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5" d="100"/>
          <a:sy n="75" d="100"/>
        </p:scale>
        <p:origin x="-534" y="-84"/>
      </p:cViewPr>
      <p:guideLst>
        <p:guide pos="2160" orient="horz"/>
        <p:guide pos="384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A5EE47-C5CF-0B93-79A9-0E0938DB4EF4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FB067E-FDA3-89E0-43F9-D65AA053A0F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FA0E5C-2FDD-20B8-895B-5E870CCB8417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8C46FC-8CAF-6965-2EC0-40ED1292BE8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B61B5B-BB60-EE71-9BAE-CDD742E781F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78E020-87C7-F45E-009C-B39C2CF6654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682291" y="2224325"/>
            <a:ext cx="9354140" cy="1038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5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Multiple </a:t>
            </a:r>
            <a:r>
              <a:rPr lang="en-US" sz="5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Linear Regression</a:t>
            </a:r>
            <a:endParaRPr lang="en-US" sz="5400" b="1"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495909" y="699237"/>
            <a:ext cx="3181269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202124"/>
                </a:solidFill>
                <a:latin typeface="arial"/>
              </a:rPr>
              <a:t>Multiple Linear Regression: </a:t>
            </a:r>
            <a:endParaRPr lang="en-US" b="1"/>
          </a:p>
        </p:txBody>
      </p:sp>
      <p:sp>
        <p:nvSpPr>
          <p:cNvPr id="2" name="Rectangle 1"/>
          <p:cNvSpPr/>
          <p:nvPr/>
        </p:nvSpPr>
        <p:spPr bwMode="auto">
          <a:xfrm>
            <a:off x="2495909" y="1062002"/>
            <a:ext cx="8891317" cy="64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solidFill>
                  <a:srgbClr val="202124"/>
                </a:solidFill>
                <a:latin typeface="arial"/>
              </a:rPr>
              <a:t>Multiple linear regression is a method we can use to quantify the relationship between </a:t>
            </a:r>
            <a:r>
              <a:rPr lang="en-US" b="1">
                <a:solidFill>
                  <a:srgbClr val="202124"/>
                </a:solidFill>
                <a:latin typeface="arial"/>
              </a:rPr>
              <a:t>two or more independent </a:t>
            </a:r>
            <a:r>
              <a:rPr lang="en-US" b="1">
                <a:solidFill>
                  <a:srgbClr val="202124"/>
                </a:solidFill>
                <a:latin typeface="arial"/>
              </a:rPr>
              <a:t>variables </a:t>
            </a:r>
            <a:r>
              <a:rPr lang="en-US">
                <a:solidFill>
                  <a:srgbClr val="202124"/>
                </a:solidFill>
                <a:latin typeface="arial"/>
              </a:rPr>
              <a:t>and a </a:t>
            </a:r>
            <a:r>
              <a:rPr lang="en-US" b="1">
                <a:solidFill>
                  <a:srgbClr val="202124"/>
                </a:solidFill>
                <a:latin typeface="arial"/>
              </a:rPr>
              <a:t>dependent variable</a:t>
            </a:r>
            <a:r>
              <a:rPr lang="en-US">
                <a:solidFill>
                  <a:srgbClr val="202124"/>
                </a:solidFill>
                <a:latin typeface="arial"/>
              </a:rPr>
              <a:t>.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2495910" y="1940176"/>
            <a:ext cx="7726752" cy="64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solidFill>
                  <a:srgbClr val="202124"/>
                </a:solidFill>
                <a:latin typeface="arial"/>
              </a:rPr>
              <a:t>Suppose we have the following dataset with one </a:t>
            </a:r>
            <a:r>
              <a:rPr lang="en-US" b="1">
                <a:solidFill>
                  <a:srgbClr val="202124"/>
                </a:solidFill>
                <a:latin typeface="arial"/>
              </a:rPr>
              <a:t>dependent </a:t>
            </a:r>
            <a:r>
              <a:rPr lang="en-US">
                <a:solidFill>
                  <a:srgbClr val="202124"/>
                </a:solidFill>
                <a:latin typeface="arial"/>
              </a:rPr>
              <a:t>variable y (Point) and </a:t>
            </a:r>
            <a:r>
              <a:rPr lang="en-US">
                <a:solidFill>
                  <a:srgbClr val="202124"/>
                </a:solidFill>
                <a:latin typeface="arial"/>
              </a:rPr>
              <a:t>two </a:t>
            </a:r>
            <a:r>
              <a:rPr lang="en-US" b="1">
                <a:solidFill>
                  <a:srgbClr val="202124"/>
                </a:solidFill>
                <a:latin typeface="arial"/>
              </a:rPr>
              <a:t>independent </a:t>
            </a:r>
            <a:r>
              <a:rPr lang="en-US">
                <a:solidFill>
                  <a:srgbClr val="202124"/>
                </a:solidFill>
                <a:latin typeface="arial"/>
              </a:rPr>
              <a:t>variables X1(Age) </a:t>
            </a:r>
            <a:r>
              <a:rPr lang="en-US">
                <a:solidFill>
                  <a:srgbClr val="202124"/>
                </a:solidFill>
                <a:latin typeface="arial"/>
              </a:rPr>
              <a:t>and </a:t>
            </a:r>
            <a:r>
              <a:rPr lang="en-US">
                <a:solidFill>
                  <a:srgbClr val="202124"/>
                </a:solidFill>
                <a:latin typeface="arial"/>
              </a:rPr>
              <a:t>X2(Salary in k):</a:t>
            </a:r>
            <a:endParaRPr lang="en-US">
              <a:solidFill>
                <a:srgbClr val="202124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12044" y="128426"/>
            <a:ext cx="595781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Multiple Linear 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egression</a:t>
            </a: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1026" name="Picture 2" descr="https://www.statology.org/wp-content/uploads/2020/11/multbyHand1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602865" y="2559323"/>
            <a:ext cx="3320870" cy="287855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 bwMode="auto">
          <a:xfrm>
            <a:off x="2559074" y="6012655"/>
            <a:ext cx="4738707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202124"/>
                </a:solidFill>
                <a:latin typeface="arial"/>
              </a:rPr>
              <a:t>If Age X1=65, Salary X2=23k, So Point y=?  </a:t>
            </a:r>
            <a:endParaRPr lang="en-US" b="1"/>
          </a:p>
        </p:txBody>
      </p:sp>
      <p:sp>
        <p:nvSpPr>
          <p:cNvPr id="5" name="Rectangle 4"/>
          <p:cNvSpPr/>
          <p:nvPr/>
        </p:nvSpPr>
        <p:spPr bwMode="auto">
          <a:xfrm>
            <a:off x="2559074" y="5576341"/>
            <a:ext cx="1200349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5"/>
                </a:solidFill>
                <a:latin typeface="arial"/>
              </a:rPr>
              <a:t>Exercise</a:t>
            </a:r>
            <a:r>
              <a:rPr lang="en-US" b="1">
                <a:solidFill>
                  <a:schemeClr val="accent5"/>
                </a:solidFill>
                <a:latin typeface="arial"/>
              </a:rPr>
              <a:t>:</a:t>
            </a:r>
            <a:r>
              <a:rPr lang="en-US">
                <a:solidFill>
                  <a:srgbClr val="202124"/>
                </a:solidFill>
                <a:latin typeface="arial"/>
              </a:rPr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3112044" y="128426"/>
            <a:ext cx="595781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Multiple Linear 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egression</a:t>
            </a: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5122" name="Picture 2" descr="The Ultimate Guide to Linear Regression for Machine Learni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251130" y="1539097"/>
            <a:ext cx="9048810" cy="43983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3112044" y="128426"/>
            <a:ext cx="595781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Multiple Linear 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egression</a:t>
            </a: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284665" y="2778320"/>
            <a:ext cx="4384261" cy="5185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cy-GB" sz="2800"/>
              <a:t>y</a:t>
            </a:r>
            <a:r>
              <a:rPr lang="cy-GB" sz="2800"/>
              <a:t>= b1*x1 </a:t>
            </a:r>
            <a:r>
              <a:rPr lang="cy-GB" sz="2800"/>
              <a:t>+ b</a:t>
            </a:r>
            <a:r>
              <a:rPr lang="cy-GB" sz="2800"/>
              <a:t>2*x2...........+a </a:t>
            </a:r>
            <a:endParaRPr lang="en-US" sz="2800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7362304" y="3316798"/>
          <a:ext cx="2667000" cy="1325563"/>
        </p:xfrm>
        <a:graphic>
          <a:graphicData uri="http://schemas.openxmlformats.org/presentationml/2006/ole">
            <p:oleObj name="oleObj" r:id="rId4" imgW="2666365" imgH="1325880" progId="PBrush">
              <p:embed/>
              <p:pic>
                <p:nvPicPr>
                  <p:cNvPr id="5123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7362304" y="3316798"/>
                    <a:ext cx="2667000" cy="1325563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6788989" y="2070340"/>
            <a:ext cx="25879" cy="2441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29085" y="2439508"/>
            <a:ext cx="6096359" cy="81112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ts val="1800"/>
              </a:lnSpc>
              <a:defRPr/>
            </a:pPr>
            <a:r>
              <a:rPr lang="en-US">
                <a:solidFill>
                  <a:srgbClr val="000000"/>
                </a:solidFill>
                <a:latin typeface="Verdana"/>
                <a:ea typeface="Times New Roman"/>
                <a:cs typeface="Times New Roman"/>
              </a:rPr>
              <a:t>The formula for a </a:t>
            </a:r>
            <a:r>
              <a:rPr lang="en-US">
                <a:solidFill>
                  <a:srgbClr val="000000"/>
                </a:solidFill>
                <a:latin typeface="Verdana"/>
                <a:ea typeface="Times New Roman"/>
                <a:cs typeface="Times New Roman"/>
              </a:rPr>
              <a:t>simple linear regression </a:t>
            </a:r>
            <a:r>
              <a:rPr lang="en-US">
                <a:solidFill>
                  <a:srgbClr val="000000"/>
                </a:solidFill>
                <a:latin typeface="Verdana"/>
                <a:ea typeface="Times New Roman"/>
                <a:cs typeface="Times New Roman"/>
              </a:rPr>
              <a:t>line is</a:t>
            </a:r>
            <a:endParaRPr lang="en-US">
              <a:latin typeface="Calibri"/>
              <a:ea typeface="Calibri"/>
              <a:cs typeface="Times New Roman"/>
            </a:endParaRPr>
          </a:p>
          <a:p>
            <a:pPr marL="47625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800" b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Y' = 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bx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+ a</a:t>
            </a:r>
            <a:endParaRPr/>
          </a:p>
        </p:txBody>
      </p:sp>
      <p:sp>
        <p:nvSpPr>
          <p:cNvPr id="14" name="Rectangle 13"/>
          <p:cNvSpPr/>
          <p:nvPr/>
        </p:nvSpPr>
        <p:spPr bwMode="auto">
          <a:xfrm>
            <a:off x="6814867" y="2050376"/>
            <a:ext cx="4914846" cy="54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ts val="1800"/>
              </a:lnSpc>
              <a:defRPr/>
            </a:pPr>
            <a:r>
              <a:rPr lang="en-US">
                <a:solidFill>
                  <a:srgbClr val="000000"/>
                </a:solidFill>
                <a:latin typeface="Verdana"/>
                <a:ea typeface="Times New Roman"/>
                <a:cs typeface="Times New Roman"/>
              </a:rPr>
              <a:t>The formula for a </a:t>
            </a:r>
            <a:r>
              <a:rPr lang="en-US">
                <a:solidFill>
                  <a:srgbClr val="000000"/>
                </a:solidFill>
                <a:latin typeface="Verdana"/>
                <a:ea typeface="Times New Roman"/>
                <a:cs typeface="Times New Roman"/>
              </a:rPr>
              <a:t>multiple linear    </a:t>
            </a:r>
            <a:endParaRPr/>
          </a:p>
          <a:p>
            <a:pPr indent="304800" algn="just">
              <a:lnSpc>
                <a:spcPts val="1800"/>
              </a:lnSpc>
              <a:defRPr/>
            </a:pPr>
            <a:r>
              <a:rPr lang="en-US">
                <a:solidFill>
                  <a:srgbClr val="000000"/>
                </a:solidFill>
                <a:latin typeface="Verdana"/>
                <a:ea typeface="Times New Roman"/>
                <a:cs typeface="Times New Roman"/>
              </a:rPr>
              <a:t>regression </a:t>
            </a:r>
            <a:r>
              <a:rPr lang="en-US">
                <a:solidFill>
                  <a:srgbClr val="000000"/>
                </a:solidFill>
                <a:latin typeface="Verdana"/>
                <a:ea typeface="Times New Roman"/>
                <a:cs typeface="Times New Roman"/>
              </a:rPr>
              <a:t>line is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3112044" y="128426"/>
            <a:ext cx="595781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Multiple Linear 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egression</a:t>
            </a: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112044" y="897948"/>
            <a:ext cx="3445517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Helvetica"/>
              </a:rPr>
              <a:t>Step 3: Calculate a</a:t>
            </a:r>
            <a:r>
              <a:rPr lang="en-US" b="1">
                <a:solidFill>
                  <a:srgbClr val="000000"/>
                </a:solidFill>
                <a:latin typeface="Helvetica"/>
              </a:rPr>
              <a:t>, </a:t>
            </a:r>
            <a:r>
              <a:rPr lang="en-US" b="1">
                <a:solidFill>
                  <a:srgbClr val="000000"/>
                </a:solidFill>
                <a:latin typeface="Helvetica"/>
              </a:rPr>
              <a:t>b</a:t>
            </a:r>
            <a:r>
              <a:rPr lang="en-US" b="1" baseline="-25000">
                <a:solidFill>
                  <a:srgbClr val="000000"/>
                </a:solidFill>
                <a:latin typeface="inherit"/>
              </a:rPr>
              <a:t>1</a:t>
            </a:r>
            <a:r>
              <a:rPr lang="en-US" b="1">
                <a:solidFill>
                  <a:srgbClr val="000000"/>
                </a:solidFill>
                <a:latin typeface="Helvetica"/>
              </a:rPr>
              <a:t>, and b</a:t>
            </a:r>
            <a:r>
              <a:rPr lang="en-US" b="1" baseline="-25000">
                <a:solidFill>
                  <a:srgbClr val="000000"/>
                </a:solidFill>
                <a:latin typeface="inherit"/>
              </a:rPr>
              <a:t>2</a:t>
            </a:r>
            <a:r>
              <a:rPr lang="en-US" b="1">
                <a:solidFill>
                  <a:srgbClr val="000000"/>
                </a:solidFill>
                <a:latin typeface="Helvetica"/>
              </a:rPr>
              <a:t>.</a:t>
            </a: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 flipH="0" flipV="0">
            <a:off x="292010" y="1662363"/>
            <a:ext cx="11804877" cy="256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The formula to calculate b1 is: [(</a:t>
            </a:r>
            <a:r>
              <a:rPr lang="el-GR"/>
              <a:t>Σ</a:t>
            </a:r>
            <a:r>
              <a:rPr lang="en-US"/>
              <a:t>x22)(</a:t>
            </a:r>
            <a:r>
              <a:rPr lang="el-GR"/>
              <a:t>Σ</a:t>
            </a:r>
            <a:r>
              <a:rPr lang="en-US"/>
              <a:t>x1y)  – (</a:t>
            </a:r>
            <a:r>
              <a:rPr lang="el-GR"/>
              <a:t>Σ</a:t>
            </a:r>
            <a:r>
              <a:rPr lang="en-US"/>
              <a:t>x1x2)(</a:t>
            </a:r>
            <a:r>
              <a:rPr lang="el-GR"/>
              <a:t>Σ</a:t>
            </a:r>
            <a:r>
              <a:rPr lang="en-US"/>
              <a:t>x2y)]  / [(</a:t>
            </a:r>
            <a:r>
              <a:rPr lang="el-GR"/>
              <a:t>Σ</a:t>
            </a:r>
            <a:r>
              <a:rPr lang="en-US"/>
              <a:t>x12) (</a:t>
            </a:r>
            <a:r>
              <a:rPr lang="el-GR"/>
              <a:t>Σ</a:t>
            </a:r>
            <a:r>
              <a:rPr lang="en-US"/>
              <a:t>x22) – (</a:t>
            </a:r>
            <a:r>
              <a:rPr lang="el-GR"/>
              <a:t>Σ</a:t>
            </a:r>
            <a:r>
              <a:rPr lang="en-US"/>
              <a:t>x1x2)2</a:t>
            </a:r>
            <a:r>
              <a:rPr lang="en-US"/>
              <a:t>]</a:t>
            </a:r>
            <a:endParaRPr lang="en-US"/>
          </a:p>
          <a:p>
            <a:pPr>
              <a:defRPr/>
            </a:pPr>
            <a:r>
              <a:rPr lang="en-US"/>
              <a:t>Thus, </a:t>
            </a:r>
            <a:r>
              <a:rPr lang="en-US" b="1"/>
              <a:t>b1</a:t>
            </a:r>
            <a:r>
              <a:rPr lang="en-US"/>
              <a:t> = [(194.875)(1162.5)  – (-200.375)(-953.5)]  / [(263.875) (194.875) – (-200.375)2] = </a:t>
            </a:r>
            <a:r>
              <a:rPr lang="en-US"/>
              <a:t>3.148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The formula to calculate b2 is: [(</a:t>
            </a:r>
            <a:r>
              <a:rPr lang="el-GR"/>
              <a:t>Σ</a:t>
            </a:r>
            <a:r>
              <a:rPr lang="en-US"/>
              <a:t>x12)(</a:t>
            </a:r>
            <a:r>
              <a:rPr lang="el-GR"/>
              <a:t>Σ</a:t>
            </a:r>
            <a:r>
              <a:rPr lang="en-US"/>
              <a:t>x2y)  – (</a:t>
            </a:r>
            <a:r>
              <a:rPr lang="el-GR"/>
              <a:t>Σ</a:t>
            </a:r>
            <a:r>
              <a:rPr lang="en-US"/>
              <a:t>x1x2)(</a:t>
            </a:r>
            <a:r>
              <a:rPr lang="el-GR"/>
              <a:t>Σ</a:t>
            </a:r>
            <a:r>
              <a:rPr lang="en-US"/>
              <a:t>x1y)]  / [(</a:t>
            </a:r>
            <a:r>
              <a:rPr lang="el-GR"/>
              <a:t>Σ</a:t>
            </a:r>
            <a:r>
              <a:rPr lang="en-US"/>
              <a:t>x12) (</a:t>
            </a:r>
            <a:r>
              <a:rPr lang="el-GR"/>
              <a:t>Σ</a:t>
            </a:r>
            <a:r>
              <a:rPr lang="en-US"/>
              <a:t>x22) – (</a:t>
            </a:r>
            <a:r>
              <a:rPr lang="el-GR"/>
              <a:t>Σ</a:t>
            </a:r>
            <a:r>
              <a:rPr lang="en-US"/>
              <a:t>x1x2)2</a:t>
            </a:r>
            <a:r>
              <a:rPr lang="en-US"/>
              <a:t>]</a:t>
            </a:r>
            <a:endParaRPr/>
          </a:p>
          <a:p>
            <a:pPr>
              <a:defRPr/>
            </a:pPr>
            <a:r>
              <a:rPr lang="en-US"/>
              <a:t>Thus, </a:t>
            </a:r>
            <a:r>
              <a:rPr lang="en-US" b="1"/>
              <a:t>b</a:t>
            </a:r>
            <a:r>
              <a:rPr lang="en-US" b="1" baseline="-25000"/>
              <a:t>2 </a:t>
            </a:r>
            <a:r>
              <a:rPr lang="en-US"/>
              <a:t>= [(263.875)(-953.5)  – (-200.375)(1152.5)]  / [(263.875) (194.875) – (-200.375)</a:t>
            </a:r>
            <a:r>
              <a:rPr lang="en-US" baseline="30000"/>
              <a:t>2</a:t>
            </a:r>
            <a:r>
              <a:rPr lang="en-US"/>
              <a:t>] = </a:t>
            </a:r>
            <a:r>
              <a:rPr lang="en-US" b="1"/>
              <a:t>-</a:t>
            </a:r>
            <a:r>
              <a:rPr lang="en-US" b="1"/>
              <a:t>1.656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The formula to calculate a</a:t>
            </a:r>
            <a:r>
              <a:rPr lang="en-US" baseline="-25000"/>
              <a:t> </a:t>
            </a:r>
            <a:r>
              <a:rPr lang="en-US"/>
              <a:t>is: </a:t>
            </a:r>
            <a:r>
              <a:rPr lang="el-GR"/>
              <a:t> </a:t>
            </a:r>
            <a:r>
              <a:rPr lang="en-US"/>
              <a:t>y</a:t>
            </a:r>
            <a:r>
              <a:rPr lang="en-US"/>
              <a:t> – </a:t>
            </a:r>
            <a:r>
              <a:rPr lang="en-US"/>
              <a:t>b</a:t>
            </a:r>
            <a:r>
              <a:rPr lang="en-US" baseline="-25000"/>
              <a:t>1</a:t>
            </a:r>
            <a:r>
              <a:rPr lang="el-GR"/>
              <a:t> </a:t>
            </a:r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 – </a:t>
            </a:r>
            <a:r>
              <a:rPr lang="en-US"/>
              <a:t>b</a:t>
            </a:r>
            <a:r>
              <a:rPr lang="en-US" baseline="-25000"/>
              <a:t>2</a:t>
            </a:r>
            <a:r>
              <a:rPr lang="el-GR"/>
              <a:t> </a:t>
            </a:r>
            <a:r>
              <a:rPr lang="en-US"/>
              <a:t>X</a:t>
            </a:r>
            <a:r>
              <a:rPr lang="en-US" baseline="-25000"/>
              <a:t>2</a:t>
            </a:r>
            <a:endParaRPr lang="en-US"/>
          </a:p>
          <a:p>
            <a:pPr>
              <a:defRPr/>
            </a:pPr>
            <a:r>
              <a:rPr lang="en-US"/>
              <a:t>Thus, </a:t>
            </a:r>
            <a:r>
              <a:rPr lang="en-US" b="1"/>
              <a:t>a</a:t>
            </a:r>
            <a:r>
              <a:rPr lang="en-US" b="1" baseline="-25000"/>
              <a:t> </a:t>
            </a:r>
            <a:r>
              <a:rPr lang="en-US"/>
              <a:t>= 181.5 – 3.148(69.375) – (-1.656)(18.125) = </a:t>
            </a:r>
            <a:r>
              <a:rPr lang="en-US" b="1"/>
              <a:t>-6.867</a:t>
            </a:r>
            <a:endParaRPr lang="en-US"/>
          </a:p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4408098" y="3424687"/>
            <a:ext cx="276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4991819" y="3404559"/>
            <a:ext cx="276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5664679" y="3404559"/>
            <a:ext cx="276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3112044" y="128426"/>
            <a:ext cx="595781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Multiple Linear 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egression</a:t>
            </a: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806458" y="1405000"/>
            <a:ext cx="8097688" cy="2834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inherit"/>
              </a:rPr>
              <a:t>Step 5: Place a</a:t>
            </a:r>
            <a:r>
              <a:rPr lang="en-US" b="1">
                <a:solidFill>
                  <a:srgbClr val="000000"/>
                </a:solidFill>
                <a:latin typeface="inherit"/>
              </a:rPr>
              <a:t>, </a:t>
            </a:r>
            <a:r>
              <a:rPr lang="en-US" b="1">
                <a:solidFill>
                  <a:srgbClr val="000000"/>
                </a:solidFill>
                <a:latin typeface="inherit"/>
              </a:rPr>
              <a:t>b</a:t>
            </a:r>
            <a:r>
              <a:rPr lang="en-US" b="1" baseline="-25000">
                <a:solidFill>
                  <a:srgbClr val="000000"/>
                </a:solidFill>
                <a:latin typeface="inherit"/>
              </a:rPr>
              <a:t>1</a:t>
            </a:r>
            <a:r>
              <a:rPr lang="en-US" b="1">
                <a:solidFill>
                  <a:srgbClr val="000000"/>
                </a:solidFill>
                <a:latin typeface="inherit"/>
              </a:rPr>
              <a:t>, and b</a:t>
            </a:r>
            <a:r>
              <a:rPr lang="en-US" b="1" baseline="-25000">
                <a:solidFill>
                  <a:srgbClr val="000000"/>
                </a:solidFill>
                <a:latin typeface="inherit"/>
              </a:rPr>
              <a:t>2</a:t>
            </a:r>
            <a:r>
              <a:rPr lang="en-US" b="1">
                <a:solidFill>
                  <a:srgbClr val="000000"/>
                </a:solidFill>
                <a:latin typeface="inherit"/>
              </a:rPr>
              <a:t> in the estimated linear regression equation</a:t>
            </a:r>
            <a:r>
              <a:rPr lang="en-US" b="1">
                <a:solidFill>
                  <a:srgbClr val="000000"/>
                </a:solidFill>
                <a:latin typeface="inherit"/>
              </a:rPr>
              <a:t>.</a:t>
            </a:r>
            <a:endParaRPr/>
          </a:p>
          <a:p>
            <a:pPr>
              <a:defRPr/>
            </a:pPr>
            <a:endParaRPr lang="en-US">
              <a:solidFill>
                <a:srgbClr val="3D3D3D"/>
              </a:solidFill>
              <a:latin typeface="Lato"/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  <a:latin typeface="Helvetica"/>
              </a:rPr>
              <a:t>The estimated linear regression equation is</a:t>
            </a:r>
            <a:r>
              <a:rPr lang="en-US">
                <a:solidFill>
                  <a:srgbClr val="000000"/>
                </a:solidFill>
                <a:latin typeface="Helvetica"/>
              </a:rPr>
              <a:t>:</a:t>
            </a:r>
            <a:endParaRPr/>
          </a:p>
          <a:p>
            <a:pPr>
              <a:defRPr/>
            </a:pPr>
            <a:endParaRPr lang="en-US">
              <a:solidFill>
                <a:srgbClr val="000000"/>
              </a:solidFill>
              <a:latin typeface="Helvetica"/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Helvetica"/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Helvetica"/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Helvetica"/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  <a:latin typeface="Helvetica"/>
              </a:rPr>
              <a:t> y</a:t>
            </a:r>
            <a:r>
              <a:rPr lang="en-US">
                <a:solidFill>
                  <a:srgbClr val="000000"/>
                </a:solidFill>
                <a:latin typeface="Helvetica"/>
              </a:rPr>
              <a:t> </a:t>
            </a:r>
            <a:r>
              <a:rPr lang="en-US">
                <a:solidFill>
                  <a:srgbClr val="000000"/>
                </a:solidFill>
                <a:latin typeface="Helvetica"/>
              </a:rPr>
              <a:t>= </a:t>
            </a:r>
            <a:r>
              <a:rPr lang="en-US">
                <a:solidFill>
                  <a:srgbClr val="000000"/>
                </a:solidFill>
                <a:latin typeface="Helvetica"/>
              </a:rPr>
              <a:t>b</a:t>
            </a:r>
            <a:r>
              <a:rPr lang="en-US" baseline="-25000">
                <a:solidFill>
                  <a:srgbClr val="000000"/>
                </a:solidFill>
                <a:latin typeface="inherit"/>
              </a:rPr>
              <a:t>1</a:t>
            </a:r>
            <a:r>
              <a:rPr lang="en-US">
                <a:solidFill>
                  <a:srgbClr val="000000"/>
                </a:solidFill>
                <a:latin typeface="Helvetica"/>
              </a:rPr>
              <a:t>*x</a:t>
            </a:r>
            <a:r>
              <a:rPr lang="en-US" baseline="-25000">
                <a:solidFill>
                  <a:srgbClr val="000000"/>
                </a:solidFill>
                <a:latin typeface="inherit"/>
              </a:rPr>
              <a:t>1</a:t>
            </a:r>
            <a:r>
              <a:rPr lang="en-US">
                <a:solidFill>
                  <a:srgbClr val="000000"/>
                </a:solidFill>
                <a:latin typeface="Helvetica"/>
              </a:rPr>
              <a:t> + </a:t>
            </a:r>
            <a:r>
              <a:rPr lang="en-US">
                <a:solidFill>
                  <a:srgbClr val="000000"/>
                </a:solidFill>
                <a:latin typeface="Helvetica"/>
              </a:rPr>
              <a:t>b</a:t>
            </a:r>
            <a:r>
              <a:rPr lang="en-US" baseline="-25000">
                <a:solidFill>
                  <a:srgbClr val="000000"/>
                </a:solidFill>
                <a:latin typeface="inherit"/>
              </a:rPr>
              <a:t>2</a:t>
            </a:r>
            <a:r>
              <a:rPr lang="en-US">
                <a:solidFill>
                  <a:srgbClr val="000000"/>
                </a:solidFill>
                <a:latin typeface="Helvetica"/>
              </a:rPr>
              <a:t>*x</a:t>
            </a:r>
            <a:r>
              <a:rPr lang="en-US" baseline="-25000">
                <a:solidFill>
                  <a:srgbClr val="000000"/>
                </a:solidFill>
                <a:latin typeface="inherit"/>
              </a:rPr>
              <a:t>2</a:t>
            </a:r>
            <a:r>
              <a:rPr lang="en-US">
                <a:solidFill>
                  <a:srgbClr val="000000"/>
                </a:solidFill>
                <a:latin typeface="inherit"/>
              </a:rPr>
              <a:t> + a</a:t>
            </a:r>
            <a:endParaRPr/>
          </a:p>
          <a:p>
            <a:pPr>
              <a:defRPr/>
            </a:pPr>
            <a:endParaRPr lang="en-US">
              <a:solidFill>
                <a:srgbClr val="3D3D3D"/>
              </a:solidFill>
              <a:latin typeface="Lato"/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  <a:latin typeface="Helvetica"/>
              </a:rPr>
              <a:t>In our example, it is </a:t>
            </a:r>
            <a:r>
              <a:rPr lang="en-US" b="1">
                <a:solidFill>
                  <a:srgbClr val="000000"/>
                </a:solidFill>
                <a:latin typeface="inherit"/>
              </a:rPr>
              <a:t>y = 3.148x</a:t>
            </a:r>
            <a:r>
              <a:rPr lang="en-US" b="1" baseline="-25000">
                <a:solidFill>
                  <a:srgbClr val="000000"/>
                </a:solidFill>
                <a:latin typeface="inherit"/>
              </a:rPr>
              <a:t>1</a:t>
            </a:r>
            <a:r>
              <a:rPr lang="en-US" b="1">
                <a:solidFill>
                  <a:srgbClr val="000000"/>
                </a:solidFill>
                <a:latin typeface="inherit"/>
              </a:rPr>
              <a:t> – </a:t>
            </a:r>
            <a:r>
              <a:rPr lang="en-US" b="1">
                <a:solidFill>
                  <a:srgbClr val="000000"/>
                </a:solidFill>
                <a:latin typeface="inherit"/>
              </a:rPr>
              <a:t>1.656x</a:t>
            </a:r>
            <a:r>
              <a:rPr lang="en-US" b="1" baseline="-25000">
                <a:solidFill>
                  <a:srgbClr val="000000"/>
                </a:solidFill>
                <a:latin typeface="inherit"/>
              </a:rPr>
              <a:t>2  </a:t>
            </a:r>
            <a:r>
              <a:rPr lang="en-US" b="1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>
                <a:solidFill>
                  <a:srgbClr val="000000"/>
                </a:solidFill>
                <a:latin typeface="inherit"/>
              </a:rPr>
              <a:t>+(-6.867)</a:t>
            </a:r>
            <a:endParaRPr lang="en-US" b="0" i="0">
              <a:solidFill>
                <a:srgbClr val="3D3D3D"/>
              </a:solidFill>
              <a:latin typeface="Lato"/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669535" y="2367893"/>
          <a:ext cx="2667000" cy="806628"/>
        </p:xfrm>
        <a:graphic>
          <a:graphicData uri="http://schemas.openxmlformats.org/presentationml/2006/ole">
            <p:oleObj name="oleObj" r:id="rId4" imgW="2666365" imgH="1325880" progId="PBrush">
              <p:embed/>
              <p:pic>
                <p:nvPicPr>
                  <p:cNvPr id="5124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2669535" y="2367893"/>
                    <a:ext cx="2667000" cy="806628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2806458" y="4373201"/>
            <a:ext cx="4738707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5"/>
                </a:solidFill>
                <a:latin typeface="arial"/>
              </a:rPr>
              <a:t>If Age X1=65, Salary X2=23k, So Point y=?  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08970" y="4800909"/>
            <a:ext cx="3753563" cy="914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inherit"/>
              </a:rPr>
              <a:t>y </a:t>
            </a:r>
            <a:r>
              <a:rPr lang="en-US">
                <a:solidFill>
                  <a:srgbClr val="000000"/>
                </a:solidFill>
                <a:latin typeface="inherit"/>
              </a:rPr>
              <a:t>= </a:t>
            </a:r>
            <a:r>
              <a:rPr lang="en-US">
                <a:solidFill>
                  <a:srgbClr val="000000"/>
                </a:solidFill>
                <a:latin typeface="inherit"/>
              </a:rPr>
              <a:t>3.148 * 65</a:t>
            </a:r>
            <a:r>
              <a:rPr lang="en-US">
                <a:solidFill>
                  <a:srgbClr val="000000"/>
                </a:solidFill>
                <a:latin typeface="inherit"/>
              </a:rPr>
              <a:t> – </a:t>
            </a:r>
            <a:r>
              <a:rPr lang="en-US">
                <a:solidFill>
                  <a:srgbClr val="000000"/>
                </a:solidFill>
                <a:latin typeface="inherit"/>
              </a:rPr>
              <a:t>1.656 * 23</a:t>
            </a:r>
            <a:r>
              <a:rPr lang="en-US" baseline="-25000">
                <a:solidFill>
                  <a:srgbClr val="000000"/>
                </a:solidFill>
                <a:latin typeface="inherit"/>
              </a:rPr>
              <a:t>  </a:t>
            </a:r>
            <a:r>
              <a:rPr lang="en-US">
                <a:solidFill>
                  <a:srgbClr val="000000"/>
                </a:solidFill>
                <a:latin typeface="inherit"/>
              </a:rPr>
              <a:t> - 6.867</a:t>
            </a:r>
            <a:endParaRPr/>
          </a:p>
          <a:p>
            <a:pPr>
              <a:defRPr/>
            </a:pPr>
            <a:r>
              <a:rPr lang="en-US">
                <a:solidFill>
                  <a:srgbClr val="000000"/>
                </a:solidFill>
                <a:latin typeface="inherit"/>
              </a:rPr>
              <a:t>   = 204.62 – 38.088 – 6.867</a:t>
            </a:r>
            <a:endParaRPr/>
          </a:p>
          <a:p>
            <a:pPr>
              <a:defRPr/>
            </a:pPr>
            <a:r>
              <a:rPr lang="en-US">
                <a:solidFill>
                  <a:srgbClr val="000000"/>
                </a:solidFill>
                <a:latin typeface="inherit"/>
              </a:rPr>
              <a:t> </a:t>
            </a:r>
            <a:r>
              <a:rPr lang="en-US">
                <a:solidFill>
                  <a:srgbClr val="000000"/>
                </a:solidFill>
                <a:latin typeface="inherit"/>
              </a:rPr>
              <a:t>  = 160</a:t>
            </a:r>
            <a:endParaRPr lang="en-US">
              <a:solidFill>
                <a:srgbClr val="3D3D3D"/>
              </a:solidFill>
              <a:latin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Custom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Md. Aksadur Rahman</dc:creator>
  <cp:keywords/>
  <dc:description/>
  <dc:identifier/>
  <dc:language/>
  <cp:lastModifiedBy/>
  <cp:revision>131</cp:revision>
  <dcterms:created xsi:type="dcterms:W3CDTF">2021-08-10T15:37:54Z</dcterms:created>
  <dcterms:modified xsi:type="dcterms:W3CDTF">2024-11-02T19:51:55Z</dcterms:modified>
  <cp:category/>
  <cp:contentStatus/>
  <cp:version/>
</cp:coreProperties>
</file>