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3" d="100"/>
          <a:sy n="83" d="100"/>
        </p:scale>
        <p:origin x="658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7B80CA-B03D-D30B-8AA6-01F89D3CC15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45F72D-EB1C-ED68-D16E-A3555707196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44130-308F-2064-8AB6-FFA1A817D4A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DD6930-AAB1-08F3-CD86-98C3ED00FBB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215E9C-37F2-C737-BF2E-30DE9049B51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1E92C2-5F2B-1016-CCEB-D3553C9A220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6CF8E-0D5C-C9AF-4669-3D2201C42C4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2EEF6D-9D89-BD9D-0CB2-DAD68F5F11D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58433B-3698-F65D-737F-826E7AA3BFC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 flipH="0" flipV="0">
            <a:off x="1368749" y="2153477"/>
            <a:ext cx="9586204" cy="198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5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</a:t>
            </a:r>
            <a:r>
              <a:rPr lang="en-US" sz="5400" b="1">
                <a:solidFill>
                  <a:srgbClr val="0070C0"/>
                </a:solidFill>
                <a:latin typeface="Bookman Old Style"/>
                <a:ea typeface="Times New Roman"/>
                <a:cs typeface="Times New Roman"/>
              </a:rPr>
              <a:t>(KNN)</a:t>
            </a:r>
            <a:endParaRPr lang="en-US" sz="5400" b="1">
              <a:solidFill>
                <a:srgbClr val="0070C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79962" y="1595781"/>
            <a:ext cx="8022501" cy="82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>
                <a:solidFill>
                  <a:srgbClr val="202124"/>
                </a:solidFill>
                <a:latin typeface="Arial"/>
                <a:cs typeface="Arial"/>
              </a:rPr>
              <a:t>The k-nearest neighbors (KNN) algorithm is a </a:t>
            </a:r>
            <a:r>
              <a:rPr lang="en-US" sz="1600" b="1">
                <a:solidFill>
                  <a:srgbClr val="202124"/>
                </a:solidFill>
                <a:latin typeface="Arial"/>
                <a:cs typeface="Arial"/>
              </a:rPr>
              <a:t>simple, supervised machine learning algorithm</a:t>
            </a:r>
            <a:r>
              <a:rPr lang="en-US" sz="1600">
                <a:solidFill>
                  <a:srgbClr val="202124"/>
                </a:solidFill>
                <a:latin typeface="Arial"/>
                <a:cs typeface="Arial"/>
              </a:rPr>
              <a:t> that can be used to solve both classification and regression problems. It's easy to implement and understand</a:t>
            </a:r>
            <a:endParaRPr lang="en-US" sz="160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56130" y="2801405"/>
            <a:ext cx="6457143" cy="3028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103419" y="2107550"/>
          <a:ext cx="5140036" cy="24536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285009"/>
                <a:gridCol w="1285009"/>
                <a:gridCol w="1285009"/>
                <a:gridCol w="1285009"/>
              </a:tblGrid>
              <a:tr h="2443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Value-1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Value-2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Value-3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5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B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B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4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566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25660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0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103418" y="979374"/>
            <a:ext cx="6096719" cy="102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Problem-1</a:t>
            </a:r>
            <a:endParaRPr lang="en-US" sz="28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Training Data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 flipH="0" flipV="0">
            <a:off x="2909452" y="5027339"/>
            <a:ext cx="4905947" cy="116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Classify data pattern </a:t>
            </a:r>
            <a:endParaRPr lang="en-US">
              <a:latin typeface="Bookman Old Style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using </a:t>
            </a:r>
            <a:r>
              <a:rPr lang="en-US">
                <a:latin typeface="Bookman Old Style"/>
                <a:ea typeface="Calibri"/>
                <a:cs typeface="Times New Roman"/>
              </a:rPr>
              <a:t>K-Nearest neighbor </a:t>
            </a:r>
            <a:r>
              <a:rPr lang="en-US">
                <a:latin typeface="Bookman Old Style"/>
                <a:ea typeface="Calibri"/>
                <a:cs typeface="Times New Roman"/>
              </a:rPr>
              <a:t>classifier, </a:t>
            </a:r>
            <a:r>
              <a:rPr lang="en-US" b="1">
                <a:latin typeface="Bookman Old Style"/>
                <a:ea typeface="Calibri"/>
                <a:cs typeface="Times New Roman"/>
              </a:rPr>
              <a:t>k=3</a:t>
            </a:r>
            <a:endParaRPr lang="en-US" b="1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12" name="Table 11"/>
          <p:cNvGraphicFramePr>
            <a:graphicFrameLocks xmlns:a="http://schemas.openxmlformats.org/drawingml/2006/main" noGrp="1"/>
          </p:cNvGraphicFramePr>
          <p:nvPr/>
        </p:nvGraphicFramePr>
        <p:xfrm>
          <a:off x="5616177" y="5027338"/>
          <a:ext cx="2757865" cy="32067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87879"/>
                <a:gridCol w="687879"/>
                <a:gridCol w="687879"/>
                <a:gridCol w="687879"/>
              </a:tblGrid>
              <a:tr h="24438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Bookman Old Style"/>
                      </a:endParaRPr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?</a:t>
                      </a:r>
                      <a:endParaRPr/>
                    </a:p>
                  </a:txBody>
                  <a:tcPr marL="171450" marR="9525" marT="9525" marB="0" anchor="ctr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455022" y="1352989"/>
            <a:ext cx="8673665" cy="371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Answer:</a:t>
            </a:r>
            <a:endParaRPr lang="en-US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For Training </a:t>
            </a:r>
            <a:r>
              <a:rPr lang="en-US">
                <a:latin typeface="Bookman Old Style"/>
                <a:ea typeface="Calibri"/>
                <a:cs typeface="Times New Roman"/>
              </a:rPr>
              <a:t>Pattern-1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1=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(2−5)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(1−3)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(3−1)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2   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=17,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For Training </a:t>
            </a:r>
            <a:r>
              <a:rPr lang="en-US">
                <a:latin typeface="Bookman Old Style"/>
                <a:ea typeface="Calibri"/>
                <a:cs typeface="Times New Roman"/>
              </a:rPr>
              <a:t>Pattern-2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2=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(2−2)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(1−4)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(3−2)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2   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=10,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𝐵</m:t>
                      </m:r>
                    </m:oMath>
                  </m:oMathPara>
                </a14:m>
              </mc:Choice>
              <mc:Fallback/>
            </mc:AlternateContent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For Training Pattern-3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𝒅𝒊𝒔𝒕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𝟑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𝟏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𝟏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 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𝟐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𝑪𝒍𝒂𝒔𝒔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𝑩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For Training Pattern-4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4=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(2−4)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(1−3)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(3−2)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2   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=9,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For Training Pattern-5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 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𝒅𝒊𝒔𝒕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𝟓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𝟏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 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𝟔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𝑪𝒍𝒂𝒔𝒔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𝑨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For Training </a:t>
            </a:r>
            <a:r>
              <a:rPr lang="en-US">
                <a:latin typeface="Bookman Old Style"/>
                <a:ea typeface="Calibri"/>
                <a:cs typeface="Times New Roman"/>
              </a:rPr>
              <a:t>Pattern-6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6=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(2−1)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(1−3)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(3−1)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2   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=9,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0" i="1"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For Training Pattern-7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𝒅𝒊𝒔𝒕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𝟕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𝟎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𝟏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𝟏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𝟑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𝟐</m:t>
                          </m:r>
                          <m:r>
                            <m:rPr/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   </m:t>
                          </m:r>
                        </m:sup>
                      </m:sSup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𝟓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𝑪𝒍𝒂𝒔𝒔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𝑩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55021" y="4891187"/>
            <a:ext cx="7743000" cy="174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999"/>
              </a:spcAft>
              <a:defRPr/>
            </a:pP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Here 3 lowest distances,</a:t>
            </a:r>
            <a:endParaRPr lang="en-US" b="1">
              <a:latin typeface="Bookman Old Style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3−−−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0" i="1">
                          <a:latin typeface="Cambria Math"/>
                          <a:ea typeface="Calibri"/>
                          <a:cs typeface="Times New Roman"/>
                        </a:rPr>
                        <m:t>𝐵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         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7−−−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b="0" i="1">
                          <a:latin typeface="Cambria Math"/>
                          <a:ea typeface="Calibri"/>
                          <a:cs typeface="Times New Roman"/>
                        </a:rPr>
                        <m:t>𝐵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  <a:ea typeface="Calibri"/>
                              <a:cs typeface="Times New Roman"/>
                            </a:rPr>
                            <m:t>            </m:t>
                          </m:r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𝑑𝑖𝑠𝑡</m:t>
                          </m:r>
                        </m:e>
                        <m:sup>
                          <m:r>
                            <m:rPr/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5−−−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𝐶𝑙𝑎𝑠𝑠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Apply majority voting, Output class=B</a:t>
            </a:r>
            <a:endParaRPr lang="en-US" b="1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89017" y="1665887"/>
            <a:ext cx="7459570" cy="242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534304" y="1153465"/>
            <a:ext cx="1739441" cy="512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Problem-2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89018" y="4180073"/>
            <a:ext cx="4065115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latin typeface="Bookman Old Style"/>
                <a:ea typeface="Calibri"/>
                <a:cs typeface="Times New Roman"/>
              </a:rPr>
              <a:t>Classify the </a:t>
            </a:r>
            <a:r>
              <a:rPr lang="en-US" sz="1400" b="1">
                <a:latin typeface="Bookman Old Style"/>
                <a:ea typeface="Calibri"/>
                <a:cs typeface="Times New Roman"/>
              </a:rPr>
              <a:t>liked </a:t>
            </a:r>
            <a:r>
              <a:rPr lang="en-US" sz="1400" b="1">
                <a:latin typeface="Bookman Old Style"/>
                <a:ea typeface="Calibri"/>
                <a:cs typeface="Times New Roman"/>
              </a:rPr>
              <a:t>for the following </a:t>
            </a:r>
            <a:r>
              <a:rPr lang="en-US" sz="1400" b="1">
                <a:latin typeface="Bookman Old Style"/>
                <a:ea typeface="Calibri"/>
                <a:cs typeface="Times New Roman"/>
              </a:rPr>
              <a:t>data K=3</a:t>
            </a:r>
            <a:endParaRPr lang="en-US" sz="14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19883" y="4603916"/>
            <a:ext cx="7564433" cy="522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3418" y="1307202"/>
            <a:ext cx="1039729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Answer</a:t>
            </a:r>
            <a:endParaRPr lang="en-US" sz="1050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0902" y="1942240"/>
            <a:ext cx="7436930" cy="3379335"/>
          </a:xfrm>
          <a:prstGeom prst="rect">
            <a:avLst/>
          </a:prstGeom>
        </p:spPr>
      </p:pic>
      <p:sp>
        <p:nvSpPr>
          <p:cNvPr id="66041014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                    </a:t>
            </a:r>
            <a:br>
              <a:rPr/>
            </a:br>
            <a:br>
              <a:rPr/>
            </a:br>
            <a:r>
              <a:rPr/>
              <a:t>                              </a:t>
            </a:r>
            <a:r>
              <a:rPr sz="2200"/>
              <a:t>for True=0 &amp; False=1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442659" y="2759562"/>
            <a:ext cx="4500677" cy="161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Bookman Old Style"/>
                <a:ea typeface="Calibri"/>
                <a:cs typeface="Times New Roman"/>
              </a:rPr>
              <a:t>Using the sample data from Table and the Output classification as the training set output value, we classify the instance </a:t>
            </a:r>
            <a:r>
              <a:rPr lang="en-US" sz="2000" b="1">
                <a:latin typeface="Bookman Old Style"/>
                <a:ea typeface="Calibri"/>
                <a:cs typeface="Times New Roman"/>
              </a:rPr>
              <a:t>(Pat, F, 1.6). </a:t>
            </a:r>
            <a:r>
              <a:rPr lang="en-US" sz="2000">
                <a:latin typeface="Bookman Old Style"/>
                <a:ea typeface="Calibri"/>
                <a:cs typeface="Times New Roman"/>
              </a:rPr>
              <a:t>Suppose that </a:t>
            </a:r>
            <a:r>
              <a:rPr lang="en-US" sz="2000" b="1">
                <a:latin typeface="Bookman Old Style"/>
                <a:ea typeface="Calibri"/>
                <a:cs typeface="Times New Roman"/>
              </a:rPr>
              <a:t>K = 5 </a:t>
            </a:r>
            <a:r>
              <a:rPr lang="en-US" sz="2000">
                <a:latin typeface="Bookman Old Style"/>
                <a:ea typeface="Calibri"/>
                <a:cs typeface="Times New Roman"/>
              </a:rPr>
              <a:t>is given.</a:t>
            </a:r>
            <a:endParaRPr lang="en-US" sz="2000"/>
          </a:p>
        </p:txBody>
      </p:sp>
      <p:graphicFrame>
        <p:nvGraphicFramePr>
          <p:cNvPr id="10" name="Table 9"/>
          <p:cNvGraphicFramePr>
            <a:graphicFrameLocks xmlns:a="http://schemas.openxmlformats.org/drawingml/2006/main" noGrp="1"/>
          </p:cNvGraphicFramePr>
          <p:nvPr/>
        </p:nvGraphicFramePr>
        <p:xfrm>
          <a:off x="2039388" y="1704098"/>
          <a:ext cx="5403272" cy="4185875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2092244"/>
                <a:gridCol w="1007753"/>
                <a:gridCol w="924245"/>
                <a:gridCol w="1379030"/>
              </a:tblGrid>
              <a:tr h="492455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Name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Gender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Height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Output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Kristina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1.6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Jim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2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Maggie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1.9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Martha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1.88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Stephine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1.7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Bob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1.85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92877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Kathy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1.6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Dave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1.7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Worth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2.2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Steven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2.2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Debbie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1.8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Todd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1.95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Amy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1.9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Kim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  <a:round/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  <a:round/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  <a:round/>
                    </a:lnL>
                    <a:lnR w="12700" algn="ctr">
                      <a:solidFill>
                        <a:srgbClr val="000000"/>
                      </a:solidFill>
                      <a:round/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1.8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  <a:round/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  <a:round/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Wynette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1.75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  <a:beve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534304" y="1085589"/>
            <a:ext cx="1739441" cy="512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Problem-3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1136073" y="1911921"/>
          <a:ext cx="6359235" cy="4185875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696894"/>
                <a:gridCol w="817328"/>
                <a:gridCol w="749600"/>
                <a:gridCol w="1118449"/>
                <a:gridCol w="1976964"/>
              </a:tblGrid>
              <a:tr h="492455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Name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Gender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Height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Output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Distance with Pat (1.6)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Kristina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1.6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Jim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0.16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Maggie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0.09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Martha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1.88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0.28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Stephine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1.7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Bob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1.85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0.0625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Kathy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1.6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Dave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1.7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Short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Worth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2.2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0.36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Steven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2.2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Tall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0.36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Debbie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Todd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1.95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0.1225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Amy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0.09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Kim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1.8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6228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Wynette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1.75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Times New Roman"/>
                          <a:cs typeface="Times New Roman"/>
                        </a:rPr>
                        <a:t>0.0225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2951017" y="1391684"/>
            <a:ext cx="1039729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Answer</a:t>
            </a:r>
            <a:endParaRPr lang="en-US" sz="1050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95308" y="1391684"/>
            <a:ext cx="2688502" cy="2358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Jim=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(1.6−2)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=0.16,	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Maggie=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(1.6−1.9)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=0.09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Martha=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(1.6−1.88)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</a:t>
            </a:r>
            <a:r>
              <a:rPr lang="en-US" sz="1400">
                <a:latin typeface="Bookman Old Style"/>
                <a:ea typeface="Times New Roman"/>
                <a:cs typeface="Times New Roman"/>
              </a:rPr>
              <a:t>0.28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Stephine</a:t>
            </a:r>
            <a:r>
              <a:rPr lang="en-US" sz="14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(1.6−1.7)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=0.01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Bob=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(1.6−1.85)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</a:t>
            </a:r>
            <a:r>
              <a:rPr lang="en-US" sz="1400">
                <a:latin typeface="Bookman Old Style"/>
                <a:ea typeface="Times New Roman"/>
                <a:cs typeface="Times New Roman"/>
              </a:rPr>
              <a:t>0.0625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Dave=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(1.6−1.7)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=0.01</a:t>
            </a:r>
            <a:endParaRPr lang="en-US" sz="140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95308" y="3552862"/>
            <a:ext cx="2688502" cy="275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Worth=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(1.6−2.2)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</a:t>
            </a:r>
            <a:r>
              <a:rPr lang="en-US" sz="1400">
                <a:latin typeface="Bookman Old Style"/>
                <a:ea typeface="Times New Roman"/>
                <a:cs typeface="Times New Roman"/>
              </a:rPr>
              <a:t>0.36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Steven=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(1.6−2.2)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=0.36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Debbie=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(1.6−1.8)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</a:t>
            </a:r>
            <a:r>
              <a:rPr lang="en-US" sz="1400">
                <a:latin typeface="Bookman Old Style"/>
                <a:ea typeface="Times New Roman"/>
                <a:cs typeface="Times New Roman"/>
              </a:rPr>
              <a:t>0.04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Todd=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(1.6−1.95)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=0.1225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Amy=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(1.6−1.9)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</a:t>
            </a:r>
            <a:r>
              <a:rPr lang="en-US" sz="1400">
                <a:latin typeface="Bookman Old Style"/>
                <a:ea typeface="Times New Roman"/>
                <a:cs typeface="Times New Roman"/>
              </a:rPr>
              <a:t>0.09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Kim=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(1.6−1.8)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=0.04</a:t>
            </a:r>
            <a:endParaRPr lang="en-US" sz="1400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>
                <a:latin typeface="Bookman Old Style"/>
                <a:ea typeface="Calibri"/>
                <a:cs typeface="Times New Roman"/>
              </a:rPr>
              <a:t>Wynette</a:t>
            </a:r>
            <a:r>
              <a:rPr lang="en-US" sz="1400">
                <a:latin typeface="Bookman Old Style"/>
                <a:ea typeface="Calibri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(1.6−1.75)</m:t>
                          </m:r>
                        </m:e>
                        <m:sup>
                          <m:r>
                            <m:rPr/>
                            <a:rPr lang="en-US" sz="1400" i="1">
                              <a:latin typeface="Cambria Math"/>
                              <a:ea typeface="Calibri"/>
                              <a:cs typeface="Times New Roman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1400">
                <a:latin typeface="Bookman Old Style"/>
                <a:ea typeface="Times New Roman"/>
                <a:cs typeface="Times New Roman"/>
              </a:rPr>
              <a:t>=0.0225</a:t>
            </a:r>
            <a:endParaRPr lang="en-US" sz="14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46197" y="1117170"/>
            <a:ext cx="1042293" cy="33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400" b="1">
                <a:latin typeface="Bookman Old Style"/>
                <a:ea typeface="Calibri"/>
                <a:cs typeface="Times New Roman"/>
              </a:rPr>
              <a:t>Side Note</a:t>
            </a:r>
            <a:endParaRPr lang="en-US" sz="140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K Nearest Neighbor (KNN)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 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96836" y="1527190"/>
            <a:ext cx="7371336" cy="413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We then have that the K nearest </a:t>
            </a:r>
            <a:r>
              <a:rPr lang="en-US" b="1">
                <a:latin typeface="Bookman Old Style"/>
                <a:ea typeface="Calibri"/>
                <a:cs typeface="Times New Roman"/>
              </a:rPr>
              <a:t>neighbours</a:t>
            </a:r>
            <a:r>
              <a:rPr lang="en-US" b="1">
                <a:latin typeface="Bookman Old Style"/>
                <a:ea typeface="Calibri"/>
                <a:cs typeface="Times New Roman"/>
              </a:rPr>
              <a:t> to the input instance are </a:t>
            </a:r>
            <a:endParaRPr lang="en-US" b="1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(Kristina, F, 1.6)--------- Short</a:t>
            </a:r>
            <a:endParaRPr lang="en-US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(Kathy, F, 1.6) </a:t>
            </a:r>
            <a:r>
              <a:rPr lang="en-US">
                <a:latin typeface="Bookman Old Style"/>
                <a:ea typeface="Calibri"/>
                <a:cs typeface="Times New Roman"/>
              </a:rPr>
              <a:t>------------Short</a:t>
            </a:r>
            <a:endParaRPr lang="en-US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(Stephanie, F, 1.7) </a:t>
            </a:r>
            <a:r>
              <a:rPr lang="en-US">
                <a:latin typeface="Bookman Old Style"/>
                <a:ea typeface="Calibri"/>
                <a:cs typeface="Times New Roman"/>
              </a:rPr>
              <a:t>-------Short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(Dave, M, 1.7) </a:t>
            </a:r>
            <a:r>
              <a:rPr lang="en-US">
                <a:latin typeface="Bookman Old Style"/>
                <a:ea typeface="Calibri"/>
                <a:cs typeface="Times New Roman"/>
              </a:rPr>
              <a:t>-------------Short</a:t>
            </a:r>
            <a:endParaRPr lang="en-US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(</a:t>
            </a:r>
            <a:r>
              <a:rPr lang="en-US">
                <a:latin typeface="Bookman Old Style"/>
                <a:ea typeface="Calibri"/>
                <a:cs typeface="Times New Roman"/>
              </a:rPr>
              <a:t>Wynette</a:t>
            </a:r>
            <a:r>
              <a:rPr lang="en-US">
                <a:latin typeface="Bookman Old Style"/>
                <a:ea typeface="Calibri"/>
                <a:cs typeface="Times New Roman"/>
              </a:rPr>
              <a:t>, F, 1.75</a:t>
            </a:r>
            <a:r>
              <a:rPr lang="en-US">
                <a:latin typeface="Bookman Old Style"/>
                <a:ea typeface="Calibri"/>
                <a:cs typeface="Times New Roman"/>
              </a:rPr>
              <a:t>)---------Medium</a:t>
            </a:r>
            <a:endParaRPr/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endParaRPr lang="en-US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And Output “Short” is for 4 times and “Medium” is only one time. After voting Result is</a:t>
            </a:r>
            <a:r>
              <a:rPr lang="en-US" b="1">
                <a:latin typeface="Bookman Old Style"/>
                <a:ea typeface="Calibri"/>
                <a:cs typeface="Times New Roman"/>
              </a:rPr>
              <a:t>, 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Pat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	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F   1.6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	= “Short” 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 </a:t>
            </a:r>
            <a:endParaRPr lang="en-US" b="1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63</cp:revision>
  <dcterms:created xsi:type="dcterms:W3CDTF">2021-08-10T15:37:54Z</dcterms:created>
  <dcterms:modified xsi:type="dcterms:W3CDTF">2024-12-15T19:40:57Z</dcterms:modified>
  <cp:category/>
  <cp:contentStatus/>
  <cp:version/>
</cp:coreProperties>
</file>