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6" d="100"/>
          <a:sy n="86" d="100"/>
        </p:scale>
        <p:origin x="125" y="67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0652F2-B201-BB93-6447-02D4A37B222C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A2B10D-02CC-4143-3323-C0BD35A2E58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4B6F80-F2BB-EE9E-DAC0-917CCF91CB5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6D81BB-ACEF-DA50-216D-6B15091ED371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2C6048-22DE-5047-408D-26AE07209A1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325FE9-5712-8D8B-E249-CA2AFA395B28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2F07BC-2C12-0970-F327-4C9E190974C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D2C3B4-C136-07B7-2CDB-EC8478AAB69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0C139F-8431-B455-B528-562FDFEEFAA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38055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543120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033227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29B9BA-D2B6-435E-BBD7-D680BACE94F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103418" y="473484"/>
            <a:ext cx="595817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Decision Tree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Classification</a:t>
            </a:r>
            <a:endParaRPr lang="en-US" sz="2400" b="1">
              <a:latin typeface="Cambria"/>
              <a:ea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455022" y="1227994"/>
            <a:ext cx="8673665" cy="914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>
                <a:solidFill>
                  <a:srgbClr val="000000"/>
                </a:solidFill>
                <a:latin typeface="inter-regular"/>
              </a:rPr>
              <a:t>Decision Tree is a </a:t>
            </a:r>
            <a:r>
              <a:rPr lang="en-US" b="1">
                <a:solidFill>
                  <a:srgbClr val="000000"/>
                </a:solidFill>
                <a:latin typeface="inter-bold"/>
              </a:rPr>
              <a:t>Supervised learning technique </a:t>
            </a:r>
            <a:r>
              <a:rPr lang="en-US">
                <a:solidFill>
                  <a:srgbClr val="000000"/>
                </a:solidFill>
                <a:latin typeface="inter-regular"/>
              </a:rPr>
              <a:t>that can be used for both classification and Regression problems, but mostly it is preferred for solving </a:t>
            </a:r>
            <a:r>
              <a:rPr lang="en-US">
                <a:solidFill>
                  <a:srgbClr val="000000"/>
                </a:solidFill>
                <a:latin typeface="inter-regular"/>
              </a:rPr>
              <a:t>classification </a:t>
            </a:r>
            <a:r>
              <a:rPr lang="en-US">
                <a:solidFill>
                  <a:srgbClr val="000000"/>
                </a:solidFill>
                <a:latin typeface="inter-regular"/>
              </a:rPr>
              <a:t>problems.</a:t>
            </a:r>
            <a:endParaRPr lang="en-US"/>
          </a:p>
        </p:txBody>
      </p:sp>
      <p:pic>
        <p:nvPicPr>
          <p:cNvPr id="6146" name="Picture 2" descr="Decision Tree classifier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632117" y="2422689"/>
            <a:ext cx="7481950" cy="39925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3103418" y="473484"/>
            <a:ext cx="595817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Decision Tree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Classification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741716" y="2740912"/>
            <a:ext cx="9867529" cy="118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/>
              <a:t>Decision trees can be faster, however, KNN tends to be slower with large datasets because it scans the whole dataset to predict as it doesn’t generalize the data in </a:t>
            </a:r>
            <a:r>
              <a:rPr lang="en-US" sz="2400"/>
              <a:t>advance.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xmlns:a="http://schemas.openxmlformats.org/drawingml/2006/main" noGrp="1"/>
          </p:cNvGraphicFramePr>
          <p:nvPr/>
        </p:nvGraphicFramePr>
        <p:xfrm>
          <a:off x="3103419" y="1867878"/>
          <a:ext cx="6525490" cy="4103429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732911"/>
                <a:gridCol w="1705833"/>
                <a:gridCol w="1678757"/>
                <a:gridCol w="1407989"/>
              </a:tblGrid>
              <a:tr h="3730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Weather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Humidity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3311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  <a:tr h="3730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  <a:tr h="3730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Strong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  <a:tr h="3730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  <a:tr h="3730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Strong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  <a:tr h="3730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Strong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  <a:tr h="3730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  <a:tr h="3730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  <a:tr h="3730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Strong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  <a:tr h="373039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3103418" y="473484"/>
            <a:ext cx="595817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Decision Tree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Classification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95600" y="1026315"/>
            <a:ext cx="1385227" cy="479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defRPr/>
            </a:pPr>
            <a:r>
              <a:rPr lang="en-US" sz="2400" b="1">
                <a:solidFill>
                  <a:schemeClr val="accent5"/>
                </a:solidFill>
                <a:latin typeface="Times New Roman"/>
                <a:ea typeface="Times New Roman"/>
              </a:rPr>
              <a:t>Exercise: </a:t>
            </a:r>
            <a:r>
              <a:rPr lang="en-US">
                <a:latin typeface="Times New Roman"/>
                <a:ea typeface="Times New Roman"/>
              </a:rPr>
              <a:t> </a:t>
            </a:r>
            <a:endParaRPr lang="en-US" sz="1100">
              <a:latin typeface="Times New Roman"/>
              <a:ea typeface="Times New Roman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92582" y="1428856"/>
            <a:ext cx="5154049" cy="382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defRPr/>
            </a:pPr>
            <a:r>
              <a:rPr lang="en-US">
                <a:latin typeface="Times New Roman"/>
                <a:ea typeface="Times New Roman"/>
              </a:rPr>
              <a:t>Make a decision tree based on following training data.</a:t>
            </a:r>
            <a:endParaRPr lang="en-US" sz="1100">
              <a:latin typeface="Times New Roman"/>
              <a:ea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283526" y="1828346"/>
            <a:ext cx="6364274" cy="386622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b="1">
                <a:latin typeface="Calibri"/>
                <a:ea typeface="Calibri"/>
                <a:cs typeface="Times New Roman"/>
              </a:rPr>
              <a:t>Step to Follow</a:t>
            </a:r>
            <a:endParaRPr lang="en-US" sz="1200">
              <a:latin typeface="Calibri"/>
              <a:ea typeface="Calibri"/>
              <a:cs typeface="Times New Roman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Calibri"/>
                <a:ea typeface="Calibri"/>
                <a:cs typeface="Times New Roman"/>
              </a:rPr>
              <a:t>1.  Choose </a:t>
            </a:r>
            <a:r>
              <a:rPr lang="en-US">
                <a:latin typeface="Calibri"/>
                <a:ea typeface="Calibri"/>
                <a:cs typeface="Times New Roman"/>
              </a:rPr>
              <a:t>a target attribute </a:t>
            </a:r>
            <a:endParaRPr lang="en-US" sz="1200">
              <a:latin typeface="Calibri"/>
              <a:ea typeface="Calibri"/>
              <a:cs typeface="Times New Roman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Calibri"/>
                <a:ea typeface="Calibri"/>
                <a:cs typeface="Times New Roman"/>
              </a:rPr>
              <a:t> </a:t>
            </a:r>
            <a:endParaRPr lang="en-US" sz="1200">
              <a:latin typeface="Calibri"/>
              <a:ea typeface="Calibri"/>
              <a:cs typeface="Times New Roman"/>
            </a:endParaRPr>
          </a:p>
          <a:p>
            <a:pPr>
              <a:lnSpc>
                <a:spcPct val="107000"/>
              </a:lnSpc>
              <a:defRPr/>
            </a:pPr>
            <a:r>
              <a:rPr lang="en-US">
                <a:latin typeface="Calibri"/>
                <a:ea typeface="Calibri"/>
                <a:cs typeface="Times New Roman"/>
              </a:rPr>
              <a:t>2.  Calculate </a:t>
            </a:r>
            <a:r>
              <a:rPr lang="en-US">
                <a:latin typeface="Calibri"/>
                <a:ea typeface="Calibri"/>
                <a:cs typeface="Times New Roman"/>
              </a:rPr>
              <a:t>I.G (Information Gain) of that target attribute using </a:t>
            </a:r>
            <a:r>
              <a:rPr lang="en-US">
                <a:latin typeface="Calibri"/>
                <a:ea typeface="Calibri"/>
                <a:cs typeface="Times New Roman"/>
              </a:rPr>
              <a:t> </a:t>
            </a:r>
            <a:endParaRPr/>
          </a:p>
          <a:p>
            <a:pPr>
              <a:lnSpc>
                <a:spcPct val="107000"/>
              </a:lnSpc>
              <a:defRPr/>
            </a:pPr>
            <a:r>
              <a:rPr lang="en-US">
                <a:latin typeface="Calibri"/>
                <a:ea typeface="Calibri"/>
                <a:cs typeface="Times New Roman"/>
              </a:rPr>
              <a:t> </a:t>
            </a:r>
            <a:r>
              <a:rPr lang="en-US">
                <a:latin typeface="Calibri"/>
                <a:ea typeface="Calibri"/>
                <a:cs typeface="Times New Roman"/>
              </a:rPr>
              <a:t>    following </a:t>
            </a:r>
            <a:r>
              <a:rPr lang="en-US">
                <a:latin typeface="Calibri"/>
                <a:ea typeface="Calibri"/>
                <a:cs typeface="Times New Roman"/>
              </a:rPr>
              <a:t>formula</a:t>
            </a:r>
            <a:endParaRPr/>
          </a:p>
          <a:p>
            <a:pPr marL="457200" lvl="0">
              <a:lnSpc>
                <a:spcPct val="107000"/>
              </a:lnSpc>
              <a:defRPr/>
            </a:pPr>
            <a:r>
              <a:rPr lang="en-US" sz="2400">
                <a:latin typeface="Calibri"/>
                <a:ea typeface="Calibri"/>
                <a:cs typeface="Times New Roman"/>
              </a:rPr>
              <a:t>  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 b="0" i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P</m:t>
                          </m:r>
                          <m:r>
                            <m:rPr/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/>
              <a:t> log</a:t>
            </a:r>
            <a:r>
              <a:rPr lang="en-US" sz="2400" i="1"/>
              <a:t>2</a:t>
            </a:r>
            <a:r>
              <a:rPr lang="en-US" sz="2400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P</m:t>
                          </m:r>
                        </m:num>
                        <m:den>
                          <m:r>
                            <m:rPr/>
                            <a:rPr lang="en-US" sz="2400">
                              <a:latin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P</m:t>
                          </m:r>
                          <m:r>
                            <m:rPr/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/>
              <a:t>)</a:t>
            </a:r>
            <a:r>
              <a:rPr lang="en-US" sz="2400" i="1"/>
              <a:t> -</a:t>
            </a:r>
            <a:r>
              <a:rPr lang="en-US" sz="24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N</m:t>
                          </m:r>
                          <m:r>
                            <m:rPr/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/>
              <a:t> log</a:t>
            </a:r>
            <a:r>
              <a:rPr lang="en-US" sz="2400" i="1"/>
              <a:t>2</a:t>
            </a:r>
            <a:r>
              <a:rPr lang="en-US" sz="2400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N</m:t>
                          </m:r>
                        </m:num>
                        <m:den>
                          <m:r>
                            <m:rPr/>
                            <a:rPr lang="en-US" sz="2400">
                              <a:latin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N</m:t>
                          </m:r>
                          <m:r>
                            <m:rPr/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/>
              <a:t>)</a:t>
            </a:r>
            <a:endParaRPr lang="en-US" sz="2400">
              <a:latin typeface="Calibri"/>
              <a:ea typeface="Calibri"/>
              <a:cs typeface="Times New Roman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Calibri"/>
                <a:ea typeface="Calibri"/>
                <a:cs typeface="Times New Roman"/>
              </a:rPr>
              <a:t> </a:t>
            </a:r>
            <a:endParaRPr lang="en-US" sz="1200">
              <a:latin typeface="Calibri"/>
              <a:ea typeface="Calibri"/>
              <a:cs typeface="Times New Roman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Calibri"/>
                <a:ea typeface="Calibri"/>
                <a:cs typeface="Times New Roman"/>
              </a:rPr>
              <a:t>3.  Calculate </a:t>
            </a:r>
            <a:r>
              <a:rPr lang="en-US">
                <a:latin typeface="Calibri"/>
                <a:ea typeface="Calibri"/>
                <a:cs typeface="Times New Roman"/>
              </a:rPr>
              <a:t>Entropy of other attributes using following formula</a:t>
            </a:r>
            <a:endParaRPr lang="en-US" sz="1200">
              <a:latin typeface="Calibri"/>
              <a:ea typeface="Calibri"/>
              <a:cs typeface="Times New Roman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latin typeface="Calibri"/>
                <a:ea typeface="Times New Roman"/>
                <a:cs typeface="Times New Roman"/>
              </a:rPr>
              <a:t>E(A)  =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nary>
                        <m:naryPr>
                          <m:chr m:val="∑"/>
                          <m:grow m:val="off"/>
                          <m:ctrlPr>
                            <a:rPr lang="en-US" sz="2800" i="1">
                              <a:latin typeface="Cambria Math"/>
                              <a:ea typeface="Calibri"/>
                              <a:cs typeface="Arial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  <a:ea typeface="Calibri"/>
                              <a:cs typeface="Arial"/>
                            </a:rPr>
                            <m:t>l</m:t>
                          </m:r>
                          <m:r>
                            <m:rPr/>
                            <a:rPr lang="en-US" sz="2800">
                              <a:latin typeface="Cambria Math"/>
                              <a:ea typeface="Calibri"/>
                              <a:cs typeface="Arial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  <a:ea typeface="Calibri"/>
                              <a:cs typeface="Arial"/>
                            </a:rPr>
                            <m:t>n</m:t>
                          </m:r>
                        </m:sup>
                        <m:e>
                          <m:r>
                            <m:rPr/>
                            <a:rPr lang="en-US" sz="2800">
                              <a:latin typeface="Cambria Math"/>
                              <a:ea typeface="Calibri"/>
                              <a:cs typeface="Arial"/>
                            </a:rPr>
                            <m:t>    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/>
                                  <a:ea typeface="Calibri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  <a:ea typeface="Calibri"/>
                                  <a:cs typeface="Arial"/>
                                </a:rPr>
                                <m:t>Pi</m:t>
                              </m:r>
                              <m:r>
                                <m:rPr/>
                                <a:rPr lang="en-US" sz="2800">
                                  <a:latin typeface="Cambria Math"/>
                                  <a:ea typeface="Calibri"/>
                                  <a:cs typeface="Arial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  <a:ea typeface="Calibri"/>
                                  <a:cs typeface="Arial"/>
                                </a:rPr>
                                <m:t>Ni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  <a:ea typeface="Calibri"/>
                                  <a:cs typeface="Arial"/>
                                </a:rPr>
                                <m:t>P</m:t>
                              </m:r>
                              <m:r>
                                <m:rPr/>
                                <a:rPr lang="en-US" sz="2800">
                                  <a:latin typeface="Cambria Math"/>
                                  <a:ea typeface="Calibri"/>
                                  <a:cs typeface="Arial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  <a:ea typeface="Calibri"/>
                                  <a:cs typeface="Arial"/>
                                </a:rPr>
                                <m:t>N</m:t>
                              </m:r>
                            </m:den>
                          </m:f>
                        </m:e>
                      </m:nary>
                      <m:r>
                        <m:rPr/>
                        <a:rPr lang="en-US" sz="2800">
                          <a:latin typeface="Cambria Math"/>
                          <a:ea typeface="Calibri"/>
                          <a:cs typeface="Aria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  <a:ea typeface="Calibri"/>
                          <a:cs typeface="Arial"/>
                        </a:rPr>
                        <m:t>X</m:t>
                      </m:r>
                      <m:r>
                        <m:rPr/>
                        <a:rPr lang="en-US" sz="2800">
                          <a:latin typeface="Cambria Math"/>
                          <a:ea typeface="Calibri"/>
                          <a:cs typeface="Aria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  <a:ea typeface="Calibri"/>
                          <a:cs typeface="Arial"/>
                        </a:rPr>
                        <m:t>I</m:t>
                      </m:r>
                      <m:r>
                        <m:rPr/>
                        <a:rPr lang="en-US" sz="2800">
                          <a:latin typeface="Cambria Math"/>
                          <a:ea typeface="Calibri"/>
                          <a:cs typeface="Arial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  <a:ea typeface="Calibri"/>
                          <a:cs typeface="Arial"/>
                        </a:rPr>
                        <m:t>PiNi</m:t>
                      </m:r>
                      <m:r>
                        <m:rPr/>
                        <a:rPr lang="en-US" sz="2800">
                          <a:latin typeface="Cambria Math"/>
                          <a:ea typeface="Calibri"/>
                          <a:cs typeface="Arial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en-US" sz="2800">
                <a:latin typeface="Calibri"/>
                <a:ea typeface="Calibri"/>
                <a:cs typeface="Times New Roman"/>
              </a:rPr>
              <a:t> </a:t>
            </a:r>
            <a:endParaRPr/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latin typeface="Calibri"/>
              <a:ea typeface="Calibri"/>
              <a:cs typeface="Times New Roman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>
                <a:latin typeface="Calibri"/>
                <a:ea typeface="Calibri"/>
                <a:cs typeface="Times New Roman"/>
              </a:rPr>
              <a:t>4.  Subtract </a:t>
            </a:r>
            <a:r>
              <a:rPr lang="en-US">
                <a:latin typeface="Calibri"/>
                <a:ea typeface="Calibri"/>
                <a:cs typeface="Times New Roman"/>
              </a:rPr>
              <a:t>E(A) from I.G of </a:t>
            </a:r>
            <a:r>
              <a:rPr lang="en-US">
                <a:latin typeface="Calibri"/>
                <a:ea typeface="Calibri"/>
                <a:cs typeface="Times New Roman"/>
              </a:rPr>
              <a:t>target </a:t>
            </a:r>
            <a:r>
              <a:rPr lang="en-US">
                <a:latin typeface="Calibri"/>
                <a:ea typeface="Calibri"/>
                <a:cs typeface="Times New Roman"/>
              </a:rPr>
              <a:t>attribute for find out the gain </a:t>
            </a:r>
            <a:endParaRPr lang="en-US" sz="1200">
              <a:latin typeface="Calibri"/>
              <a:ea typeface="Calibri"/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103418" y="473484"/>
            <a:ext cx="595817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Decision Tree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Classification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03418" y="1121494"/>
            <a:ext cx="1182527" cy="479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defRPr/>
            </a:pPr>
            <a:r>
              <a:rPr lang="en-US" sz="2400" b="1">
                <a:solidFill>
                  <a:schemeClr val="accent6"/>
                </a:solidFill>
                <a:latin typeface="Times New Roman"/>
                <a:ea typeface="Times New Roman"/>
              </a:rPr>
              <a:t>Answer</a:t>
            </a:r>
            <a:endParaRPr lang="en-US" sz="2400" b="1">
              <a:solidFill>
                <a:schemeClr val="accent6"/>
              </a:solidFill>
              <a:latin typeface="Times New Roman"/>
              <a:ea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828344" y="2255040"/>
            <a:ext cx="5548498" cy="611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  <a:defRPr/>
            </a:pPr>
            <a:r>
              <a:rPr lang="en-US">
                <a:latin typeface="Calibri"/>
                <a:ea typeface="Calibri"/>
                <a:cs typeface="Times New Roman"/>
              </a:rPr>
              <a:t>I.G =  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P</m:t>
                          </m:r>
                          <m:r>
                            <m:rPr/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/>
              <a:t> log</a:t>
            </a:r>
            <a:r>
              <a:rPr lang="en-US" sz="2400" i="1"/>
              <a:t>2</a:t>
            </a:r>
            <a:r>
              <a:rPr lang="en-US" sz="2400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P</m:t>
                          </m:r>
                        </m:num>
                        <m:den>
                          <m:r>
                            <m:rPr/>
                            <a:rPr lang="en-US" sz="2400">
                              <a:latin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P</m:t>
                          </m:r>
                          <m:r>
                            <m:rPr/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/>
              <a:t>)</a:t>
            </a:r>
            <a:r>
              <a:rPr lang="en-US" sz="2400" i="1"/>
              <a:t> -</a:t>
            </a:r>
            <a:r>
              <a:rPr lang="en-US" sz="24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N</m:t>
                          </m:r>
                          <m:r>
                            <m:rPr/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/>
              <a:t> log</a:t>
            </a:r>
            <a:r>
              <a:rPr lang="en-US" sz="2400" i="1"/>
              <a:t>2</a:t>
            </a:r>
            <a:r>
              <a:rPr lang="en-US" sz="2400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N</m:t>
                          </m:r>
                        </m:num>
                        <m:den>
                          <m:r>
                            <m:rPr/>
                            <a:rPr lang="en-US" sz="2400">
                              <a:latin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N</m:t>
                          </m:r>
                          <m:r>
                            <m:rPr/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/>
              <a:t>)</a:t>
            </a:r>
            <a:endParaRPr lang="en-US" sz="2400">
              <a:latin typeface="Calibri"/>
              <a:ea typeface="Calibri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103418" y="1412866"/>
            <a:ext cx="2627748" cy="382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defRPr/>
            </a:pPr>
            <a:r>
              <a:rPr lang="en-US">
                <a:latin typeface="Times New Roman"/>
                <a:ea typeface="Times New Roman"/>
              </a:rPr>
              <a:t>Information Gain for Play:</a:t>
            </a:r>
            <a:endParaRPr lang="en-US" sz="1100">
              <a:latin typeface="Times New Roman"/>
              <a:ea typeface="Times New Roman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03418" y="1871388"/>
            <a:ext cx="1523044" cy="382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defRPr/>
            </a:pPr>
            <a:r>
              <a:rPr lang="en-US">
                <a:latin typeface="Times New Roman"/>
                <a:ea typeface="Times New Roman"/>
              </a:rPr>
              <a:t>We know that,</a:t>
            </a:r>
            <a:endParaRPr lang="en-US" sz="1100">
              <a:latin typeface="Times New Roman"/>
              <a:ea typeface="Times New Roman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81244" y="3097216"/>
            <a:ext cx="4884508" cy="611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  <a:defRPr/>
            </a:pPr>
            <a:r>
              <a:rPr lang="en-US" sz="2400"/>
              <a:t>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400" b="0" i="1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m:rPr/>
                            <a:rPr lang="en-US" sz="2400" b="0" i="0">
                              <a:latin typeface="Cambria Math"/>
                            </a:rPr>
                            <m:t>5</m:t>
                          </m:r>
                          <m:r>
                            <m:rPr/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m:rPr/>
                            <a:rPr lang="en-US" sz="2400" b="0" i="1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/>
              <a:t> log</a:t>
            </a:r>
            <a:r>
              <a:rPr lang="en-US" sz="2400" i="1"/>
              <a:t>2</a:t>
            </a:r>
            <a:r>
              <a:rPr lang="en-US" sz="2400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400" b="0" i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m:rPr/>
                            <a:rPr lang="en-US" sz="2400">
                              <a:latin typeface="Cambria Math"/>
                            </a:rPr>
                            <m:t>  </m:t>
                          </m:r>
                          <m:r>
                            <m:rPr/>
                            <a:rPr lang="en-US" sz="2400" b="0" i="0">
                              <a:latin typeface="Cambria Math"/>
                            </a:rPr>
                            <m:t>5</m:t>
                          </m:r>
                          <m:r>
                            <m:rPr/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m:rPr/>
                            <a:rPr lang="en-US" sz="2400" b="0" i="1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/>
              <a:t>)</a:t>
            </a:r>
            <a:r>
              <a:rPr lang="en-US" sz="2400" i="1"/>
              <a:t> -</a:t>
            </a:r>
            <a:r>
              <a:rPr lang="en-US" sz="24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400" b="0" i="1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m:rPr/>
                            <a:rPr lang="en-US" sz="2400" b="0" i="0">
                              <a:latin typeface="Cambria Math"/>
                            </a:rPr>
                            <m:t>5</m:t>
                          </m:r>
                          <m:r>
                            <m:rPr/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m:rPr/>
                            <a:rPr lang="en-US" sz="2400" b="0" i="1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/>
              <a:t> log</a:t>
            </a:r>
            <a:r>
              <a:rPr lang="en-US" sz="2400" i="1"/>
              <a:t>2</a:t>
            </a:r>
            <a:r>
              <a:rPr lang="en-US" sz="2400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400" b="0" i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m:rPr/>
                            <a:rPr lang="en-US" sz="2400">
                              <a:latin typeface="Cambria Math"/>
                            </a:rPr>
                            <m:t>  </m:t>
                          </m:r>
                          <m:r>
                            <m:rPr/>
                            <a:rPr lang="en-US" sz="2400" b="0" i="0">
                              <a:latin typeface="Cambria Math"/>
                            </a:rPr>
                            <m:t>5</m:t>
                          </m:r>
                          <m:r>
                            <m:rPr/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m:rPr/>
                            <a:rPr lang="en-US" sz="2400" b="0" i="1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/>
              <a:t>)</a:t>
            </a:r>
            <a:endParaRPr lang="en-US" sz="2400">
              <a:latin typeface="Calibri"/>
              <a:ea typeface="Calibri"/>
              <a:cs typeface="Times New Roman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103418" y="2796719"/>
            <a:ext cx="482184" cy="382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defRPr/>
            </a:pPr>
            <a:r>
              <a:rPr lang="en-US">
                <a:latin typeface="Times New Roman"/>
                <a:ea typeface="Times New Roman"/>
              </a:rPr>
              <a:t>So,</a:t>
            </a:r>
            <a:endParaRPr lang="en-US" sz="1100">
              <a:latin typeface="Times New Roman"/>
              <a:ea typeface="Times New Roman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912316" y="3761086"/>
            <a:ext cx="3818303" cy="611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  <a:defRPr/>
            </a:pPr>
            <a:r>
              <a:rPr lang="en-US" sz="2400"/>
              <a:t>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400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/>
                            <a:rPr lang="en-US" sz="2400" b="0" i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/>
              <a:t> </a:t>
            </a:r>
            <a:r>
              <a:rPr lang="en-US" sz="2400"/>
              <a:t>log</a:t>
            </a:r>
            <a:r>
              <a:rPr lang="en-US" sz="2400" i="1"/>
              <a:t>2</a:t>
            </a:r>
            <a:r>
              <a:rPr lang="en-US" sz="2400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400" b="0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/>
                            <a:rPr lang="en-US" sz="2400">
                              <a:latin typeface="Cambria Math"/>
                            </a:rPr>
                            <m:t>  </m:t>
                          </m:r>
                          <m:r>
                            <m:rPr/>
                            <a:rPr lang="en-US" sz="2400" b="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/>
              <a:t>)</a:t>
            </a:r>
            <a:r>
              <a:rPr lang="en-US" sz="2400" i="1"/>
              <a:t> </a:t>
            </a:r>
            <a:r>
              <a:rPr lang="en-US" sz="2400" i="1"/>
              <a:t>-</a:t>
            </a:r>
            <a:r>
              <a:rPr lang="en-US" sz="24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400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/>
                            <a:rPr lang="en-US" sz="2400" b="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/>
              <a:t> log</a:t>
            </a:r>
            <a:r>
              <a:rPr lang="en-US" sz="2400" i="1"/>
              <a:t>2</a:t>
            </a:r>
            <a:r>
              <a:rPr lang="en-US" sz="2400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400" b="0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/>
                            <a:rPr lang="en-US" sz="2400">
                              <a:latin typeface="Cambria Math"/>
                            </a:rPr>
                            <m:t>  </m:t>
                          </m:r>
                          <m:r>
                            <m:rPr/>
                            <a:rPr lang="en-US" sz="2400" b="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/>
              <a:t>)</a:t>
            </a:r>
            <a:endParaRPr lang="en-US" sz="2400">
              <a:latin typeface="Calibri"/>
              <a:ea typeface="Calibri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64758" y="4511560"/>
            <a:ext cx="4261823" cy="6112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  <a:defRPr/>
            </a:pPr>
            <a:r>
              <a:rPr lang="en-US" sz="2400"/>
              <a:t>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40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/>
                            <a:rPr lang="en-US" sz="240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/>
              <a:t> </a:t>
            </a:r>
            <a:r>
              <a:rPr lang="en-US" sz="2400"/>
              <a:t>log</a:t>
            </a:r>
            <a:r>
              <a:rPr lang="en-US" sz="2400" i="1"/>
              <a:t>2</a:t>
            </a:r>
            <a:r>
              <a:rPr lang="en-US" sz="2400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US" sz="2400" b="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m:rPr/>
                            <a:rPr lang="en-US" sz="2400" b="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2400"/>
              <a:t>)</a:t>
            </a:r>
            <a:r>
              <a:rPr lang="en-US" sz="2400" i="1"/>
              <a:t> </a:t>
            </a:r>
            <a:r>
              <a:rPr lang="en-US" sz="2400" i="1"/>
              <a:t>-</a:t>
            </a:r>
            <a:r>
              <a:rPr lang="en-US" sz="24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/>
              <a:t> </a:t>
            </a:r>
            <a:r>
              <a:rPr lang="en-US" sz="2400"/>
              <a:t>log</a:t>
            </a:r>
            <a:r>
              <a:rPr lang="en-US" sz="2400" i="1"/>
              <a:t>2</a:t>
            </a:r>
            <a:r>
              <a:rPr lang="en-US" sz="2400"/>
              <a:t>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m:rPr/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2400"/>
              <a:t>)</a:t>
            </a:r>
            <a:r>
              <a:rPr lang="en-US" sz="2400" i="1"/>
              <a:t> </a:t>
            </a:r>
            <a:endParaRPr lang="en-US" sz="2400">
              <a:latin typeface="Calibri"/>
              <a:ea typeface="Calibri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964758" y="5258849"/>
            <a:ext cx="1393868" cy="1128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  <a:defRPr/>
            </a:pPr>
            <a:r>
              <a:rPr lang="en-US" sz="2400"/>
              <a:t>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/>
                            <a:rPr lang="en-US" sz="240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/>
              <a:t> </a:t>
            </a:r>
            <a:r>
              <a:rPr lang="en-US" sz="2400"/>
              <a:t>+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4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/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400" i="1"/>
              <a:t> </a:t>
            </a:r>
            <a:endParaRPr lang="en-US" sz="2400">
              <a:latin typeface="Calibri"/>
              <a:ea typeface="Calibri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44495" y="6001187"/>
            <a:ext cx="1072995" cy="8745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  <a:defRPr/>
            </a:pPr>
            <a:endParaRPr lang="en-US" sz="2400">
              <a:latin typeface="Calibri"/>
              <a:ea typeface="Calibri"/>
              <a:cs typeface="Times New Roman"/>
            </a:endParaRPr>
          </a:p>
          <a:p>
            <a:pPr marL="457200" lvl="0">
              <a:lnSpc>
                <a:spcPct val="107000"/>
              </a:lnSpc>
              <a:defRPr/>
            </a:pPr>
            <a:r>
              <a:rPr lang="en-US" sz="2400"/>
              <a:t>= 1</a:t>
            </a:r>
            <a:endParaRPr lang="en-US" sz="2400"/>
          </a:p>
        </p:txBody>
      </p:sp>
      <p:sp>
        <p:nvSpPr>
          <p:cNvPr id="15" name="Rectangle 14"/>
          <p:cNvSpPr/>
          <p:nvPr/>
        </p:nvSpPr>
        <p:spPr bwMode="auto">
          <a:xfrm>
            <a:off x="3103418" y="473484"/>
            <a:ext cx="595817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Decision Tree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Classification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645716" y="2844110"/>
            <a:ext cx="5060244" cy="528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  <a:defRPr/>
            </a:pPr>
            <a:r>
              <a:rPr lang="en-US" sz="2000"/>
              <a:t>I.G (Sunny)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m:rPr/>
                            <a:rPr lang="en-US" sz="2000" b="0" i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 log</a:t>
            </a:r>
            <a:r>
              <a:rPr lang="en-US" sz="2000" i="1"/>
              <a:t>2</a:t>
            </a:r>
            <a:r>
              <a:rPr lang="en-US" sz="2000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m:rPr/>
                            <a:rPr lang="en-US" sz="2000">
                              <a:latin typeface="Cambria Math"/>
                            </a:rPr>
                            <m:t> </m:t>
                          </m:r>
                          <m:r>
                            <m:rPr/>
                            <a:rPr lang="en-US" sz="2000" b="0" i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)</a:t>
            </a:r>
            <a:r>
              <a:rPr lang="en-US" sz="2000" i="1"/>
              <a:t> -</a:t>
            </a:r>
            <a:r>
              <a:rPr lang="en-US" sz="20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latin typeface="Cambria Math"/>
                            </a:rPr>
                            <m:t>0</m:t>
                          </m:r>
                        </m:num>
                        <m:den>
                          <m:r>
                            <m:rPr/>
                            <a:rPr lang="en-US" sz="2000" b="0" i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 log</a:t>
            </a:r>
            <a:r>
              <a:rPr lang="en-US" sz="2000" i="1"/>
              <a:t>2</a:t>
            </a:r>
            <a:r>
              <a:rPr lang="en-US" sz="2000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0">
                              <a:latin typeface="Cambria Math"/>
                            </a:rPr>
                            <m:t>0</m:t>
                          </m:r>
                        </m:num>
                        <m:den>
                          <m:r>
                            <m:rPr/>
                            <a:rPr lang="en-US" sz="2000">
                              <a:latin typeface="Cambria Math"/>
                            </a:rPr>
                            <m:t> </m:t>
                          </m:r>
                          <m:r>
                            <m:rPr/>
                            <a:rPr lang="en-US" sz="2000" b="0" i="1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)  = 0</a:t>
            </a:r>
            <a:endParaRPr lang="en-US" sz="2000"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14" name="Table 13"/>
          <p:cNvGraphicFramePr>
            <a:graphicFrameLocks xmlns:a="http://schemas.openxmlformats.org/drawingml/2006/main" noGrp="1"/>
          </p:cNvGraphicFramePr>
          <p:nvPr/>
        </p:nvGraphicFramePr>
        <p:xfrm>
          <a:off x="3293951" y="1291543"/>
          <a:ext cx="2788194" cy="1477512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249881"/>
                <a:gridCol w="769157"/>
                <a:gridCol w="769157"/>
              </a:tblGrid>
              <a:tr h="36937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Weather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6937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  <a:tr h="36937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  <a:tr h="369378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 bwMode="auto">
          <a:xfrm>
            <a:off x="2645716" y="3572358"/>
            <a:ext cx="5130688" cy="528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  <a:defRPr/>
            </a:pPr>
            <a:r>
              <a:rPr lang="en-US" sz="2000"/>
              <a:t>I.G (Cloudy) </a:t>
            </a:r>
            <a:r>
              <a:rPr lang="en-US" sz="2000"/>
              <a:t>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m:rPr/>
                            <a:rPr lang="en-US" sz="2000" b="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 log</a:t>
            </a:r>
            <a:r>
              <a:rPr lang="en-US" sz="2000" i="1"/>
              <a:t>2</a:t>
            </a:r>
            <a:r>
              <a:rPr lang="en-US" sz="2000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m:rPr/>
                            <a:rPr lang="en-US" sz="2000">
                              <a:latin typeface="Cambria Math"/>
                            </a:rPr>
                            <m:t> </m:t>
                          </m:r>
                          <m:r>
                            <m:rPr/>
                            <a:rPr lang="en-US" sz="2000" b="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)</a:t>
            </a:r>
            <a:r>
              <a:rPr lang="en-US" sz="2000" i="1"/>
              <a:t> -</a:t>
            </a:r>
            <a:r>
              <a:rPr lang="en-US" sz="20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m:rPr/>
                            <a:rPr lang="en-US" sz="2000" b="0" i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 log</a:t>
            </a:r>
            <a:r>
              <a:rPr lang="en-US" sz="2000" i="1"/>
              <a:t>2</a:t>
            </a:r>
            <a:r>
              <a:rPr lang="en-US" sz="2000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m:rPr/>
                            <a:rPr lang="en-US" sz="2000">
                              <a:latin typeface="Cambria Math"/>
                            </a:rPr>
                            <m:t> </m:t>
                          </m:r>
                          <m:r>
                            <m:rPr/>
                            <a:rPr lang="en-US" sz="2000" b="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)  = </a:t>
            </a:r>
            <a:r>
              <a:rPr lang="en-US" sz="2000"/>
              <a:t>1</a:t>
            </a:r>
            <a:endParaRPr lang="en-US" sz="2000">
              <a:latin typeface="Calibri"/>
              <a:ea typeface="Calibri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45716" y="4256049"/>
            <a:ext cx="4989426" cy="528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  <a:defRPr/>
            </a:pPr>
            <a:r>
              <a:rPr lang="en-US" sz="2000"/>
              <a:t>I.G (Rainy) </a:t>
            </a:r>
            <a:r>
              <a:rPr lang="en-US" sz="2000"/>
              <a:t>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latin typeface="Cambria Math"/>
                            </a:rPr>
                            <m:t>0</m:t>
                          </m:r>
                        </m:num>
                        <m:den>
                          <m:r>
                            <m:rPr/>
                            <a:rPr lang="en-US" sz="200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 log</a:t>
            </a:r>
            <a:r>
              <a:rPr lang="en-US" sz="2000" i="1"/>
              <a:t>2</a:t>
            </a:r>
            <a:r>
              <a:rPr lang="en-US" sz="2000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latin typeface="Cambria Math"/>
                            </a:rPr>
                            <m:t>0</m:t>
                          </m:r>
                        </m:num>
                        <m:den>
                          <m:r>
                            <m:rPr/>
                            <a:rPr lang="en-US" sz="2000">
                              <a:latin typeface="Cambria Math"/>
                            </a:rPr>
                            <m:t> 3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)</a:t>
            </a:r>
            <a:r>
              <a:rPr lang="en-US" sz="2000" i="1"/>
              <a:t> -</a:t>
            </a:r>
            <a:r>
              <a:rPr lang="en-US" sz="20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m:rPr/>
                            <a:rPr lang="en-US" sz="200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 log</a:t>
            </a:r>
            <a:r>
              <a:rPr lang="en-US" sz="2000" i="1"/>
              <a:t>2</a:t>
            </a:r>
            <a:r>
              <a:rPr lang="en-US" sz="2000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m:rPr/>
                            <a:rPr lang="en-US" sz="2000">
                              <a:latin typeface="Cambria Math"/>
                            </a:rPr>
                            <m:t> </m:t>
                          </m:r>
                          <m:r>
                            <m:rPr/>
                            <a:rPr lang="en-US" sz="2000" i="1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)  = 0</a:t>
            </a:r>
            <a:endParaRPr lang="en-US" sz="2000">
              <a:latin typeface="Calibri"/>
              <a:ea typeface="Calibri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57024" y="2874375"/>
            <a:ext cx="2604147" cy="505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E(Sunny)= 0 X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m:rPr/>
                            <a:rPr lang="en-US" sz="2000" b="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  = 0 </a:t>
            </a:r>
            <a:endParaRPr lang="en-US" sz="2000"/>
          </a:p>
        </p:txBody>
      </p:sp>
      <p:sp>
        <p:nvSpPr>
          <p:cNvPr id="18" name="Rectangle 17"/>
          <p:cNvSpPr/>
          <p:nvPr/>
        </p:nvSpPr>
        <p:spPr bwMode="auto">
          <a:xfrm>
            <a:off x="7657024" y="3583579"/>
            <a:ext cx="2886420" cy="505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E(Cloudy)= 1 X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m:rPr/>
                            <a:rPr lang="en-US" sz="2000" b="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  = 0.4 </a:t>
            </a:r>
            <a:endParaRPr lang="en-US" sz="2000"/>
          </a:p>
        </p:txBody>
      </p:sp>
      <p:sp>
        <p:nvSpPr>
          <p:cNvPr id="19" name="Rectangle 18"/>
          <p:cNvSpPr/>
          <p:nvPr/>
        </p:nvSpPr>
        <p:spPr bwMode="auto">
          <a:xfrm>
            <a:off x="7657024" y="4283894"/>
            <a:ext cx="2533329" cy="505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E(Rainy)= 0 X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m:rPr/>
                            <a:rPr lang="en-US" sz="2000" b="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  = 0 </a:t>
            </a:r>
            <a:endParaRPr lang="en-US" sz="2000"/>
          </a:p>
        </p:txBody>
      </p:sp>
      <p:sp>
        <p:nvSpPr>
          <p:cNvPr id="20" name="Rectangle 19"/>
          <p:cNvSpPr/>
          <p:nvPr/>
        </p:nvSpPr>
        <p:spPr bwMode="auto">
          <a:xfrm>
            <a:off x="3103418" y="4990173"/>
            <a:ext cx="3628690" cy="396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E (Weather)= 0 + 0.4 + 0 = 0.4 </a:t>
            </a:r>
            <a:endParaRPr lang="en-US" sz="2000"/>
          </a:p>
        </p:txBody>
      </p:sp>
      <p:sp>
        <p:nvSpPr>
          <p:cNvPr id="21" name="Rectangle 20"/>
          <p:cNvSpPr/>
          <p:nvPr/>
        </p:nvSpPr>
        <p:spPr bwMode="auto">
          <a:xfrm>
            <a:off x="3103418" y="5505099"/>
            <a:ext cx="3571889" cy="396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Gain (Weather)= 1 - 0.4  = 0.6 </a:t>
            </a:r>
            <a:endParaRPr lang="en-US" sz="2000"/>
          </a:p>
        </p:txBody>
      </p:sp>
      <p:sp>
        <p:nvSpPr>
          <p:cNvPr id="13" name="Rectangle 12"/>
          <p:cNvSpPr/>
          <p:nvPr/>
        </p:nvSpPr>
        <p:spPr bwMode="auto">
          <a:xfrm>
            <a:off x="3103418" y="473484"/>
            <a:ext cx="595817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Decision Tree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Classification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604152" y="2442330"/>
            <a:ext cx="5498042" cy="528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  <a:defRPr/>
            </a:pPr>
            <a:r>
              <a:rPr lang="en-US" sz="2000"/>
              <a:t>I.G (High)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00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m:rPr/>
                            <a:rPr lang="en-US" sz="2000" b="0" i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 log</a:t>
            </a:r>
            <a:r>
              <a:rPr lang="en-US" sz="2000" i="1"/>
              <a:t>2</a:t>
            </a:r>
            <a:r>
              <a:rPr lang="en-US" sz="2000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m:rPr/>
                            <a:rPr lang="en-US" sz="2000">
                              <a:latin typeface="Cambria Math"/>
                            </a:rPr>
                            <m:t> </m:t>
                          </m:r>
                          <m:r>
                            <m:rPr/>
                            <a:rPr lang="en-US" sz="2000" b="0" i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)</a:t>
            </a:r>
            <a:r>
              <a:rPr lang="en-US" sz="2000" i="1"/>
              <a:t> -</a:t>
            </a:r>
            <a:r>
              <a:rPr lang="en-US" sz="200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/>
                            <a:rPr lang="en-US" sz="2000" b="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 log</a:t>
            </a:r>
            <a:r>
              <a:rPr lang="en-US" sz="2000" i="1"/>
              <a:t>2</a:t>
            </a:r>
            <a:r>
              <a:rPr lang="en-US" sz="2000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/>
                            <a:rPr lang="en-US" sz="2000">
                              <a:latin typeface="Cambria Math"/>
                            </a:rPr>
                            <m:t> </m:t>
                          </m:r>
                          <m:r>
                            <m:rPr/>
                            <a:rPr lang="en-US" sz="2000" b="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)  = 0.8113</a:t>
            </a:r>
            <a:endParaRPr lang="en-US" sz="2000">
              <a:latin typeface="Calibri"/>
              <a:ea typeface="Calibri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604152" y="3170577"/>
            <a:ext cx="5278875" cy="487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  <a:defRPr/>
            </a:pPr>
            <a:r>
              <a:rPr lang="en-US"/>
              <a:t>I.G (Normal) </a:t>
            </a:r>
            <a:r>
              <a:rPr lang="en-US"/>
              <a:t>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m:rPr/>
                            <a:rPr lang="en-US" b="0" i="1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/>
              <a:t> log</a:t>
            </a:r>
            <a:r>
              <a:rPr lang="en-US" i="1"/>
              <a:t>2</a:t>
            </a:r>
            <a:r>
              <a:rPr lang="en-US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0" i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m:rPr/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/>
                            <a:rPr lang="en-US" b="0" i="1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/>
              <a:t>)</a:t>
            </a:r>
            <a:r>
              <a:rPr lang="en-US" i="1"/>
              <a:t> -</a:t>
            </a:r>
            <a:r>
              <a:rPr lang="en-US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0" i="1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m:rPr/>
                            <a:rPr lang="en-US" b="0" i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/>
              <a:t> log</a:t>
            </a:r>
            <a:r>
              <a:rPr lang="en-US" i="1"/>
              <a:t>2</a:t>
            </a:r>
            <a:r>
              <a:rPr lang="en-US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0" i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m:rPr/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/>
                            <a:rPr lang="en-US" b="0" i="1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/>
              <a:t>)  = </a:t>
            </a:r>
            <a:r>
              <a:rPr lang="en-US"/>
              <a:t>0.9183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15460" y="2472594"/>
            <a:ext cx="3536299" cy="505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E(High)= 0.8113 X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m:rPr/>
                            <a:rPr lang="en-US" sz="2000" b="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  = 0.325 </a:t>
            </a:r>
            <a:endParaRPr lang="en-US" sz="2000"/>
          </a:p>
        </p:txBody>
      </p:sp>
      <p:sp>
        <p:nvSpPr>
          <p:cNvPr id="18" name="Rectangle 17"/>
          <p:cNvSpPr/>
          <p:nvPr/>
        </p:nvSpPr>
        <p:spPr bwMode="auto">
          <a:xfrm>
            <a:off x="7615460" y="3170577"/>
            <a:ext cx="3832466" cy="505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E(Normal)= 0.9183 X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m:rPr/>
                            <a:rPr lang="en-US" sz="2000" b="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  = 0.551 </a:t>
            </a:r>
            <a:endParaRPr lang="en-US" sz="2000"/>
          </a:p>
        </p:txBody>
      </p:sp>
      <p:sp>
        <p:nvSpPr>
          <p:cNvPr id="20" name="Rectangle 19"/>
          <p:cNvSpPr/>
          <p:nvPr/>
        </p:nvSpPr>
        <p:spPr bwMode="auto">
          <a:xfrm>
            <a:off x="3081089" y="3976627"/>
            <a:ext cx="4285393" cy="396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E (Humidity)= 0.325 + 0.551 = 0.876 </a:t>
            </a:r>
            <a:endParaRPr lang="en-US" sz="2000"/>
          </a:p>
        </p:txBody>
      </p:sp>
      <p:sp>
        <p:nvSpPr>
          <p:cNvPr id="21" name="Rectangle 20"/>
          <p:cNvSpPr/>
          <p:nvPr/>
        </p:nvSpPr>
        <p:spPr bwMode="auto">
          <a:xfrm>
            <a:off x="3081089" y="4487797"/>
            <a:ext cx="4164966" cy="396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Gain (Humidity)= 1 - 0.876  = 0.124 </a:t>
            </a:r>
            <a:endParaRPr lang="en-US" sz="2000"/>
          </a:p>
        </p:txBody>
      </p:sp>
      <p:graphicFrame>
        <p:nvGraphicFramePr>
          <p:cNvPr id="2" name="Table 1"/>
          <p:cNvGraphicFramePr>
            <a:graphicFrameLocks xmlns:a="http://schemas.openxmlformats.org/drawingml/2006/main" noGrp="1"/>
          </p:cNvGraphicFramePr>
          <p:nvPr/>
        </p:nvGraphicFramePr>
        <p:xfrm>
          <a:off x="3103419" y="1386359"/>
          <a:ext cx="2209800" cy="885825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990600"/>
                <a:gridCol w="609600"/>
                <a:gridCol w="609600"/>
              </a:tblGrid>
              <a:tr h="29527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Humidity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29527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  <a:tr h="29527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 bwMode="auto">
          <a:xfrm>
            <a:off x="3103418" y="473484"/>
            <a:ext cx="595817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Decision Tree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Classification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604152" y="2442330"/>
            <a:ext cx="4554460" cy="487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  <a:defRPr/>
            </a:pPr>
            <a:r>
              <a:rPr lang="en-US"/>
              <a:t>I.G (Week)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m:rPr/>
                            <a:rPr lang="en-US" b="0" i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/>
              <a:t> log</a:t>
            </a:r>
            <a:r>
              <a:rPr lang="en-US" i="1"/>
              <a:t>2</a:t>
            </a:r>
            <a:r>
              <a:rPr lang="en-US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0" i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m:rPr/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/>
                            <a:rPr lang="en-US" b="0" i="0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/>
              <a:t>)</a:t>
            </a:r>
            <a:r>
              <a:rPr lang="en-US" i="1"/>
              <a:t> -</a:t>
            </a:r>
            <a:r>
              <a:rPr lang="en-US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m:rPr/>
                            <a:rPr lang="en-US" b="0" i="1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/>
              <a:t> log</a:t>
            </a:r>
            <a:r>
              <a:rPr lang="en-US" i="1"/>
              <a:t>2</a:t>
            </a:r>
            <a:r>
              <a:rPr lang="en-US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m:rPr/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/>
                            <a:rPr lang="en-US" b="0" i="1"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/>
              <a:t>)  = 1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604152" y="3170577"/>
            <a:ext cx="4643643" cy="487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  <a:defRPr/>
            </a:pPr>
            <a:r>
              <a:rPr lang="en-US"/>
              <a:t>I.G (Strong) </a:t>
            </a:r>
            <a:r>
              <a:rPr lang="en-US"/>
              <a:t>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m:rPr/>
                            <a:rPr lang="en-US" b="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/>
              <a:t> log</a:t>
            </a:r>
            <a:r>
              <a:rPr lang="en-US" i="1"/>
              <a:t>2</a:t>
            </a:r>
            <a:r>
              <a:rPr lang="en-US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0" i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m:rPr/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/>
                            <a:rPr lang="en-US" b="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/>
              <a:t>)</a:t>
            </a:r>
            <a:r>
              <a:rPr lang="en-US" i="1"/>
              <a:t> -</a:t>
            </a:r>
            <a:r>
              <a:rPr lang="en-US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m:rPr/>
                            <a:rPr lang="en-US" b="0" i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/>
              <a:t> log</a:t>
            </a:r>
            <a:r>
              <a:rPr lang="en-US" i="1"/>
              <a:t>2</a:t>
            </a:r>
            <a:r>
              <a:rPr lang="en-US"/>
              <a:t>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b="0" i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m:rPr/>
                            <a:rPr lang="en-US">
                              <a:latin typeface="Cambria Math"/>
                            </a:rPr>
                            <m:t> </m:t>
                          </m:r>
                          <m:r>
                            <m:rPr/>
                            <a:rPr lang="en-US" b="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/>
              <a:t>)  = 1</a:t>
            </a:r>
            <a:endParaRPr lang="en-US">
              <a:latin typeface="Calibri"/>
              <a:ea typeface="Calibri"/>
              <a:cs typeface="Times New Roman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15460" y="2472594"/>
            <a:ext cx="2745036" cy="505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E(</a:t>
            </a:r>
            <a:r>
              <a:rPr lang="en-US" sz="2000"/>
              <a:t>Week</a:t>
            </a:r>
            <a:r>
              <a:rPr lang="en-US" sz="2000"/>
              <a:t>)= 1 X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m:rPr/>
                            <a:rPr lang="en-US" sz="2000" b="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  = 0.6</a:t>
            </a:r>
            <a:endParaRPr lang="en-US" sz="2000"/>
          </a:p>
        </p:txBody>
      </p:sp>
      <p:sp>
        <p:nvSpPr>
          <p:cNvPr id="18" name="Rectangle 17"/>
          <p:cNvSpPr/>
          <p:nvPr/>
        </p:nvSpPr>
        <p:spPr bwMode="auto">
          <a:xfrm>
            <a:off x="7615460" y="3170577"/>
            <a:ext cx="2844128" cy="505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E(Strong)= 1 X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0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2000" b="0" i="1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m:rPr/>
                            <a:rPr lang="en-US" sz="2000" b="0" i="1">
                              <a:latin typeface="Cambria Math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000"/>
              <a:t>  = 0.4 </a:t>
            </a:r>
            <a:endParaRPr lang="en-US" sz="2000"/>
          </a:p>
        </p:txBody>
      </p:sp>
      <p:sp>
        <p:nvSpPr>
          <p:cNvPr id="20" name="Rectangle 19"/>
          <p:cNvSpPr/>
          <p:nvPr/>
        </p:nvSpPr>
        <p:spPr bwMode="auto">
          <a:xfrm>
            <a:off x="3081089" y="3976627"/>
            <a:ext cx="2816717" cy="396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E (Wind)= 0.6 + 0.4 = 1 </a:t>
            </a:r>
            <a:endParaRPr lang="en-US" sz="2000"/>
          </a:p>
        </p:txBody>
      </p:sp>
      <p:sp>
        <p:nvSpPr>
          <p:cNvPr id="21" name="Rectangle 20"/>
          <p:cNvSpPr/>
          <p:nvPr/>
        </p:nvSpPr>
        <p:spPr bwMode="auto">
          <a:xfrm>
            <a:off x="3081089" y="4487797"/>
            <a:ext cx="2766983" cy="396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Gain (Wind)= 1 - 1  = 0 </a:t>
            </a:r>
            <a:endParaRPr lang="en-US" sz="2000"/>
          </a:p>
        </p:txBody>
      </p:sp>
      <p:graphicFrame>
        <p:nvGraphicFramePr>
          <p:cNvPr id="2" name="Table 1"/>
          <p:cNvGraphicFramePr>
            <a:graphicFrameLocks xmlns:a="http://schemas.openxmlformats.org/drawingml/2006/main" noGrp="1"/>
          </p:cNvGraphicFramePr>
          <p:nvPr/>
        </p:nvGraphicFramePr>
        <p:xfrm>
          <a:off x="3103419" y="1386359"/>
          <a:ext cx="2209800" cy="885825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990600"/>
                <a:gridCol w="609600"/>
                <a:gridCol w="609600"/>
              </a:tblGrid>
              <a:tr h="29527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29527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  <a:tr h="295275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Strong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 bwMode="auto">
          <a:xfrm>
            <a:off x="3103418" y="473484"/>
            <a:ext cx="595817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Decision Tree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Classification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2308352" y="2579814"/>
            <a:ext cx="1969275" cy="396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Gain (Wind) = 0 </a:t>
            </a:r>
            <a:endParaRPr lang="en-US" sz="2000"/>
          </a:p>
        </p:txBody>
      </p:sp>
      <p:sp>
        <p:nvSpPr>
          <p:cNvPr id="11" name="Rectangle 10"/>
          <p:cNvSpPr/>
          <p:nvPr/>
        </p:nvSpPr>
        <p:spPr bwMode="auto">
          <a:xfrm>
            <a:off x="2308352" y="1515592"/>
            <a:ext cx="2632918" cy="396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Gain (Weather)  = 0.6 </a:t>
            </a:r>
            <a:endParaRPr lang="en-US" sz="2000"/>
          </a:p>
        </p:txBody>
      </p:sp>
      <p:sp>
        <p:nvSpPr>
          <p:cNvPr id="12" name="Rectangle 11"/>
          <p:cNvSpPr/>
          <p:nvPr/>
        </p:nvSpPr>
        <p:spPr bwMode="auto">
          <a:xfrm>
            <a:off x="2308352" y="2047703"/>
            <a:ext cx="2943470" cy="3965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Gain (Humidity)  = 0.124 </a:t>
            </a:r>
            <a:endParaRPr lang="en-US" sz="2000"/>
          </a:p>
        </p:txBody>
      </p:sp>
      <p:sp>
        <p:nvSpPr>
          <p:cNvPr id="13" name="Rectangle 12"/>
          <p:cNvSpPr/>
          <p:nvPr/>
        </p:nvSpPr>
        <p:spPr bwMode="auto">
          <a:xfrm>
            <a:off x="2308352" y="1082889"/>
            <a:ext cx="684886" cy="382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defRPr/>
            </a:pPr>
            <a:r>
              <a:rPr lang="en-US">
                <a:latin typeface="Times New Roman"/>
                <a:ea typeface="Times New Roman"/>
              </a:rPr>
              <a:t>Here,</a:t>
            </a:r>
            <a:endParaRPr lang="en-US" sz="1100">
              <a:latin typeface="Times New Roman"/>
              <a:ea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08073" y="1683724"/>
            <a:ext cx="4588866" cy="41861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3103418" y="473484"/>
            <a:ext cx="5958173" cy="51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Decision Tree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Classification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graphicFrame>
        <p:nvGraphicFramePr>
          <p:cNvPr id="15" name="Table 14"/>
          <p:cNvGraphicFramePr>
            <a:graphicFrameLocks xmlns:a="http://schemas.openxmlformats.org/drawingml/2006/main" noGrp="1"/>
          </p:cNvGraphicFramePr>
          <p:nvPr/>
        </p:nvGraphicFramePr>
        <p:xfrm>
          <a:off x="1204842" y="3292918"/>
          <a:ext cx="4073237" cy="3122295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081690"/>
                <a:gridCol w="1064788"/>
                <a:gridCol w="1047887"/>
                <a:gridCol w="878872"/>
              </a:tblGrid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Weather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Humidity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Strong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Strong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Strong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Strong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/>
                    </a:p>
                  </a:txBody>
                  <a:tcPr marL="9525" marR="9525" marT="9525" marB="0" anchor="b">
                    <a:lnL w="6350" algn="ctr">
                      <a:solidFill>
                        <a:srgbClr val="000000"/>
                      </a:solidFill>
                    </a:lnL>
                    <a:lnR w="6350" algn="ctr">
                      <a:solidFill>
                        <a:srgbClr val="000000"/>
                      </a:solidFill>
                    </a:lnR>
                    <a:lnT w="6350" algn="ctr">
                      <a:solidFill>
                        <a:srgbClr val="000000"/>
                      </a:solidFill>
                    </a:lnT>
                    <a:lnB w="6350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0186695" name="Rectangle 20"/>
          <p:cNvSpPr/>
          <p:nvPr/>
        </p:nvSpPr>
        <p:spPr bwMode="auto">
          <a:xfrm>
            <a:off x="2308351" y="2579814"/>
            <a:ext cx="1969274" cy="396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Gain (Wind) = 0 </a:t>
            </a:r>
            <a:endParaRPr lang="en-US" sz="2000"/>
          </a:p>
        </p:txBody>
      </p:sp>
      <p:sp>
        <p:nvSpPr>
          <p:cNvPr id="1758255187" name="Rectangle 10"/>
          <p:cNvSpPr/>
          <p:nvPr/>
        </p:nvSpPr>
        <p:spPr bwMode="auto">
          <a:xfrm>
            <a:off x="2308351" y="1515591"/>
            <a:ext cx="2632917" cy="396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Gain (Weather)  = 0.6 </a:t>
            </a:r>
            <a:endParaRPr lang="en-US" sz="2000"/>
          </a:p>
        </p:txBody>
      </p:sp>
      <p:sp>
        <p:nvSpPr>
          <p:cNvPr id="1277232286" name="Rectangle 11"/>
          <p:cNvSpPr/>
          <p:nvPr/>
        </p:nvSpPr>
        <p:spPr bwMode="auto">
          <a:xfrm>
            <a:off x="2308351" y="2047702"/>
            <a:ext cx="2943469" cy="396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/>
              <a:t>Gain (Humidity)  = 0.124 </a:t>
            </a:r>
            <a:endParaRPr lang="en-US" sz="2000"/>
          </a:p>
        </p:txBody>
      </p:sp>
      <p:sp>
        <p:nvSpPr>
          <p:cNvPr id="1906627180" name="Rectangle 12"/>
          <p:cNvSpPr/>
          <p:nvPr/>
        </p:nvSpPr>
        <p:spPr bwMode="auto">
          <a:xfrm>
            <a:off x="2308351" y="1082889"/>
            <a:ext cx="684885" cy="382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  <a:defRPr/>
            </a:pPr>
            <a:r>
              <a:rPr lang="en-US">
                <a:latin typeface="Times New Roman"/>
                <a:ea typeface="Times New Roman"/>
              </a:rPr>
              <a:t>Here,</a:t>
            </a:r>
            <a:endParaRPr lang="en-US" sz="1100">
              <a:latin typeface="Times New Roman"/>
              <a:ea typeface="Times New Roman"/>
            </a:endParaRPr>
          </a:p>
        </p:txBody>
      </p:sp>
      <p:pic>
        <p:nvPicPr>
          <p:cNvPr id="1127705158" name="Picture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08072" y="1683723"/>
            <a:ext cx="4588866" cy="4186143"/>
          </a:xfrm>
          <a:prstGeom prst="rect">
            <a:avLst/>
          </a:prstGeom>
        </p:spPr>
      </p:pic>
      <p:sp>
        <p:nvSpPr>
          <p:cNvPr id="865886696" name="Rectangle 9"/>
          <p:cNvSpPr/>
          <p:nvPr/>
        </p:nvSpPr>
        <p:spPr bwMode="auto">
          <a:xfrm>
            <a:off x="3103417" y="473483"/>
            <a:ext cx="5958172" cy="512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Decision Tree </a:t>
            </a:r>
            <a:r>
              <a:rPr lang="en-US" sz="2400" b="1">
                <a:latin typeface="Bookman Old Style"/>
                <a:ea typeface="Times New Roman"/>
                <a:cs typeface="Times New Roman"/>
              </a:rPr>
              <a:t>Classification</a:t>
            </a:r>
            <a:endParaRPr lang="en-US" sz="2400" b="1">
              <a:solidFill>
                <a:srgbClr val="FF0000"/>
              </a:solidFill>
              <a:latin typeface="Cambria"/>
              <a:ea typeface="Times New Roman"/>
              <a:cs typeface="Times New Roman"/>
            </a:endParaRPr>
          </a:p>
        </p:txBody>
      </p:sp>
      <p:graphicFrame>
        <p:nvGraphicFramePr>
          <p:cNvPr id="264340476" name="Table 14"/>
          <p:cNvGraphicFramePr>
            <a:graphicFrameLocks xmlns:a="http://schemas.openxmlformats.org/drawingml/2006/main"/>
          </p:cNvGraphicFramePr>
          <p:nvPr/>
        </p:nvGraphicFramePr>
        <p:xfrm>
          <a:off x="1204841" y="3292917"/>
          <a:ext cx="4073236" cy="3122293"/>
        </p:xfrm>
        <a:graphic>
          <a:graphicData uri="http://schemas.openxmlformats.org/drawingml/2006/table">
            <a:tbl>
              <a:tblPr firstRow="0" firstCol="0" lastRow="0" lastCol="0" bandRow="0" bandCol="0"/>
              <a:tblGrid>
                <a:gridCol w="1081689"/>
                <a:gridCol w="1064787"/>
                <a:gridCol w="1047886"/>
                <a:gridCol w="878871"/>
              </a:tblGrid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Weather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Humidity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Play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Strong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Strong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Strong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Strong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</a:tr>
              <a:tr h="263462"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  <a:endParaRPr/>
                    </a:p>
                  </a:txBody>
                  <a:tcPr marL="9524" marR="9524" marT="9524" marB="0" anchor="b">
                    <a:lnL w="6349" algn="ctr">
                      <a:solidFill>
                        <a:srgbClr val="000000"/>
                      </a:solidFill>
                    </a:lnL>
                    <a:lnR w="6349" algn="ctr">
                      <a:solidFill>
                        <a:srgbClr val="000000"/>
                      </a:solidFill>
                    </a:lnR>
                    <a:lnT w="6349" algn="ctr">
                      <a:solidFill>
                        <a:srgbClr val="000000"/>
                      </a:solidFill>
                    </a:lnT>
                    <a:lnB w="6349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Md. Aksadur Rahman</dc:creator>
  <cp:keywords/>
  <dc:description/>
  <dc:identifier/>
  <dc:language/>
  <cp:lastModifiedBy/>
  <cp:revision>89</cp:revision>
  <dcterms:created xsi:type="dcterms:W3CDTF">2021-08-10T15:37:54Z</dcterms:created>
  <dcterms:modified xsi:type="dcterms:W3CDTF">2024-12-22T16:45:28Z</dcterms:modified>
  <cp:category/>
  <cp:contentStatus/>
  <cp:version/>
</cp:coreProperties>
</file>