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14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88" d="100"/>
          <a:sy n="88" d="100"/>
        </p:scale>
        <p:origin x="461" y="53"/>
      </p:cViewPr>
      <p:guideLst>
        <p:guide pos="3840"/>
        <p:guide pos="2160" orient="horz"/>
      </p:guideLst>
    </p:cSldViewPr>
  </p:slideViewPr>
  <p:gridSpacing cx="76200" cy="76200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 /><Relationship Id="rId16" Type="http://schemas.openxmlformats.org/officeDocument/2006/relationships/tableStyles" Target="tableStyles.xml" /><Relationship Id="rId17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2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3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DE1EBB4-7736-494C-DDC9-4C1AE8691AE3}" type="slidenum">
              <a:rPr/>
              <a:t/>
            </a:fld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24CE917-0BC3-9574-6403-3CFCD77CE203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BDFC32E-1A16-9ADE-D760-13309F226139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8901832-DE04-442E-2FF0-3DC05187AB37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F385CCC-B176-752F-7C3E-8FE323C78600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D76D9A6-0619-72F7-AD38-3D3A24BD8F94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BEF4360-AFB0-6640-21EB-156ECAA324B4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EF95DD3-8365-53E5-6DAC-CF67F43A3D5D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862BA1C-6E82-5800-674A-C0E611B043FF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5DB8325-22DC-0A0E-F247-0C20EC7811E3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3999" y="1122362"/>
            <a:ext cx="9144000" cy="2387599"/>
          </a:xfrm>
        </p:spPr>
        <p:txBody>
          <a:bodyPr anchor="b"/>
          <a:lstStyle>
            <a:lvl1pPr algn="ctr">
              <a:defRPr sz="45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3999" y="3602037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>
              <a:defRPr/>
            </a:pPr>
            <a:r>
              <a:rPr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899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198" y="365125"/>
            <a:ext cx="7734299" cy="5811838"/>
          </a:xfrm>
        </p:spPr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198" y="1825625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7" y="365125"/>
            <a:ext cx="10515600" cy="1325562"/>
          </a:xfrm>
        </p:spPr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9" y="1681162"/>
            <a:ext cx="5157785" cy="82391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9" y="2505074"/>
            <a:ext cx="5157785" cy="3684587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2"/>
            <a:ext cx="5183187" cy="82391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7" cy="3684587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7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399"/>
            <a:ext cx="3932237" cy="381158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7" y="987425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>
              <a:defRPr/>
            </a:pPr>
            <a:r>
              <a:rPr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399"/>
            <a:ext cx="3932237" cy="381158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198" y="365125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198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19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598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599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>
        <a:lnSpc>
          <a:spcPct val="90000"/>
        </a:lnSpc>
        <a:spcBef>
          <a:spcPts val="0"/>
        </a:spcBef>
        <a:buNone/>
        <a:defRPr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>
        <a:lnSpc>
          <a:spcPct val="90000"/>
        </a:lnSpc>
        <a:spcBef>
          <a:spcPts val="749"/>
        </a:spcBef>
        <a:buFont typeface="Arial"/>
        <a:buChar char="•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5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2.jpg"/><Relationship Id="rId5" Type="http://schemas.openxmlformats.org/officeDocument/2006/relationships/image" Target="../media/image3.jpg"/><Relationship Id="rId6" Type="http://schemas.openxmlformats.org/officeDocument/2006/relationships/image" Target="../media/image4.png"/><Relationship Id="rId7" Type="http://schemas.openxmlformats.org/officeDocument/2006/relationships/image" Target="../media/image5.wmf"/><Relationship Id="rId8" Type="http://schemas.openxmlformats.org/officeDocument/2006/relationships/oleObject" Target="../embeddings/oleObject1.bin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wmf"/><Relationship Id="rId4" Type="http://schemas.openxmlformats.org/officeDocument/2006/relationships/oleObject" Target="../embeddings/oleObject2.bin"/><Relationship Id="rId5" Type="http://schemas.openxmlformats.org/officeDocument/2006/relationships/image" Target="../media/image9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4279270" y="2295427"/>
            <a:ext cx="3921049" cy="22253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/>
              <a:buChar char="q"/>
              <a:defRPr/>
            </a:pPr>
            <a:r>
              <a:rPr lang="en-US" sz="2800" b="1">
                <a:solidFill>
                  <a:schemeClr val="accent6"/>
                </a:solidFill>
                <a:latin typeface="sohne"/>
              </a:rPr>
              <a:t>Ensemble </a:t>
            </a:r>
            <a:r>
              <a:rPr lang="en-US" sz="2800" b="1">
                <a:solidFill>
                  <a:schemeClr val="accent6"/>
                </a:solidFill>
                <a:latin typeface="sohne"/>
              </a:rPr>
              <a:t>Learning</a:t>
            </a:r>
            <a:endParaRPr/>
          </a:p>
          <a:p>
            <a:pPr marL="457200" indent="-457200">
              <a:buFont typeface="Wingdings"/>
              <a:buChar char="q"/>
              <a:defRPr/>
            </a:pPr>
            <a:r>
              <a:rPr lang="en-US" sz="2800" b="1" i="0">
                <a:solidFill>
                  <a:schemeClr val="accent6"/>
                </a:solidFill>
                <a:latin typeface="sohne"/>
              </a:rPr>
              <a:t>Bagging</a:t>
            </a:r>
            <a:endParaRPr/>
          </a:p>
          <a:p>
            <a:pPr marL="457200" indent="-457200">
              <a:buFont typeface="Wingdings"/>
              <a:buChar char="q"/>
              <a:defRPr/>
            </a:pPr>
            <a:r>
              <a:rPr lang="en-US" sz="2800" b="1">
                <a:solidFill>
                  <a:schemeClr val="accent6"/>
                </a:solidFill>
                <a:latin typeface="sohne"/>
              </a:rPr>
              <a:t>Bagged Trees</a:t>
            </a:r>
            <a:endParaRPr/>
          </a:p>
          <a:p>
            <a:pPr marL="457200" indent="-457200">
              <a:buFont typeface="Wingdings"/>
              <a:buChar char="q"/>
              <a:defRPr/>
            </a:pPr>
            <a:r>
              <a:rPr lang="en-US" sz="2800" b="1" i="0">
                <a:solidFill>
                  <a:schemeClr val="accent6"/>
                </a:solidFill>
                <a:latin typeface="sohne"/>
              </a:rPr>
              <a:t>Random Forest</a:t>
            </a:r>
            <a:endParaRPr/>
          </a:p>
          <a:p>
            <a:pPr marL="457200" indent="-457200">
              <a:buFont typeface="Wingdings"/>
              <a:buChar char="q"/>
              <a:defRPr/>
            </a:pPr>
            <a:r>
              <a:rPr lang="en-US" sz="2800" b="1">
                <a:solidFill>
                  <a:schemeClr val="accent6"/>
                </a:solidFill>
                <a:latin typeface="sohne"/>
              </a:rPr>
              <a:t>Boosting</a:t>
            </a:r>
            <a:endParaRPr lang="en-US" sz="2800" b="1" i="0">
              <a:solidFill>
                <a:schemeClr val="accent6"/>
              </a:solidFill>
              <a:latin typeface="sohne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4913392" y="216460"/>
            <a:ext cx="2995247" cy="4575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>
                <a:solidFill>
                  <a:srgbClr val="FF0000"/>
                </a:solidFill>
                <a:latin typeface="sohne"/>
              </a:rPr>
              <a:t>Ensemble Learning</a:t>
            </a:r>
            <a:endParaRPr lang="en-US" sz="2400" b="1">
              <a:solidFill>
                <a:srgbClr val="FF0000"/>
              </a:solidFill>
              <a:latin typeface="sohne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4117673" y="387558"/>
            <a:ext cx="3750696" cy="4575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400" b="1">
                <a:solidFill>
                  <a:srgbClr val="FF0000"/>
                </a:solidFill>
                <a:latin typeface="Poppins"/>
              </a:rPr>
              <a:t>Bagging v/s Boosting</a:t>
            </a:r>
            <a:endParaRPr lang="en-US" sz="240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807520" y="1471522"/>
            <a:ext cx="9367128" cy="439497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3287233" y="2269548"/>
            <a:ext cx="2292326" cy="3661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solidFill>
                  <a:srgbClr val="292929"/>
                </a:solidFill>
                <a:latin typeface="sohne"/>
              </a:rPr>
              <a:t>Ensemble </a:t>
            </a:r>
            <a:r>
              <a:rPr lang="en-US" b="1">
                <a:solidFill>
                  <a:srgbClr val="292929"/>
                </a:solidFill>
                <a:latin typeface="sohne"/>
              </a:rPr>
              <a:t>Learning</a:t>
            </a:r>
            <a:endParaRPr lang="en-US" b="1" i="0">
              <a:solidFill>
                <a:srgbClr val="292929"/>
              </a:solidFill>
              <a:latin typeface="sohne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3287233" y="2820033"/>
            <a:ext cx="5834160" cy="1310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/>
              <a:buChar char="q"/>
              <a:defRPr/>
            </a:pPr>
            <a:r>
              <a:rPr lang="en-US" sz="1600">
                <a:solidFill>
                  <a:srgbClr val="292929"/>
                </a:solidFill>
                <a:latin typeface="sohne"/>
              </a:rPr>
              <a:t>Using multiple learning algorithm together for the same task</a:t>
            </a:r>
            <a:endParaRPr/>
          </a:p>
          <a:p>
            <a:pPr marL="285750" indent="-285750">
              <a:buFont typeface="Wingdings"/>
              <a:buChar char="q"/>
              <a:defRPr/>
            </a:pPr>
            <a:r>
              <a:rPr lang="en-US" sz="1600">
                <a:solidFill>
                  <a:srgbClr val="292929"/>
                </a:solidFill>
                <a:latin typeface="sohne"/>
              </a:rPr>
              <a:t>Better prediction than individual model </a:t>
            </a:r>
            <a:endParaRPr/>
          </a:p>
          <a:p>
            <a:pPr marL="285750" indent="-285750">
              <a:buFont typeface="Wingdings"/>
              <a:buChar char="q"/>
              <a:defRPr/>
            </a:pPr>
            <a:r>
              <a:rPr lang="en-US" sz="1600">
                <a:solidFill>
                  <a:srgbClr val="292929"/>
                </a:solidFill>
                <a:latin typeface="sohne"/>
              </a:rPr>
              <a:t>Better Accuracy</a:t>
            </a:r>
            <a:endParaRPr/>
          </a:p>
          <a:p>
            <a:pPr marL="285750" indent="-285750">
              <a:buFont typeface="Wingdings"/>
              <a:buChar char="q"/>
              <a:defRPr/>
            </a:pPr>
            <a:r>
              <a:rPr lang="en-US" sz="1600">
                <a:solidFill>
                  <a:srgbClr val="292929"/>
                </a:solidFill>
                <a:latin typeface="sohne"/>
              </a:rPr>
              <a:t>Higher Consistency (Avoids Over-fitting)</a:t>
            </a:r>
            <a:endParaRPr/>
          </a:p>
          <a:p>
            <a:pPr marL="285750" indent="-285750">
              <a:buFont typeface="Wingdings"/>
              <a:buChar char="q"/>
              <a:defRPr/>
            </a:pPr>
            <a:r>
              <a:rPr lang="en-US" sz="1600">
                <a:solidFill>
                  <a:srgbClr val="292929"/>
                </a:solidFill>
                <a:latin typeface="sohne"/>
              </a:rPr>
              <a:t>Reduce bias and variance error</a:t>
            </a:r>
            <a:endParaRPr/>
          </a:p>
        </p:txBody>
      </p:sp>
      <p:sp>
        <p:nvSpPr>
          <p:cNvPr id="5" name="Rectangle 4"/>
          <p:cNvSpPr/>
          <p:nvPr/>
        </p:nvSpPr>
        <p:spPr bwMode="auto">
          <a:xfrm>
            <a:off x="4913392" y="216460"/>
            <a:ext cx="2995247" cy="4575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>
                <a:solidFill>
                  <a:srgbClr val="FF0000"/>
                </a:solidFill>
                <a:latin typeface="sohne"/>
              </a:rPr>
              <a:t>Ensemble Learning</a:t>
            </a:r>
            <a:endParaRPr lang="en-US" sz="2400" b="1">
              <a:solidFill>
                <a:srgbClr val="FF0000"/>
              </a:solidFill>
              <a:latin typeface="sohne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026" name="Picture 2" descr="Hot dog stock image. Image of isolated, white, frankfurter - 9295215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2818252" y="1017187"/>
            <a:ext cx="1975150" cy="1518396"/>
          </a:xfrm>
          <a:prstGeom prst="rect">
            <a:avLst/>
          </a:prstGeom>
          <a:noFill/>
        </p:spPr>
      </p:pic>
      <p:pic>
        <p:nvPicPr>
          <p:cNvPr id="1028" name="Picture 4" descr="Neeman's | Change The Norm | Your Most Comfortable Made in India Shoes"/>
          <p:cNvPicPr>
            <a:picLocks noChangeAspect="1" noChangeArrowheads="1"/>
          </p:cNvPicPr>
          <p:nvPr/>
        </p:nvPicPr>
        <p:blipFill>
          <a:blip r:embed="rId4"/>
          <a:stretch/>
        </p:blipFill>
        <p:spPr bwMode="auto">
          <a:xfrm>
            <a:off x="5037741" y="1017188"/>
            <a:ext cx="1984072" cy="1240045"/>
          </a:xfrm>
          <a:prstGeom prst="rect">
            <a:avLst/>
          </a:prstGeom>
          <a:noFill/>
        </p:spPr>
      </p:pic>
      <p:pic>
        <p:nvPicPr>
          <p:cNvPr id="1030" name="Picture 6" descr="46,077 Milk Chocolate Stock Photos, Pictures &amp; Royalty-Free Images - iStock"/>
          <p:cNvPicPr>
            <a:picLocks noChangeAspect="1" noChangeArrowheads="1"/>
          </p:cNvPicPr>
          <p:nvPr/>
        </p:nvPicPr>
        <p:blipFill>
          <a:blip r:embed="rId5"/>
          <a:stretch/>
        </p:blipFill>
        <p:spPr bwMode="auto">
          <a:xfrm>
            <a:off x="6991292" y="879091"/>
            <a:ext cx="2231070" cy="1480089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 bwMode="auto">
          <a:xfrm>
            <a:off x="2573913" y="694423"/>
            <a:ext cx="1123889" cy="3661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solidFill>
                  <a:srgbClr val="292929"/>
                </a:solidFill>
                <a:latin typeface="sohne"/>
              </a:rPr>
              <a:t>Example</a:t>
            </a:r>
            <a:endParaRPr lang="en-US" b="1"/>
          </a:p>
        </p:txBody>
      </p:sp>
      <p:sp>
        <p:nvSpPr>
          <p:cNvPr id="10" name="Rectangle 9"/>
          <p:cNvSpPr/>
          <p:nvPr/>
        </p:nvSpPr>
        <p:spPr bwMode="auto">
          <a:xfrm>
            <a:off x="1321722" y="2304752"/>
            <a:ext cx="10516680" cy="3661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>
                <a:solidFill>
                  <a:srgbClr val="292929"/>
                </a:solidFill>
                <a:latin typeface="sohne"/>
              </a:rPr>
              <a:t>Suppose we have a training dataset with pixel of images and we prepare three model with these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>
            <a:off x="1783604" y="2830660"/>
            <a:ext cx="8492346" cy="359937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2" name="Rectangle 11"/>
          <p:cNvSpPr/>
          <p:nvPr/>
        </p:nvSpPr>
        <p:spPr bwMode="auto">
          <a:xfrm>
            <a:off x="4939272" y="117542"/>
            <a:ext cx="2995247" cy="4575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>
                <a:solidFill>
                  <a:srgbClr val="FF0000"/>
                </a:solidFill>
                <a:latin typeface="sohne"/>
              </a:rPr>
              <a:t>Ensemble Learning</a:t>
            </a:r>
            <a:endParaRPr lang="en-US" sz="2400" b="1">
              <a:solidFill>
                <a:srgbClr val="FF0000"/>
              </a:solidFill>
              <a:latin typeface="sohne"/>
            </a:endParaRPr>
          </a:p>
        </p:txBody>
      </p:sp>
      <p:graphicFrame>
        <p:nvGraphicFramePr>
          <p:cNvPr id="0" name=""/>
          <p:cNvGraphicFramePr>
            <a:graphicFrameLocks xmlns:a="http://schemas.openxmlformats.org/drawingml/2006/main" noChangeAspect="1"/>
          </p:cNvGraphicFramePr>
          <p:nvPr>
            <p:extLst>
              <p:ext uri="{D42A27DB-BD31-4B8C-83A1-F6EECF244321}">
                <p14:modId xmlns:p14="http://schemas.microsoft.com/office/powerpoint/2010/main" val="2157879785"/>
              </p:ext>
            </p:extLst>
          </p:nvPr>
        </p:nvGraphicFramePr>
        <p:xfrm>
          <a:off x="5383872" y="3140015"/>
          <a:ext cx="972387" cy="224287"/>
        </p:xfrm>
        <a:graphic>
          <a:graphicData uri="http://schemas.openxmlformats.org/presentationml/2006/ole">
            <p:oleObj name="oleObj" r:id="rId8" imgW="921385" imgH="205740" progId="Paint.Picture">
              <p:embed/>
              <p:pic>
                <p:nvPicPr>
                  <p:cNvPr id="1031" name=""/>
                  <p:cNvPicPr/>
                  <p:nvPr/>
                </p:nvPicPr>
                <p:blipFill>
                  <a:blip r:embed="rId7"/>
                  <a:stretch/>
                </p:blipFill>
                <p:spPr bwMode="auto">
                  <a:xfrm>
                    <a:off x="5383872" y="3140015"/>
                    <a:ext cx="972387" cy="224287"/>
                  </a:xfrm>
                  <a:prstGeom prst="rect">
                    <a:avLst/>
                  </a:prstGeom>
                </p:spPr>
              </p:pic>
            </p:oleObj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425305" y="2009773"/>
            <a:ext cx="9696215" cy="283844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Rectangle 10"/>
          <p:cNvSpPr/>
          <p:nvPr/>
        </p:nvSpPr>
        <p:spPr bwMode="auto">
          <a:xfrm>
            <a:off x="4861633" y="130196"/>
            <a:ext cx="2995247" cy="4575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>
                <a:solidFill>
                  <a:srgbClr val="FF0000"/>
                </a:solidFill>
                <a:latin typeface="sohne"/>
              </a:rPr>
              <a:t>Ensemble Learning</a:t>
            </a:r>
            <a:endParaRPr lang="en-US" sz="2400" b="1">
              <a:solidFill>
                <a:srgbClr val="FF0000"/>
              </a:solidFill>
              <a:latin typeface="sohne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050" name="Picture 2" descr="Introduction to Bagging and Ensemble Methods | Paperspace Blog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 flipH="0" flipV="0">
            <a:off x="2464040" y="3062506"/>
            <a:ext cx="7650746" cy="3430342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 bwMode="auto">
          <a:xfrm>
            <a:off x="2306125" y="1165324"/>
            <a:ext cx="8969675" cy="1189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>
                <a:solidFill>
                  <a:srgbClr val="273239"/>
                </a:solidFill>
                <a:latin typeface="urw-din"/>
              </a:rPr>
              <a:t>Bagging</a:t>
            </a:r>
            <a:endParaRPr/>
          </a:p>
          <a:p>
            <a:pPr>
              <a:defRPr/>
            </a:pPr>
            <a:r>
              <a:rPr lang="en-US" b="1">
                <a:solidFill>
                  <a:srgbClr val="273239"/>
                </a:solidFill>
                <a:latin typeface="urw-din"/>
              </a:rPr>
              <a:t>Bootstrap Aggregating</a:t>
            </a:r>
            <a:r>
              <a:rPr lang="en-US">
                <a:solidFill>
                  <a:srgbClr val="273239"/>
                </a:solidFill>
                <a:latin typeface="urw-din"/>
              </a:rPr>
              <a:t>, also knows as bagging, is a machine learning ensemble meta-algorithm designed to improve the stability and accuracy of machine learning algorithms used in statistical classification and regression</a:t>
            </a:r>
            <a:endParaRPr lang="en-US" b="0" i="0">
              <a:solidFill>
                <a:srgbClr val="273239"/>
              </a:solidFill>
              <a:latin typeface="urw-din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5804886" y="130196"/>
            <a:ext cx="1402644" cy="4575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>
                <a:solidFill>
                  <a:srgbClr val="FF0000"/>
                </a:solidFill>
                <a:latin typeface="urw-din"/>
              </a:rPr>
              <a:t>Bagging</a:t>
            </a:r>
            <a:endParaRPr lang="en-US" sz="240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4808584" y="2660544"/>
            <a:ext cx="2763038" cy="3661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273239"/>
                </a:solidFill>
                <a:latin typeface="urw-din"/>
              </a:rPr>
              <a:t>Sampling &amp; Replacement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5804886" y="130196"/>
            <a:ext cx="1402644" cy="4575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>
                <a:solidFill>
                  <a:srgbClr val="FF0000"/>
                </a:solidFill>
                <a:latin typeface="urw-din"/>
              </a:rPr>
              <a:t>Bagging</a:t>
            </a:r>
            <a:endParaRPr lang="en-US" sz="240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702915" y="1416465"/>
            <a:ext cx="183636" cy="3661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 lang="en-US"/>
          </a:p>
        </p:txBody>
      </p:sp>
      <p:graphicFrame>
        <p:nvGraphicFramePr>
          <p:cNvPr id="0" name=""/>
          <p:cNvGraphicFramePr>
            <a:graphicFrameLocks xmlns:a="http://schemas.openxmlformats.org/drawingml/2006/main" noChangeAspect="1"/>
          </p:cNvGraphicFramePr>
          <p:nvPr>
            <p:extLst>
              <p:ext uri="{D42A27DB-BD31-4B8C-83A1-F6EECF244321}">
                <p14:modId xmlns:p14="http://schemas.microsoft.com/office/powerpoint/2010/main" val="2157879785"/>
              </p:ext>
            </p:extLst>
          </p:nvPr>
        </p:nvGraphicFramePr>
        <p:xfrm>
          <a:off x="1583666" y="1881847"/>
          <a:ext cx="8610600" cy="4419600"/>
        </p:xfrm>
        <a:graphic>
          <a:graphicData uri="http://schemas.openxmlformats.org/presentationml/2006/ole">
            <p:oleObj name="oleObj" r:id="rId4" imgW="8609965" imgH="4419600" progId="Paint.Picture">
              <p:embed/>
              <p:pic>
                <p:nvPicPr>
                  <p:cNvPr id="2051" name=""/>
                  <p:cNvPicPr/>
                  <p:nvPr/>
                </p:nvPicPr>
                <p:blipFill>
                  <a:blip r:embed="rId3"/>
                  <a:stretch/>
                </p:blipFill>
                <p:spPr bwMode="auto">
                  <a:xfrm>
                    <a:off x="1583666" y="1881847"/>
                    <a:ext cx="8610600" cy="4419600"/>
                  </a:xfrm>
                  <a:prstGeom prst="rect">
                    <a:avLst/>
                  </a:prstGeom>
                </p:spPr>
              </p:pic>
            </p:oleObj>
          </a:graphicData>
        </a:graphic>
      </p:graphicFrame>
      <p:pic>
        <p:nvPicPr>
          <p:cNvPr id="582769742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2431390" y="1824696"/>
            <a:ext cx="7762874" cy="44767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4924993" y="449372"/>
            <a:ext cx="2199318" cy="4575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>
                <a:solidFill>
                  <a:srgbClr val="FF0000"/>
                </a:solidFill>
                <a:latin typeface="urw-din"/>
              </a:rPr>
              <a:t>Bagged Trees</a:t>
            </a:r>
            <a:endParaRPr lang="en-US" sz="240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1828462" y="2459328"/>
            <a:ext cx="9852054" cy="3661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solidFill>
                  <a:srgbClr val="273239"/>
                </a:solidFill>
                <a:latin typeface="urw-din"/>
              </a:rPr>
              <a:t>Bagging: </a:t>
            </a:r>
            <a:r>
              <a:rPr lang="en-US">
                <a:solidFill>
                  <a:srgbClr val="273239"/>
                </a:solidFill>
                <a:latin typeface="urw-din"/>
              </a:rPr>
              <a:t>Underline model can be anything (SVM, KNN, Logistic Regression, Decision Tree </a:t>
            </a:r>
            <a:r>
              <a:rPr lang="en-US">
                <a:solidFill>
                  <a:srgbClr val="273239"/>
                </a:solidFill>
                <a:latin typeface="urw-din"/>
              </a:rPr>
              <a:t>etc</a:t>
            </a:r>
            <a:r>
              <a:rPr lang="en-US">
                <a:solidFill>
                  <a:srgbClr val="273239"/>
                </a:solidFill>
                <a:latin typeface="urw-din"/>
              </a:rPr>
              <a:t> </a:t>
            </a: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828462" y="2876106"/>
            <a:ext cx="5227392" cy="3661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solidFill>
                  <a:srgbClr val="273239"/>
                </a:solidFill>
                <a:latin typeface="urw-din"/>
              </a:rPr>
              <a:t>Bagged Trees: </a:t>
            </a:r>
            <a:r>
              <a:rPr lang="en-US">
                <a:solidFill>
                  <a:srgbClr val="273239"/>
                </a:solidFill>
                <a:latin typeface="urw-din"/>
              </a:rPr>
              <a:t>Each model is only Decision Tree 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4942246" y="181954"/>
            <a:ext cx="2418987" cy="4575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>
                <a:solidFill>
                  <a:srgbClr val="FF0000"/>
                </a:solidFill>
                <a:latin typeface="urw-din"/>
              </a:rPr>
              <a:t>Random Forest</a:t>
            </a:r>
            <a:endParaRPr lang="en-US" sz="240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2754699" y="1215217"/>
            <a:ext cx="8685003" cy="16157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>
                <a:solidFill>
                  <a:srgbClr val="202124"/>
                </a:solidFill>
                <a:latin typeface="arial"/>
              </a:rPr>
              <a:t>Random forests or random decision forests is </a:t>
            </a:r>
            <a:r>
              <a:rPr lang="en-US" b="1">
                <a:solidFill>
                  <a:srgbClr val="202124"/>
                </a:solidFill>
                <a:latin typeface="arial"/>
              </a:rPr>
              <a:t>an ensemble learning method for classification, regression and other tasks that operates by constructing a multitude of decision trees at training time</a:t>
            </a:r>
            <a:r>
              <a:rPr lang="en-US">
                <a:solidFill>
                  <a:srgbClr val="202124"/>
                </a:solidFill>
                <a:latin typeface="arial"/>
              </a:rPr>
              <a:t>.</a:t>
            </a:r>
            <a:endParaRPr/>
          </a:p>
          <a:p>
            <a:pPr>
              <a:defRPr/>
            </a:pPr>
            <a:endParaRPr lang="en-US">
              <a:solidFill>
                <a:srgbClr val="202124"/>
              </a:solidFill>
              <a:latin typeface="arial"/>
            </a:endParaRPr>
          </a:p>
          <a:p>
            <a:pPr>
              <a:defRPr/>
            </a:pPr>
            <a:r>
              <a:rPr lang="en-US" sz="2800" b="1">
                <a:solidFill>
                  <a:srgbClr val="202124"/>
                </a:solidFill>
                <a:latin typeface="arial"/>
              </a:rPr>
              <a:t>It is a Bagged Tree</a:t>
            </a:r>
            <a:endParaRPr lang="en-US" sz="2800" b="1"/>
          </a:p>
        </p:txBody>
      </p:sp>
      <p:sp>
        <p:nvSpPr>
          <p:cNvPr id="5" name="Rectangle 4"/>
          <p:cNvSpPr/>
          <p:nvPr/>
        </p:nvSpPr>
        <p:spPr bwMode="auto">
          <a:xfrm>
            <a:off x="2822598" y="3149442"/>
            <a:ext cx="7005957" cy="9147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202124"/>
                </a:solidFill>
                <a:latin typeface="arial"/>
              </a:rPr>
              <a:t>There are major two distinctions,</a:t>
            </a:r>
            <a:endParaRPr/>
          </a:p>
          <a:p>
            <a:pPr marL="342900" indent="-342900">
              <a:buAutoNum type="arabicPeriod"/>
              <a:defRPr/>
            </a:pPr>
            <a:r>
              <a:rPr lang="en-US">
                <a:solidFill>
                  <a:srgbClr val="202124"/>
                </a:solidFill>
                <a:latin typeface="arial"/>
              </a:rPr>
              <a:t>Here data set (rows) as well as features (columns) are sampled. </a:t>
            </a:r>
            <a:endParaRPr/>
          </a:p>
          <a:p>
            <a:pPr marL="342900" indent="-342900">
              <a:buAutoNum type="arabicPeriod"/>
              <a:defRPr/>
            </a:pPr>
            <a:r>
              <a:rPr lang="en-US">
                <a:solidFill>
                  <a:srgbClr val="273239"/>
                </a:solidFill>
                <a:latin typeface="urw-din"/>
              </a:rPr>
              <a:t>Each model is only Decision Tree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5054387" y="130196"/>
            <a:ext cx="1504145" cy="4575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>
                <a:solidFill>
                  <a:srgbClr val="FF0000"/>
                </a:solidFill>
                <a:latin typeface="urw-din"/>
              </a:rPr>
              <a:t>Boosting</a:t>
            </a:r>
            <a:endParaRPr lang="en-US" sz="240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2426897" y="2169336"/>
            <a:ext cx="7724774" cy="403021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 bwMode="auto">
          <a:xfrm>
            <a:off x="2426894" y="870637"/>
            <a:ext cx="8892037" cy="914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b="1">
                <a:solidFill>
                  <a:srgbClr val="5B5D6B"/>
                </a:solidFill>
                <a:latin typeface="Poppins"/>
              </a:rPr>
              <a:t>Boosting</a:t>
            </a:r>
            <a:r>
              <a:rPr lang="en-US">
                <a:solidFill>
                  <a:srgbClr val="5B5D6B"/>
                </a:solidFill>
                <a:latin typeface="Poppins"/>
              </a:rPr>
              <a:t> is an </a:t>
            </a:r>
            <a:r>
              <a:rPr lang="en-US">
                <a:solidFill>
                  <a:srgbClr val="5D5D5D"/>
                </a:solidFill>
                <a:latin typeface="Poppins"/>
              </a:rPr>
              <a:t>ensemble learning</a:t>
            </a:r>
            <a:r>
              <a:rPr lang="en-US">
                <a:solidFill>
                  <a:srgbClr val="5B5D6B"/>
                </a:solidFill>
                <a:latin typeface="Poppins"/>
              </a:rPr>
              <a:t> method used in supervised learning that converts weak learners into strong learners by having each predictor fix the errors of its predecessor.</a:t>
            </a:r>
            <a:endParaRPr lang="en-US"/>
          </a:p>
        </p:txBody>
      </p:sp>
      <p:sp>
        <p:nvSpPr>
          <p:cNvPr id="330491925" name=""/>
          <p:cNvSpPr/>
          <p:nvPr/>
        </p:nvSpPr>
        <p:spPr bwMode="auto">
          <a:xfrm>
            <a:off x="2017986" y="2179319"/>
            <a:ext cx="8157107" cy="36611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Blank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ONLYOFFICE/7.5.1.23</Application>
  <DocSecurity>0</DocSecurity>
  <PresentationFormat>Widescreen</PresentationFormat>
  <Paragraphs>0</Paragraphs>
  <Slides>10</Slides>
  <Notes>10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Md. Aksadur Rahman</dc:creator>
  <cp:keywords/>
  <dc:description/>
  <dc:identifier/>
  <dc:language/>
  <cp:lastModifiedBy/>
  <cp:revision>138</cp:revision>
  <dcterms:created xsi:type="dcterms:W3CDTF">2021-08-10T15:37:54Z</dcterms:created>
  <dcterms:modified xsi:type="dcterms:W3CDTF">2024-11-19T18:32:53Z</dcterms:modified>
  <cp:category/>
  <cp:contentStatus/>
  <cp:version/>
</cp:coreProperties>
</file>