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9" d="100"/>
          <a:sy n="69" d="100"/>
        </p:scale>
        <p:origin x="756" y="72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5F8BD6-B928-258A-0AD1-06707E87AA90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7DB7FE-24E7-8BBE-0EED-19567FC479B3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250360-6D78-D0E6-A4B0-1ECC96B912C3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6F3A71-9FC2-D17F-ECEA-E7D945C32652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42605E-B0E0-BE33-00C6-DC384E0260F4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6327D5-9A20-2CDD-E14E-146B029D87DB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D7508F-68FD-8450-88CA-033443956E8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9AF55D1-A498-2CE8-EAD9-8C518551BCB2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20571-7719-D4A0-132F-A0B1A3CAAA2B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722AA85-A758-ADFC-47AB-2B195696D5AF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64E3FD-CFFF-1353-58CE-DBC5E8CFD21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103417" y="473483"/>
            <a:ext cx="5958172" cy="5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Calibri"/>
                <a:cs typeface="Times New Roman"/>
              </a:rPr>
              <a:t>Naive Bayesian </a:t>
            </a:r>
            <a:r>
              <a:rPr lang="en-US" sz="2400" b="1">
                <a:latin typeface="Bookman Old Style"/>
                <a:ea typeface="Calibri"/>
                <a:cs typeface="Times New Roman"/>
              </a:rPr>
              <a:t>Classifier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 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35381" y="1609588"/>
            <a:ext cx="7883955" cy="118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400">
                <a:solidFill>
                  <a:srgbClr val="292929"/>
                </a:solidFill>
                <a:latin typeface="charter"/>
              </a:rPr>
              <a:t>A Naive Bayes classifier is a 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harter"/>
              </a:rPr>
              <a:t>probabilistic</a:t>
            </a:r>
            <a:r>
              <a:rPr lang="en-US" sz="2400">
                <a:solidFill>
                  <a:srgbClr val="292929"/>
                </a:solidFill>
                <a:latin typeface="charter"/>
              </a:rPr>
              <a:t> machine learning model that’s used for classification task. The </a:t>
            </a:r>
            <a:r>
              <a:rPr lang="en-US" sz="2400">
                <a:solidFill>
                  <a:srgbClr val="292929"/>
                </a:solidFill>
                <a:latin typeface="charter"/>
              </a:rPr>
              <a:t>classifier </a:t>
            </a:r>
            <a:r>
              <a:rPr lang="en-US" sz="2400">
                <a:solidFill>
                  <a:srgbClr val="292929"/>
                </a:solidFill>
                <a:latin typeface="charter"/>
              </a:rPr>
              <a:t>is based on the </a:t>
            </a:r>
            <a:r>
              <a:rPr lang="en-US" sz="2400" b="1">
                <a:solidFill>
                  <a:srgbClr val="292929"/>
                </a:solidFill>
                <a:latin typeface="charter"/>
              </a:rPr>
              <a:t>Bayes theorem</a:t>
            </a:r>
            <a:r>
              <a:rPr lang="en-US" sz="2400">
                <a:solidFill>
                  <a:srgbClr val="292929"/>
                </a:solidFill>
                <a:latin typeface="charter"/>
              </a:rPr>
              <a:t>.</a:t>
            </a:r>
            <a:endParaRPr lang="en-US" sz="24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186243" y="3429000"/>
            <a:ext cx="6050536" cy="29142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687779" y="489462"/>
            <a:ext cx="7731554" cy="5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Calibri"/>
                <a:cs typeface="Times New Roman"/>
              </a:rPr>
              <a:t>Naive Bayesian </a:t>
            </a:r>
            <a:r>
              <a:rPr lang="en-US" sz="2400" b="1">
                <a:latin typeface="Bookman Old Style"/>
                <a:ea typeface="Calibri"/>
                <a:cs typeface="Times New Roman"/>
              </a:rPr>
              <a:t>Classifier 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Bookman Old Style"/>
                <a:ea typeface="Calibri"/>
                <a:cs typeface="Times New Roman"/>
              </a:rPr>
              <a:t>(Laplace Correction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Bookman Old Style"/>
                <a:ea typeface="Calibri"/>
                <a:cs typeface="Times New Roman"/>
              </a:rPr>
              <a:t>)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 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 bwMode="auto">
          <a:xfrm>
            <a:off x="2836012" y="1339338"/>
            <a:ext cx="503168" cy="407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So,</a:t>
            </a:r>
            <a:endParaRPr lang="en-US">
              <a:latin typeface="Calibri"/>
              <a:ea typeface="Calibri"/>
              <a:cs typeface="Times New Roman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228109" y="3002971"/>
            <a:ext cx="3026958" cy="32315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4999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000">
                <a:latin typeface="Calibri"/>
                <a:ea typeface="Calibri"/>
                <a:cs typeface="Times New Roman"/>
              </a:rPr>
              <a:t>P (x1|c1) 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0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  <m:t>40+33+28+1</m:t>
                          </m:r>
                        </m:num>
                        <m:den>
                          <m:eqArr>
                            <m:eqArrPr>
                              <m:baseJc m:val="center"/>
                              <m:maxDist m:val="off"/>
                              <m:objDist m:val="off"/>
                              <m:rSp/>
                              <m:rSpRule/>
                              <m:ctrlPr>
                                <a:rPr lang="en-US" sz="20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eqArrPr>
                            <m:e>
                              <m:r>
                                <m:rPr/>
                                <a:rPr lang="en-US" sz="20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40+20+0</m:t>
                              </m:r>
                            </m:e>
                            <m:e>
                              <m:r>
                                <m:rPr/>
                                <a:rPr lang="en-US" sz="20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+33+40+0</m:t>
                              </m:r>
                            </m:e>
                            <m:e>
                              <m:r>
                                <m:rPr/>
                                <a:rPr lang="en-US" sz="20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+28+32+0</m:t>
                              </m:r>
                            </m:e>
                            <m:e>
                              <m:r>
                                <m:rPr/>
                                <a:rPr lang="en-US" sz="20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+1+1+1</m:t>
                              </m:r>
                            </m:e>
                          </m:eqAr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000">
                <a:latin typeface="Calibri"/>
                <a:ea typeface="Times New Roman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0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  <m:t>102</m:t>
                          </m:r>
                        </m:num>
                        <m:den>
                          <m:r>
                            <m:rPr/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  <m:t>196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200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4999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000">
                <a:latin typeface="Calibri"/>
                <a:ea typeface="Calibri"/>
                <a:cs typeface="Times New Roman"/>
              </a:rPr>
              <a:t>P (x2|c1) 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0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  <m:t>20+40+32+1</m:t>
                          </m:r>
                        </m:num>
                        <m:den>
                          <m:r>
                            <m:rPr/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  <m:t>196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000">
                <a:latin typeface="Calibri"/>
                <a:ea typeface="Times New Roman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0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  <m:t>93</m:t>
                          </m:r>
                        </m:num>
                        <m:den>
                          <m:r>
                            <m:rPr/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  <m:t>196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200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4999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000">
                <a:latin typeface="Calibri"/>
                <a:ea typeface="Calibri"/>
                <a:cs typeface="Times New Roman"/>
              </a:rPr>
              <a:t>P (x3|c1) 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0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  <m:t>0+0+0+1</m:t>
                          </m:r>
                        </m:num>
                        <m:den>
                          <m:r>
                            <m:rPr/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  <m:t>196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000">
                <a:latin typeface="Calibri"/>
                <a:ea typeface="Times New Roman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0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m:rPr/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  <m:t>196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200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4999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000">
                <a:latin typeface="Calibri"/>
                <a:ea typeface="Calibri"/>
                <a:cs typeface="Times New Roman"/>
              </a:rPr>
              <a:t>P (c1) 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0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000" b="0" i="1">
                              <a:latin typeface="Cambria Math"/>
                              <a:ea typeface="Calibri"/>
                              <a:cs typeface="Times New Roman"/>
                            </a:rPr>
                            <m:t>4</m:t>
                          </m:r>
                        </m:num>
                        <m:den>
                          <m:r>
                            <m:rPr/>
                            <a:rPr lang="en-US" sz="2000" b="0" i="1">
                              <a:latin typeface="Cambria Math"/>
                              <a:ea typeface="Calibri"/>
                              <a:cs typeface="Times New Roman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2000">
              <a:latin typeface="Calibri"/>
              <a:ea typeface="Calibri"/>
              <a:cs typeface="Times New Roman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645592" y="3002971"/>
            <a:ext cx="3163426" cy="323157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4999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000">
                <a:latin typeface="Calibri"/>
                <a:ea typeface="Calibri"/>
                <a:cs typeface="Times New Roman"/>
              </a:rPr>
              <a:t>P (x1|c2) 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0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  <m:t>0+0+0+1</m:t>
                          </m:r>
                        </m:num>
                        <m:den>
                          <m:eqArr>
                            <m:eqArrPr>
                              <m:baseJc m:val="center"/>
                              <m:maxDist m:val="off"/>
                              <m:objDist m:val="off"/>
                              <m:rSp/>
                              <m:rSpRule/>
                              <m:ctrlPr>
                                <a:rPr lang="en-US" sz="20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eqArrPr>
                            <m:e>
                              <m:r>
                                <m:rPr/>
                                <a:rPr lang="en-US" sz="20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0+28+45</m:t>
                              </m:r>
                            </m:e>
                            <m:e>
                              <m:r>
                                <m:rPr/>
                                <a:rPr lang="en-US" sz="20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+0+25+22</m:t>
                              </m:r>
                            </m:e>
                            <m:e>
                              <m:r>
                                <m:rPr/>
                                <a:rPr lang="en-US" sz="20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+0+22+30</m:t>
                              </m:r>
                            </m:e>
                            <m:e>
                              <m:r>
                                <m:rPr/>
                                <a:rPr lang="en-US" sz="20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+1+1+1</m:t>
                              </m:r>
                            </m:e>
                          </m:eqAr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000">
                <a:latin typeface="Calibri"/>
                <a:ea typeface="Times New Roman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0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m:rPr/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  <m:t>175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200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4999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000">
                <a:latin typeface="Calibri"/>
                <a:ea typeface="Calibri"/>
                <a:cs typeface="Times New Roman"/>
              </a:rPr>
              <a:t>P (x2|c2) 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0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  <m:t>28+25+22+1</m:t>
                          </m:r>
                        </m:num>
                        <m:den>
                          <m:r>
                            <m:rPr/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  <m:t>175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000">
                <a:latin typeface="Calibri"/>
                <a:ea typeface="Times New Roman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0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  <m:t>76</m:t>
                          </m:r>
                        </m:num>
                        <m:den>
                          <m:r>
                            <m:rPr/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  <m:t>175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200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4999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000">
                <a:latin typeface="Calibri"/>
                <a:ea typeface="Calibri"/>
                <a:cs typeface="Times New Roman"/>
              </a:rPr>
              <a:t>P (x3|c2) 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0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  <m:t>45+22+30+1</m:t>
                          </m:r>
                        </m:num>
                        <m:den>
                          <m:r>
                            <m:rPr/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  <m:t>175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000">
                <a:latin typeface="Calibri"/>
                <a:ea typeface="Times New Roman"/>
                <a:cs typeface="Times New Roman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0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  <m:t>98</m:t>
                          </m:r>
                        </m:num>
                        <m:den>
                          <m:r>
                            <m:rPr/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  <m:t>1175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200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4999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000">
                <a:latin typeface="Calibri"/>
                <a:ea typeface="Calibri"/>
                <a:cs typeface="Times New Roman"/>
              </a:rPr>
              <a:t>P (c2) 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0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000" b="0" i="1">
                              <a:latin typeface="Cambria Math"/>
                              <a:ea typeface="Calibri"/>
                              <a:cs typeface="Times New Roman"/>
                            </a:rPr>
                            <m:t>4</m:t>
                          </m:r>
                        </m:num>
                        <m:den>
                          <m:r>
                            <m:rPr/>
                            <a:rPr lang="en-US" sz="2000" b="0" i="1">
                              <a:latin typeface="Cambria Math"/>
                              <a:ea typeface="Calibri"/>
                              <a:cs typeface="Times New Roman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200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4999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000">
                <a:latin typeface="Calibri"/>
                <a:ea typeface="Calibri"/>
                <a:cs typeface="Times New Roman"/>
              </a:rPr>
              <a:t> </a:t>
            </a:r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106280" y="1794979"/>
            <a:ext cx="7568492" cy="9000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687779" y="489462"/>
            <a:ext cx="7731554" cy="5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Calibri"/>
                <a:cs typeface="Times New Roman"/>
              </a:rPr>
              <a:t>Naive Bayesian </a:t>
            </a:r>
            <a:r>
              <a:rPr lang="en-US" sz="2400" b="1">
                <a:latin typeface="Bookman Old Style"/>
                <a:ea typeface="Calibri"/>
                <a:cs typeface="Times New Roman"/>
              </a:rPr>
              <a:t>Classifier 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Bookman Old Style"/>
                <a:ea typeface="Calibri"/>
                <a:cs typeface="Times New Roman"/>
              </a:rPr>
              <a:t>(Laplace Correction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Bookman Old Style"/>
                <a:ea typeface="Calibri"/>
                <a:cs typeface="Times New Roman"/>
              </a:rPr>
              <a:t>)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 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158803" y="3505398"/>
            <a:ext cx="4447743" cy="10990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3565269" y="4725605"/>
            <a:ext cx="5554207" cy="407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b="1">
                <a:solidFill>
                  <a:schemeClr val="accent6"/>
                </a:solidFill>
                <a:latin typeface="Bookman Old Style"/>
                <a:ea typeface="Times New Roman"/>
                <a:cs typeface="Times New Roman"/>
              </a:rPr>
              <a:t>So, Output class </a:t>
            </a:r>
            <a:r>
              <a:rPr lang="en-US" b="1">
                <a:solidFill>
                  <a:schemeClr val="accent6"/>
                </a:solidFill>
                <a:latin typeface="Bookman Old Style"/>
                <a:ea typeface="Times New Roman"/>
                <a:cs typeface="Times New Roman"/>
              </a:rPr>
              <a:t>Argmax</a:t>
            </a:r>
            <a:r>
              <a:rPr lang="en-US" b="1">
                <a:solidFill>
                  <a:schemeClr val="accent6"/>
                </a:solidFill>
                <a:latin typeface="Bookman Old Style"/>
                <a:ea typeface="Times New Roman"/>
                <a:cs typeface="Times New Roman"/>
              </a:rPr>
              <a:t> C=c2=Computer</a:t>
            </a:r>
            <a:endParaRPr lang="en-US" sz="1600" b="1">
              <a:solidFill>
                <a:schemeClr val="accent6"/>
              </a:solidFill>
              <a:latin typeface="Calibri"/>
              <a:ea typeface="Calibri"/>
              <a:cs typeface="Times New Roman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645784" y="1703731"/>
            <a:ext cx="7568492" cy="9000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2548823" y="2692948"/>
            <a:ext cx="7693163" cy="9050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103417" y="473483"/>
            <a:ext cx="5958172" cy="5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Calibri"/>
                <a:cs typeface="Times New Roman"/>
              </a:rPr>
              <a:t>Naive 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Calibri"/>
                <a:cs typeface="Times New Roman"/>
              </a:rPr>
              <a:t>Bayesian </a:t>
            </a:r>
            <a:r>
              <a:rPr lang="en-US" sz="2400" b="1">
                <a:latin typeface="Bookman Old Style"/>
                <a:ea typeface="Calibri"/>
                <a:cs typeface="Times New Roman"/>
              </a:rPr>
              <a:t>Classifier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 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756127" y="990549"/>
            <a:ext cx="1253415" cy="442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Bookman Old Style"/>
                <a:ea typeface="Calibri"/>
                <a:cs typeface="Times New Roman"/>
              </a:rPr>
              <a:t>Problem</a:t>
            </a:r>
            <a:endParaRPr lang="en-US" sz="200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750093" y="1401430"/>
            <a:ext cx="8910116" cy="1165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Find a decision using the Naive Bayesian Classifier whether play will be started or not for the input tuple, </a:t>
            </a:r>
            <a:endParaRPr lang="en-US">
              <a:latin typeface="Bookman Old Style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X</a:t>
            </a:r>
            <a:r>
              <a:rPr lang="en-US">
                <a:latin typeface="Bookman Old Style"/>
                <a:ea typeface="Calibri"/>
                <a:cs typeface="Times New Roman"/>
              </a:rPr>
              <a:t>= (Outlook=sunny, Temperature=mild, Humidity=normal, Wind =false)</a:t>
            </a:r>
            <a:endParaRPr lang="en-US">
              <a:latin typeface="Calibri"/>
              <a:ea typeface="Calibri"/>
              <a:cs typeface="Times New Roman"/>
            </a:endParaRPr>
          </a:p>
        </p:txBody>
      </p:sp>
      <p:graphicFrame>
        <p:nvGraphicFramePr>
          <p:cNvPr id="7" name="Table 6"/>
          <p:cNvGraphicFramePr>
            <a:graphicFrameLocks xmlns:a="http://schemas.openxmlformats.org/drawingml/2006/main" noGrp="1"/>
          </p:cNvGraphicFramePr>
          <p:nvPr/>
        </p:nvGraphicFramePr>
        <p:xfrm>
          <a:off x="2756126" y="2686563"/>
          <a:ext cx="6981842" cy="3765863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1062281"/>
                <a:gridCol w="1111506"/>
                <a:gridCol w="1612477"/>
                <a:gridCol w="1222656"/>
                <a:gridCol w="1286171"/>
                <a:gridCol w="674048"/>
              </a:tblGrid>
              <a:tr h="192700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Records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Outlook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Temperature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Humidity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Windy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 b="1">
                          <a:latin typeface="Bookman Old Style"/>
                          <a:ea typeface="Calibri"/>
                          <a:cs typeface="Times New Roman"/>
                        </a:rPr>
                        <a:t>Play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49329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R1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Sunny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Hot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high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False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Yes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9329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R2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Sunny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Hot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high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true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No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9329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R3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overcast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Hot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high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False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Yes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9329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R4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Rainy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mild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high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False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Yes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9329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R5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Rainy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cool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normal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False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Yes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9329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R6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overcast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cool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normal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true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Yes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9329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R7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Sunny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mild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high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False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No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62553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R8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Sunny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cool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normal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False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Yes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9329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R9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Rainy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mild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normal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False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No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9329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R10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Sunny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mild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normal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true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Yes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9329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R11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overcast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mild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high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true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Yes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9329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R12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overcast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hot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normal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False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Yes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9329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R13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Rainy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mild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high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true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No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49329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R14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Sunny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cool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high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False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00">
                          <a:latin typeface="Bookman Old Style"/>
                          <a:ea typeface="Calibri"/>
                          <a:cs typeface="Times New Roman"/>
                        </a:rPr>
                        <a:t>Yes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103417" y="473483"/>
            <a:ext cx="5958172" cy="5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Calibri"/>
                <a:cs typeface="Times New Roman"/>
              </a:rPr>
              <a:t>Naive 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Calibri"/>
                <a:cs typeface="Times New Roman"/>
              </a:rPr>
              <a:t>Bayesian </a:t>
            </a:r>
            <a:r>
              <a:rPr lang="en-US" sz="2400" b="1">
                <a:latin typeface="Bookman Old Style"/>
                <a:ea typeface="Calibri"/>
                <a:cs typeface="Times New Roman"/>
              </a:rPr>
              <a:t>Classifier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 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 bwMode="auto">
          <a:xfrm>
            <a:off x="2638957" y="1491741"/>
            <a:ext cx="1104915" cy="407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b="1">
                <a:solidFill>
                  <a:schemeClr val="accent6"/>
                </a:solidFill>
                <a:latin typeface="Bookman Old Style"/>
                <a:ea typeface="Calibri"/>
                <a:cs typeface="Times New Roman"/>
              </a:rPr>
              <a:t>Answer:  </a:t>
            </a:r>
            <a:endParaRPr lang="en-US">
              <a:solidFill>
                <a:schemeClr val="accent6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638957" y="2028623"/>
            <a:ext cx="6096718" cy="12921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Here,  </a:t>
            </a:r>
            <a:endParaRPr lang="en-US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c1=yes, c2= no</a:t>
            </a:r>
            <a:endParaRPr lang="en-US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X1=sunny, X2=mild, X3=normal, X4=false</a:t>
            </a:r>
            <a:endParaRPr lang="en-US">
              <a:latin typeface="Calibri"/>
              <a:ea typeface="Calibri"/>
              <a:cs typeface="Times New Roman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638957" y="3528432"/>
            <a:ext cx="1718490" cy="407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We know that,  </a:t>
            </a:r>
            <a:endParaRPr lang="en-US">
              <a:latin typeface="Calibri"/>
              <a:ea typeface="Calibri"/>
              <a:cs typeface="Times New Roman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436297" y="4232034"/>
            <a:ext cx="7568492" cy="9000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103417" y="473483"/>
            <a:ext cx="5958172" cy="5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Calibri"/>
                <a:cs typeface="Times New Roman"/>
              </a:rPr>
              <a:t>Naive 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Calibri"/>
                <a:cs typeface="Times New Roman"/>
              </a:rPr>
              <a:t>Bayesian </a:t>
            </a:r>
            <a:r>
              <a:rPr lang="en-US" sz="2400" b="1">
                <a:latin typeface="Bookman Old Style"/>
                <a:ea typeface="Calibri"/>
                <a:cs typeface="Times New Roman"/>
              </a:rPr>
              <a:t>Classifier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 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 flipH="0" flipV="0">
            <a:off x="3345957" y="2677817"/>
            <a:ext cx="2383831" cy="373739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4999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400">
                <a:latin typeface="Calibri"/>
                <a:ea typeface="Calibri"/>
                <a:cs typeface="Times New Roman"/>
              </a:rPr>
              <a:t>P (x1|c1) 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4</m:t>
                          </m:r>
                        </m:num>
                        <m:den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240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4999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400">
                <a:latin typeface="Calibri"/>
                <a:ea typeface="Calibri"/>
                <a:cs typeface="Times New Roman"/>
              </a:rPr>
              <a:t>P (x2|c1) 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4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3</m:t>
                          </m:r>
                        </m:num>
                        <m:den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240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4999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400">
                <a:latin typeface="Calibri"/>
                <a:ea typeface="Calibri"/>
                <a:cs typeface="Times New Roman"/>
              </a:rPr>
              <a:t>P (x3|c1) 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4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5</m:t>
                          </m:r>
                        </m:num>
                        <m:den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240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4999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400">
                <a:latin typeface="Calibri"/>
                <a:ea typeface="Calibri"/>
                <a:cs typeface="Times New Roman"/>
              </a:rPr>
              <a:t>P (x4|c1) 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4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7</m:t>
                          </m:r>
                        </m:num>
                        <m:den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240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4999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400">
                <a:latin typeface="Calibri"/>
                <a:ea typeface="Calibri"/>
                <a:cs typeface="Times New Roman"/>
              </a:rPr>
              <a:t>      P </a:t>
            </a:r>
            <a:r>
              <a:rPr lang="en-US" sz="2400">
                <a:latin typeface="Calibri"/>
                <a:ea typeface="Calibri"/>
                <a:cs typeface="Times New Roman"/>
              </a:rPr>
              <a:t>(c1) 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4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10</m:t>
                          </m:r>
                        </m:num>
                        <m:den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240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4999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400">
                <a:latin typeface="Calibri"/>
                <a:ea typeface="Calibri"/>
                <a:cs typeface="Times New Roman"/>
              </a:rPr>
              <a:t> </a:t>
            </a:r>
            <a:endParaRPr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897277" y="2677818"/>
            <a:ext cx="2249199" cy="37373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4999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400">
                <a:latin typeface="Calibri"/>
                <a:ea typeface="Calibri"/>
                <a:cs typeface="Times New Roman"/>
              </a:rPr>
              <a:t>P (x1|c2) 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4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num>
                        <m:den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240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4999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400">
                <a:latin typeface="Calibri"/>
                <a:ea typeface="Calibri"/>
                <a:cs typeface="Times New Roman"/>
              </a:rPr>
              <a:t>P (x2|c2) 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4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3</m:t>
                          </m:r>
                        </m:num>
                        <m:den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240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4999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400">
                <a:latin typeface="Calibri"/>
                <a:ea typeface="Calibri"/>
                <a:cs typeface="Times New Roman"/>
              </a:rPr>
              <a:t>P (x3|c2) 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4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400" b="0" i="1">
                              <a:latin typeface="Cambria Math"/>
                              <a:ea typeface="Calibri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240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4999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400">
                <a:latin typeface="Calibri"/>
                <a:ea typeface="Calibri"/>
                <a:cs typeface="Times New Roman"/>
              </a:rPr>
              <a:t>P (x4|c2) 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4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num>
                        <m:den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240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4999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400">
                <a:latin typeface="Calibri"/>
                <a:ea typeface="Calibri"/>
                <a:cs typeface="Times New Roman"/>
              </a:rPr>
              <a:t>      P </a:t>
            </a:r>
            <a:r>
              <a:rPr lang="en-US" sz="2400">
                <a:latin typeface="Calibri"/>
                <a:ea typeface="Calibri"/>
                <a:cs typeface="Times New Roman"/>
              </a:rPr>
              <a:t>(c2) 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4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4</m:t>
                          </m:r>
                        </m:num>
                        <m:den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240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4999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400">
                <a:latin typeface="Calibri"/>
                <a:ea typeface="Calibri"/>
                <a:cs typeface="Times New Roman"/>
              </a:rPr>
              <a:t> </a:t>
            </a:r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476053" y="1384182"/>
            <a:ext cx="7568492" cy="9000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103417" y="473483"/>
            <a:ext cx="5958172" cy="5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Calibri"/>
                <a:cs typeface="Times New Roman"/>
              </a:rPr>
              <a:t>Naive Bayesian </a:t>
            </a:r>
            <a:r>
              <a:rPr lang="en-US" sz="2400" b="1">
                <a:latin typeface="Bookman Old Style"/>
                <a:ea typeface="Calibri"/>
                <a:cs typeface="Times New Roman"/>
              </a:rPr>
              <a:t>Classifier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 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 bwMode="auto">
          <a:xfrm>
            <a:off x="2059128" y="1995887"/>
            <a:ext cx="1512769" cy="366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So, P (c1,c2))</a:t>
            </a:r>
            <a:r>
              <a:rPr lang="en-US" sz="2000">
                <a:latin typeface="Bookman Old Style"/>
                <a:ea typeface="Calibri"/>
                <a:cs typeface="Times New Roman"/>
              </a:rPr>
              <a:t> </a:t>
            </a:r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5169874" y="1808145"/>
            <a:ext cx="6708769" cy="641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sz="2400">
                <a:latin typeface="Bookman Old Style"/>
                <a:ea typeface="Calibri"/>
                <a:cs typeface="Times New Roman"/>
              </a:rPr>
              <a:t>Max</a:t>
            </a:r>
            <a:r>
              <a:rPr lang="en-US" sz="2400">
                <a:latin typeface="Bookman Old Style"/>
                <a:ea typeface="Calibri"/>
                <a:cs typeface="Times New Roman"/>
              </a:rPr>
              <a:t>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4</m:t>
                          </m:r>
                        </m:num>
                        <m:den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400">
                <a:latin typeface="Bookman Old Style"/>
                <a:ea typeface="Times New Roman"/>
                <a:cs typeface="Times New Roman"/>
              </a:rPr>
              <a:t> </a:t>
            </a:r>
            <a:r>
              <a:rPr lang="en-US" sz="2400">
                <a:latin typeface="Bookman Old Style"/>
                <a:ea typeface="Times New Roman"/>
                <a:cs typeface="Times New Roman"/>
              </a:rPr>
              <a:t>x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4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3</m:t>
                          </m:r>
                        </m:num>
                        <m:den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10</m:t>
                          </m:r>
                          <m:r>
                            <m:rPr/>
                            <a:rPr lang="en-US" sz="2400" b="0" i="1">
                              <a:latin typeface="Cambria Math"/>
                              <a:ea typeface="Calibri"/>
                              <a:cs typeface="Times New Roman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400">
                <a:latin typeface="Bookman Old Style"/>
                <a:ea typeface="Times New Roman"/>
                <a:cs typeface="Times New Roman"/>
              </a:rPr>
              <a:t>x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400" b="0" i="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r>
                        <m:rPr/>
                        <a:rPr lang="en-US" sz="24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5</m:t>
                          </m:r>
                        </m:num>
                        <m:den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10</m:t>
                          </m:r>
                        </m:den>
                      </m:f>
                      <m:r>
                        <m:rPr/>
                        <a:rPr lang="en-US" sz="2400" b="0" i="1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</m:oMath>
                  </m:oMathPara>
                </a14:m>
              </mc:Choice>
              <mc:Fallback/>
            </mc:AlternateContent>
            <a:r>
              <a:rPr lang="en-US" sz="2400">
                <a:latin typeface="Bookman Old Style"/>
                <a:ea typeface="Times New Roman"/>
                <a:cs typeface="Times New Roman"/>
              </a:rPr>
              <a:t>x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4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7</m:t>
                          </m:r>
                        </m:num>
                        <m:den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10</m:t>
                          </m:r>
                        </m:den>
                      </m:f>
                      <m:r>
                        <m:rPr/>
                        <a:rPr lang="en-US" sz="2400" b="0" i="1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</m:oMath>
                  </m:oMathPara>
                </a14:m>
              </mc:Choice>
              <mc:Fallback/>
            </mc:AlternateContent>
            <a:r>
              <a:rPr lang="en-US" sz="2400">
                <a:latin typeface="Bookman Old Style"/>
                <a:ea typeface="Times New Roman"/>
                <a:cs typeface="Times New Roman"/>
              </a:rPr>
              <a:t>x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4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10</m:t>
                          </m:r>
                        </m:num>
                        <m:den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400">
                <a:latin typeface="Bookman Old Style"/>
                <a:ea typeface="Times New Roman"/>
                <a:cs typeface="Times New Roman"/>
              </a:rPr>
              <a:t>  ,  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num>
                        <m:den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400">
                <a:latin typeface="Bookman Old Style"/>
                <a:ea typeface="Times New Roman"/>
                <a:cs typeface="Times New Roman"/>
              </a:rPr>
              <a:t> </a:t>
            </a:r>
            <a:r>
              <a:rPr lang="en-US" sz="2400">
                <a:latin typeface="Bookman Old Style"/>
                <a:ea typeface="Times New Roman"/>
                <a:cs typeface="Times New Roman"/>
              </a:rPr>
              <a:t>x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4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3</m:t>
                          </m:r>
                        </m:num>
                        <m:den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4</m:t>
                          </m:r>
                          <m:r>
                            <m:rPr/>
                            <a:rPr lang="en-US" sz="2400" b="0" i="1">
                              <a:latin typeface="Cambria Math"/>
                              <a:ea typeface="Calibri"/>
                              <a:cs typeface="Times New Roman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400">
                <a:latin typeface="Bookman Old Style"/>
                <a:ea typeface="Times New Roman"/>
                <a:cs typeface="Times New Roman"/>
              </a:rPr>
              <a:t>x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4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400" b="0" i="1">
                              <a:latin typeface="Cambria Math"/>
                              <a:ea typeface="Calibri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400">
                <a:latin typeface="Bookman Old Style"/>
                <a:ea typeface="Times New Roman"/>
                <a:cs typeface="Times New Roman"/>
              </a:rPr>
              <a:t> </a:t>
            </a:r>
            <a:r>
              <a:rPr lang="en-US" sz="2400">
                <a:latin typeface="Bookman Old Style"/>
                <a:ea typeface="Times New Roman"/>
                <a:cs typeface="Times New Roman"/>
              </a:rPr>
              <a:t>x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4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2</m:t>
                          </m:r>
                        </m:num>
                        <m:den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400">
                <a:latin typeface="Bookman Old Style"/>
                <a:ea typeface="Times New Roman"/>
                <a:cs typeface="Times New Roman"/>
              </a:rPr>
              <a:t> </a:t>
            </a:r>
            <a:r>
              <a:rPr lang="en-US" sz="2400">
                <a:latin typeface="Bookman Old Style"/>
                <a:ea typeface="Times New Roman"/>
                <a:cs typeface="Times New Roman"/>
              </a:rPr>
              <a:t>x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4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4</m:t>
                          </m:r>
                        </m:num>
                        <m:den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400">
                <a:latin typeface="Bookman Old Style"/>
                <a:ea typeface="Times New Roman"/>
                <a:cs typeface="Times New Roman"/>
              </a:rPr>
              <a:t>)</a:t>
            </a:r>
            <a:endParaRPr lang="en-US" sz="2400">
              <a:latin typeface="Calibri"/>
              <a:ea typeface="Calibri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720288" y="1981706"/>
            <a:ext cx="461962" cy="4979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4003690" y="4175258"/>
            <a:ext cx="4350052" cy="407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b="1">
                <a:solidFill>
                  <a:schemeClr val="accent6"/>
                </a:solidFill>
                <a:latin typeface="Bookman Old Style"/>
                <a:ea typeface="Times New Roman"/>
                <a:cs typeface="Times New Roman"/>
              </a:rPr>
              <a:t>So, Output class </a:t>
            </a:r>
            <a:r>
              <a:rPr lang="en-US" b="1">
                <a:solidFill>
                  <a:schemeClr val="accent6"/>
                </a:solidFill>
                <a:latin typeface="Bookman Old Style"/>
                <a:ea typeface="Times New Roman"/>
                <a:cs typeface="Times New Roman"/>
              </a:rPr>
              <a:t>Argmax</a:t>
            </a:r>
            <a:r>
              <a:rPr lang="en-US" b="1">
                <a:solidFill>
                  <a:schemeClr val="accent6"/>
                </a:solidFill>
                <a:latin typeface="Bookman Old Style"/>
                <a:ea typeface="Times New Roman"/>
                <a:cs typeface="Times New Roman"/>
              </a:rPr>
              <a:t> </a:t>
            </a:r>
            <a:r>
              <a:rPr lang="en-US" b="1">
                <a:solidFill>
                  <a:schemeClr val="accent6"/>
                </a:solidFill>
                <a:latin typeface="Bookman Old Style"/>
                <a:ea typeface="Times New Roman"/>
                <a:cs typeface="Times New Roman"/>
              </a:rPr>
              <a:t>C = c1 = yes</a:t>
            </a:r>
            <a:endParaRPr lang="en-US" sz="1600" b="1">
              <a:solidFill>
                <a:schemeClr val="accent6"/>
              </a:solidFill>
              <a:latin typeface="Calibri"/>
              <a:ea typeface="Calibri"/>
              <a:cs typeface="Times New Roman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657921" y="2591262"/>
            <a:ext cx="2962079" cy="13164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687779" y="489462"/>
            <a:ext cx="7731554" cy="93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Calibri"/>
                <a:cs typeface="Times New Roman"/>
              </a:rPr>
              <a:t>Naive Bayesian </a:t>
            </a:r>
            <a:r>
              <a:rPr lang="en-US" sz="2400" b="1">
                <a:latin typeface="Bookman Old Style"/>
                <a:ea typeface="Calibri"/>
                <a:cs typeface="Times New Roman"/>
              </a:rPr>
              <a:t>Classifier 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Bookman Old Style"/>
                <a:ea typeface="Calibri"/>
                <a:cs typeface="Times New Roman"/>
              </a:rPr>
              <a:t>(Laplace Correction)</a:t>
            </a:r>
            <a:endParaRPr/>
          </a:p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 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 bwMode="auto">
          <a:xfrm>
            <a:off x="2909451" y="1239730"/>
            <a:ext cx="7509882" cy="1192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375"/>
              </a:spcAft>
              <a:defRPr/>
            </a:pPr>
            <a:r>
              <a:rPr lang="en-US" b="1">
                <a:solidFill>
                  <a:srgbClr val="000000"/>
                </a:solidFill>
                <a:latin typeface="Bookman Old Style"/>
                <a:ea typeface="Calibri"/>
                <a:cs typeface="Arial"/>
              </a:rPr>
              <a:t>Why Laplace Correction Needed</a:t>
            </a:r>
            <a:r>
              <a:rPr lang="en-US" b="1">
                <a:solidFill>
                  <a:srgbClr val="000000"/>
                </a:solidFill>
                <a:latin typeface="Bookman Old Style"/>
                <a:ea typeface="Calibri"/>
                <a:cs typeface="Arial"/>
              </a:rPr>
              <a:t>?</a:t>
            </a:r>
            <a:endParaRPr lang="en-US" sz="2000">
              <a:latin typeface="Times New Roman"/>
              <a:ea typeface="Calibri"/>
            </a:endParaRPr>
          </a:p>
          <a:p>
            <a:pPr algn="just">
              <a:spcAft>
                <a:spcPts val="375"/>
              </a:spcAft>
              <a:defRPr/>
            </a:pPr>
            <a:endParaRPr lang="en-US" sz="1600">
              <a:latin typeface="Times New Roman"/>
              <a:ea typeface="Times New Roman"/>
            </a:endParaRPr>
          </a:p>
          <a:p>
            <a:pPr algn="just">
              <a:spcAft>
                <a:spcPts val="375"/>
              </a:spcAft>
              <a:defRPr/>
            </a:pPr>
            <a:r>
              <a:rPr lang="en-US" sz="1600">
                <a:solidFill>
                  <a:srgbClr val="333333"/>
                </a:solidFill>
                <a:latin typeface="Bookman Old Style"/>
                <a:ea typeface="Times New Roman"/>
                <a:cs typeface="Arial"/>
              </a:rPr>
              <a:t>A zero probability cancels the effects of all the other (posteriori) probabilities. Which is unfair? That’s why Laplace correction is needed.</a:t>
            </a:r>
            <a:endParaRPr lang="en-US" sz="1600">
              <a:latin typeface="Times New Roman"/>
              <a:ea typeface="Times New Roman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09451" y="3097481"/>
            <a:ext cx="7980939" cy="652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sz="1600">
                <a:latin typeface="Bookman Old Style"/>
                <a:ea typeface="Calibri"/>
                <a:cs typeface="Times New Roman"/>
              </a:rPr>
              <a:t>Check whether the following text is computer or mathematics related using the Naive Bayesian classifier.</a:t>
            </a:r>
            <a:endParaRPr lang="en-US" sz="1600">
              <a:latin typeface="Calibri"/>
              <a:ea typeface="Calibri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909451" y="2673519"/>
            <a:ext cx="1253415" cy="442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Bookman Old Style"/>
                <a:ea typeface="Calibri"/>
                <a:cs typeface="Times New Roman"/>
              </a:rPr>
              <a:t>Problem</a:t>
            </a:r>
            <a:endParaRPr lang="en-US" sz="200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Times New Roman"/>
            </a:endParaRPr>
          </a:p>
        </p:txBody>
      </p:sp>
      <p:graphicFrame>
        <p:nvGraphicFramePr>
          <p:cNvPr id="11" name="Table 10"/>
          <p:cNvGraphicFramePr>
            <a:graphicFrameLocks xmlns:a="http://schemas.openxmlformats.org/drawingml/2006/main" noGrp="1"/>
          </p:cNvGraphicFramePr>
          <p:nvPr/>
        </p:nvGraphicFramePr>
        <p:xfrm>
          <a:off x="3059082" y="3908434"/>
          <a:ext cx="6583681" cy="1962912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1323737"/>
                <a:gridCol w="1315164"/>
                <a:gridCol w="1310163"/>
                <a:gridCol w="1315879"/>
                <a:gridCol w="1318736"/>
              </a:tblGrid>
              <a:tr h="276883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Words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Sqrt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Bit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Chip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Class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76883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Doc1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40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20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Math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76883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Doc2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28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45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Comp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76883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Doc3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25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22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Comp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76883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Doc4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33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40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Math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76883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Doc5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28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32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Math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76883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Doc6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22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30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Comp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687779" y="489462"/>
            <a:ext cx="7731554" cy="93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Calibri"/>
                <a:cs typeface="Times New Roman"/>
              </a:rPr>
              <a:t>Naive Bayesian </a:t>
            </a:r>
            <a:r>
              <a:rPr lang="en-US" sz="2400" b="1">
                <a:latin typeface="Bookman Old Style"/>
                <a:ea typeface="Calibri"/>
                <a:cs typeface="Times New Roman"/>
              </a:rPr>
              <a:t>Classifier 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Bookman Old Style"/>
                <a:ea typeface="Calibri"/>
                <a:cs typeface="Times New Roman"/>
              </a:rPr>
              <a:t>(Laplace Correction)</a:t>
            </a:r>
            <a:endParaRPr/>
          </a:p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 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 bwMode="auto">
          <a:xfrm>
            <a:off x="2687779" y="1431258"/>
            <a:ext cx="6096718" cy="21115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 b="1">
                <a:solidFill>
                  <a:schemeClr val="accent6"/>
                </a:solidFill>
                <a:latin typeface="Bookman Old Style"/>
                <a:ea typeface="Calibri"/>
                <a:cs typeface="Times New Roman"/>
              </a:rPr>
              <a:t>Answer:</a:t>
            </a:r>
            <a:endParaRPr lang="en-US">
              <a:solidFill>
                <a:schemeClr val="accent6"/>
              </a:solidFill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Here, </a:t>
            </a:r>
            <a:endParaRPr lang="en-US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C1=Math, c2=Comp</a:t>
            </a:r>
            <a:endParaRPr lang="en-US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X1=</a:t>
            </a:r>
            <a:r>
              <a:rPr lang="en-US">
                <a:latin typeface="Bookman Old Style"/>
                <a:ea typeface="Calibri"/>
                <a:cs typeface="Times New Roman"/>
              </a:rPr>
              <a:t>Sqrt</a:t>
            </a:r>
            <a:r>
              <a:rPr lang="en-US">
                <a:latin typeface="Bookman Old Style"/>
                <a:ea typeface="Calibri"/>
                <a:cs typeface="Times New Roman"/>
              </a:rPr>
              <a:t>, x2=Bit, x3=Chip</a:t>
            </a:r>
            <a:endParaRPr lang="en-US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 </a:t>
            </a:r>
            <a:endParaRPr lang="en-US">
              <a:latin typeface="Calibri"/>
              <a:ea typeface="Calibri"/>
              <a:cs typeface="Times New Roman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We know that,</a:t>
            </a:r>
            <a:endParaRPr lang="en-US">
              <a:latin typeface="Calibri"/>
              <a:ea typeface="Calibri"/>
              <a:cs typeface="Times New Roman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687781" y="3620884"/>
            <a:ext cx="7568492" cy="9000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687779" y="489462"/>
            <a:ext cx="7731554" cy="5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Calibri"/>
                <a:cs typeface="Times New Roman"/>
              </a:rPr>
              <a:t>Naive Bayesian </a:t>
            </a:r>
            <a:r>
              <a:rPr lang="en-US" sz="2400" b="1">
                <a:latin typeface="Bookman Old Style"/>
                <a:ea typeface="Calibri"/>
                <a:cs typeface="Times New Roman"/>
              </a:rPr>
              <a:t>Classifier 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Bookman Old Style"/>
                <a:ea typeface="Calibri"/>
                <a:cs typeface="Times New Roman"/>
              </a:rPr>
              <a:t>(Laplace Correction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Bookman Old Style"/>
                <a:ea typeface="Calibri"/>
                <a:cs typeface="Times New Roman"/>
              </a:rPr>
              <a:t>)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 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035617" y="4237766"/>
            <a:ext cx="2826588" cy="11408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4999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400">
                <a:latin typeface="Calibri"/>
                <a:ea typeface="Calibri"/>
                <a:cs typeface="Times New Roman"/>
              </a:rPr>
              <a:t>P(x3|c1)=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4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0+0+0</m:t>
                          </m:r>
                        </m:num>
                        <m:den>
                          <m:eqArr>
                            <m:eqArrPr>
                              <m:baseJc m:val="center"/>
                              <m:maxDist m:val="off"/>
                              <m:objDist m:val="off"/>
                              <m:rSp/>
                              <m:rSpRule/>
                              <m:ctrlPr>
                                <a:rPr lang="en-US" sz="2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eqArrPr>
                            <m:e>
                              <m:r>
                                <m:rPr/>
                                <a:rPr lang="en-US" sz="2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40+20+0</m:t>
                              </m:r>
                            </m:e>
                            <m:e>
                              <m:r>
                                <m:rPr/>
                                <a:rPr lang="en-US" sz="2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+33+40+0</m:t>
                              </m:r>
                            </m:e>
                            <m:e>
                              <m:r>
                                <m:rPr/>
                                <a:rPr lang="en-US" sz="24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+28+32+0</m:t>
                              </m:r>
                            </m:e>
                          </m:eqAr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2400">
              <a:latin typeface="Calibri"/>
              <a:ea typeface="Calibri"/>
              <a:cs typeface="Times New Roman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883592" y="4223479"/>
            <a:ext cx="2826588" cy="11408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4999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400">
                <a:latin typeface="Calibri"/>
                <a:ea typeface="Calibri"/>
                <a:cs typeface="Times New Roman"/>
              </a:rPr>
              <a:t>P(x1|c2)=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400"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</m:ctrlPr>
                        </m:fPr>
                        <m:num>
                          <m:r>
                            <m:rPr/>
                            <a:rPr lang="en-US" sz="2400" i="1">
                              <a:latin typeface="Cambria Math"/>
                              <a:ea typeface="Calibri"/>
                              <a:cs typeface="Times New Roman"/>
                            </a:rPr>
                            <m:t>0+0+0</m:t>
                          </m:r>
                        </m:num>
                        <m:den>
                          <m:eqArr>
                            <m:eqArrPr>
                              <m:baseJc m:val="center"/>
                              <m:maxDist m:val="off"/>
                              <m:objDist m:val="off"/>
                              <m:rSp/>
                              <m:rSpRule/>
                              <m:ctrlPr>
                                <a:rPr lang="en-US" sz="2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eqArrPr>
                            <m:e>
                              <m:r>
                                <m:rPr/>
                                <a:rPr lang="en-US" sz="2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0+28+45</m:t>
                              </m:r>
                            </m:e>
                            <m:e>
                              <m:r>
                                <m:rPr/>
                                <a:rPr lang="en-US" sz="2400" i="1"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+0+25+22</m:t>
                              </m:r>
                            </m:e>
                            <m:e>
                              <m:r>
                                <m:rPr/>
                                <a:rPr lang="en-US" sz="24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+0+22+30</m:t>
                              </m:r>
                            </m:e>
                          </m:eqAr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240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4999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en-US" sz="2400">
                <a:latin typeface="Calibri"/>
                <a:ea typeface="Calibri"/>
                <a:cs typeface="Times New Roman"/>
              </a:rPr>
              <a:t> </a:t>
            </a:r>
            <a:endParaRPr/>
          </a:p>
        </p:txBody>
      </p:sp>
      <p:sp>
        <p:nvSpPr>
          <p:cNvPr id="3" name="Rectangle 2"/>
          <p:cNvSpPr/>
          <p:nvPr/>
        </p:nvSpPr>
        <p:spPr bwMode="auto">
          <a:xfrm>
            <a:off x="2921740" y="1339338"/>
            <a:ext cx="758107" cy="407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Here,</a:t>
            </a:r>
            <a:endParaRPr lang="en-US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836012" y="5465837"/>
            <a:ext cx="8133696" cy="407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999"/>
              </a:lnSpc>
              <a:spcAft>
                <a:spcPts val="1000"/>
              </a:spcAft>
              <a:defRPr/>
            </a:pPr>
            <a:r>
              <a:rPr lang="en-US">
                <a:latin typeface="Bookman Old Style"/>
                <a:ea typeface="Calibri"/>
                <a:cs typeface="Times New Roman"/>
              </a:rPr>
              <a:t>So, Laplace correction is needed </a:t>
            </a:r>
            <a:r>
              <a:rPr lang="en-US">
                <a:latin typeface="Bookman Old Style"/>
                <a:ea typeface="Calibri"/>
                <a:cs typeface="Times New Roman"/>
              </a:rPr>
              <a:t>for </a:t>
            </a:r>
            <a:r>
              <a:rPr lang="en-US">
                <a:latin typeface="Bookman Old Style"/>
                <a:ea typeface="Calibri"/>
                <a:cs typeface="Times New Roman"/>
              </a:rPr>
              <a:t>(</a:t>
            </a:r>
            <a:r>
              <a:rPr lang="en-US">
                <a:latin typeface="Bookman Old Style"/>
                <a:ea typeface="Calibri"/>
                <a:cs typeface="Times New Roman"/>
              </a:rPr>
              <a:t>Chip/Math) and </a:t>
            </a:r>
            <a:r>
              <a:rPr lang="en-US">
                <a:latin typeface="Bookman Old Style"/>
                <a:ea typeface="Calibri"/>
                <a:cs typeface="Times New Roman"/>
              </a:rPr>
              <a:t>(</a:t>
            </a:r>
            <a:r>
              <a:rPr lang="en-US">
                <a:latin typeface="Bookman Old Style"/>
                <a:ea typeface="Calibri"/>
                <a:cs typeface="Times New Roman"/>
              </a:rPr>
              <a:t>Sqrt</a:t>
            </a:r>
            <a:r>
              <a:rPr lang="en-US">
                <a:latin typeface="Bookman Old Style"/>
                <a:ea typeface="Calibri"/>
                <a:cs typeface="Times New Roman"/>
              </a:rPr>
              <a:t>/Comp) </a:t>
            </a:r>
            <a:endParaRPr lang="en-US">
              <a:latin typeface="Calibri"/>
              <a:ea typeface="Calibri"/>
              <a:cs typeface="Times New Roman"/>
            </a:endParaRPr>
          </a:p>
        </p:txBody>
      </p:sp>
      <p:graphicFrame>
        <p:nvGraphicFramePr>
          <p:cNvPr id="6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3035617" y="2201045"/>
          <a:ext cx="6881725" cy="1962912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1383663"/>
                <a:gridCol w="1374702"/>
                <a:gridCol w="1369475"/>
                <a:gridCol w="1375449"/>
                <a:gridCol w="1378436"/>
              </a:tblGrid>
              <a:tr h="257413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Words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Sqrt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Bit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Chip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Class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7413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Doc1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40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20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Math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57413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Doc2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28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45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Computer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57413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Doc3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25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22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Compupter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57413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Doc4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33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40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Math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57413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Doc5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28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32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Math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57413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Doc6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22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30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Computer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2921740" y="1744474"/>
            <a:ext cx="3510086" cy="366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>
                <a:latin typeface="Bookman Old Style"/>
                <a:ea typeface="Calibri"/>
                <a:cs typeface="Times New Roman"/>
              </a:rPr>
              <a:t>Training Data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687779" y="489462"/>
            <a:ext cx="7731554" cy="5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Calibri"/>
                <a:cs typeface="Times New Roman"/>
              </a:rPr>
              <a:t>Naive Bayesian </a:t>
            </a:r>
            <a:r>
              <a:rPr lang="en-US" sz="2400" b="1">
                <a:latin typeface="Bookman Old Style"/>
                <a:ea typeface="Calibri"/>
                <a:cs typeface="Times New Roman"/>
              </a:rPr>
              <a:t>Classifier 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Bookman Old Style"/>
                <a:ea typeface="Calibri"/>
                <a:cs typeface="Times New Roman"/>
              </a:rPr>
              <a:t>(Laplace Correction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Bookman Old Style"/>
                <a:ea typeface="Calibri"/>
                <a:cs typeface="Times New Roman"/>
              </a:rPr>
              <a:t>)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 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2913438" y="2102880"/>
          <a:ext cx="6881725" cy="2523744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1383663"/>
                <a:gridCol w="1374702"/>
                <a:gridCol w="1369475"/>
                <a:gridCol w="1375449"/>
                <a:gridCol w="1378436"/>
              </a:tblGrid>
              <a:tr h="257413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Words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Sqrt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Bit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Chip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Class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7413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Doc1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40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20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Math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57413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Doc2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28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45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Comp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57413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Doc3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25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22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Comp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57413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Doc4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33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40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Math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57413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Doc5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28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32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Math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57413"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Doc6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22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30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Comp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</a:tcPr>
                </a:tc>
              </a:tr>
              <a:tr h="257413">
                <a:tc>
                  <a:txBody>
                    <a:bodyPr/>
                    <a:p>
                      <a:pPr marL="0" marR="0" indent="0" algn="l" defTabSz="91440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Doc7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1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1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1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Math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89391">
                <a:tc>
                  <a:txBody>
                    <a:bodyPr/>
                    <a:p>
                      <a:pPr marL="0" marR="0" indent="0" algn="l" defTabSz="91440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Doc8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1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1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1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600">
                          <a:latin typeface="Bookman Old Style"/>
                          <a:ea typeface="Calibri"/>
                          <a:cs typeface="Times New Roman"/>
                        </a:rPr>
                        <a:t>Comp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algn="ctr">
                      <a:solidFill>
                        <a:srgbClr val="000000"/>
                      </a:solidFill>
                    </a:lnL>
                    <a:lnR w="12700" algn="ctr">
                      <a:solidFill>
                        <a:srgbClr val="000000"/>
                      </a:solidFill>
                    </a:lnR>
                    <a:lnT w="12700" algn="ctr">
                      <a:solidFill>
                        <a:srgbClr val="000000"/>
                      </a:solidFill>
                    </a:lnT>
                    <a:lnB w="12700" algn="ctr">
                      <a:solidFill>
                        <a:srgbClr val="000000"/>
                      </a:solidFill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 bwMode="auto">
          <a:xfrm>
            <a:off x="2836012" y="1742854"/>
            <a:ext cx="3510086" cy="366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>
                <a:latin typeface="Bookman Old Style"/>
                <a:ea typeface="Calibri"/>
                <a:cs typeface="Times New Roman"/>
              </a:rPr>
              <a:t>Laplace </a:t>
            </a:r>
            <a:r>
              <a:rPr lang="en-US" b="1">
                <a:latin typeface="Bookman Old Style"/>
                <a:ea typeface="Calibri"/>
                <a:cs typeface="Times New Roman"/>
              </a:rPr>
              <a:t>Crrection</a:t>
            </a:r>
            <a:r>
              <a:rPr lang="en-US" b="1">
                <a:latin typeface="Bookman Old Style"/>
                <a:ea typeface="Calibri"/>
                <a:cs typeface="Times New Roman"/>
              </a:rPr>
              <a:t> Data</a:t>
            </a:r>
            <a:endParaRPr lang="en-US"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ONLYOFFICE/7.5.1.23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Md. Aksadur Rahman</dc:creator>
  <cp:keywords/>
  <dc:description/>
  <dc:identifier/>
  <dc:language/>
  <cp:lastModifiedBy/>
  <cp:revision>91</cp:revision>
  <dcterms:created xsi:type="dcterms:W3CDTF">2021-08-10T15:37:54Z</dcterms:created>
  <dcterms:modified xsi:type="dcterms:W3CDTF">2024-12-18T16:34:55Z</dcterms:modified>
  <cp:category/>
  <cp:contentStatus/>
  <cp:version/>
</cp:coreProperties>
</file>