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9" d="100"/>
          <a:sy n="69" d="100"/>
        </p:scale>
        <p:origin x="756" y="72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44707D-9C3B-A7A7-5559-8E55104450E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5F2E6A-5088-08C1-F3FD-185E11F5604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098345-AE89-6C47-7521-0AEE5F334CE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8DFC80-D3DF-21E6-DCA4-9FC66067684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832BFA-6E69-FF9B-F179-6E7CB9F2420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4D2871-01FA-7523-2367-2237EE3B9EC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C4A2E8-6875-6F1D-7E18-D07AC988DC5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B37083-9195-57E2-0026-E99437FF579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8" y="473484"/>
            <a:ext cx="595781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K-Mean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Clustering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Algorithm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96586" y="1347111"/>
            <a:ext cx="8631741" cy="118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k-means is one of the simplest unsupervised learning algorithms that </a:t>
            </a:r>
            <a:r>
              <a:rPr lang="en-US">
                <a:latin typeface="Bookman Old Style"/>
                <a:ea typeface="Calibri"/>
                <a:cs typeface="Times New Roman"/>
              </a:rPr>
              <a:t>solves </a:t>
            </a:r>
            <a:r>
              <a:rPr lang="en-US">
                <a:latin typeface="Bookman Old Style"/>
                <a:ea typeface="Calibri"/>
                <a:cs typeface="Times New Roman"/>
              </a:rPr>
              <a:t>the well-known clustering problem. The procedure follows a simple and easy way to classify a given data set through a certain number of clusters (assume k clusters) 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90391" y="2536189"/>
            <a:ext cx="7240299" cy="3680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82179" y="1156794"/>
            <a:ext cx="9421450" cy="1292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Problem</a:t>
            </a:r>
            <a:endParaRPr lang="en-US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Divide </a:t>
            </a:r>
            <a:r>
              <a:rPr lang="en-US" b="1">
                <a:latin typeface="Bookman Old Style"/>
                <a:ea typeface="Calibri"/>
                <a:cs typeface="Times New Roman"/>
              </a:rPr>
              <a:t>the following data into two clusters using the k-mean clustering. </a:t>
            </a:r>
            <a:endParaRPr lang="en-US" b="1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A(3,4</a:t>
            </a:r>
            <a:r>
              <a:rPr lang="en-US">
                <a:latin typeface="Bookman Old Style"/>
                <a:ea typeface="Calibri"/>
                <a:cs typeface="Times New Roman"/>
              </a:rPr>
              <a:t>) </a:t>
            </a:r>
            <a:r>
              <a:rPr lang="en-US">
                <a:latin typeface="Bookman Old Style"/>
                <a:ea typeface="Calibri"/>
                <a:cs typeface="Times New Roman"/>
              </a:rPr>
              <a:t>B(6,7</a:t>
            </a:r>
            <a:r>
              <a:rPr lang="en-US">
                <a:latin typeface="Bookman Old Style"/>
                <a:ea typeface="Calibri"/>
                <a:cs typeface="Times New Roman"/>
              </a:rPr>
              <a:t>) </a:t>
            </a:r>
            <a:r>
              <a:rPr lang="en-US">
                <a:latin typeface="Bookman Old Style"/>
                <a:ea typeface="Calibri"/>
                <a:cs typeface="Times New Roman"/>
              </a:rPr>
              <a:t>C(4,5</a:t>
            </a:r>
            <a:r>
              <a:rPr lang="en-US">
                <a:latin typeface="Bookman Old Style"/>
                <a:ea typeface="Calibri"/>
                <a:cs typeface="Times New Roman"/>
              </a:rPr>
              <a:t>), </a:t>
            </a:r>
            <a:r>
              <a:rPr lang="en-US">
                <a:latin typeface="Bookman Old Style"/>
                <a:ea typeface="Calibri"/>
                <a:cs typeface="Times New Roman"/>
              </a:rPr>
              <a:t>D(5,7</a:t>
            </a:r>
            <a:r>
              <a:rPr lang="en-US">
                <a:latin typeface="Bookman Old Style"/>
                <a:ea typeface="Calibri"/>
                <a:cs typeface="Times New Roman"/>
              </a:rPr>
              <a:t>) E</a:t>
            </a:r>
            <a:r>
              <a:rPr lang="en-US">
                <a:latin typeface="Bookman Old Style"/>
                <a:ea typeface="Calibri"/>
                <a:cs typeface="Times New Roman"/>
              </a:rPr>
              <a:t>(2,6)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 bwMode="auto">
          <a:xfrm flipH="0" flipV="0">
            <a:off x="3480815" y="2790129"/>
            <a:ext cx="5995381" cy="16076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rgbClr val="00B050"/>
                </a:solidFill>
                <a:latin typeface="Bookman Old Style"/>
                <a:ea typeface="Calibri"/>
                <a:cs typeface="Times New Roman"/>
              </a:rPr>
              <a:t>Answer</a:t>
            </a:r>
            <a:r>
              <a:rPr lang="en-US" b="1">
                <a:solidFill>
                  <a:srgbClr val="00B050"/>
                </a:solidFill>
                <a:latin typeface="Bookman Old Style"/>
                <a:ea typeface="Calibri"/>
                <a:cs typeface="Times New Roman"/>
              </a:rPr>
              <a:t>:  </a:t>
            </a:r>
            <a:endParaRPr/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		Initial </a:t>
            </a:r>
            <a:r>
              <a:rPr lang="en-US">
                <a:latin typeface="Bookman Old Style"/>
                <a:ea typeface="Calibri"/>
                <a:cs typeface="Times New Roman"/>
              </a:rPr>
              <a:t>Step: (Centroid selection) 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		For </a:t>
            </a:r>
            <a:r>
              <a:rPr lang="en-US">
                <a:latin typeface="Bookman Old Style"/>
                <a:ea typeface="Calibri"/>
                <a:cs typeface="Times New Roman"/>
              </a:rPr>
              <a:t>cluster-1: </a:t>
            </a:r>
            <a:r>
              <a:rPr lang="en-US">
                <a:latin typeface="Bookman Old Style"/>
                <a:ea typeface="Calibri"/>
                <a:cs typeface="Times New Roman"/>
              </a:rPr>
              <a:t>A(3</a:t>
            </a:r>
            <a:r>
              <a:rPr lang="en-US">
                <a:latin typeface="Bookman Old Style"/>
                <a:ea typeface="Calibri"/>
                <a:cs typeface="Times New Roman"/>
              </a:rPr>
              <a:t>, 4)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		For </a:t>
            </a:r>
            <a:r>
              <a:rPr lang="en-US">
                <a:latin typeface="Bookman Old Style"/>
                <a:ea typeface="Calibri"/>
                <a:cs typeface="Times New Roman"/>
              </a:rPr>
              <a:t>cluster-2: </a:t>
            </a:r>
            <a:r>
              <a:rPr lang="en-US">
                <a:latin typeface="Bookman Old Style"/>
                <a:ea typeface="Calibri"/>
                <a:cs typeface="Times New Roman"/>
              </a:rPr>
              <a:t>C(4</a:t>
            </a:r>
            <a:r>
              <a:rPr lang="en-US">
                <a:latin typeface="Bookman Old Style"/>
                <a:ea typeface="Calibri"/>
                <a:cs typeface="Times New Roman"/>
              </a:rPr>
              <a:t>, 5)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17273" y="301965"/>
            <a:ext cx="595781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K-Mean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Clustering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Algorithm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904474" y="1611676"/>
            <a:ext cx="1467233" cy="407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Iteration -1 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8" name="Table 7"/>
          <p:cNvGraphicFramePr>
            <a:graphicFrameLocks xmlns:a="http://schemas.openxmlformats.org/drawingml/2006/main" noGrp="1"/>
          </p:cNvGraphicFramePr>
          <p:nvPr/>
        </p:nvGraphicFramePr>
        <p:xfrm>
          <a:off x="1066802" y="2164563"/>
          <a:ext cx="5888181" cy="2164002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060381"/>
                <a:gridCol w="1664552"/>
                <a:gridCol w="1856957"/>
                <a:gridCol w="1484476"/>
              </a:tblGrid>
              <a:tr h="94227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Data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Cluster-1 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Centroid(3,4)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Cluster-2 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Centroid(4,5)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Cluster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9414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A(3,4</a:t>
                      </a: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1.414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Cluster-1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414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B(6,7</a:t>
                      </a: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4.242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2.828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Cluster-2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/>
                    </a:solidFill>
                  </a:tcPr>
                </a:tc>
              </a:tr>
              <a:tr h="339414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C(4,5</a:t>
                      </a: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1.414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Cluster-2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/>
                    </a:solidFill>
                  </a:tcPr>
                </a:tc>
              </a:tr>
              <a:tr h="339414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D(5,7</a:t>
                      </a: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3.605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2.236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Cluster-2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/>
                    </a:solidFill>
                  </a:tcPr>
                </a:tc>
              </a:tr>
              <a:tr h="339414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E(2,6</a:t>
                      </a: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2.236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2.236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Cluster-1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7739676" y="1611676"/>
            <a:ext cx="1252028" cy="407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Side note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35255" y="2164563"/>
            <a:ext cx="3838068" cy="359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(3−4)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(4−5)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1.414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(6−3)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(7−4)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4.242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(6−4)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(7−5)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2.828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(5−3)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(7−4)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3.605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(5−4)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(7−5)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2.236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(2−3)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(6−4)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2.236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(2−4)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(6−5)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2.236</a:t>
            </a:r>
            <a:endParaRPr lang="en-US" sz="160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03418" y="473484"/>
            <a:ext cx="595781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K-Mean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Clustering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Algorithm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98800" y="1827875"/>
            <a:ext cx="2751862" cy="407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Centroid Modification: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 flipH="0" flipV="0">
            <a:off x="3898800" y="2401956"/>
            <a:ext cx="4926456" cy="22453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1600" b="1">
                <a:latin typeface="Bookman Old Style"/>
                <a:ea typeface="Times New Roman"/>
                <a:cs typeface="Times New Roman"/>
              </a:rPr>
              <a:t>Cluster-1: </a:t>
            </a:r>
            <a:r>
              <a:rPr lang="en-US" sz="1600">
                <a:latin typeface="Bookman Old Style"/>
                <a:ea typeface="Times New Roman"/>
                <a:cs typeface="Times New Roman"/>
              </a:rPr>
              <a:t>A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(3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, 4) 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E(2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, 6)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 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So, Centroid =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  <m:t>3+2</m:t>
                          </m:r>
                        </m:num>
                        <m:den>
                          <m:r>
                            <m:rPr/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den>
                      </m:f>
                      <m:r>
                        <m:rPr/>
                        <a:rPr lang="en-US" sz="1600" i="1">
                          <a:latin typeface="Cambria Math"/>
                          <a:ea typeface="Calibri"/>
                          <a:cs typeface="Times New Roman"/>
                        </a:rPr>
                        <m:t>, 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  <m:t>4+6</m:t>
                          </m:r>
                        </m:num>
                        <m:den>
                          <m:r>
                            <m:rPr/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den>
                      </m:f>
                      <m:r>
                        <m:rPr/>
                        <a:rPr lang="en-US" sz="1600" i="1"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(2.5, 5</a:t>
            </a:r>
            <a:r>
              <a:rPr lang="en-US" sz="1600">
                <a:latin typeface="Bookman Old Style"/>
                <a:ea typeface="Times New Roman"/>
                <a:cs typeface="Times New Roman"/>
              </a:rPr>
              <a:t>)</a:t>
            </a:r>
            <a:endParaRPr lang="en-US" sz="160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 b="1">
                <a:latin typeface="Bookman Old Style"/>
                <a:ea typeface="Times New Roman"/>
                <a:cs typeface="Times New Roman"/>
              </a:rPr>
              <a:t>Cluster-2: </a:t>
            </a:r>
            <a:r>
              <a:rPr lang="en-US" sz="1600">
                <a:latin typeface="Bookman Old Style"/>
                <a:ea typeface="Times New Roman"/>
                <a:cs typeface="Times New Roman"/>
              </a:rPr>
              <a:t>B(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6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, 7) 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C(4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, 5) 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D(5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, 7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)</a:t>
            </a:r>
            <a:endParaRPr/>
          </a:p>
          <a:p>
            <a:pPr>
              <a:lnSpc>
                <a:spcPct val="114999"/>
              </a:lnSpc>
              <a:defRPr/>
            </a:pP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 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So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, Centroid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 =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600" i="1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Times New Roman"/>
                            </a:rPr>
                            <m:t>6+4+5</m:t>
                          </m:r>
                        </m:num>
                        <m:den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den>
                      </m:f>
                      <m:r>
                        <m:rPr/>
                        <a:rPr lang="en-US" sz="1600">
                          <a:latin typeface="Cambria Math"/>
                          <a:ea typeface="Calibri"/>
                          <a:cs typeface="Times New Roman"/>
                        </a:rPr>
                        <m:t>, 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Times New Roman"/>
                            </a:rPr>
                            <m:t>7+5+7</m:t>
                          </m:r>
                        </m:num>
                        <m:den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den>
                      </m:f>
                      <m:r>
                        <m:rPr/>
                        <a:rPr lang="en-US" sz="1600">
                          <a:latin typeface="Cambria Math"/>
                          <a:ea typeface="Calibri"/>
                          <a:cs typeface="Times New Roman"/>
                        </a:rPr>
                        <m:t> )</m:t>
                      </m:r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 (5, 6.33)</a:t>
            </a:r>
            <a:endParaRPr lang="en-US" sz="1600"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84447" y="238146"/>
            <a:ext cx="595781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K-Mean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Clustering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Algorithm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444254" y="1828893"/>
            <a:ext cx="1467233" cy="407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Iteration -2 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5" name="Table 4"/>
          <p:cNvGraphicFramePr>
            <a:graphicFrameLocks xmlns:a="http://schemas.openxmlformats.org/drawingml/2006/main" noGrp="1"/>
          </p:cNvGraphicFramePr>
          <p:nvPr/>
        </p:nvGraphicFramePr>
        <p:xfrm>
          <a:off x="1498958" y="2388595"/>
          <a:ext cx="5801855" cy="2326113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914400"/>
                <a:gridCol w="1758462"/>
                <a:gridCol w="1922599"/>
                <a:gridCol w="1206394"/>
              </a:tblGrid>
              <a:tr h="66460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Data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Cluster-1 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Centroid(2.5,5)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Cluster-2 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Centroid(5,6.33)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Cluster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2302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A(3,4</a:t>
                      </a: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Calibri"/>
                          <a:cs typeface="Times New Roman"/>
                        </a:rPr>
                        <a:t>1.12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Times New Roman"/>
                          <a:cs typeface="Times New Roman"/>
                        </a:rPr>
                        <a:t>3.8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Calibri"/>
                          <a:cs typeface="Times New Roman"/>
                        </a:rPr>
                        <a:t>Cluster-1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2302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B(6,7</a:t>
                      </a: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Calibri"/>
                          <a:cs typeface="Times New Roman"/>
                        </a:rPr>
                        <a:t>4.03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Times New Roman"/>
                          <a:cs typeface="Times New Roman"/>
                        </a:rPr>
                        <a:t>1.208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Calibri"/>
                          <a:cs typeface="Times New Roman"/>
                        </a:rPr>
                        <a:t>Cluster-2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/>
                    </a:solidFill>
                  </a:tcPr>
                </a:tc>
              </a:tr>
              <a:tr h="332302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C(4,5</a:t>
                      </a: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Calibri"/>
                          <a:cs typeface="Times New Roman"/>
                        </a:rPr>
                        <a:t>1.5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Times New Roman"/>
                          <a:cs typeface="Times New Roman"/>
                        </a:rPr>
                        <a:t>1.66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Calibri"/>
                          <a:cs typeface="Times New Roman"/>
                        </a:rPr>
                        <a:t>Cluster-1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2302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D(5,7</a:t>
                      </a: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Calibri"/>
                          <a:cs typeface="Times New Roman"/>
                        </a:rPr>
                        <a:t>3.2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Calibri"/>
                          <a:cs typeface="Times New Roman"/>
                        </a:rPr>
                        <a:t>0.67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Calibri"/>
                          <a:cs typeface="Times New Roman"/>
                        </a:rPr>
                        <a:t>Cluster-2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/>
                    </a:solidFill>
                  </a:tcPr>
                </a:tc>
              </a:tr>
              <a:tr h="332302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E(2,6</a:t>
                      </a: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Calibri"/>
                          <a:cs typeface="Times New Roman"/>
                        </a:rPr>
                        <a:t>1.12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Times New Roman"/>
                          <a:cs typeface="Times New Roman"/>
                        </a:rPr>
                        <a:t>3.01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>
                          <a:latin typeface="Bookman Old Style"/>
                          <a:ea typeface="Calibri"/>
                          <a:cs typeface="Times New Roman"/>
                        </a:rPr>
                        <a:t>Cluster-1</a:t>
                      </a:r>
                      <a:endParaRPr lang="en-US" sz="16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9041901" y="690823"/>
            <a:ext cx="1252028" cy="407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Side note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83084" y="1197558"/>
            <a:ext cx="3569716" cy="309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(3−2.5)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(4−5)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1.12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(3−5)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(4−6.33)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=3.8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(6−2.5)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(7−5)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4.03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(6−5)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(7−6.33)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1.208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(4−2.5)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(5−5)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1.5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(4−5)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(5−6.33)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</a:t>
            </a:r>
            <a:r>
              <a:rPr lang="en-US" sz="1600">
                <a:latin typeface="Bookman Old Style"/>
                <a:ea typeface="Times New Roman"/>
                <a:cs typeface="Times New Roman"/>
              </a:rPr>
              <a:t>1.66</a:t>
            </a:r>
            <a:endParaRPr/>
          </a:p>
        </p:txBody>
      </p:sp>
      <p:sp>
        <p:nvSpPr>
          <p:cNvPr id="11" name="Rectangle 10"/>
          <p:cNvSpPr/>
          <p:nvPr/>
        </p:nvSpPr>
        <p:spPr bwMode="auto">
          <a:xfrm>
            <a:off x="7777968" y="3347375"/>
            <a:ext cx="3574832" cy="2095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(5−2.5)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(7−5)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3.2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(5−5)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(7−6.33)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0.67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(2−2.5)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(6−5)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1.12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(2−5)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(6−6.33)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3.01</a:t>
            </a:r>
            <a:endParaRPr lang="en-US" sz="1600"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84447" y="238146"/>
            <a:ext cx="595781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K-Mean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Clustering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Algorithm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081377" y="1924182"/>
            <a:ext cx="4397963" cy="31375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Centroid Modification: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Times New Roman"/>
                <a:cs typeface="Times New Roman"/>
              </a:rPr>
              <a:t> 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Cluster-1</a:t>
            </a:r>
            <a:r>
              <a:rPr lang="en-US">
                <a:latin typeface="Bookman Old Style"/>
                <a:ea typeface="Times New Roman"/>
                <a:cs typeface="Times New Roman"/>
              </a:rPr>
              <a:t>: </a:t>
            </a:r>
            <a:r>
              <a:rPr lang="en-US">
                <a:latin typeface="Bookman Old Style"/>
                <a:ea typeface="Times New Roman"/>
                <a:cs typeface="Times New Roman"/>
              </a:rPr>
              <a:t>A</a:t>
            </a:r>
            <a:r>
              <a:rPr lang="en-US">
                <a:latin typeface="Bookman Old Style"/>
                <a:ea typeface="Calibri"/>
                <a:cs typeface="Times New Roman"/>
              </a:rPr>
              <a:t>(3</a:t>
            </a:r>
            <a:r>
              <a:rPr lang="en-US">
                <a:latin typeface="Bookman Old Style"/>
                <a:ea typeface="Calibri"/>
                <a:cs typeface="Times New Roman"/>
              </a:rPr>
              <a:t>, 4) </a:t>
            </a:r>
            <a:r>
              <a:rPr lang="en-US">
                <a:latin typeface="Bookman Old Style"/>
                <a:ea typeface="Calibri"/>
                <a:cs typeface="Times New Roman"/>
              </a:rPr>
              <a:t>C(4</a:t>
            </a:r>
            <a:r>
              <a:rPr lang="en-US">
                <a:latin typeface="Bookman Old Style"/>
                <a:ea typeface="Calibri"/>
                <a:cs typeface="Times New Roman"/>
              </a:rPr>
              <a:t>, 5) </a:t>
            </a:r>
            <a:r>
              <a:rPr lang="en-US">
                <a:latin typeface="Bookman Old Style"/>
                <a:ea typeface="Calibri"/>
                <a:cs typeface="Times New Roman"/>
              </a:rPr>
              <a:t>E(2</a:t>
            </a:r>
            <a:r>
              <a:rPr lang="en-US">
                <a:latin typeface="Bookman Old Style"/>
                <a:ea typeface="Calibri"/>
                <a:cs typeface="Times New Roman"/>
              </a:rPr>
              <a:t>, 6)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 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So, Centroid =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3+4+2</m:t>
                          </m:r>
                        </m:num>
                        <m:den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den>
                      </m:f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,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4+5+6</m:t>
                          </m:r>
                        </m:num>
                        <m:den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den>
                      </m:f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>
                <a:latin typeface="Bookman Old Style"/>
                <a:ea typeface="Times New Roman"/>
                <a:cs typeface="Times New Roman"/>
              </a:rPr>
              <a:t>= (3, 5)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 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Cluster-2: </a:t>
            </a:r>
            <a:r>
              <a:rPr lang="en-US">
                <a:latin typeface="Bookman Old Style"/>
                <a:ea typeface="Times New Roman"/>
                <a:cs typeface="Times New Roman"/>
              </a:rPr>
              <a:t>B(</a:t>
            </a:r>
            <a:r>
              <a:rPr lang="en-US">
                <a:latin typeface="Bookman Old Style"/>
                <a:ea typeface="Calibri"/>
                <a:cs typeface="Times New Roman"/>
              </a:rPr>
              <a:t>6</a:t>
            </a:r>
            <a:r>
              <a:rPr lang="en-US">
                <a:latin typeface="Bookman Old Style"/>
                <a:ea typeface="Calibri"/>
                <a:cs typeface="Times New Roman"/>
              </a:rPr>
              <a:t>, 7) </a:t>
            </a:r>
            <a:r>
              <a:rPr lang="en-US">
                <a:latin typeface="Bookman Old Style"/>
                <a:ea typeface="Calibri"/>
                <a:cs typeface="Times New Roman"/>
              </a:rPr>
              <a:t>D(5</a:t>
            </a:r>
            <a:r>
              <a:rPr lang="en-US">
                <a:latin typeface="Bookman Old Style"/>
                <a:ea typeface="Calibri"/>
                <a:cs typeface="Times New Roman"/>
              </a:rPr>
              <a:t>, 7)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 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So, Centroid =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6+7</m:t>
                          </m:r>
                        </m:num>
                        <m:den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den>
                      </m:f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,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7+5</m:t>
                          </m:r>
                        </m:num>
                        <m:den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den>
                      </m:f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>
                <a:latin typeface="Bookman Old Style"/>
                <a:ea typeface="Times New Roman"/>
                <a:cs typeface="Times New Roman"/>
              </a:rPr>
              <a:t>= (5.5, 7)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03418" y="285741"/>
            <a:ext cx="595781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K-Mean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Clustering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Algorithm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417081" y="1754763"/>
            <a:ext cx="1467233" cy="407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Iteration -3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5" name="Table 4"/>
          <p:cNvGraphicFramePr>
            <a:graphicFrameLocks xmlns:a="http://schemas.openxmlformats.org/drawingml/2006/main" noGrp="1"/>
          </p:cNvGraphicFramePr>
          <p:nvPr/>
        </p:nvGraphicFramePr>
        <p:xfrm>
          <a:off x="1541773" y="2265821"/>
          <a:ext cx="5623560" cy="2031037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982980"/>
                <a:gridCol w="1543050"/>
                <a:gridCol w="1696475"/>
                <a:gridCol w="1401055"/>
              </a:tblGrid>
              <a:tr h="580297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Data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Cluster-1 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Centroid(3,5)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Cluster-2 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Centroid(5.5, 7)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Cluster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014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A(3,4</a:t>
                      </a: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3.91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Cluster-1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9014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B(6,7</a:t>
                      </a: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3.67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0.5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Cluster-2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/>
                    </a:solidFill>
                  </a:tcPr>
                </a:tc>
              </a:tr>
              <a:tr h="29014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C(4,5</a:t>
                      </a: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2.5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Cluster-1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9014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D(5,7</a:t>
                      </a: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2.83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0.25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Cluster-2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/>
                    </a:solidFill>
                  </a:tcPr>
                </a:tc>
              </a:tr>
              <a:tr h="29014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E(2,6</a:t>
                      </a: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1.12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3.64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Cluster-1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8695113" y="776820"/>
            <a:ext cx="1252028" cy="407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Side note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97339" y="1190911"/>
            <a:ext cx="3356569" cy="309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(3−3)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(4−5)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1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(3−5.5)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(4−7)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=3.91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(6−3)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(7−5)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3.67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(6−5.5)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(7−7)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0.5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(4−3)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(5−5)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1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(4−5.5)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(5−7)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2.5</a:t>
            </a:r>
            <a:endParaRPr lang="en-US" sz="160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97339" y="3340730"/>
            <a:ext cx="3356569" cy="2095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(5−3)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(7−5)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2.83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(5−5.5)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(7−7)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0.25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(2−3)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(6−5)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1.12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Dist</a:t>
            </a:r>
            <a:r>
              <a:rPr lang="en-US" sz="16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(2−5.5)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US" sz="1600">
                              <a:latin typeface="Cambria Math"/>
                              <a:ea typeface="Calibri"/>
                              <a:cs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1600" i="1">
                                  <a:latin typeface="Cambria Math"/>
                                  <a:ea typeface="Calibri"/>
                                  <a:cs typeface="Cambria Math"/>
                                </a:rPr>
                                <m:t>(6−7)</m:t>
                              </m:r>
                            </m:e>
                            <m:sup>
                              <m:r>
                                <m:rPr/>
                                <a:rPr lang="en-US" sz="1600">
                                  <a:latin typeface="Cambria Math"/>
                                  <a:ea typeface="Calibri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Bookman Old Style"/>
                <a:ea typeface="Times New Roman"/>
                <a:cs typeface="Times New Roman"/>
              </a:rPr>
              <a:t>= 3.64</a:t>
            </a:r>
            <a:endParaRPr lang="en-US" sz="1600"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03418" y="285741"/>
            <a:ext cx="595781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K-Mean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Clustering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Algorithm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154655" y="1188754"/>
            <a:ext cx="4225356" cy="31375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Centroid Modification: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 b="1">
                <a:latin typeface="Bookman Old Style"/>
                <a:ea typeface="Times New Roman"/>
                <a:cs typeface="Times New Roman"/>
              </a:rPr>
              <a:t> 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Times New Roman"/>
                <a:cs typeface="Times New Roman"/>
              </a:rPr>
              <a:t>Cluster-1: </a:t>
            </a:r>
            <a:r>
              <a:rPr lang="en-US">
                <a:latin typeface="Bookman Old Style"/>
                <a:ea typeface="Times New Roman"/>
                <a:cs typeface="Times New Roman"/>
              </a:rPr>
              <a:t>A</a:t>
            </a:r>
            <a:r>
              <a:rPr lang="en-US">
                <a:latin typeface="Bookman Old Style"/>
                <a:ea typeface="Calibri"/>
                <a:cs typeface="Times New Roman"/>
              </a:rPr>
              <a:t>(3</a:t>
            </a:r>
            <a:r>
              <a:rPr lang="en-US">
                <a:latin typeface="Bookman Old Style"/>
                <a:ea typeface="Calibri"/>
                <a:cs typeface="Times New Roman"/>
              </a:rPr>
              <a:t>, 4) </a:t>
            </a:r>
            <a:r>
              <a:rPr lang="en-US">
                <a:latin typeface="Bookman Old Style"/>
                <a:ea typeface="Calibri"/>
                <a:cs typeface="Times New Roman"/>
              </a:rPr>
              <a:t>C(4</a:t>
            </a:r>
            <a:r>
              <a:rPr lang="en-US">
                <a:latin typeface="Bookman Old Style"/>
                <a:ea typeface="Calibri"/>
                <a:cs typeface="Times New Roman"/>
              </a:rPr>
              <a:t>, 5) </a:t>
            </a:r>
            <a:r>
              <a:rPr lang="en-US">
                <a:latin typeface="Bookman Old Style"/>
                <a:ea typeface="Calibri"/>
                <a:cs typeface="Times New Roman"/>
              </a:rPr>
              <a:t>E(2</a:t>
            </a:r>
            <a:r>
              <a:rPr lang="en-US">
                <a:latin typeface="Bookman Old Style"/>
                <a:ea typeface="Calibri"/>
                <a:cs typeface="Times New Roman"/>
              </a:rPr>
              <a:t>, 6)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 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So, Centroid =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3+4+2</m:t>
                          </m:r>
                        </m:num>
                        <m:den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den>
                      </m:f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,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4+5+6</m:t>
                          </m:r>
                        </m:num>
                        <m:den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den>
                      </m:f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>
                <a:latin typeface="Bookman Old Style"/>
                <a:ea typeface="Times New Roman"/>
                <a:cs typeface="Times New Roman"/>
              </a:rPr>
              <a:t>= </a:t>
            </a:r>
            <a:r>
              <a:rPr lang="en-US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(3, 5)</a:t>
            </a:r>
            <a:endParaRPr lang="en-US" b="1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 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Times New Roman"/>
                <a:cs typeface="Times New Roman"/>
              </a:rPr>
              <a:t>Cluster-2: </a:t>
            </a:r>
            <a:r>
              <a:rPr lang="en-US">
                <a:latin typeface="Bookman Old Style"/>
                <a:ea typeface="Times New Roman"/>
                <a:cs typeface="Times New Roman"/>
              </a:rPr>
              <a:t>B(</a:t>
            </a:r>
            <a:r>
              <a:rPr lang="en-US">
                <a:latin typeface="Bookman Old Style"/>
                <a:ea typeface="Calibri"/>
                <a:cs typeface="Times New Roman"/>
              </a:rPr>
              <a:t>6</a:t>
            </a:r>
            <a:r>
              <a:rPr lang="en-US">
                <a:latin typeface="Bookman Old Style"/>
                <a:ea typeface="Calibri"/>
                <a:cs typeface="Times New Roman"/>
              </a:rPr>
              <a:t>, 7) </a:t>
            </a:r>
            <a:r>
              <a:rPr lang="en-US">
                <a:latin typeface="Bookman Old Style"/>
                <a:ea typeface="Calibri"/>
                <a:cs typeface="Times New Roman"/>
              </a:rPr>
              <a:t>D(5</a:t>
            </a:r>
            <a:r>
              <a:rPr lang="en-US">
                <a:latin typeface="Bookman Old Style"/>
                <a:ea typeface="Calibri"/>
                <a:cs typeface="Times New Roman"/>
              </a:rPr>
              <a:t>, 7)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 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So, Centroid =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6+7</m:t>
                          </m:r>
                        </m:num>
                        <m:den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den>
                      </m:f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,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7+5</m:t>
                          </m:r>
                        </m:num>
                        <m:den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den>
                      </m:f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>
                <a:latin typeface="Bookman Old Style"/>
                <a:ea typeface="Times New Roman"/>
                <a:cs typeface="Times New Roman"/>
              </a:rPr>
              <a:t>= </a:t>
            </a:r>
            <a:r>
              <a:rPr lang="en-US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(5.5, 7)</a:t>
            </a:r>
            <a:endParaRPr lang="en-US" b="1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406181" y="4903128"/>
            <a:ext cx="1629411" cy="407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rgbClr val="00B050"/>
                </a:solidFill>
                <a:latin typeface="Bookman Old Style"/>
                <a:ea typeface="Calibri"/>
                <a:cs typeface="Times New Roman"/>
              </a:rPr>
              <a:t>Final Output</a:t>
            </a:r>
            <a:endParaRPr lang="en-US">
              <a:solidFill>
                <a:srgbClr val="00B050"/>
              </a:solidFill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6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2982350" y="5413514"/>
          <a:ext cx="6569613" cy="841248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2173551"/>
                <a:gridCol w="2195064"/>
                <a:gridCol w="2200998"/>
              </a:tblGrid>
              <a:tr h="0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Data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Cluster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>
                          <a:latin typeface="Bookman Old Style"/>
                          <a:ea typeface="Calibri"/>
                          <a:cs typeface="Times New Roman"/>
                        </a:rPr>
                        <a:t>Centroid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2980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A(3,4</a:t>
                      </a: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) </a:t>
                      </a: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C(4,5</a:t>
                      </a: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) </a:t>
                      </a: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E(2,6</a:t>
                      </a: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Cluster-1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(3,5)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Times New Roman"/>
                        </a:rPr>
                        <a:t>B(</a:t>
                      </a: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6,7</a:t>
                      </a: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) </a:t>
                      </a: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D(5,7</a:t>
                      </a: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Cluster-2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(5.5, 7)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3103418" y="473484"/>
            <a:ext cx="595781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K-Mean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Clustering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Algorithm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Md. Aksadur Rahman</dc:creator>
  <cp:keywords/>
  <dc:description/>
  <dc:identifier/>
  <dc:language/>
  <cp:lastModifiedBy/>
  <cp:revision>39</cp:revision>
  <dcterms:created xsi:type="dcterms:W3CDTF">2021-08-10T15:37:54Z</dcterms:created>
  <dcterms:modified xsi:type="dcterms:W3CDTF">2024-11-26T19:05:24Z</dcterms:modified>
  <cp:category/>
  <cp:contentStatus/>
  <cp:version/>
</cp:coreProperties>
</file>