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4" r:id="rId4"/>
    <p:sldId id="263" r:id="rId5"/>
    <p:sldId id="282" r:id="rId6"/>
    <p:sldId id="27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ECF1"/>
    <a:srgbClr val="2C9ECC"/>
    <a:srgbClr val="FFF9E1"/>
    <a:srgbClr val="9EBBDA"/>
    <a:srgbClr val="7ACBE9"/>
    <a:srgbClr val="5DB8D6"/>
    <a:srgbClr val="9B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CC144-B687-4F09-A465-AEEAF6BE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9B8D6E-3CF9-40CF-BA20-E9F982BD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C784F-4516-45EA-9C89-21686F1F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938EB-826A-40D3-BC22-C2426034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C0A91-5B7C-4D3B-A5BE-E34DBD0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11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9C707-4204-44AC-95F9-00B32F92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0C7148-D1C3-490F-A4C9-0BAA881BD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E382D0-6298-43E9-8708-172A756D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2318B-5426-44A7-8341-909F9E37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43202-8444-4635-B160-FC7B26BB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8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ACC1D0-21EE-4E24-959D-B27AE3BC9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FEB191-8C53-4DF7-83A8-F29504D91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01498-5A21-4FBC-BEFD-F9EA9188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001B3-CCC2-4243-B1DC-04088032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71418-2BD1-4CE7-A6D1-B0149689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15CE8-A847-4D0C-8C10-8FB35CD2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A7E8A3-7ED5-431D-9A2D-E793711A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09096-4F66-4534-8210-69637FB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484-0BDA-4A7A-A81C-E1DF04D9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B4DDE0-8A89-40A2-B9AB-45788034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2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CA9C1-0795-4249-B6A7-8241126D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BAAE6-EB8E-4388-AEBF-D6DCD8A0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403EB-51F7-4972-BDB2-CC7D8FE1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747D18-EDC1-45D3-A131-0616F89F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FBE3E5-16D2-400F-BDA1-5275C7E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8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E0234-F54A-4CC2-8599-1AAA0594C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C86DAB-D6C8-4889-BD1A-F7F81998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9952D6-2383-4DB0-B79F-666C220C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D5B7E6-550E-4B54-9D93-4EF8F6F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00A6B-4A60-431B-8C8A-D7D1AE14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8ADF6-5291-4E27-B6FC-6A698157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4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8F499-EA8F-4BB6-A3A2-4EEE5C0E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27F792-CD41-4772-8F91-34D99A6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CA6497-35AA-4169-93AC-B4A90CD9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274B0A-7ACE-4191-B4B0-801A0168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647042-C3C6-4FC4-A756-9B842B357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F14B39-D000-43A0-AE74-D85C7DF4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9F04FF-4E6F-42EF-87BD-76D3295C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56F94D-3CF8-4ED5-80C3-6B5D6E6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0BA5D-2817-45F2-A320-8640D9EC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9E630E-88E5-4812-B069-DB4C1EFD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295C7C-DFD3-4FFD-9637-25D6FB19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B208E1-81FA-4363-AC84-28F15FD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98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B5FD20-5455-42EE-BB53-DF86BD4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1F4C67-7634-4A43-B269-F3657F88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B18E81-76D6-402B-9107-038CEBC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C34FC-5E2F-421C-A21A-2A0F60D1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B914D-7A60-4F58-9C61-0D569E6E1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C0BEB-7234-419A-B7A1-5E9BB45E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3702EB-DFCA-45DC-8F64-92EF1621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421B85-8A95-4522-B3EA-E6F6431A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78AFCC-B0BF-4A28-9646-9067759B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2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3EA4F-ED79-46BE-8F3C-72161F8D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1B9C0-EDD4-43F8-853C-4BF56E2E8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9A5071-42F0-46B8-98A3-22D89018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2C7BE-61D8-46A5-80C8-B7CA8245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C117A4-CF1E-41A3-8D48-58320181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A99BB-EECF-4980-88AF-1BEFA96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3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840F17-5A06-4678-9763-F1255545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AED66-DA33-426C-937C-4F5027AC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8B026-DAB2-4A5F-9B04-F20EEBF99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59B2-A88B-4448-B12C-BAD460684612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AE1A0-57F2-454E-9FA1-3303BB535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E2A062-4101-4A3B-9205-97234911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19B9-1DE1-4358-AA5D-A0F3C3A8F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67D6343-3572-406B-A4D3-B28EE6B02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" b="143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B54C3A-5C81-425A-8710-2EFC841903C6}"/>
              </a:ext>
            </a:extLst>
          </p:cNvPr>
          <p:cNvSpPr txBox="1"/>
          <p:nvPr/>
        </p:nvSpPr>
        <p:spPr>
          <a:xfrm>
            <a:off x="3273564" y="1256924"/>
            <a:ext cx="50722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기계학습 실습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-</a:t>
            </a:r>
            <a:r>
              <a:rPr kumimoji="1"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학습데이터 구축</a:t>
            </a:r>
            <a:r>
              <a:rPr kumimoji="1"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-</a:t>
            </a:r>
            <a:endParaRPr kumimoji="1"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6" name="テキスト ボックス 3">
            <a:extLst>
              <a:ext uri="{FF2B5EF4-FFF2-40B4-BE49-F238E27FC236}">
                <a16:creationId xmlns:a16="http://schemas.microsoft.com/office/drawing/2014/main" id="{A5EB2CAC-F856-4C99-8A5D-C5BD16397CB4}"/>
              </a:ext>
            </a:extLst>
          </p:cNvPr>
          <p:cNvSpPr txBox="1"/>
          <p:nvPr/>
        </p:nvSpPr>
        <p:spPr>
          <a:xfrm>
            <a:off x="10091795" y="576698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나눔바른펜" panose="020B0503000000000000" pitchFamily="50" charset="-127"/>
                <a:cs typeface="Arial" panose="020B0604020202020204" pitchFamily="34" charset="0"/>
              </a:rPr>
              <a:t>윤민호</a:t>
            </a:r>
            <a:endParaRPr kumimoji="1" lang="ja-JP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나눔바른펜" panose="020B0503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4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F7364C-640C-43D6-804C-4F23950CF5E1}"/>
              </a:ext>
            </a:extLst>
          </p:cNvPr>
          <p:cNvSpPr/>
          <p:nvPr/>
        </p:nvSpPr>
        <p:spPr>
          <a:xfrm>
            <a:off x="1225440" y="2841904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20037F-713B-472F-8DA3-A44F081447F0}"/>
              </a:ext>
            </a:extLst>
          </p:cNvPr>
          <p:cNvSpPr/>
          <p:nvPr/>
        </p:nvSpPr>
        <p:spPr>
          <a:xfrm>
            <a:off x="1225440" y="4112477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3DDE009-E0F8-4643-96D0-DF0B6E8F6B19}"/>
              </a:ext>
            </a:extLst>
          </p:cNvPr>
          <p:cNvSpPr/>
          <p:nvPr/>
        </p:nvSpPr>
        <p:spPr>
          <a:xfrm>
            <a:off x="1225440" y="5373814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8016B5-6D9C-4935-A6BA-001E7AF3DA3A}"/>
              </a:ext>
            </a:extLst>
          </p:cNvPr>
          <p:cNvSpPr/>
          <p:nvPr/>
        </p:nvSpPr>
        <p:spPr>
          <a:xfrm>
            <a:off x="1225440" y="1562095"/>
            <a:ext cx="630578" cy="721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正方形/長方形 2">
            <a:extLst>
              <a:ext uri="{FF2B5EF4-FFF2-40B4-BE49-F238E27FC236}">
                <a16:creationId xmlns:a16="http://schemas.microsoft.com/office/drawing/2014/main" id="{C12A54A6-ED4F-4D8A-AC77-DD400A9F86C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7F68CA12-709B-4931-9B31-8809A5461EF6}"/>
              </a:ext>
            </a:extLst>
          </p:cNvPr>
          <p:cNvSpPr txBox="1"/>
          <p:nvPr/>
        </p:nvSpPr>
        <p:spPr>
          <a:xfrm>
            <a:off x="458425" y="2621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목차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HY헤드라인M" panose="02030600000101010101" pitchFamily="18" charset="-127"/>
              <a:ea typeface="돋움체" panose="020B0609000101010101" pitchFamily="49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D993F-ED3E-4504-ADC1-66EE64191020}"/>
              </a:ext>
            </a:extLst>
          </p:cNvPr>
          <p:cNvSpPr txBox="1"/>
          <p:nvPr/>
        </p:nvSpPr>
        <p:spPr>
          <a:xfrm>
            <a:off x="1256145" y="164407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01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21DA4-CF09-4D21-8E2F-2937C2952964}"/>
              </a:ext>
            </a:extLst>
          </p:cNvPr>
          <p:cNvSpPr txBox="1"/>
          <p:nvPr/>
        </p:nvSpPr>
        <p:spPr>
          <a:xfrm>
            <a:off x="2321735" y="1644072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코퍼스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53E43-5FD6-4995-BCA8-F0BD60FE4FB0}"/>
              </a:ext>
            </a:extLst>
          </p:cNvPr>
          <p:cNvSpPr txBox="1"/>
          <p:nvPr/>
        </p:nvSpPr>
        <p:spPr>
          <a:xfrm>
            <a:off x="1256145" y="290483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02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48E1B-776B-46AA-A768-AF004FEE1D8A}"/>
              </a:ext>
            </a:extLst>
          </p:cNvPr>
          <p:cNvSpPr txBox="1"/>
          <p:nvPr/>
        </p:nvSpPr>
        <p:spPr>
          <a:xfrm>
            <a:off x="2319302" y="2904837"/>
            <a:ext cx="48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TF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기반의 학습데이터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C8C61-585A-4E48-ACCE-606EB80330E1}"/>
              </a:ext>
            </a:extLst>
          </p:cNvPr>
          <p:cNvSpPr txBox="1"/>
          <p:nvPr/>
        </p:nvSpPr>
        <p:spPr>
          <a:xfrm>
            <a:off x="1256145" y="4165602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03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0BB47-65E5-431D-8C00-843C8B99625F}"/>
              </a:ext>
            </a:extLst>
          </p:cNvPr>
          <p:cNvSpPr txBox="1"/>
          <p:nvPr/>
        </p:nvSpPr>
        <p:spPr>
          <a:xfrm>
            <a:off x="2319302" y="4171025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TF/IDF</a:t>
            </a:r>
            <a:r>
              <a:rPr lang="ko-KR" altLang="en-US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학습데이터 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5B570-CA2C-45D0-85E4-9093C424C23B}"/>
              </a:ext>
            </a:extLst>
          </p:cNvPr>
          <p:cNvSpPr txBox="1"/>
          <p:nvPr/>
        </p:nvSpPr>
        <p:spPr>
          <a:xfrm>
            <a:off x="1256145" y="542636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04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CC724-A682-4BD5-9B81-FE390FF63004}"/>
              </a:ext>
            </a:extLst>
          </p:cNvPr>
          <p:cNvSpPr txBox="1"/>
          <p:nvPr/>
        </p:nvSpPr>
        <p:spPr>
          <a:xfrm>
            <a:off x="2319302" y="5426366"/>
            <a:ext cx="366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??????????????</a:t>
            </a:r>
            <a:endParaRPr lang="ko-KR" altLang="en-US" sz="2800" spc="300" dirty="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1" name="그림 20" descr="건물, 하늘, 실외, 대형이(가) 표시된 사진&#10;&#10;매우 높은 신뢰도로 생성된 설명">
            <a:extLst>
              <a:ext uri="{FF2B5EF4-FFF2-40B4-BE49-F238E27FC236}">
                <a16:creationId xmlns:a16="http://schemas.microsoft.com/office/drawing/2014/main" id="{A0B2E235-97C5-4D42-82EA-CC71CBD16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42" y="0"/>
            <a:ext cx="4071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5">
            <a:extLst>
              <a:ext uri="{FF2B5EF4-FFF2-40B4-BE49-F238E27FC236}">
                <a16:creationId xmlns:a16="http://schemas.microsoft.com/office/drawing/2014/main" id="{E60AB39F-8F6F-493B-99DF-B422E3D03798}"/>
              </a:ext>
            </a:extLst>
          </p:cNvPr>
          <p:cNvSpPr/>
          <p:nvPr/>
        </p:nvSpPr>
        <p:spPr>
          <a:xfrm>
            <a:off x="458424" y="1603513"/>
            <a:ext cx="5391187" cy="4704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8A035A-95F4-4B3C-B8B0-1F557F7D99D9}"/>
              </a:ext>
            </a:extLst>
          </p:cNvPr>
          <p:cNvSpPr txBox="1"/>
          <p:nvPr/>
        </p:nvSpPr>
        <p:spPr>
          <a:xfrm>
            <a:off x="458425" y="262140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1. 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코퍼스 선택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6E7CD3-02CD-4ACD-A6B2-DFB4B3358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8" b="14096"/>
          <a:stretch/>
        </p:blipFill>
        <p:spPr>
          <a:xfrm>
            <a:off x="3639506" y="1848292"/>
            <a:ext cx="1848108" cy="1781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45205F-ACDC-465A-9CED-9E7F05B2B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4"/>
          <a:stretch/>
        </p:blipFill>
        <p:spPr>
          <a:xfrm>
            <a:off x="1153490" y="1848292"/>
            <a:ext cx="1790950" cy="1781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AEC437-07E8-4774-B69C-1FEBDF85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490" y="4118996"/>
            <a:ext cx="1533739" cy="1781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9253F2-172D-465C-A830-F4A2428AAD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13"/>
          <a:stretch/>
        </p:blipFill>
        <p:spPr>
          <a:xfrm>
            <a:off x="3517276" y="4118996"/>
            <a:ext cx="1448002" cy="1924318"/>
          </a:xfrm>
          <a:prstGeom prst="rect">
            <a:avLst/>
          </a:prstGeom>
        </p:spPr>
      </p:pic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E0DA29D4-E7A6-4C7F-80B0-B5F6B47A763B}"/>
              </a:ext>
            </a:extLst>
          </p:cNvPr>
          <p:cNvSpPr txBox="1"/>
          <p:nvPr/>
        </p:nvSpPr>
        <p:spPr>
          <a:xfrm>
            <a:off x="6388772" y="1848292"/>
            <a:ext cx="42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en-US" altLang="ja-JP" sz="14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Komoran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로 구축한 코퍼스와 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Okt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로 구축한 코퍼스 간의 차이 거의 없음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Verdana" panose="020B0604030504040204" pitchFamily="34" charset="0"/>
            </a:endParaRPr>
          </a:p>
        </p:txBody>
      </p:sp>
      <p:cxnSp>
        <p:nvCxnSpPr>
          <p:cNvPr id="17" name="直線コネクタ 18">
            <a:extLst>
              <a:ext uri="{FF2B5EF4-FFF2-40B4-BE49-F238E27FC236}">
                <a16:creationId xmlns:a16="http://schemas.microsoft.com/office/drawing/2014/main" id="{BD061CD5-1F1F-461B-AC93-12BFFA861D6D}"/>
              </a:ext>
            </a:extLst>
          </p:cNvPr>
          <p:cNvCxnSpPr/>
          <p:nvPr/>
        </p:nvCxnSpPr>
        <p:spPr>
          <a:xfrm>
            <a:off x="6435155" y="1616765"/>
            <a:ext cx="41930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7038FE5-DCB1-4B9E-8822-4DC868FE24FA}"/>
              </a:ext>
            </a:extLst>
          </p:cNvPr>
          <p:cNvCxnSpPr>
            <a:cxnSpLocks/>
          </p:cNvCxnSpPr>
          <p:nvPr/>
        </p:nvCxnSpPr>
        <p:spPr>
          <a:xfrm>
            <a:off x="1173020" y="2806116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18B7592-45C5-43FA-8066-BD01BC803425}"/>
              </a:ext>
            </a:extLst>
          </p:cNvPr>
          <p:cNvCxnSpPr>
            <a:cxnSpLocks/>
          </p:cNvCxnSpPr>
          <p:nvPr/>
        </p:nvCxnSpPr>
        <p:spPr>
          <a:xfrm>
            <a:off x="3639506" y="2822894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59475B8-B253-4AD1-9687-6DF9FB8894EA}"/>
              </a:ext>
            </a:extLst>
          </p:cNvPr>
          <p:cNvCxnSpPr>
            <a:cxnSpLocks/>
          </p:cNvCxnSpPr>
          <p:nvPr/>
        </p:nvCxnSpPr>
        <p:spPr>
          <a:xfrm>
            <a:off x="1173020" y="5071143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F74A50-0277-4D13-BBEF-885C4BAAEB01}"/>
              </a:ext>
            </a:extLst>
          </p:cNvPr>
          <p:cNvCxnSpPr>
            <a:cxnSpLocks/>
          </p:cNvCxnSpPr>
          <p:nvPr/>
        </p:nvCxnSpPr>
        <p:spPr>
          <a:xfrm>
            <a:off x="3517276" y="5062754"/>
            <a:ext cx="1360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11">
            <a:extLst>
              <a:ext uri="{FF2B5EF4-FFF2-40B4-BE49-F238E27FC236}">
                <a16:creationId xmlns:a16="http://schemas.microsoft.com/office/drawing/2014/main" id="{9A5BCC23-CB87-4844-AD98-4509DF990EAA}"/>
              </a:ext>
            </a:extLst>
          </p:cNvPr>
          <p:cNvSpPr txBox="1"/>
          <p:nvPr/>
        </p:nvSpPr>
        <p:spPr>
          <a:xfrm>
            <a:off x="6435155" y="2739004"/>
            <a:ext cx="42858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kumimoji="1" lang="en-US" altLang="ja-JP" sz="14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Komoran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로 구축한 코퍼스의 경우 그림처럼 두 단어로 이루어진 경우도 있어 좀 더 각각의 분류를 잘 설명할 수 있다고 판단됨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28" name="テキスト ボックス 11">
            <a:extLst>
              <a:ext uri="{FF2B5EF4-FFF2-40B4-BE49-F238E27FC236}">
                <a16:creationId xmlns:a16="http://schemas.microsoft.com/office/drawing/2014/main" id="{F46628B4-CBE6-4CEE-983B-59AFFD9E9D2E}"/>
              </a:ext>
            </a:extLst>
          </p:cNvPr>
          <p:cNvSpPr txBox="1"/>
          <p:nvPr/>
        </p:nvSpPr>
        <p:spPr>
          <a:xfrm>
            <a:off x="6887361" y="5612235"/>
            <a:ext cx="484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최종적으로 </a:t>
            </a:r>
            <a:r>
              <a:rPr lang="en-US" altLang="ko-KR" sz="1600" dirty="0" err="1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Komoran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Verdana" panose="020B0604030504040204" pitchFamily="34" charset="0"/>
              </a:rPr>
              <a:t>으로 구축한 코퍼스를 선택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43467AC-69C2-4E5C-8FFF-729A94ADCD1C}"/>
              </a:ext>
            </a:extLst>
          </p:cNvPr>
          <p:cNvSpPr/>
          <p:nvPr/>
        </p:nvSpPr>
        <p:spPr>
          <a:xfrm>
            <a:off x="6388772" y="5645826"/>
            <a:ext cx="410262" cy="3049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89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2. TF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기반의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71F3A7D-CC73-44F1-AD0D-2E523663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03" y="1133364"/>
            <a:ext cx="9507277" cy="54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6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8DB930-2CCF-4922-A7B5-412997734C1A}"/>
              </a:ext>
            </a:extLst>
          </p:cNvPr>
          <p:cNvSpPr/>
          <p:nvPr/>
        </p:nvSpPr>
        <p:spPr>
          <a:xfrm rot="886434">
            <a:off x="-329301" y="222358"/>
            <a:ext cx="675930" cy="964437"/>
          </a:xfrm>
          <a:prstGeom prst="rect">
            <a:avLst/>
          </a:prstGeom>
          <a:solidFill>
            <a:srgbClr val="9BD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3">
            <a:extLst>
              <a:ext uri="{FF2B5EF4-FFF2-40B4-BE49-F238E27FC236}">
                <a16:creationId xmlns:a16="http://schemas.microsoft.com/office/drawing/2014/main" id="{95F76E21-7F86-45D3-A880-D509A05144E8}"/>
              </a:ext>
            </a:extLst>
          </p:cNvPr>
          <p:cNvSpPr txBox="1"/>
          <p:nvPr/>
        </p:nvSpPr>
        <p:spPr>
          <a:xfrm>
            <a:off x="458425" y="262140"/>
            <a:ext cx="672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3. TF/IDF</a:t>
            </a:r>
            <a:r>
              <a:rPr lang="ko-KR" altLang="en-US" sz="3600" b="1" dirty="0">
                <a:solidFill>
                  <a:schemeClr val="tx2">
                    <a:lumMod val="50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rPr>
              <a:t>기반의 학습데이터 구축</a:t>
            </a:r>
            <a:endParaRPr kumimoji="1" lang="ja-JP" altLang="en-US" sz="3600" b="1" dirty="0">
              <a:solidFill>
                <a:schemeClr val="tx2">
                  <a:lumMod val="50000"/>
                </a:schemeClr>
              </a:solidFill>
              <a:latin typeface="Kelson Sans" panose="02000500000000000000" pitchFamily="50" charset="0"/>
              <a:ea typeface="DotumChe" panose="020B0609000101010101" pitchFamily="49" charset="-127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69B34-E68C-4BCB-B0E6-3F4F6A36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57" y="1018494"/>
            <a:ext cx="9259592" cy="55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B5394FA2-E661-4121-86EE-44EEAC58D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282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" name="グループ化 6">
            <a:extLst>
              <a:ext uri="{FF2B5EF4-FFF2-40B4-BE49-F238E27FC236}">
                <a16:creationId xmlns:a16="http://schemas.microsoft.com/office/drawing/2014/main" id="{D10086B3-D7D0-41D2-8D95-1C614D583239}"/>
              </a:ext>
            </a:extLst>
          </p:cNvPr>
          <p:cNvGrpSpPr/>
          <p:nvPr/>
        </p:nvGrpSpPr>
        <p:grpSpPr>
          <a:xfrm>
            <a:off x="-652835" y="-558711"/>
            <a:ext cx="13370080" cy="9521579"/>
            <a:chOff x="-652835" y="-686302"/>
            <a:chExt cx="13370080" cy="9521579"/>
          </a:xfrm>
        </p:grpSpPr>
        <p:sp>
          <p:nvSpPr>
            <p:cNvPr id="5" name="正方形/長方形 1">
              <a:extLst>
                <a:ext uri="{FF2B5EF4-FFF2-40B4-BE49-F238E27FC236}">
                  <a16:creationId xmlns:a16="http://schemas.microsoft.com/office/drawing/2014/main" id="{C4E15604-801D-487F-8015-5AE3B869EB57}"/>
                </a:ext>
              </a:extLst>
            </p:cNvPr>
            <p:cNvSpPr/>
            <p:nvPr/>
          </p:nvSpPr>
          <p:spPr>
            <a:xfrm>
              <a:off x="-652835" y="-686302"/>
              <a:ext cx="13370080" cy="9521579"/>
            </a:xfrm>
            <a:prstGeom prst="flowChartDocument">
              <a:avLst/>
            </a:prstGeom>
            <a:gradFill flip="none" rotWithShape="1">
              <a:gsLst>
                <a:gs pos="47000">
                  <a:schemeClr val="accent4">
                    <a:lumMod val="90000"/>
                    <a:alpha val="20000"/>
                  </a:schemeClr>
                </a:gs>
                <a:gs pos="20000">
                  <a:schemeClr val="accent1">
                    <a:lumMod val="97000"/>
                    <a:lumOff val="3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4">
              <a:extLst>
                <a:ext uri="{FF2B5EF4-FFF2-40B4-BE49-F238E27FC236}">
                  <a16:creationId xmlns:a16="http://schemas.microsoft.com/office/drawing/2014/main" id="{50E26023-8E72-43CF-951E-7DC00D37966B}"/>
                </a:ext>
              </a:extLst>
            </p:cNvPr>
            <p:cNvSpPr txBox="1"/>
            <p:nvPr/>
          </p:nvSpPr>
          <p:spPr>
            <a:xfrm>
              <a:off x="4175292" y="3321278"/>
              <a:ext cx="38414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5400" b="1" spc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elson Sans" panose="02000500000000000000" pitchFamily="50" charset="0"/>
                  <a:ea typeface="Verdana" panose="020B0604030504040204" pitchFamily="34" charset="0"/>
                  <a:cs typeface="Verdana" panose="020B0604030504040204" pitchFamily="34" charset="0"/>
                </a:rPr>
                <a:t>Thank You</a:t>
              </a:r>
              <a:endParaRPr kumimoji="1" lang="ja-JP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Kelson Sans" panose="02000500000000000000" pitchFamily="50" charset="0"/>
                <a:ea typeface="DotumChe" panose="020B0609000101010101" pitchFamily="49" charset="-127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699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2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03AFB9"/>
      </a:accent1>
      <a:accent2>
        <a:srgbClr val="59C6D3"/>
      </a:accent2>
      <a:accent3>
        <a:srgbClr val="B5ECF1"/>
      </a:accent3>
      <a:accent4>
        <a:srgbClr val="FFEA9A"/>
      </a:accent4>
      <a:accent5>
        <a:srgbClr val="FDB805"/>
      </a:accent5>
      <a:accent6>
        <a:srgbClr val="FFA000"/>
      </a:accent6>
      <a:hlink>
        <a:srgbClr val="3A3838"/>
      </a:hlink>
      <a:folHlink>
        <a:srgbClr val="3A3838"/>
      </a:folHlink>
    </a:clrScheme>
    <a:fontScheme name="180610">
      <a:majorFont>
        <a:latin typeface="Arial"/>
        <a:ea typeface="나눔스퀘어라운드 Regular"/>
        <a:cs typeface=""/>
      </a:majorFont>
      <a:minorFont>
        <a:latin typeface="Yu Gothic"/>
        <a:ea typeface="나눔스퀘어라운드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BDBF4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83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HY헤드라인M</vt:lpstr>
      <vt:lpstr>Kelson Sans</vt:lpstr>
      <vt:lpstr>Yu Gothic</vt:lpstr>
      <vt:lpstr>Arial</vt:lpstr>
      <vt:lpstr>Office テーマ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 Saebyeol</dc:creator>
  <cp:lastModifiedBy>CPB06GameN</cp:lastModifiedBy>
  <cp:revision>37</cp:revision>
  <dcterms:created xsi:type="dcterms:W3CDTF">2018-04-23T02:02:46Z</dcterms:created>
  <dcterms:modified xsi:type="dcterms:W3CDTF">2019-10-16T01:35:24Z</dcterms:modified>
</cp:coreProperties>
</file>