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495" r:id="rId3"/>
    <p:sldId id="612" r:id="rId4"/>
    <p:sldId id="613" r:id="rId5"/>
    <p:sldId id="588" r:id="rId6"/>
    <p:sldId id="614" r:id="rId7"/>
    <p:sldId id="615" r:id="rId8"/>
    <p:sldId id="616" r:id="rId9"/>
    <p:sldId id="617" r:id="rId10"/>
    <p:sldId id="589" r:id="rId11"/>
    <p:sldId id="618" r:id="rId12"/>
    <p:sldId id="619" r:id="rId13"/>
    <p:sldId id="620" r:id="rId14"/>
    <p:sldId id="621" r:id="rId15"/>
    <p:sldId id="622" r:id="rId16"/>
    <p:sldId id="623" r:id="rId17"/>
    <p:sldId id="624" r:id="rId18"/>
    <p:sldId id="625" r:id="rId19"/>
    <p:sldId id="626" r:id="rId20"/>
    <p:sldId id="627" r:id="rId21"/>
    <p:sldId id="628" r:id="rId22"/>
    <p:sldId id="629" r:id="rId23"/>
    <p:sldId id="630" r:id="rId24"/>
    <p:sldId id="631" r:id="rId25"/>
    <p:sldId id="632" r:id="rId26"/>
    <p:sldId id="633" r:id="rId27"/>
    <p:sldId id="27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82" d="100"/>
          <a:sy n="82" d="100"/>
        </p:scale>
        <p:origin x="708" y="78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10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자료구조</a:t>
            </a:r>
            <a:r>
              <a:rPr lang="en-US" altLang="ko-KR" sz="4000" dirty="0">
                <a:latin typeface="+mj-ea"/>
                <a:ea typeface="+mj-ea"/>
              </a:rPr>
              <a:t>[</a:t>
            </a:r>
            <a:r>
              <a:rPr lang="ko-KR" altLang="en-US" sz="4000" dirty="0">
                <a:latin typeface="+mj-ea"/>
                <a:ea typeface="+mj-ea"/>
              </a:rPr>
              <a:t>스택</a:t>
            </a:r>
            <a:r>
              <a:rPr lang="en-US" altLang="ko-KR" sz="4000" dirty="0">
                <a:latin typeface="+mj-ea"/>
                <a:ea typeface="+mj-ea"/>
              </a:rPr>
              <a:t>, </a:t>
            </a:r>
            <a:r>
              <a:rPr lang="ko-KR" altLang="en-US" sz="4000" dirty="0">
                <a:latin typeface="+mj-ea"/>
                <a:ea typeface="+mj-ea"/>
              </a:rPr>
              <a:t>큐</a:t>
            </a:r>
            <a:r>
              <a:rPr lang="en-US" altLang="ko-KR" sz="4000" dirty="0">
                <a:latin typeface="+mj-ea"/>
                <a:ea typeface="+mj-ea"/>
              </a:rPr>
              <a:t>, </a:t>
            </a:r>
            <a:r>
              <a:rPr lang="ko-KR" altLang="en-US" sz="4000" dirty="0" err="1">
                <a:latin typeface="+mj-ea"/>
                <a:ea typeface="+mj-ea"/>
              </a:rPr>
              <a:t>튜플</a:t>
            </a:r>
            <a:r>
              <a:rPr lang="en-US" altLang="ko-KR" sz="4000" dirty="0">
                <a:latin typeface="+mj-ea"/>
                <a:ea typeface="+mj-ea"/>
              </a:rPr>
              <a:t>, </a:t>
            </a:r>
            <a:r>
              <a:rPr lang="ko-KR" altLang="en-US" sz="4000" dirty="0">
                <a:latin typeface="+mj-ea"/>
                <a:ea typeface="+mj-ea"/>
              </a:rPr>
              <a:t>세트</a:t>
            </a:r>
            <a:r>
              <a:rPr lang="en-US" altLang="ko-KR" sz="4000" dirty="0">
                <a:latin typeface="+mj-ea"/>
                <a:ea typeface="+mj-ea"/>
              </a:rP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 err="1">
                <a:latin typeface="+mj-ea"/>
              </a:rPr>
              <a:t>튜플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929314" cy="415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1)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ko-KR" altLang="en-US" b="1" dirty="0" err="1">
                <a:latin typeface="+mj-ea"/>
                <a:ea typeface="+mj-ea"/>
              </a:rPr>
              <a:t>튜플</a:t>
            </a:r>
            <a:r>
              <a:rPr lang="en-US" altLang="ko-KR" b="1" dirty="0">
                <a:latin typeface="+mj-ea"/>
                <a:ea typeface="+mj-ea"/>
              </a:rPr>
              <a:t>(tuple)</a:t>
            </a:r>
            <a:r>
              <a:rPr lang="ko-KR" altLang="en-US" b="1" dirty="0">
                <a:latin typeface="+mj-ea"/>
                <a:ea typeface="+mj-ea"/>
              </a:rPr>
              <a:t>의 개념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튜플</a:t>
            </a:r>
            <a:r>
              <a:rPr lang="en-US" altLang="ko-KR" sz="1600" dirty="0">
                <a:latin typeface="+mj-ea"/>
                <a:ea typeface="+mj-ea"/>
              </a:rPr>
              <a:t>(tuple)</a:t>
            </a:r>
            <a:r>
              <a:rPr lang="ko-KR" altLang="en-US" sz="1600" dirty="0">
                <a:latin typeface="+mj-ea"/>
                <a:ea typeface="+mj-ea"/>
              </a:rPr>
              <a:t>은 리스트와 아주 유사하다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</a:t>
            </a:r>
            <a:r>
              <a:rPr lang="ko-KR" altLang="en-US" sz="1600" dirty="0" err="1">
                <a:latin typeface="+mj-ea"/>
                <a:ea typeface="+mj-ea"/>
              </a:rPr>
              <a:t>튜플의</a:t>
            </a:r>
            <a:r>
              <a:rPr lang="ko-KR" altLang="en-US" sz="1600" dirty="0">
                <a:latin typeface="+mj-ea"/>
                <a:ea typeface="+mj-ea"/>
              </a:rPr>
              <a:t> 내용은 변경될 수 없다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어떻게 보면 리스트보다 </a:t>
            </a:r>
            <a:r>
              <a:rPr lang="ko-KR" altLang="en-US" sz="1600" dirty="0" err="1">
                <a:latin typeface="+mj-ea"/>
                <a:ea typeface="+mj-ea"/>
              </a:rPr>
              <a:t>튜플이</a:t>
            </a:r>
            <a:r>
              <a:rPr lang="ko-KR" altLang="en-US" sz="1600" dirty="0">
                <a:latin typeface="+mj-ea"/>
                <a:ea typeface="+mj-ea"/>
              </a:rPr>
              <a:t> 불편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그렇다면 왜 </a:t>
            </a:r>
            <a:r>
              <a:rPr lang="ko-KR" altLang="en-US" sz="1600" dirty="0" err="1">
                <a:latin typeface="+mj-ea"/>
                <a:ea typeface="+mj-ea"/>
              </a:rPr>
              <a:t>튜플을</a:t>
            </a:r>
            <a:r>
              <a:rPr lang="ko-KR" altLang="en-US" sz="1600" dirty="0">
                <a:latin typeface="+mj-ea"/>
                <a:ea typeface="+mj-ea"/>
              </a:rPr>
              <a:t> 사용하는 것일까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어떤 경우에는 리스트가 한번 만들어지면 내용을 변경할 수 없게 하는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것이 도움이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이유는 리스트는 변경될 수 있는 객체이기 때문에 실수로 요소가 추가되거나 삭제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변경될 수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있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기 때문이다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또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튜플은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리스트에 비하여 접근 속도가 빠르다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아울러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튜플도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시퀀스의 일종이다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시퀀스에 속하는 자료 구조들은 동일한 연산을 지원한다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인덱싱</a:t>
            </a:r>
            <a:r>
              <a:rPr lang="en-US" altLang="ko-KR" sz="1600" dirty="0">
                <a:latin typeface="+mj-ea"/>
                <a:ea typeface="+mj-ea"/>
              </a:rPr>
              <a:t>(indexing), </a:t>
            </a:r>
            <a:r>
              <a:rPr lang="ko-KR" altLang="en-US" sz="1600" dirty="0" err="1">
                <a:latin typeface="+mj-ea"/>
                <a:ea typeface="+mj-ea"/>
              </a:rPr>
              <a:t>슬라이싱</a:t>
            </a:r>
            <a:r>
              <a:rPr lang="en-US" altLang="ko-KR" sz="1600" dirty="0">
                <a:latin typeface="+mj-ea"/>
                <a:ea typeface="+mj-ea"/>
              </a:rPr>
              <a:t>(slicing), </a:t>
            </a:r>
            <a:r>
              <a:rPr lang="ko-KR" altLang="en-US" sz="1600" dirty="0">
                <a:latin typeface="+mj-ea"/>
                <a:ea typeface="+mj-ea"/>
              </a:rPr>
              <a:t>덧셈 연산</a:t>
            </a:r>
            <a:r>
              <a:rPr lang="en-US" altLang="ko-KR" sz="1600" dirty="0">
                <a:latin typeface="+mj-ea"/>
                <a:ea typeface="+mj-ea"/>
              </a:rPr>
              <a:t>(adding),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곱셈 연산</a:t>
            </a:r>
            <a:r>
              <a:rPr lang="en-US" altLang="ko-KR" sz="1600" dirty="0">
                <a:latin typeface="+mj-ea"/>
                <a:ea typeface="+mj-ea"/>
              </a:rPr>
              <a:t>(multiplying) </a:t>
            </a:r>
            <a:r>
              <a:rPr lang="ko-KR" altLang="en-US" sz="1600" dirty="0">
                <a:latin typeface="+mj-ea"/>
                <a:ea typeface="+mj-ea"/>
              </a:rPr>
              <a:t>이 지원된다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예를 들어서 색상을 저장하는 </a:t>
            </a:r>
            <a:r>
              <a:rPr lang="ko-KR" altLang="en-US" sz="1600" dirty="0" err="1">
                <a:latin typeface="+mj-ea"/>
                <a:ea typeface="+mj-ea"/>
              </a:rPr>
              <a:t>튜플을</a:t>
            </a:r>
            <a:r>
              <a:rPr lang="ko-KR" altLang="en-US" sz="1600" dirty="0">
                <a:latin typeface="+mj-ea"/>
                <a:ea typeface="+mj-ea"/>
              </a:rPr>
              <a:t> 생성하면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87891-BD23-456A-BE05-A25208243973}"/>
              </a:ext>
            </a:extLst>
          </p:cNvPr>
          <p:cNvSpPr txBox="1"/>
          <p:nvPr/>
        </p:nvSpPr>
        <p:spPr>
          <a:xfrm>
            <a:off x="1363952" y="5176977"/>
            <a:ext cx="4518116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colors = ("red", "green", "blue")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print(colors)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numbers = (1, 2, 3, 4, 5 )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print(numbers)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277BF-1F34-441C-A8B7-B79BF46EA065}"/>
              </a:ext>
            </a:extLst>
          </p:cNvPr>
          <p:cNvSpPr txBox="1"/>
          <p:nvPr/>
        </p:nvSpPr>
        <p:spPr>
          <a:xfrm>
            <a:off x="1365829" y="6187370"/>
            <a:ext cx="4516239" cy="55399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('red', 'green', 'blue’)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(1, 2, 3, 4, 5)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59E6F2-7EDA-42CD-8703-57AA53F15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52" y="3717032"/>
            <a:ext cx="6388232" cy="10473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300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 err="1">
                <a:latin typeface="+mj-ea"/>
              </a:rPr>
              <a:t>튜플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929314" cy="5630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1)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ko-KR" altLang="en-US" b="1" dirty="0" err="1">
                <a:latin typeface="+mj-ea"/>
                <a:ea typeface="+mj-ea"/>
              </a:rPr>
              <a:t>튜플</a:t>
            </a:r>
            <a:r>
              <a:rPr lang="en-US" altLang="ko-KR" b="1" dirty="0">
                <a:latin typeface="+mj-ea"/>
                <a:ea typeface="+mj-ea"/>
              </a:rPr>
              <a:t>(tuple)</a:t>
            </a:r>
            <a:r>
              <a:rPr lang="ko-KR" altLang="en-US" b="1" dirty="0">
                <a:latin typeface="+mj-ea"/>
                <a:ea typeface="+mj-ea"/>
              </a:rPr>
              <a:t>의 개념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물론 정수를 저장하는 </a:t>
            </a:r>
            <a:r>
              <a:rPr lang="ko-KR" altLang="en-US" sz="1600" dirty="0" err="1">
                <a:latin typeface="+mj-ea"/>
                <a:ea typeface="+mj-ea"/>
              </a:rPr>
              <a:t>튜플도</a:t>
            </a:r>
            <a:r>
              <a:rPr lang="ko-KR" altLang="en-US" sz="1600" dirty="0">
                <a:latin typeface="+mj-ea"/>
                <a:ea typeface="+mj-ea"/>
              </a:rPr>
              <a:t> 생성할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튜플도</a:t>
            </a:r>
            <a:r>
              <a:rPr lang="ko-KR" altLang="en-US" sz="1600" dirty="0">
                <a:latin typeface="+mj-ea"/>
                <a:ea typeface="+mj-ea"/>
              </a:rPr>
              <a:t> 리스트와 마찬가지로 여러 가지 자료형의 값을 섞어서 생성할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공백 </a:t>
            </a:r>
            <a:r>
              <a:rPr lang="ko-KR" altLang="en-US" sz="1600" dirty="0" err="1">
                <a:latin typeface="+mj-ea"/>
                <a:ea typeface="+mj-ea"/>
              </a:rPr>
              <a:t>튜플은</a:t>
            </a:r>
            <a:r>
              <a:rPr lang="ko-KR" altLang="en-US" sz="1600" dirty="0">
                <a:latin typeface="+mj-ea"/>
                <a:ea typeface="+mj-ea"/>
              </a:rPr>
              <a:t> 단순히 소괄호만 적어주면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하나의 값 만을 가진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튜플을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생성할 때는 반드시 값 다음에 쉼표를 붙여야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쉼표가 없으면 단순한 수식으로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처리된다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</a:t>
            </a:r>
            <a:r>
              <a:rPr lang="en-US" altLang="ko-KR" sz="1600" dirty="0">
                <a:latin typeface="+mj-ea"/>
                <a:ea typeface="+mj-ea"/>
              </a:rPr>
              <a:t>(10)</a:t>
            </a:r>
            <a:r>
              <a:rPr lang="ko-KR" altLang="en-US" sz="1600" dirty="0">
                <a:latin typeface="+mj-ea"/>
                <a:ea typeface="+mj-ea"/>
              </a:rPr>
              <a:t>은 정수 </a:t>
            </a:r>
            <a:r>
              <a:rPr lang="en-US" altLang="ko-KR" sz="1600" dirty="0">
                <a:latin typeface="+mj-ea"/>
                <a:ea typeface="+mj-ea"/>
              </a:rPr>
              <a:t>10</a:t>
            </a:r>
            <a:r>
              <a:rPr lang="ko-KR" altLang="en-US" sz="1600" dirty="0">
                <a:latin typeface="+mj-ea"/>
                <a:ea typeface="+mj-ea"/>
              </a:rPr>
              <a:t>이나 마찬가지이다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또 리스트로부터 </a:t>
            </a:r>
            <a:r>
              <a:rPr lang="ko-KR" altLang="en-US" sz="1600" dirty="0" err="1">
                <a:latin typeface="+mj-ea"/>
                <a:ea typeface="+mj-ea"/>
              </a:rPr>
              <a:t>튜플을</a:t>
            </a:r>
            <a:r>
              <a:rPr lang="ko-KR" altLang="en-US" sz="1600" dirty="0">
                <a:latin typeface="+mj-ea"/>
                <a:ea typeface="+mj-ea"/>
              </a:rPr>
              <a:t> 생성할 수도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87891-BD23-456A-BE05-A25208243973}"/>
              </a:ext>
            </a:extLst>
          </p:cNvPr>
          <p:cNvSpPr txBox="1"/>
          <p:nvPr/>
        </p:nvSpPr>
        <p:spPr>
          <a:xfrm>
            <a:off x="1343472" y="1903765"/>
            <a:ext cx="4518116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numbers = (1, 2, 3, 4, 5)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print(numbers)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277BF-1F34-441C-A8B7-B79BF46EA065}"/>
              </a:ext>
            </a:extLst>
          </p:cNvPr>
          <p:cNvSpPr txBox="1"/>
          <p:nvPr/>
        </p:nvSpPr>
        <p:spPr>
          <a:xfrm>
            <a:off x="1343472" y="2457763"/>
            <a:ext cx="4516239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(1, 2, 3, 4, 5)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877A4-F375-4861-AB6A-ACD6D0CAFFD2}"/>
              </a:ext>
            </a:extLst>
          </p:cNvPr>
          <p:cNvSpPr txBox="1"/>
          <p:nvPr/>
        </p:nvSpPr>
        <p:spPr>
          <a:xfrm>
            <a:off x="1343472" y="3361492"/>
            <a:ext cx="4518116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t = (1,2, 'hello!’)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764FA-F645-4CC7-8818-4758B3B2A9DD}"/>
              </a:ext>
            </a:extLst>
          </p:cNvPr>
          <p:cNvSpPr txBox="1"/>
          <p:nvPr/>
        </p:nvSpPr>
        <p:spPr>
          <a:xfrm>
            <a:off x="1343472" y="3915490"/>
            <a:ext cx="4516239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(1, 2, 'hello!')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5D87A-A5F6-44A6-8976-38B02A5240BB}"/>
              </a:ext>
            </a:extLst>
          </p:cNvPr>
          <p:cNvSpPr txBox="1"/>
          <p:nvPr/>
        </p:nvSpPr>
        <p:spPr>
          <a:xfrm>
            <a:off x="1343472" y="5589240"/>
            <a:ext cx="4518116" cy="32316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t = (10,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813D4-58B1-4621-89B5-7CF064B26C68}"/>
              </a:ext>
            </a:extLst>
          </p:cNvPr>
          <p:cNvSpPr txBox="1"/>
          <p:nvPr/>
        </p:nvSpPr>
        <p:spPr>
          <a:xfrm>
            <a:off x="1343472" y="6281850"/>
            <a:ext cx="4518116" cy="32316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t = tuple ([1, 2, 3, 4, 5])</a:t>
            </a:r>
          </a:p>
        </p:txBody>
      </p:sp>
    </p:spTree>
    <p:extLst>
      <p:ext uri="{BB962C8B-B14F-4D97-AF65-F5344CB8AC3E}">
        <p14:creationId xmlns:p14="http://schemas.microsoft.com/office/powerpoint/2010/main" val="219157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 err="1">
                <a:latin typeface="+mj-ea"/>
              </a:rPr>
              <a:t>튜플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929314" cy="526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1)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ko-KR" altLang="en-US" b="1" dirty="0" err="1">
                <a:latin typeface="+mj-ea"/>
                <a:ea typeface="+mj-ea"/>
              </a:rPr>
              <a:t>튜플</a:t>
            </a:r>
            <a:r>
              <a:rPr lang="en-US" altLang="ko-KR" b="1" dirty="0">
                <a:latin typeface="+mj-ea"/>
                <a:ea typeface="+mj-ea"/>
              </a:rPr>
              <a:t>(tuple)</a:t>
            </a:r>
            <a:r>
              <a:rPr lang="ko-KR" altLang="en-US" b="1" dirty="0">
                <a:latin typeface="+mj-ea"/>
                <a:ea typeface="+mj-ea"/>
              </a:rPr>
              <a:t>의 개념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튜플도</a:t>
            </a:r>
            <a:r>
              <a:rPr lang="ko-KR" altLang="en-US" sz="1600" dirty="0">
                <a:latin typeface="+mj-ea"/>
                <a:ea typeface="+mj-ea"/>
              </a:rPr>
              <a:t> 리스트와 마찬가지로 내부에 다른 </a:t>
            </a:r>
            <a:r>
              <a:rPr lang="ko-KR" altLang="en-US" sz="1600" dirty="0" err="1">
                <a:latin typeface="+mj-ea"/>
                <a:ea typeface="+mj-ea"/>
              </a:rPr>
              <a:t>튜플을</a:t>
            </a:r>
            <a:r>
              <a:rPr lang="ko-KR" altLang="en-US" sz="1600" dirty="0">
                <a:latin typeface="+mj-ea"/>
                <a:ea typeface="+mj-ea"/>
              </a:rPr>
              <a:t> 가질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튜플은</a:t>
            </a:r>
            <a:r>
              <a:rPr lang="ko-KR" altLang="en-US" sz="1600" dirty="0">
                <a:latin typeface="+mj-ea"/>
                <a:ea typeface="+mj-ea"/>
              </a:rPr>
              <a:t> 시퀀스의 일종이기 때문에 모든 시퀀스 연산이 적용된다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또 </a:t>
            </a:r>
            <a:r>
              <a:rPr lang="en-US" altLang="ko-KR" sz="1600" dirty="0" err="1">
                <a:latin typeface="+mj-ea"/>
                <a:ea typeface="+mj-ea"/>
              </a:rPr>
              <a:t>len</a:t>
            </a:r>
            <a:r>
              <a:rPr lang="en-US" altLang="ko-KR" sz="1600" dirty="0">
                <a:latin typeface="+mj-ea"/>
                <a:ea typeface="+mj-ea"/>
              </a:rPr>
              <a:t>(), min(), max()</a:t>
            </a:r>
            <a:r>
              <a:rPr lang="ko-KR" altLang="en-US" sz="1600" dirty="0">
                <a:latin typeface="+mj-ea"/>
                <a:ea typeface="+mj-ea"/>
              </a:rPr>
              <a:t>와 같은 함수들을 사용할 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튜플은</a:t>
            </a:r>
            <a:r>
              <a:rPr lang="ko-KR" altLang="en-US" sz="1600" dirty="0">
                <a:latin typeface="+mj-ea"/>
                <a:ea typeface="+mj-ea"/>
              </a:rPr>
              <a:t> 변경될 수 없는 객체이므로 </a:t>
            </a:r>
            <a:r>
              <a:rPr lang="ko-KR" altLang="en-US" sz="1600" dirty="0" err="1">
                <a:latin typeface="+mj-ea"/>
                <a:ea typeface="+mj-ea"/>
              </a:rPr>
              <a:t>튜플의</a:t>
            </a:r>
            <a:r>
              <a:rPr lang="ko-KR" altLang="en-US" sz="1600" dirty="0">
                <a:latin typeface="+mj-ea"/>
                <a:ea typeface="+mj-ea"/>
              </a:rPr>
              <a:t> 요소는 변경될 수 없다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87891-BD23-456A-BE05-A25208243973}"/>
              </a:ext>
            </a:extLst>
          </p:cNvPr>
          <p:cNvSpPr txBox="1"/>
          <p:nvPr/>
        </p:nvSpPr>
        <p:spPr>
          <a:xfrm>
            <a:off x="1343472" y="1863573"/>
            <a:ext cx="451811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sz="1500" dirty="0">
                <a:latin typeface="+mj-ea"/>
                <a:ea typeface="+mj-ea"/>
                <a:cs typeface="Arial" panose="020B0604020202020204" pitchFamily="34" charset="0"/>
              </a:rPr>
              <a:t>t = (1, 2, 'hello!')</a:t>
            </a:r>
          </a:p>
          <a:p>
            <a:r>
              <a:rPr lang="es-ES" altLang="ko-KR" sz="1500" dirty="0">
                <a:latin typeface="+mj-ea"/>
                <a:ea typeface="+mj-ea"/>
                <a:cs typeface="Arial" panose="020B0604020202020204" pitchFamily="34" charset="0"/>
              </a:rPr>
              <a:t>u = t, (1, 2, 3, 4, 5)</a:t>
            </a:r>
          </a:p>
          <a:p>
            <a:r>
              <a:rPr lang="es-ES" altLang="ko-KR" sz="1500" dirty="0">
                <a:latin typeface="+mj-ea"/>
                <a:ea typeface="+mj-ea"/>
                <a:cs typeface="Arial" panose="020B0604020202020204" pitchFamily="34" charset="0"/>
              </a:rPr>
              <a:t>print(u)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277BF-1F34-441C-A8B7-B79BF46EA065}"/>
              </a:ext>
            </a:extLst>
          </p:cNvPr>
          <p:cNvSpPr txBox="1"/>
          <p:nvPr/>
        </p:nvSpPr>
        <p:spPr>
          <a:xfrm>
            <a:off x="1343472" y="2658680"/>
            <a:ext cx="4516239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sz="1500" dirty="0">
                <a:latin typeface="+mj-ea"/>
                <a:ea typeface="+mj-ea"/>
                <a:cs typeface="Arial" panose="020B0604020202020204" pitchFamily="34" charset="0"/>
              </a:rPr>
              <a:t>((1, 2, 'hello!'), (1, 2, 3, 4, 5))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877A4-F375-4861-AB6A-ACD6D0CAFFD2}"/>
              </a:ext>
            </a:extLst>
          </p:cNvPr>
          <p:cNvSpPr txBox="1"/>
          <p:nvPr/>
        </p:nvSpPr>
        <p:spPr>
          <a:xfrm>
            <a:off x="1343472" y="3717032"/>
            <a:ext cx="4518116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numbers = (1, 2, 3, 4, 5)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(numbers))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764FA-F645-4CC7-8818-4758B3B2A9DD}"/>
              </a:ext>
            </a:extLst>
          </p:cNvPr>
          <p:cNvSpPr txBox="1"/>
          <p:nvPr/>
        </p:nvSpPr>
        <p:spPr>
          <a:xfrm>
            <a:off x="1343472" y="4271030"/>
            <a:ext cx="4516239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5D87A-A5F6-44A6-8976-38B02A5240BB}"/>
              </a:ext>
            </a:extLst>
          </p:cNvPr>
          <p:cNvSpPr txBox="1"/>
          <p:nvPr/>
        </p:nvSpPr>
        <p:spPr>
          <a:xfrm>
            <a:off x="1343472" y="5148193"/>
            <a:ext cx="6048672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t1 = (1, 2, 3, 4, 5)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t1[0] = 100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Traceback (most recent call last):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File "&lt;pyshell#11)", line 1, in &lt;module&gt;</a:t>
            </a:r>
          </a:p>
          <a:p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t1[0]=100</a:t>
            </a:r>
          </a:p>
          <a:p>
            <a:r>
              <a:rPr lang="en-US" altLang="ko-KR" sz="15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TypeError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tuple'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151526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 err="1">
                <a:latin typeface="+mj-ea"/>
              </a:rPr>
              <a:t>튜플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929314" cy="415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1)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ko-KR" altLang="en-US" b="1" dirty="0" err="1">
                <a:latin typeface="+mj-ea"/>
                <a:ea typeface="+mj-ea"/>
              </a:rPr>
              <a:t>튜플</a:t>
            </a:r>
            <a:r>
              <a:rPr lang="en-US" altLang="ko-KR" b="1" dirty="0">
                <a:latin typeface="+mj-ea"/>
                <a:ea typeface="+mj-ea"/>
              </a:rPr>
              <a:t>(tuple)</a:t>
            </a:r>
            <a:r>
              <a:rPr lang="ko-KR" altLang="en-US" b="1" dirty="0">
                <a:latin typeface="+mj-ea"/>
                <a:ea typeface="+mj-ea"/>
              </a:rPr>
              <a:t>의 개념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하지만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개의 </a:t>
            </a:r>
            <a:r>
              <a:rPr lang="ko-KR" altLang="en-US" sz="1600" dirty="0" err="1">
                <a:latin typeface="+mj-ea"/>
                <a:ea typeface="+mj-ea"/>
              </a:rPr>
              <a:t>튜플을</a:t>
            </a:r>
            <a:r>
              <a:rPr lang="ko-KR" altLang="en-US" sz="1600">
                <a:latin typeface="+mj-ea"/>
                <a:ea typeface="+mj-ea"/>
              </a:rPr>
              <a:t> 합하여 </a:t>
            </a:r>
            <a:r>
              <a:rPr lang="ko-KR" altLang="en-US" sz="1600" dirty="0">
                <a:latin typeface="+mj-ea"/>
                <a:ea typeface="+mj-ea"/>
              </a:rPr>
              <a:t>새로운 </a:t>
            </a:r>
            <a:r>
              <a:rPr lang="ko-KR" altLang="en-US" sz="1600" dirty="0" err="1">
                <a:latin typeface="+mj-ea"/>
                <a:ea typeface="+mj-ea"/>
              </a:rPr>
              <a:t>튜플을</a:t>
            </a:r>
            <a:r>
              <a:rPr lang="ko-KR" altLang="en-US" sz="1600" dirty="0">
                <a:latin typeface="+mj-ea"/>
                <a:ea typeface="+mj-ea"/>
              </a:rPr>
              <a:t> 만들 수는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새로운 </a:t>
            </a:r>
            <a:r>
              <a:rPr lang="ko-KR" altLang="en-US" sz="1600" dirty="0" err="1">
                <a:latin typeface="+mj-ea"/>
                <a:ea typeface="+mj-ea"/>
              </a:rPr>
              <a:t>튜플을</a:t>
            </a:r>
            <a:r>
              <a:rPr lang="ko-KR" altLang="en-US" sz="1600" dirty="0">
                <a:latin typeface="+mj-ea"/>
                <a:ea typeface="+mj-ea"/>
              </a:rPr>
              <a:t> 만드는 것은 허용되지만 한번 만들어진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튜플은</a:t>
            </a:r>
            <a:r>
              <a:rPr lang="ko-KR" altLang="en-US" sz="1600" dirty="0">
                <a:latin typeface="+mj-ea"/>
                <a:ea typeface="+mj-ea"/>
              </a:rPr>
              <a:t> 수정할 수 없는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기본적인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튜플</a:t>
            </a:r>
            <a:r>
              <a:rPr lang="ko-KR" altLang="en-US" sz="1600" b="1" dirty="0">
                <a:latin typeface="+mj-ea"/>
                <a:ea typeface="+mj-ea"/>
              </a:rPr>
              <a:t> 연산들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튜플은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+</a:t>
            </a:r>
            <a:r>
              <a:rPr lang="ko-KR" altLang="en-US" sz="1600" dirty="0">
                <a:latin typeface="+mj-ea"/>
                <a:ea typeface="+mj-ea"/>
              </a:rPr>
              <a:t>와 와 같은 연산자에 반응한다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리스트와 동일하게 </a:t>
            </a:r>
            <a:r>
              <a:rPr lang="en-US" altLang="ko-KR" sz="1600" dirty="0">
                <a:latin typeface="+mj-ea"/>
                <a:ea typeface="+mj-ea"/>
              </a:rPr>
              <a:t>+</a:t>
            </a:r>
            <a:r>
              <a:rPr lang="ko-KR" altLang="en-US" sz="1600" dirty="0">
                <a:latin typeface="+mj-ea"/>
                <a:ea typeface="+mj-ea"/>
              </a:rPr>
              <a:t>는 접합을 의미하고 *는 반복을 의미한다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물론 </a:t>
            </a:r>
            <a:r>
              <a:rPr lang="ko-KR" altLang="en-US" sz="1600" dirty="0" err="1">
                <a:latin typeface="+mj-ea"/>
                <a:ea typeface="+mj-ea"/>
              </a:rPr>
              <a:t>튜플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은 변경이 불가능하므로 연산의 결과는 새로운 </a:t>
            </a:r>
            <a:r>
              <a:rPr lang="ko-KR" altLang="en-US" sz="1600" dirty="0" err="1">
                <a:latin typeface="+mj-ea"/>
                <a:ea typeface="+mj-ea"/>
              </a:rPr>
              <a:t>튜플이</a:t>
            </a:r>
            <a:r>
              <a:rPr lang="ko-KR" altLang="en-US" sz="1600" dirty="0">
                <a:latin typeface="+mj-ea"/>
                <a:ea typeface="+mj-ea"/>
              </a:rPr>
              <a:t>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실제로 </a:t>
            </a:r>
            <a:r>
              <a:rPr lang="ko-KR" altLang="en-US" sz="1600" dirty="0" err="1">
                <a:latin typeface="+mj-ea"/>
                <a:ea typeface="+mj-ea"/>
              </a:rPr>
              <a:t>튜플은</a:t>
            </a:r>
            <a:r>
              <a:rPr lang="ko-KR" altLang="en-US" sz="1600" dirty="0">
                <a:latin typeface="+mj-ea"/>
                <a:ea typeface="+mj-ea"/>
              </a:rPr>
              <a:t> 시퀀스가 제공하는 모든 일반 연산을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 사용할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87891-BD23-456A-BE05-A25208243973}"/>
              </a:ext>
            </a:extLst>
          </p:cNvPr>
          <p:cNvSpPr txBox="1"/>
          <p:nvPr/>
        </p:nvSpPr>
        <p:spPr>
          <a:xfrm>
            <a:off x="1343472" y="2233033"/>
            <a:ext cx="4518116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numbers = ( 1, 2, 3, 4, 5 )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colors = ("red", "green", "blue")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t = numbers + colors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277BF-1F34-441C-A8B7-B79BF46EA065}"/>
              </a:ext>
            </a:extLst>
          </p:cNvPr>
          <p:cNvSpPr txBox="1"/>
          <p:nvPr/>
        </p:nvSpPr>
        <p:spPr>
          <a:xfrm>
            <a:off x="1343472" y="3248696"/>
            <a:ext cx="4516239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(1, 2, 3, 4, 5, 'red', 'green', 'blue')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A93563-C73B-4209-8DB2-18884303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11" y="5130151"/>
            <a:ext cx="5542677" cy="16602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671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 err="1">
                <a:latin typeface="+mj-ea"/>
              </a:rPr>
              <a:t>튜플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929314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인덱싱</a:t>
            </a:r>
            <a:r>
              <a:rPr lang="en-US" altLang="ko-KR" sz="1600" b="1" dirty="0">
                <a:latin typeface="+mj-ea"/>
                <a:ea typeface="+mj-ea"/>
              </a:rPr>
              <a:t>, </a:t>
            </a:r>
            <a:r>
              <a:rPr lang="ko-KR" altLang="en-US" sz="1600" b="1" dirty="0" err="1">
                <a:latin typeface="+mj-ea"/>
                <a:ea typeface="+mj-ea"/>
              </a:rPr>
              <a:t>슬라이싱</a:t>
            </a:r>
            <a:r>
              <a:rPr lang="en-US" altLang="ko-KR" sz="1600" b="1" dirty="0">
                <a:latin typeface="+mj-ea"/>
                <a:ea typeface="+mj-ea"/>
              </a:rPr>
              <a:t>, </a:t>
            </a:r>
            <a:r>
              <a:rPr lang="ko-KR" altLang="en-US" sz="1600" b="1" dirty="0">
                <a:latin typeface="+mj-ea"/>
                <a:ea typeface="+mj-ea"/>
              </a:rPr>
              <a:t>매트릭스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튜플도</a:t>
            </a:r>
            <a:r>
              <a:rPr lang="ko-KR" altLang="en-US" sz="1600" dirty="0">
                <a:latin typeface="+mj-ea"/>
                <a:ea typeface="+mj-ea"/>
              </a:rPr>
              <a:t> 시퀀스의 일종이기 때문에 인덱싱과 </a:t>
            </a:r>
            <a:r>
              <a:rPr lang="ko-KR" altLang="en-US" sz="1600" dirty="0" err="1">
                <a:latin typeface="+mj-ea"/>
                <a:ea typeface="+mj-ea"/>
              </a:rPr>
              <a:t>슬라이싱은</a:t>
            </a:r>
            <a:r>
              <a:rPr lang="ko-KR" altLang="en-US" sz="1600" dirty="0">
                <a:latin typeface="+mj-ea"/>
                <a:ea typeface="+mj-ea"/>
              </a:rPr>
              <a:t> 문자열이나 리스트와 동일하게 동작한다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다음과 같은 </a:t>
            </a:r>
            <a:r>
              <a:rPr lang="ko-KR" altLang="en-US" sz="1600" dirty="0" err="1">
                <a:latin typeface="+mj-ea"/>
                <a:ea typeface="+mj-ea"/>
              </a:rPr>
              <a:t>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플을</a:t>
            </a:r>
            <a:r>
              <a:rPr lang="ko-KR" altLang="en-US" sz="1600" dirty="0">
                <a:latin typeface="+mj-ea"/>
                <a:ea typeface="+mj-ea"/>
              </a:rPr>
              <a:t> 가정하자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인덱싱과 </a:t>
            </a:r>
            <a:r>
              <a:rPr lang="ko-KR" altLang="en-US" sz="1600" dirty="0" err="1">
                <a:latin typeface="+mj-ea"/>
                <a:ea typeface="+mj-ea"/>
              </a:rPr>
              <a:t>슬라이싱의</a:t>
            </a:r>
            <a:r>
              <a:rPr lang="ko-KR" altLang="en-US" sz="1600" dirty="0">
                <a:latin typeface="+mj-ea"/>
                <a:ea typeface="+mj-ea"/>
              </a:rPr>
              <a:t> 결과는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● t[1] – ‘banana’ (</a:t>
            </a:r>
            <a:r>
              <a:rPr lang="ko-KR" altLang="en-US" sz="1600" dirty="0">
                <a:latin typeface="+mj-ea"/>
                <a:ea typeface="+mj-ea"/>
              </a:rPr>
              <a:t>인덱스는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부터 시작한다</a:t>
            </a:r>
            <a:r>
              <a:rPr lang="en-US" altLang="ko-KR" sz="1600" dirty="0">
                <a:latin typeface="+mj-ea"/>
                <a:ea typeface="+mj-ea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● t[-2]--'banana' (</a:t>
            </a:r>
            <a:r>
              <a:rPr lang="ko-KR" altLang="en-US" sz="1600" dirty="0">
                <a:latin typeface="+mj-ea"/>
                <a:ea typeface="+mj-ea"/>
              </a:rPr>
              <a:t>음수 인덱스는 오른쪽부터 왼쪽으로 진행된다</a:t>
            </a:r>
            <a:r>
              <a:rPr lang="en-US" altLang="ko-KR" sz="1600" dirty="0">
                <a:latin typeface="+mj-ea"/>
                <a:ea typeface="+mj-ea"/>
              </a:rPr>
              <a:t>. 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● t[1:]-- ['banana', 'strawberry'] (</a:t>
            </a:r>
            <a:r>
              <a:rPr lang="ko-KR" altLang="en-US" sz="1600" dirty="0" err="1">
                <a:latin typeface="+mj-ea"/>
                <a:ea typeface="+mj-ea"/>
              </a:rPr>
              <a:t>슬라이싱은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튜플의</a:t>
            </a:r>
            <a:r>
              <a:rPr lang="ko-KR" altLang="en-US" sz="1600" dirty="0">
                <a:latin typeface="+mj-ea"/>
                <a:ea typeface="+mj-ea"/>
              </a:rPr>
              <a:t> 한 부분을 추출한다</a:t>
            </a:r>
            <a:r>
              <a:rPr lang="en-US" altLang="ko-KR" sz="1600" dirty="0">
                <a:latin typeface="+mj-ea"/>
                <a:ea typeface="+mj-ea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4)</a:t>
            </a:r>
            <a:r>
              <a:rPr lang="ko-KR" altLang="en-US" sz="1600" b="1" dirty="0">
                <a:latin typeface="+mj-ea"/>
                <a:ea typeface="+mj-ea"/>
              </a:rPr>
              <a:t> 괄호가 없는 </a:t>
            </a:r>
            <a:r>
              <a:rPr lang="ko-KR" altLang="en-US" sz="1600" b="1" dirty="0" err="1">
                <a:latin typeface="+mj-ea"/>
                <a:ea typeface="+mj-ea"/>
              </a:rPr>
              <a:t>튜플</a:t>
            </a:r>
            <a:endParaRPr lang="ko-KR" altLang="en-US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튜플은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(...)</a:t>
            </a:r>
            <a:r>
              <a:rPr lang="ko-KR" altLang="en-US" sz="1600" dirty="0">
                <a:latin typeface="+mj-ea"/>
                <a:ea typeface="+mj-ea"/>
              </a:rPr>
              <a:t>을 사용하여 감싸는 것이 원칙이다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만약 괄호 없이 나열된 객체들은 기본적으로 </a:t>
            </a:r>
            <a:r>
              <a:rPr lang="ko-KR" altLang="en-US" sz="1600" dirty="0" err="1">
                <a:latin typeface="+mj-ea"/>
                <a:ea typeface="+mj-ea"/>
              </a:rPr>
              <a:t>튜플로</a:t>
            </a:r>
            <a:r>
              <a:rPr lang="ko-KR" altLang="en-US" sz="1600" dirty="0">
                <a:latin typeface="+mj-ea"/>
                <a:ea typeface="+mj-ea"/>
              </a:rPr>
              <a:t> 간주된다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87891-BD23-456A-BE05-A25208243973}"/>
              </a:ext>
            </a:extLst>
          </p:cNvPr>
          <p:cNvSpPr txBox="1"/>
          <p:nvPr/>
        </p:nvSpPr>
        <p:spPr>
          <a:xfrm>
            <a:off x="1343472" y="2204864"/>
            <a:ext cx="4518116" cy="32316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t = ('apple', 'banana’, 'strawberry')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FF40F-E18B-46CD-B3FC-3FA933859A1C}"/>
              </a:ext>
            </a:extLst>
          </p:cNvPr>
          <p:cNvSpPr txBox="1"/>
          <p:nvPr/>
        </p:nvSpPr>
        <p:spPr>
          <a:xfrm>
            <a:off x="1343472" y="4804410"/>
            <a:ext cx="451811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t1 = 'physics', 'chemistry', 'c language'</a:t>
            </a:r>
          </a:p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t2 = 1, 2, 3, 4, 5</a:t>
            </a:r>
          </a:p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t3 = "a", "b", "c", "d"</a:t>
            </a:r>
          </a:p>
        </p:txBody>
      </p:sp>
    </p:spTree>
    <p:extLst>
      <p:ext uri="{BB962C8B-B14F-4D97-AF65-F5344CB8AC3E}">
        <p14:creationId xmlns:p14="http://schemas.microsoft.com/office/powerpoint/2010/main" val="275480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 err="1">
                <a:latin typeface="+mj-ea"/>
              </a:rPr>
              <a:t>튜플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929314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튜플</a:t>
            </a:r>
            <a:r>
              <a:rPr lang="ko-KR" altLang="en-US" sz="1600" b="1" dirty="0">
                <a:latin typeface="+mj-ea"/>
                <a:ea typeface="+mj-ea"/>
              </a:rPr>
              <a:t> 내장 함수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튜플은</a:t>
            </a:r>
            <a:r>
              <a:rPr lang="ko-KR" altLang="en-US" sz="1600" dirty="0">
                <a:latin typeface="+mj-ea"/>
                <a:ea typeface="+mj-ea"/>
              </a:rPr>
              <a:t> 다음과 같은 내장 함수를 지원하고 시퀀스가 제공하는 모든 함수는 사용이 가능하다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6)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튜플</a:t>
            </a:r>
            <a:r>
              <a:rPr lang="ko-KR" altLang="en-US" sz="1600" b="1" dirty="0">
                <a:latin typeface="+mj-ea"/>
                <a:ea typeface="+mj-ea"/>
              </a:rPr>
              <a:t> 대입 연산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파이썬은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튜플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대입 연산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(tuple assignment)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이라는 기능을 가지고 있다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 기능은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튜플에서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여러 개의 변수로 한  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번에 값을 대입하는 강력한 기능이다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BD8CB2-FE17-4E9C-9840-62351DF0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916832"/>
            <a:ext cx="6480720" cy="19743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6C5109-759B-4887-9877-92CB8EDE4DB9}"/>
              </a:ext>
            </a:extLst>
          </p:cNvPr>
          <p:cNvSpPr txBox="1"/>
          <p:nvPr/>
        </p:nvSpPr>
        <p:spPr>
          <a:xfrm>
            <a:off x="1199456" y="5113803"/>
            <a:ext cx="4518116" cy="12464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student1 = ("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철수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", 19, "</a:t>
            </a:r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CS")</a:t>
            </a:r>
          </a:p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(name, age, major) = student1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name)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age)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major)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BE7C2-725F-4DFA-B1AE-5CED54E084A6}"/>
              </a:ext>
            </a:extLst>
          </p:cNvPr>
          <p:cNvSpPr txBox="1"/>
          <p:nvPr/>
        </p:nvSpPr>
        <p:spPr>
          <a:xfrm>
            <a:off x="5717499" y="5113803"/>
            <a:ext cx="4516239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 결과</a:t>
            </a:r>
            <a:endParaRPr lang="fr-FR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철수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“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19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"</a:t>
            </a:r>
            <a:r>
              <a:rPr lang="fr-FR" altLang="ko-KR" sz="1500" dirty="0">
                <a:latin typeface="+mj-ea"/>
                <a:ea typeface="+mj-ea"/>
                <a:cs typeface="Arial" panose="020B0604020202020204" pitchFamily="34" charset="0"/>
              </a:rPr>
              <a:t>CS"</a:t>
            </a:r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65C4FD-F653-4C1B-80D7-0C2A6286F83F}"/>
              </a:ext>
            </a:extLst>
          </p:cNvPr>
          <p:cNvSpPr/>
          <p:nvPr/>
        </p:nvSpPr>
        <p:spPr>
          <a:xfrm>
            <a:off x="1308303" y="2348880"/>
            <a:ext cx="626469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6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 err="1">
                <a:latin typeface="+mj-ea"/>
              </a:rPr>
              <a:t>튜플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929314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6)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튜플</a:t>
            </a:r>
            <a:r>
              <a:rPr lang="ko-KR" altLang="en-US" sz="1600" b="1" dirty="0">
                <a:latin typeface="+mj-ea"/>
                <a:ea typeface="+mj-ea"/>
              </a:rPr>
              <a:t> 대입 연산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튜플에</a:t>
            </a:r>
            <a:r>
              <a:rPr lang="ko-KR" altLang="en-US" sz="1600" dirty="0">
                <a:latin typeface="+mj-ea"/>
                <a:ea typeface="+mj-ea"/>
              </a:rPr>
              <a:t> 값을 저장하는 과정을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튜플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패킹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(tuple packing)</a:t>
            </a:r>
            <a:r>
              <a:rPr lang="ko-KR" altLang="en-US" sz="1600" dirty="0">
                <a:latin typeface="+mj-ea"/>
                <a:ea typeface="+mj-ea"/>
              </a:rPr>
              <a:t>이라고도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반대로 </a:t>
            </a:r>
            <a:r>
              <a:rPr lang="ko-KR" altLang="en-US" sz="1600" dirty="0" err="1">
                <a:latin typeface="+mj-ea"/>
                <a:ea typeface="+mj-ea"/>
              </a:rPr>
              <a:t>튜플에서</a:t>
            </a:r>
            <a:r>
              <a:rPr lang="ko-KR" altLang="en-US" sz="1600" dirty="0">
                <a:latin typeface="+mj-ea"/>
                <a:ea typeface="+mj-ea"/>
              </a:rPr>
              <a:t> 값을 꺼내서 변수에 대입하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는 과정을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튜플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언패킹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(tuple unpacking)</a:t>
            </a:r>
            <a:r>
              <a:rPr lang="ko-KR" altLang="en-US" sz="1600" dirty="0">
                <a:latin typeface="+mj-ea"/>
                <a:ea typeface="+mj-ea"/>
              </a:rPr>
              <a:t>이라고도 생각할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튜플</a:t>
            </a:r>
            <a:r>
              <a:rPr lang="ko-KR" altLang="en-US" sz="1600" dirty="0">
                <a:latin typeface="+mj-ea"/>
                <a:ea typeface="+mj-ea"/>
              </a:rPr>
              <a:t> 대입 연산을 가장 효과적으로 사용하는 예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가 변수의 값을 교환하는 경우이다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일반적인 프로그래밍 언어에서 변수 </a:t>
            </a:r>
            <a:r>
              <a:rPr lang="en-US" altLang="ko-KR" sz="1600" dirty="0">
                <a:latin typeface="+mj-ea"/>
                <a:ea typeface="+mj-ea"/>
              </a:rPr>
              <a:t>x</a:t>
            </a:r>
            <a:r>
              <a:rPr lang="ko-KR" altLang="en-US" sz="1600" dirty="0">
                <a:latin typeface="+mj-ea"/>
                <a:ea typeface="+mj-ea"/>
              </a:rPr>
              <a:t>와 변수 </a:t>
            </a:r>
            <a:r>
              <a:rPr lang="en-US" altLang="ko-KR" sz="1600" dirty="0">
                <a:latin typeface="+mj-ea"/>
                <a:ea typeface="+mj-ea"/>
              </a:rPr>
              <a:t>y</a:t>
            </a:r>
            <a:r>
              <a:rPr lang="ko-KR" altLang="en-US" sz="1600" dirty="0">
                <a:latin typeface="+mj-ea"/>
                <a:ea typeface="+mj-ea"/>
              </a:rPr>
              <a:t>의 값을 교환하려면 다음과 같은 문장을 작성하여야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하지만 </a:t>
            </a:r>
            <a:r>
              <a:rPr lang="ko-KR" altLang="en-US" sz="1600" dirty="0" err="1">
                <a:latin typeface="+mj-ea"/>
                <a:ea typeface="+mj-ea"/>
              </a:rPr>
              <a:t>튜플에서는</a:t>
            </a:r>
            <a:r>
              <a:rPr lang="ko-KR" altLang="en-US" sz="1600" dirty="0">
                <a:latin typeface="+mj-ea"/>
                <a:ea typeface="+mj-ea"/>
              </a:rPr>
              <a:t> 다음과 같이 </a:t>
            </a:r>
            <a:r>
              <a:rPr lang="ko-KR" altLang="en-US" sz="1600" dirty="0" err="1">
                <a:latin typeface="+mj-ea"/>
                <a:ea typeface="+mj-ea"/>
              </a:rPr>
              <a:t>튜플</a:t>
            </a:r>
            <a:r>
              <a:rPr lang="ko-KR" altLang="en-US" sz="1600" dirty="0">
                <a:latin typeface="+mj-ea"/>
                <a:ea typeface="+mj-ea"/>
              </a:rPr>
              <a:t> 대입 연산을 사용하여 한 문장으로 작성하는 것이 가능하다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왼쪽은 변수들이 모인 </a:t>
            </a:r>
            <a:r>
              <a:rPr lang="ko-KR" altLang="en-US" sz="1600" dirty="0" err="1">
                <a:latin typeface="+mj-ea"/>
                <a:ea typeface="+mj-ea"/>
              </a:rPr>
              <a:t>튜플이고</a:t>
            </a:r>
            <a:r>
              <a:rPr lang="ko-KR" altLang="en-US" sz="1600" dirty="0">
                <a:latin typeface="+mj-ea"/>
                <a:ea typeface="+mj-ea"/>
              </a:rPr>
              <a:t> 오른쪽은 값들이 모인 </a:t>
            </a:r>
            <a:r>
              <a:rPr lang="ko-KR" altLang="en-US" sz="1600" dirty="0" err="1">
                <a:latin typeface="+mj-ea"/>
                <a:ea typeface="+mj-ea"/>
              </a:rPr>
              <a:t>튜플이</a:t>
            </a:r>
            <a:r>
              <a:rPr lang="ko-KR" altLang="en-US" sz="1600" dirty="0">
                <a:latin typeface="+mj-ea"/>
                <a:ea typeface="+mj-ea"/>
              </a:rPr>
              <a:t>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값은 해당되는 변수에 대입된다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대입되기 전에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오른쪽의 수식들이 먼저 계산되므로 혼동이 발생할 소지는 없다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단 이 경우에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변수의 개수와 값의 개수는 일치하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여야 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C5109-759B-4887-9877-92CB8EDE4DB9}"/>
              </a:ext>
            </a:extLst>
          </p:cNvPr>
          <p:cNvSpPr txBox="1"/>
          <p:nvPr/>
        </p:nvSpPr>
        <p:spPr>
          <a:xfrm>
            <a:off x="1371908" y="2914896"/>
            <a:ext cx="451811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sz="1500" dirty="0">
                <a:latin typeface="+mj-ea"/>
                <a:ea typeface="+mj-ea"/>
                <a:cs typeface="Arial" panose="020B0604020202020204" pitchFamily="34" charset="0"/>
              </a:rPr>
              <a:t>temp = x</a:t>
            </a:r>
          </a:p>
          <a:p>
            <a:r>
              <a:rPr lang="es-ES" altLang="ko-KR" sz="1500" dirty="0">
                <a:latin typeface="+mj-ea"/>
                <a:ea typeface="+mj-ea"/>
                <a:cs typeface="Arial" panose="020B0604020202020204" pitchFamily="34" charset="0"/>
              </a:rPr>
              <a:t>x = y</a:t>
            </a:r>
          </a:p>
          <a:p>
            <a:r>
              <a:rPr lang="es-ES" altLang="ko-KR" sz="1500" dirty="0">
                <a:latin typeface="+mj-ea"/>
                <a:ea typeface="+mj-ea"/>
                <a:cs typeface="Arial" panose="020B0604020202020204" pitchFamily="34" charset="0"/>
              </a:rPr>
              <a:t>y = temp</a:t>
            </a:r>
            <a:endParaRPr lang="fr-FR" altLang="ko-KR" sz="1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14576-569B-43FF-82E0-C657684024D0}"/>
              </a:ext>
            </a:extLst>
          </p:cNvPr>
          <p:cNvSpPr txBox="1"/>
          <p:nvPr/>
        </p:nvSpPr>
        <p:spPr>
          <a:xfrm>
            <a:off x="1371908" y="4029000"/>
            <a:ext cx="4518116" cy="32316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sz="1500" dirty="0">
                <a:latin typeface="+mj-ea"/>
                <a:ea typeface="+mj-ea"/>
                <a:cs typeface="Arial" panose="020B0604020202020204" pitchFamily="34" charset="0"/>
              </a:rPr>
              <a:t>(x, y) = (y, 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45198-1FEF-4E10-B829-091F19C91FA0}"/>
              </a:ext>
            </a:extLst>
          </p:cNvPr>
          <p:cNvSpPr txBox="1"/>
          <p:nvPr/>
        </p:nvSpPr>
        <p:spPr>
          <a:xfrm>
            <a:off x="1371908" y="5482099"/>
            <a:ext cx="6092244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(x, y, z) = (1, 2)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…</a:t>
            </a:r>
          </a:p>
          <a:p>
            <a:r>
              <a:rPr lang="en-US" altLang="ko-KR" sz="15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ValueError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not enough values to unpack (expected 3, got 2)</a:t>
            </a:r>
          </a:p>
        </p:txBody>
      </p:sp>
    </p:spTree>
    <p:extLst>
      <p:ext uri="{BB962C8B-B14F-4D97-AF65-F5344CB8AC3E}">
        <p14:creationId xmlns:p14="http://schemas.microsoft.com/office/powerpoint/2010/main" val="3929267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세트</a:t>
            </a:r>
            <a:r>
              <a:rPr lang="en-US" altLang="ko-KR" sz="2800" b="1" dirty="0">
                <a:latin typeface="+mj-ea"/>
              </a:rPr>
              <a:t>(Set)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929314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세트</a:t>
            </a:r>
            <a:r>
              <a:rPr lang="en-US" altLang="ko-KR" sz="1600" b="1" dirty="0">
                <a:latin typeface="+mj-ea"/>
                <a:ea typeface="+mj-ea"/>
              </a:rPr>
              <a:t>(set)</a:t>
            </a:r>
            <a:endParaRPr lang="ko-KR" altLang="en-US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세트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(set)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는 우리가 수학에서 배웠던 집합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세트는 중복되지 않은 항목들이 모인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세트의 항목 간에는 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서가 없다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 응용 프로그램에서 순서 없는 항목들의 집합을 원한다면 세트가 최선의 선택이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중복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된 항목은 없어야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세트를 생성하려면 요소들을 중괄호 기호 </a:t>
            </a:r>
            <a:r>
              <a:rPr lang="en-US" altLang="ko-KR" sz="1600" dirty="0">
                <a:latin typeface="+mj-ea"/>
                <a:ea typeface="+mj-ea"/>
              </a:rPr>
              <a:t>{...}</a:t>
            </a:r>
            <a:r>
              <a:rPr lang="ko-KR" altLang="en-US" sz="1600" dirty="0">
                <a:latin typeface="+mj-ea"/>
                <a:ea typeface="+mj-ea"/>
              </a:rPr>
              <a:t>로 감싸면 된다</a:t>
            </a:r>
            <a:r>
              <a:rPr lang="en-US" altLang="ko-KR" sz="1600" dirty="0">
                <a:latin typeface="+mj-ea"/>
                <a:ea typeface="+mj-ea"/>
              </a:rPr>
              <a:t>.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세트는 중괄호 기호 안에 항목들을 쉼표로 분리하여 놓으면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세트의 크기는 </a:t>
            </a:r>
            <a:r>
              <a:rPr lang="en-US" altLang="ko-KR" sz="1600" dirty="0" err="1">
                <a:latin typeface="+mj-ea"/>
                <a:ea typeface="+mj-ea"/>
              </a:rPr>
              <a:t>len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함수로 알 수 있다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45198-1FEF-4E10-B829-091F19C91FA0}"/>
              </a:ext>
            </a:extLst>
          </p:cNvPr>
          <p:cNvSpPr txBox="1"/>
          <p:nvPr/>
        </p:nvSpPr>
        <p:spPr>
          <a:xfrm>
            <a:off x="1371908" y="5125376"/>
            <a:ext cx="4868108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numbers = {2, 1, 3}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print(numbers)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{1, 2, 3}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F843F4-69B2-45E7-BEA4-FDD2E338D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08" y="2574756"/>
            <a:ext cx="4868108" cy="19175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7F3D97-32C3-4E46-94CD-25B6142D9603}"/>
              </a:ext>
            </a:extLst>
          </p:cNvPr>
          <p:cNvSpPr txBox="1"/>
          <p:nvPr/>
        </p:nvSpPr>
        <p:spPr>
          <a:xfrm>
            <a:off x="1371908" y="6192174"/>
            <a:ext cx="4868108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(numbers)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3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2F148DC-432C-4976-8393-C5666466C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994" y="5125376"/>
            <a:ext cx="4698068" cy="16207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02893D-3352-4AB2-9178-16F1233C237F}"/>
              </a:ext>
            </a:extLst>
          </p:cNvPr>
          <p:cNvSpPr txBox="1"/>
          <p:nvPr/>
        </p:nvSpPr>
        <p:spPr>
          <a:xfrm>
            <a:off x="6240016" y="2772263"/>
            <a:ext cx="51507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중복을 불허하는 특징 때문에 프로그래밍에서 매우 유용하다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대표적으로 문서 하나에 들어가 있는 단어 종류의 개수를 셀 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때 모든 단어를 추출한 후 세트로 변환하면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단어 종류의 개수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를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쉽게 파악할 수 있다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8262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세트</a:t>
            </a:r>
            <a:r>
              <a:rPr lang="en-US" altLang="ko-KR" sz="2800" b="1" dirty="0">
                <a:latin typeface="+mj-ea"/>
              </a:rPr>
              <a:t>(Set)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929314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세트</a:t>
            </a:r>
            <a:r>
              <a:rPr lang="en-US" altLang="ko-KR" sz="1600" b="1" dirty="0">
                <a:latin typeface="+mj-ea"/>
                <a:ea typeface="+mj-ea"/>
              </a:rPr>
              <a:t>(set)</a:t>
            </a:r>
            <a:endParaRPr lang="ko-KR" altLang="en-US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세트를 만들 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문자열로 이루어진 세트도 생성할 수 있으며 여러 가지 자료형을 섞어도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 - </a:t>
            </a:r>
            <a:r>
              <a:rPr lang="ko-KR" altLang="en-US" sz="1600" dirty="0">
                <a:latin typeface="+mj-ea"/>
                <a:ea typeface="+mj-ea"/>
              </a:rPr>
              <a:t>세트는 집합이기 때문에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요소가 중복되면 자동으로 중복된 요소를 제거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비어 있는 세트를 생성하려면 </a:t>
            </a:r>
            <a:r>
              <a:rPr lang="en-US" altLang="ko-KR" sz="1600" dirty="0">
                <a:latin typeface="+mj-ea"/>
                <a:ea typeface="+mj-ea"/>
              </a:rPr>
              <a:t>set() </a:t>
            </a:r>
            <a:r>
              <a:rPr lang="ko-KR" altLang="en-US" sz="1600" dirty="0">
                <a:latin typeface="+mj-ea"/>
                <a:ea typeface="+mj-ea"/>
              </a:rPr>
              <a:t>함수를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- </a:t>
            </a:r>
            <a:r>
              <a:rPr lang="ko-KR" altLang="en-US" sz="1600" dirty="0">
                <a:latin typeface="+mj-ea"/>
                <a:ea typeface="+mj-ea"/>
              </a:rPr>
              <a:t>어떤 항목이 세트 안에 있는지를 검사하려면 </a:t>
            </a:r>
            <a:r>
              <a:rPr lang="en-US" altLang="ko-KR" sz="1600" dirty="0">
                <a:latin typeface="+mj-ea"/>
                <a:ea typeface="+mj-ea"/>
              </a:rPr>
              <a:t>in </a:t>
            </a:r>
            <a:r>
              <a:rPr lang="ko-KR" altLang="en-US" sz="1600" dirty="0">
                <a:latin typeface="+mj-ea"/>
                <a:ea typeface="+mj-ea"/>
              </a:rPr>
              <a:t>연산자를 사용하면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45198-1FEF-4E10-B829-091F19C91FA0}"/>
              </a:ext>
            </a:extLst>
          </p:cNvPr>
          <p:cNvSpPr txBox="1"/>
          <p:nvPr/>
        </p:nvSpPr>
        <p:spPr>
          <a:xfrm>
            <a:off x="1371908" y="1844824"/>
            <a:ext cx="6092244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fruits = { "Apple", "Banana", "Pineapple" }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mySet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{ 1.0, 2.0, "Hello World", (1, 2, 3)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F3D97-32C3-4E46-94CD-25B6142D9603}"/>
              </a:ext>
            </a:extLst>
          </p:cNvPr>
          <p:cNvSpPr txBox="1"/>
          <p:nvPr/>
        </p:nvSpPr>
        <p:spPr>
          <a:xfrm>
            <a:off x="1371908" y="4437112"/>
            <a:ext cx="6092244" cy="32316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numbers = set()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C606E-D5BF-473F-BF5F-BF0A3249C665}"/>
              </a:ext>
            </a:extLst>
          </p:cNvPr>
          <p:cNvSpPr txBox="1"/>
          <p:nvPr/>
        </p:nvSpPr>
        <p:spPr>
          <a:xfrm>
            <a:off x="1371908" y="2924944"/>
            <a:ext cx="7460396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cities = { "Paris", "Seoul", "London", "Berlin", "Paris", "Seoul" }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print(cities)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{'Seoul', 'London', 'Berlin', 'Paris'}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2FB7A-F2D6-445C-907D-8E6ED3350D25}"/>
              </a:ext>
            </a:extLst>
          </p:cNvPr>
          <p:cNvSpPr txBox="1"/>
          <p:nvPr/>
        </p:nvSpPr>
        <p:spPr>
          <a:xfrm>
            <a:off x="1371908" y="5551545"/>
            <a:ext cx="6092244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numbers = {2, 1, 3}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if 1 in numbers : 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print(“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집합 안에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이 있습니다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.”)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집합 안에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이 있습니다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3187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세트</a:t>
            </a:r>
            <a:r>
              <a:rPr lang="en-US" altLang="ko-KR" sz="2800" b="1" dirty="0">
                <a:latin typeface="+mj-ea"/>
              </a:rPr>
              <a:t>(Set)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38864"/>
            <a:ext cx="10929314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세트</a:t>
            </a:r>
            <a:r>
              <a:rPr lang="en-US" altLang="ko-KR" sz="1600" b="1" dirty="0">
                <a:latin typeface="+mj-ea"/>
                <a:ea typeface="+mj-ea"/>
              </a:rPr>
              <a:t>(set)</a:t>
            </a:r>
            <a:endParaRPr lang="ko-KR" altLang="en-US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세트의 항목은 순서가 없기 때문에 위치를 가지고 세트의 항목에 접근할 수는 없다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</a:t>
            </a:r>
            <a:r>
              <a:rPr lang="en-US" altLang="ko-KR" sz="1600" dirty="0">
                <a:latin typeface="+mj-ea"/>
                <a:ea typeface="+mj-ea"/>
              </a:rPr>
              <a:t>for </a:t>
            </a:r>
            <a:r>
              <a:rPr lang="ko-KR" altLang="en-US" sz="1600" dirty="0">
                <a:latin typeface="+mj-ea"/>
                <a:ea typeface="+mj-ea"/>
              </a:rPr>
              <a:t>반복문을 이용하여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각 항목들에 접근할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- </a:t>
            </a:r>
            <a:r>
              <a:rPr lang="ko-KR" altLang="en-US" sz="1600" dirty="0">
                <a:latin typeface="+mj-ea"/>
                <a:ea typeface="+mj-ea"/>
              </a:rPr>
              <a:t>여기서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주의할 점은 항목들이 출력되는 순서는 입력된 순서와 다를 수도 있다는 점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우리의 예제에서도 입력된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순서는 </a:t>
            </a:r>
            <a:r>
              <a:rPr lang="en-US" altLang="ko-KR" sz="1600" dirty="0">
                <a:latin typeface="+mj-ea"/>
                <a:ea typeface="+mj-ea"/>
              </a:rPr>
              <a:t>2, 1, 3</a:t>
            </a:r>
            <a:r>
              <a:rPr lang="ko-KR" altLang="en-US" sz="1600" dirty="0">
                <a:latin typeface="+mj-ea"/>
                <a:ea typeface="+mj-ea"/>
              </a:rPr>
              <a:t>이지만 출력되는 순서는 </a:t>
            </a:r>
            <a:r>
              <a:rPr lang="en-US" altLang="ko-KR" sz="1600" dirty="0">
                <a:latin typeface="+mj-ea"/>
                <a:ea typeface="+mj-ea"/>
              </a:rPr>
              <a:t>1, 2, 3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- </a:t>
            </a:r>
            <a:r>
              <a:rPr lang="ko-KR" altLang="en-US" sz="1600" dirty="0">
                <a:latin typeface="+mj-ea"/>
                <a:ea typeface="+mj-ea"/>
              </a:rPr>
              <a:t>만약 정렬된 순서로 항목을 출력하기를 원한다면 다음과 같이 </a:t>
            </a:r>
            <a:r>
              <a:rPr lang="en-US" altLang="ko-KR" sz="1600" dirty="0">
                <a:latin typeface="+mj-ea"/>
                <a:ea typeface="+mj-ea"/>
              </a:rPr>
              <a:t>sorted() </a:t>
            </a:r>
            <a:r>
              <a:rPr lang="ko-KR" altLang="en-US" sz="1600" dirty="0">
                <a:latin typeface="+mj-ea"/>
                <a:ea typeface="+mj-ea"/>
              </a:rPr>
              <a:t>함수를 사용하면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- </a:t>
            </a:r>
            <a:r>
              <a:rPr lang="ko-KR" altLang="en-US" sz="1600" dirty="0">
                <a:latin typeface="+mj-ea"/>
                <a:ea typeface="+mj-ea"/>
              </a:rPr>
              <a:t>세트는 모든 요소들을 </a:t>
            </a:r>
            <a:r>
              <a:rPr lang="ko-KR" altLang="en-US" sz="1600" dirty="0" err="1">
                <a:latin typeface="+mj-ea"/>
                <a:ea typeface="+mj-ea"/>
              </a:rPr>
              <a:t>해싱</a:t>
            </a:r>
            <a:r>
              <a:rPr lang="en-US" altLang="ko-KR" sz="1600" dirty="0">
                <a:latin typeface="+mj-ea"/>
                <a:ea typeface="+mj-ea"/>
              </a:rPr>
              <a:t>(hashing)</a:t>
            </a:r>
            <a:r>
              <a:rPr lang="ko-KR" altLang="en-US" sz="1600" dirty="0">
                <a:latin typeface="+mj-ea"/>
                <a:ea typeface="+mj-ea"/>
              </a:rPr>
              <a:t>을 이용하여 저장하고 관리한다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요소들은 </a:t>
            </a:r>
            <a:r>
              <a:rPr lang="ko-KR" altLang="en-US" sz="1600" dirty="0" err="1">
                <a:latin typeface="+mj-ea"/>
                <a:ea typeface="+mj-ea"/>
              </a:rPr>
              <a:t>해싱가능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hashable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하여야 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해싱이란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아주 간단히 설명하자면 각각의 객체에 식별할 수 있는 숫자 코드를 부여하여 객체를 테이블에 저장하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는 것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45198-1FEF-4E10-B829-091F19C91FA0}"/>
              </a:ext>
            </a:extLst>
          </p:cNvPr>
          <p:cNvSpPr txBox="1"/>
          <p:nvPr/>
        </p:nvSpPr>
        <p:spPr>
          <a:xfrm>
            <a:off x="1371908" y="2104682"/>
            <a:ext cx="6092244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numbers = {2, 1, 3}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min numbers: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print(x, end=" ")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1 2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F3D97-32C3-4E46-94CD-25B6142D9603}"/>
              </a:ext>
            </a:extLst>
          </p:cNvPr>
          <p:cNvSpPr txBox="1"/>
          <p:nvPr/>
        </p:nvSpPr>
        <p:spPr>
          <a:xfrm>
            <a:off x="1371908" y="4254576"/>
            <a:ext cx="6092244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x in sorted (numbers):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print(x, end=" ")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1 2 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0F27DD-B323-4963-B3E4-75465E47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5733257"/>
            <a:ext cx="2520279" cy="11247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0118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자료구조의 이해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41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1)</a:t>
            </a:r>
            <a:r>
              <a:rPr lang="ko-KR" altLang="en-US" b="1" dirty="0">
                <a:latin typeface="+mj-ea"/>
                <a:ea typeface="+mj-ea"/>
              </a:rPr>
              <a:t> 자료구조의 개념</a:t>
            </a:r>
            <a:endParaRPr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프로그래밍을 하다 보면 다양한 형태의 데이터를 저장하여 처리해야 할 때가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실생활에서 찾아볼 수 있는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대표적인 데이터 저장 사례로 전화번호부가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요즘은 전화번호부에서 전화번호를 찾는 일이 거의 없지만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과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거에는 </a:t>
            </a:r>
            <a:r>
              <a:rPr lang="en-US" altLang="ko-KR" sz="1600" dirty="0">
                <a:latin typeface="+mj-ea"/>
                <a:ea typeface="+mj-ea"/>
              </a:rPr>
              <a:t>'Yellow Page'</a:t>
            </a:r>
            <a:r>
              <a:rPr lang="ko-KR" altLang="en-US" sz="1600" dirty="0">
                <a:latin typeface="+mj-ea"/>
                <a:ea typeface="+mj-ea"/>
              </a:rPr>
              <a:t>라는 두꺼운 전화번호부에서 전화번호를 검색하였다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전화번호를 효율적으로 찾기 위해서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는 이름을 가나다 순서대로 저장하는 것이 좋다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휴대전화의 연락처에 전화번호를 저장하고 보여 주는 방식이기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도 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이러한 방식으로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데이터의 특징을 고려하여 데이터를 저장하는 방법을 자료구조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(data structure)</a:t>
            </a:r>
            <a:r>
              <a:rPr lang="ko-KR" altLang="en-US" sz="1600" dirty="0">
                <a:latin typeface="+mj-ea"/>
                <a:ea typeface="+mj-ea"/>
              </a:rPr>
              <a:t>라고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404F34-E27D-4D81-8679-A359E74CA65D}"/>
              </a:ext>
            </a:extLst>
          </p:cNvPr>
          <p:cNvSpPr txBox="1"/>
          <p:nvPr/>
        </p:nvSpPr>
        <p:spPr>
          <a:xfrm>
            <a:off x="2495601" y="6423713"/>
            <a:ext cx="3297770" cy="3176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실생활 속 자료구조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BAB0EEE-98E8-4FDC-8FDA-04875D08D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995" y="3501008"/>
            <a:ext cx="4835149" cy="292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620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세트</a:t>
            </a:r>
            <a:r>
              <a:rPr lang="en-US" altLang="ko-KR" sz="2800" b="1" dirty="0">
                <a:latin typeface="+mj-ea"/>
              </a:rPr>
              <a:t>(Set)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929314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세트</a:t>
            </a:r>
            <a:r>
              <a:rPr lang="en-US" altLang="ko-KR" sz="1600" b="1" dirty="0">
                <a:latin typeface="+mj-ea"/>
                <a:ea typeface="+mj-ea"/>
              </a:rPr>
              <a:t>(set)</a:t>
            </a:r>
            <a:endParaRPr lang="ko-KR" altLang="en-US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요소가 </a:t>
            </a:r>
            <a:r>
              <a:rPr lang="ko-KR" altLang="en-US" sz="1600" dirty="0" err="1">
                <a:latin typeface="+mj-ea"/>
                <a:ea typeface="+mj-ea"/>
              </a:rPr>
              <a:t>해싱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가능하려면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해쉬</a:t>
            </a:r>
            <a:r>
              <a:rPr lang="ko-KR" altLang="en-US" sz="1600" dirty="0">
                <a:latin typeface="+mj-ea"/>
                <a:ea typeface="+mj-ea"/>
              </a:rPr>
              <a:t> 코드를 가져야 하고 그 값이 변경되면 안된다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세트는 변경 가능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한 항목을 가지면 안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세트 안에 리스트를 넣으면 안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 - </a:t>
            </a:r>
            <a:r>
              <a:rPr lang="ko-KR" altLang="en-US" sz="1600" dirty="0">
                <a:latin typeface="+mj-ea"/>
                <a:ea typeface="+mj-ea"/>
              </a:rPr>
              <a:t>하지만 리스트로부터 세트를 생성하는 것은 가능하다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문자열로부터 세트를 생성하는 것도 가능하다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- </a:t>
            </a:r>
            <a:r>
              <a:rPr lang="ko-KR" altLang="en-US" sz="1600" dirty="0">
                <a:latin typeface="+mj-ea"/>
                <a:ea typeface="+mj-ea"/>
              </a:rPr>
              <a:t>집합의 요소에 대하여 반복하려면 다음과 같은 문장을 사용하면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45198-1FEF-4E10-B829-091F19C91FA0}"/>
              </a:ext>
            </a:extLst>
          </p:cNvPr>
          <p:cNvSpPr txBox="1"/>
          <p:nvPr/>
        </p:nvSpPr>
        <p:spPr>
          <a:xfrm>
            <a:off x="1371908" y="2166642"/>
            <a:ext cx="6092244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numbers = {1, 2, [3, 4, 5]}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...</a:t>
            </a:r>
          </a:p>
          <a:p>
            <a:r>
              <a:rPr lang="en-US" altLang="ko-KR" sz="15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TypeError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: </a:t>
            </a:r>
            <a:r>
              <a:rPr lang="en-US" altLang="ko-KR" sz="15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unhashable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 type: list'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F3D97-32C3-4E46-94CD-25B6142D9603}"/>
              </a:ext>
            </a:extLst>
          </p:cNvPr>
          <p:cNvSpPr txBox="1"/>
          <p:nvPr/>
        </p:nvSpPr>
        <p:spPr>
          <a:xfrm>
            <a:off x="1371908" y="3284984"/>
            <a:ext cx="6092244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da-DK" altLang="ko-KR" sz="1500" dirty="0">
                <a:latin typeface="+mj-ea"/>
                <a:ea typeface="+mj-ea"/>
                <a:cs typeface="Arial" panose="020B0604020202020204" pitchFamily="34" charset="0"/>
              </a:rPr>
              <a:t>set([1, 2, 3, 1, 2, 3]))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da-DK" altLang="ko-KR" sz="1500" dirty="0">
                <a:latin typeface="+mj-ea"/>
                <a:ea typeface="+mj-ea"/>
                <a:cs typeface="Arial" panose="020B0604020202020204" pitchFamily="34" charset="0"/>
              </a:rPr>
              <a:t>{1, 2, 3}       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중복 제거</a:t>
            </a:r>
            <a:endParaRPr lang="da-DK" altLang="ko-KR" sz="1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2FB7A-F2D6-445C-907D-8E6ED3350D25}"/>
              </a:ext>
            </a:extLst>
          </p:cNvPr>
          <p:cNvSpPr txBox="1"/>
          <p:nvPr/>
        </p:nvSpPr>
        <p:spPr>
          <a:xfrm>
            <a:off x="1371908" y="5551545"/>
            <a:ext cx="6092244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char in set ("banana"):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print(char, end = “ “)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a b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0ED71-8A6E-4188-BD4D-403D82CCF3B4}"/>
              </a:ext>
            </a:extLst>
          </p:cNvPr>
          <p:cNvSpPr txBox="1"/>
          <p:nvPr/>
        </p:nvSpPr>
        <p:spPr>
          <a:xfrm>
            <a:off x="1371908" y="4387912"/>
            <a:ext cx="8468508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altLang="ko-KR" sz="1500" dirty="0">
                <a:latin typeface="+mj-ea"/>
                <a:ea typeface="+mj-ea"/>
                <a:cs typeface="Arial" panose="020B0604020202020204" pitchFamily="34" charset="0"/>
              </a:rPr>
              <a:t>print(set("abcdefa"))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da-DK" altLang="ko-KR" sz="1500" dirty="0">
                <a:latin typeface="+mj-ea"/>
                <a:ea typeface="+mj-ea"/>
                <a:cs typeface="Arial" panose="020B0604020202020204" pitchFamily="34" charset="0"/>
              </a:rPr>
              <a:t>{'f', 'a', 'b', 'e', 'c', 'd’}   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중복</a:t>
            </a:r>
            <a:r>
              <a:rPr lang="da-DK" altLang="ko-KR" sz="15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제거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출력결과도 매번 다를 수 있다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da-DK" altLang="ko-KR" sz="15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176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세트</a:t>
            </a:r>
            <a:r>
              <a:rPr lang="en-US" altLang="ko-KR" sz="2800" b="1" dirty="0">
                <a:latin typeface="+mj-ea"/>
              </a:rPr>
              <a:t>(Set)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929314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요소 추가하고 삭제하기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세트는 변경 가능한 객체이다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따라서 세트에 요소를 추가하거나 삭제할 수 있다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그러나 세트의 요소에는 인덱스가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없기 때문에 인덱싱이나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슬라이싱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연산은 의미가 없다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 - add() </a:t>
            </a:r>
            <a:r>
              <a:rPr lang="ko-KR" altLang="en-US" sz="1600" dirty="0">
                <a:latin typeface="+mj-ea"/>
                <a:ea typeface="+mj-ea"/>
              </a:rPr>
              <a:t>메소드를 이용하여서 하나의 요소를 추가할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다음과 같은 문장이 가능하다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여러 개의 요소는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update()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메소드로 추가할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물론 중복된 요소는 추가되지 않는다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- </a:t>
            </a:r>
            <a:r>
              <a:rPr lang="ko-KR" altLang="en-US" sz="1600" dirty="0">
                <a:latin typeface="+mj-ea"/>
                <a:ea typeface="+mj-ea"/>
              </a:rPr>
              <a:t>요소를 삭제할 때는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discard()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메소드를 사용할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45198-1FEF-4E10-B829-091F19C91FA0}"/>
              </a:ext>
            </a:extLst>
          </p:cNvPr>
          <p:cNvSpPr txBox="1"/>
          <p:nvPr/>
        </p:nvSpPr>
        <p:spPr>
          <a:xfrm>
            <a:off x="1371908" y="2166642"/>
            <a:ext cx="6092244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numbers = { 2, 1, 3 }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print(numbers[0])</a:t>
            </a:r>
          </a:p>
          <a:p>
            <a:r>
              <a:rPr lang="en-US" altLang="ko-KR" sz="15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TypeError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'set' object does not support indexing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F3D97-32C3-4E46-94CD-25B6142D9603}"/>
              </a:ext>
            </a:extLst>
          </p:cNvPr>
          <p:cNvSpPr txBox="1"/>
          <p:nvPr/>
        </p:nvSpPr>
        <p:spPr>
          <a:xfrm>
            <a:off x="1371908" y="3284984"/>
            <a:ext cx="6092244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numbers.add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(4)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print(numbers)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{1, 2, 3, 4}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2FB7A-F2D6-445C-907D-8E6ED3350D25}"/>
              </a:ext>
            </a:extLst>
          </p:cNvPr>
          <p:cNvSpPr txBox="1"/>
          <p:nvPr/>
        </p:nvSpPr>
        <p:spPr>
          <a:xfrm>
            <a:off x="1371908" y="5501305"/>
            <a:ext cx="6092244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numbers.discard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(5)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print(numbers)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{1, 2, 3, 4}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0ED71-8A6E-4188-BD4D-403D82CCF3B4}"/>
              </a:ext>
            </a:extLst>
          </p:cNvPr>
          <p:cNvSpPr txBox="1"/>
          <p:nvPr/>
        </p:nvSpPr>
        <p:spPr>
          <a:xfrm>
            <a:off x="1371908" y="4387912"/>
            <a:ext cx="8468508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numbers.update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([2, 3, 4, 5])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print(numbers)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{1, 2, 3, 4, 5}</a:t>
            </a:r>
          </a:p>
        </p:txBody>
      </p:sp>
    </p:spTree>
    <p:extLst>
      <p:ext uri="{BB962C8B-B14F-4D97-AF65-F5344CB8AC3E}">
        <p14:creationId xmlns:p14="http://schemas.microsoft.com/office/powerpoint/2010/main" val="2951435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세트</a:t>
            </a:r>
            <a:r>
              <a:rPr lang="en-US" altLang="ko-KR" sz="2800" b="1" dirty="0">
                <a:latin typeface="+mj-ea"/>
              </a:rPr>
              <a:t>(Set)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929314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요소 추가하고 삭제하기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remove()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메소드도 사용할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 세트에 없는 요소를 삭제하려고 하면 </a:t>
            </a:r>
            <a:r>
              <a:rPr lang="en-US" altLang="ko-KR" sz="1600" dirty="0">
                <a:latin typeface="+mj-ea"/>
                <a:ea typeface="+mj-ea"/>
              </a:rPr>
              <a:t>remove()</a:t>
            </a:r>
            <a:r>
              <a:rPr lang="ko-KR" altLang="en-US" sz="1600" dirty="0">
                <a:latin typeface="+mj-ea"/>
                <a:ea typeface="+mj-ea"/>
              </a:rPr>
              <a:t>는 예외를 발생시킨다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 -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clear()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메소드는 세트의 전체 요소를 지운다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45198-1FEF-4E10-B829-091F19C91FA0}"/>
              </a:ext>
            </a:extLst>
          </p:cNvPr>
          <p:cNvSpPr txBox="1"/>
          <p:nvPr/>
        </p:nvSpPr>
        <p:spPr>
          <a:xfrm>
            <a:off x="1371908" y="1804632"/>
            <a:ext cx="6092244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numbers.remove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(6) 		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세트에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6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이 없으므로 예외가 발생된다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50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KeyError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F3D97-32C3-4E46-94CD-25B6142D9603}"/>
              </a:ext>
            </a:extLst>
          </p:cNvPr>
          <p:cNvSpPr txBox="1"/>
          <p:nvPr/>
        </p:nvSpPr>
        <p:spPr>
          <a:xfrm>
            <a:off x="1371908" y="2946712"/>
            <a:ext cx="6092244" cy="7848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numbers.clear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 		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세트의 크기가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0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이 된다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(numbers))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3298306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세트</a:t>
            </a:r>
            <a:r>
              <a:rPr lang="en-US" altLang="ko-KR" sz="2800" b="1" dirty="0">
                <a:latin typeface="+mj-ea"/>
              </a:rPr>
              <a:t>(Set)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929314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부분 집합 연산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- 2</a:t>
            </a:r>
            <a:r>
              <a:rPr lang="ko-KR" altLang="en-US" sz="1600" dirty="0">
                <a:latin typeface="+mj-ea"/>
                <a:ea typeface="+mj-ea"/>
              </a:rPr>
              <a:t>개의 세트가 같은지도 검사할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이것은 </a:t>
            </a:r>
            <a:r>
              <a:rPr lang="en-US" altLang="ko-KR" sz="1600" dirty="0">
                <a:latin typeface="+mj-ea"/>
                <a:ea typeface="+mj-ea"/>
              </a:rPr>
              <a:t>==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en-US" altLang="ko-KR" sz="1600" dirty="0">
                <a:latin typeface="+mj-ea"/>
                <a:ea typeface="+mj-ea"/>
              </a:rPr>
              <a:t>=! </a:t>
            </a:r>
            <a:r>
              <a:rPr lang="ko-KR" altLang="en-US" sz="1600" dirty="0">
                <a:latin typeface="+mj-ea"/>
                <a:ea typeface="+mj-ea"/>
              </a:rPr>
              <a:t>연산자를 사용하는 것이 가장 쉽다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 - &lt; </a:t>
            </a:r>
            <a:r>
              <a:rPr lang="ko-KR" altLang="en-US" sz="1600" dirty="0">
                <a:latin typeface="+mj-ea"/>
                <a:ea typeface="+mj-ea"/>
              </a:rPr>
              <a:t>연산자와 </a:t>
            </a:r>
            <a:r>
              <a:rPr lang="en-US" altLang="ko-KR" sz="1600" dirty="0">
                <a:latin typeface="+mj-ea"/>
                <a:ea typeface="+mj-ea"/>
              </a:rPr>
              <a:t>&lt;= </a:t>
            </a:r>
            <a:r>
              <a:rPr lang="ko-KR" altLang="en-US" sz="1600" dirty="0">
                <a:latin typeface="+mj-ea"/>
                <a:ea typeface="+mj-ea"/>
              </a:rPr>
              <a:t>연산자를 사용하면 세트가 </a:t>
            </a:r>
            <a:r>
              <a:rPr lang="ko-KR" altLang="en-US" sz="1600" dirty="0" err="1">
                <a:latin typeface="+mj-ea"/>
                <a:ea typeface="+mj-ea"/>
              </a:rPr>
              <a:t>진부분</a:t>
            </a:r>
            <a:r>
              <a:rPr lang="ko-KR" altLang="en-US" sz="1600" dirty="0">
                <a:latin typeface="+mj-ea"/>
                <a:ea typeface="+mj-ea"/>
              </a:rPr>
              <a:t> 집합인지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부분 집합인지를 검사할 수 있다</a:t>
            </a:r>
            <a:r>
              <a:rPr lang="en-US" altLang="ko-KR" sz="1600" dirty="0">
                <a:latin typeface="+mj-ea"/>
                <a:ea typeface="+mj-ea"/>
              </a:rPr>
              <a:t>. &gt;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en-US" altLang="ko-KR" sz="1600" dirty="0">
                <a:latin typeface="+mj-ea"/>
                <a:ea typeface="+mj-ea"/>
              </a:rPr>
              <a:t>&gt;= </a:t>
            </a:r>
            <a:r>
              <a:rPr lang="ko-KR" altLang="en-US" sz="1600" dirty="0">
                <a:latin typeface="+mj-ea"/>
                <a:ea typeface="+mj-ea"/>
              </a:rPr>
              <a:t>연산자를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사용하면 </a:t>
            </a:r>
            <a:r>
              <a:rPr lang="ko-KR" altLang="en-US" sz="1600" dirty="0" err="1">
                <a:latin typeface="+mj-ea"/>
                <a:ea typeface="+mj-ea"/>
              </a:rPr>
              <a:t>진상위</a:t>
            </a:r>
            <a:r>
              <a:rPr lang="ko-KR" altLang="en-US" sz="1600" dirty="0">
                <a:latin typeface="+mj-ea"/>
                <a:ea typeface="+mj-ea"/>
              </a:rPr>
              <a:t> 집합</a:t>
            </a:r>
            <a:r>
              <a:rPr lang="en-US" altLang="ko-KR" sz="1600" dirty="0">
                <a:latin typeface="+mj-ea"/>
                <a:ea typeface="+mj-ea"/>
              </a:rPr>
              <a:t>(A </a:t>
            </a:r>
            <a:r>
              <a:rPr lang="ko-KR" altLang="en-US" sz="1600" dirty="0">
                <a:latin typeface="+mj-ea"/>
                <a:ea typeface="+mj-ea"/>
              </a:rPr>
              <a:t>⊃ </a:t>
            </a:r>
            <a:r>
              <a:rPr lang="en-US" altLang="ko-KR" sz="1600" dirty="0">
                <a:latin typeface="+mj-ea"/>
                <a:ea typeface="+mj-ea"/>
              </a:rPr>
              <a:t>B</a:t>
            </a:r>
            <a:r>
              <a:rPr lang="ko-KR" altLang="en-US" sz="1600" dirty="0">
                <a:latin typeface="+mj-ea"/>
                <a:ea typeface="+mj-ea"/>
              </a:rPr>
              <a:t>이고 </a:t>
            </a:r>
            <a:r>
              <a:rPr lang="en-US" altLang="ko-KR" sz="1600" dirty="0">
                <a:latin typeface="+mj-ea"/>
                <a:ea typeface="+mj-ea"/>
              </a:rPr>
              <a:t>A </a:t>
            </a:r>
            <a:r>
              <a:rPr lang="ko-KR" altLang="en-US" sz="1600" dirty="0">
                <a:latin typeface="+mj-ea"/>
                <a:ea typeface="+mj-ea"/>
              </a:rPr>
              <a:t>≠ </a:t>
            </a:r>
            <a:r>
              <a:rPr lang="en-US" altLang="ko-KR" sz="1600" dirty="0">
                <a:latin typeface="+mj-ea"/>
                <a:ea typeface="+mj-ea"/>
              </a:rPr>
              <a:t>B</a:t>
            </a:r>
            <a:r>
              <a:rPr lang="ko-KR" altLang="en-US" sz="1600" dirty="0">
                <a:latin typeface="+mj-ea"/>
                <a:ea typeface="+mj-ea"/>
              </a:rPr>
              <a:t>인 경우 </a:t>
            </a:r>
            <a:r>
              <a:rPr lang="ko-KR" altLang="en-US" sz="1600" dirty="0" err="1">
                <a:latin typeface="+mj-ea"/>
                <a:ea typeface="+mj-ea"/>
              </a:rPr>
              <a:t>진상위</a:t>
            </a:r>
            <a:r>
              <a:rPr lang="ko-KR" altLang="en-US" sz="1600" dirty="0">
                <a:latin typeface="+mj-ea"/>
                <a:ea typeface="+mj-ea"/>
              </a:rPr>
              <a:t> 집합이라고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즉 상위 집합이지만 두 집합이 같지 않다</a:t>
            </a:r>
            <a:r>
              <a:rPr lang="en-US" altLang="ko-KR" sz="1600" dirty="0">
                <a:latin typeface="+mj-ea"/>
                <a:ea typeface="+mj-ea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상위 집합도 검사할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부분집합인지를 검사하는 메소드는 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</a:rPr>
              <a:t>issubset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45198-1FEF-4E10-B829-091F19C91FA0}"/>
              </a:ext>
            </a:extLst>
          </p:cNvPr>
          <p:cNvSpPr txBox="1"/>
          <p:nvPr/>
        </p:nvSpPr>
        <p:spPr>
          <a:xfrm>
            <a:off x="1371908" y="1804632"/>
            <a:ext cx="6092244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A = {1, 2, 3}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B = {1, 2, 3}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print(A == B)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F3D97-32C3-4E46-94CD-25B6142D9603}"/>
              </a:ext>
            </a:extLst>
          </p:cNvPr>
          <p:cNvSpPr txBox="1"/>
          <p:nvPr/>
        </p:nvSpPr>
        <p:spPr>
          <a:xfrm>
            <a:off x="1371908" y="3997513"/>
            <a:ext cx="6092244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A = {1, 2, 3, 4, 5}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B = {1, 2, 3}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print(B &lt; A)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F23E5-44FC-48E5-A27D-D5D3F533D720}"/>
              </a:ext>
            </a:extLst>
          </p:cNvPr>
          <p:cNvSpPr txBox="1"/>
          <p:nvPr/>
        </p:nvSpPr>
        <p:spPr>
          <a:xfrm>
            <a:off x="1371908" y="5471688"/>
            <a:ext cx="6092244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A = {1, 2, 3, 4, 5}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B = {1, 2, 3}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B.issubset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(A))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True</a:t>
            </a:r>
          </a:p>
        </p:txBody>
      </p:sp>
    </p:spTree>
    <p:extLst>
      <p:ext uri="{BB962C8B-B14F-4D97-AF65-F5344CB8AC3E}">
        <p14:creationId xmlns:p14="http://schemas.microsoft.com/office/powerpoint/2010/main" val="2059675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세트</a:t>
            </a:r>
            <a:r>
              <a:rPr lang="en-US" altLang="ko-KR" sz="2800" b="1" dirty="0">
                <a:latin typeface="+mj-ea"/>
              </a:rPr>
              <a:t>(Set)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929314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부분 집합 연산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상위집합인지를 검사하는 메소드는 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</a:rPr>
              <a:t>issuperset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 - </a:t>
            </a:r>
            <a:r>
              <a:rPr lang="ko-KR" altLang="en-US" sz="1600" dirty="0">
                <a:latin typeface="+mj-ea"/>
                <a:ea typeface="+mj-ea"/>
              </a:rPr>
              <a:t>요소가 집합에 포함되어 있는지는 </a:t>
            </a:r>
            <a:r>
              <a:rPr lang="en-US" altLang="ko-KR" sz="1600" dirty="0">
                <a:latin typeface="+mj-ea"/>
                <a:ea typeface="+mj-ea"/>
              </a:rPr>
              <a:t>in </a:t>
            </a:r>
            <a:r>
              <a:rPr lang="ko-KR" altLang="en-US" sz="1600" dirty="0">
                <a:latin typeface="+mj-ea"/>
                <a:ea typeface="+mj-ea"/>
              </a:rPr>
              <a:t>키워드를 이용하여 검사할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4)</a:t>
            </a:r>
            <a:r>
              <a:rPr lang="ko-KR" altLang="en-US" sz="1600" b="1" dirty="0">
                <a:latin typeface="+mj-ea"/>
                <a:ea typeface="+mj-ea"/>
              </a:rPr>
              <a:t> 집합 연산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세트가 유용한 이유는 교집합이나 합집합과 같은 여러 가지 집합 연산을 지원</a:t>
            </a:r>
            <a:r>
              <a:rPr lang="ko-KR" altLang="en-US" sz="1600" dirty="0">
                <a:latin typeface="+mj-ea"/>
                <a:ea typeface="+mj-ea"/>
              </a:rPr>
              <a:t>하기 때문이다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이것은 연산자나 </a:t>
            </a:r>
            <a:r>
              <a:rPr lang="ko-KR" altLang="en-US" sz="1600" dirty="0" err="1">
                <a:latin typeface="+mj-ea"/>
                <a:ea typeface="+mj-ea"/>
              </a:rPr>
              <a:t>메소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드로</a:t>
            </a:r>
            <a:r>
              <a:rPr lang="ko-KR" altLang="en-US" sz="1600" dirty="0">
                <a:latin typeface="+mj-ea"/>
                <a:ea typeface="+mj-ea"/>
              </a:rPr>
              <a:t> 수행할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일단 다음과 같은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개의 집합이 세트로 정의되어 있다고 가정하자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7F3D97-32C3-4E46-94CD-25B6142D9603}"/>
              </a:ext>
            </a:extLst>
          </p:cNvPr>
          <p:cNvSpPr txBox="1"/>
          <p:nvPr/>
        </p:nvSpPr>
        <p:spPr>
          <a:xfrm>
            <a:off x="1371908" y="3304489"/>
            <a:ext cx="6092244" cy="12464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mySet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set ("banana")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print('a' in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mySet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True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print('p' not in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mySet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F23E5-44FC-48E5-A27D-D5D3F533D720}"/>
              </a:ext>
            </a:extLst>
          </p:cNvPr>
          <p:cNvSpPr txBox="1"/>
          <p:nvPr/>
        </p:nvSpPr>
        <p:spPr>
          <a:xfrm>
            <a:off x="1371908" y="1830112"/>
            <a:ext cx="6092244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A = {1, 2, 3, 4, 5}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B = {1, 2, 3}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A.issuperset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(B))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47A44-86F4-43FF-AF54-BF6C298BE8C8}"/>
              </a:ext>
            </a:extLst>
          </p:cNvPr>
          <p:cNvSpPr txBox="1"/>
          <p:nvPr/>
        </p:nvSpPr>
        <p:spPr>
          <a:xfrm>
            <a:off x="1371908" y="5877272"/>
            <a:ext cx="6092244" cy="55399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500" dirty="0">
                <a:latin typeface="+mj-ea"/>
                <a:ea typeface="+mj-ea"/>
                <a:cs typeface="Arial" panose="020B0604020202020204" pitchFamily="34" charset="0"/>
              </a:rPr>
              <a:t>A = {1, 2, 3}</a:t>
            </a:r>
          </a:p>
          <a:p>
            <a:r>
              <a:rPr lang="pt-BR" altLang="ko-KR" sz="1500" dirty="0">
                <a:latin typeface="+mj-ea"/>
                <a:ea typeface="+mj-ea"/>
                <a:cs typeface="Arial" panose="020B0604020202020204" pitchFamily="34" charset="0"/>
              </a:rPr>
              <a:t>B = {3, 4, 5}</a:t>
            </a:r>
          </a:p>
        </p:txBody>
      </p:sp>
    </p:spTree>
    <p:extLst>
      <p:ext uri="{BB962C8B-B14F-4D97-AF65-F5344CB8AC3E}">
        <p14:creationId xmlns:p14="http://schemas.microsoft.com/office/powerpoint/2010/main" val="701319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세트</a:t>
            </a:r>
            <a:r>
              <a:rPr lang="en-US" altLang="ko-KR" sz="2800" b="1" dirty="0">
                <a:latin typeface="+mj-ea"/>
              </a:rPr>
              <a:t>(Set)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929314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4)</a:t>
            </a:r>
            <a:r>
              <a:rPr lang="ko-KR" altLang="en-US" sz="1600" b="1" dirty="0">
                <a:latin typeface="+mj-ea"/>
                <a:ea typeface="+mj-ea"/>
              </a:rPr>
              <a:t> 집합 연산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합집합은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개의 집합을 합하는 연산이다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물론 중복되는 요소는 제외된다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합집합은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|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연산자나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union()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메소드를  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사용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교집합은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개의 집합에서 겹치는 요소를 구하는 연산이다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교집합은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&amp;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연산자나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intersection()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메소드를 사용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47A44-86F4-43FF-AF54-BF6C298BE8C8}"/>
              </a:ext>
            </a:extLst>
          </p:cNvPr>
          <p:cNvSpPr txBox="1"/>
          <p:nvPr/>
        </p:nvSpPr>
        <p:spPr>
          <a:xfrm>
            <a:off x="3417869" y="2205424"/>
            <a:ext cx="6092244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pt-BR" altLang="ko-KR" sz="1500" dirty="0">
                <a:latin typeface="+mj-ea"/>
                <a:ea typeface="+mj-ea"/>
                <a:cs typeface="Arial" panose="020B0604020202020204" pitchFamily="34" charset="0"/>
              </a:rPr>
              <a:t>A | B)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pt-BR" altLang="ko-KR" sz="1500" dirty="0">
                <a:latin typeface="+mj-ea"/>
                <a:ea typeface="+mj-ea"/>
                <a:cs typeface="Arial" panose="020B0604020202020204" pitchFamily="34" charset="0"/>
              </a:rPr>
              <a:t>{1, 2, 3, 4, 5}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pt-BR" altLang="ko-KR" sz="1500" dirty="0">
                <a:latin typeface="+mj-ea"/>
                <a:ea typeface="+mj-ea"/>
                <a:cs typeface="Arial" panose="020B0604020202020204" pitchFamily="34" charset="0"/>
              </a:rPr>
              <a:t>A.union(B))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pt-BR" altLang="ko-KR" sz="1500" dirty="0">
                <a:latin typeface="+mj-ea"/>
                <a:ea typeface="+mj-ea"/>
                <a:cs typeface="Arial" panose="020B0604020202020204" pitchFamily="34" charset="0"/>
              </a:rPr>
              <a:t>{1, 2, 3, 4, 5}</a:t>
            </a:r>
          </a:p>
          <a:p>
            <a:r>
              <a:rPr lang="pt-BR" altLang="ko-KR" sz="1500" dirty="0">
                <a:latin typeface="+mj-ea"/>
                <a:ea typeface="+mj-ea"/>
                <a:cs typeface="Arial" panose="020B0604020202020204" pitchFamily="34" charset="0"/>
              </a:rPr>
              <a:t>print(B.union(A))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pt-BR" altLang="ko-KR" sz="1500" dirty="0">
                <a:latin typeface="+mj-ea"/>
                <a:ea typeface="+mj-ea"/>
                <a:cs typeface="Arial" panose="020B0604020202020204" pitchFamily="34" charset="0"/>
              </a:rPr>
              <a:t>{1, 2, 3, 4, 5}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EBE5EB-ED5B-4B0A-A5AC-F14382EFC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08" y="2209277"/>
            <a:ext cx="1924050" cy="1209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C8E3FD-9EBA-4700-A096-6C67BF0B1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08" y="4437112"/>
            <a:ext cx="1924050" cy="1152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9F8013-8011-48F7-8FDB-9899630151E4}"/>
              </a:ext>
            </a:extLst>
          </p:cNvPr>
          <p:cNvSpPr txBox="1"/>
          <p:nvPr/>
        </p:nvSpPr>
        <p:spPr>
          <a:xfrm>
            <a:off x="3417869" y="4437112"/>
            <a:ext cx="6092244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print(A &amp; B)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{3}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A.intersection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(B)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{3}</a:t>
            </a:r>
          </a:p>
        </p:txBody>
      </p:sp>
    </p:spTree>
    <p:extLst>
      <p:ext uri="{BB962C8B-B14F-4D97-AF65-F5344CB8AC3E}">
        <p14:creationId xmlns:p14="http://schemas.microsoft.com/office/powerpoint/2010/main" val="1011353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세트</a:t>
            </a:r>
            <a:r>
              <a:rPr lang="en-US" altLang="ko-KR" sz="2800" b="1" dirty="0">
                <a:latin typeface="+mj-ea"/>
              </a:rPr>
              <a:t>(Set)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929314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4)</a:t>
            </a:r>
            <a:r>
              <a:rPr lang="ko-KR" altLang="en-US" sz="1600" b="1" dirty="0">
                <a:latin typeface="+mj-ea"/>
                <a:ea typeface="+mj-ea"/>
              </a:rPr>
              <a:t> 집합 연산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차집합은 하나의 집합에서 다른 집합의 요소를 빼는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차집합은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–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연산자나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difference()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메소드를 사용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집합에 대해서도 </a:t>
            </a:r>
            <a:r>
              <a:rPr lang="en-US" altLang="ko-KR" sz="1600" dirty="0">
                <a:latin typeface="+mj-ea"/>
                <a:ea typeface="+mj-ea"/>
              </a:rPr>
              <a:t>all(), any(), enumerate(), </a:t>
            </a:r>
            <a:r>
              <a:rPr lang="en-US" altLang="ko-KR" sz="1600" dirty="0" err="1">
                <a:latin typeface="+mj-ea"/>
                <a:ea typeface="+mj-ea"/>
              </a:rPr>
              <a:t>len</a:t>
            </a:r>
            <a:r>
              <a:rPr lang="en-US" altLang="ko-KR" sz="1600" dirty="0">
                <a:latin typeface="+mj-ea"/>
                <a:ea typeface="+mj-ea"/>
              </a:rPr>
              <a:t>(), max(), min(), sorted(), sum() </a:t>
            </a:r>
            <a:r>
              <a:rPr lang="ko-KR" altLang="en-US" sz="1600" dirty="0">
                <a:latin typeface="+mj-ea"/>
                <a:ea typeface="+mj-ea"/>
              </a:rPr>
              <a:t>등의 메소드는 사용할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all()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은 세트의 모든 요소가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True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인 경우에 세트가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True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가 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any()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는 하나의 요소라도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True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이면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True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를 반환한다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47A44-86F4-43FF-AF54-BF6C298BE8C8}"/>
              </a:ext>
            </a:extLst>
          </p:cNvPr>
          <p:cNvSpPr txBox="1"/>
          <p:nvPr/>
        </p:nvSpPr>
        <p:spPr>
          <a:xfrm>
            <a:off x="3417869" y="1864920"/>
            <a:ext cx="6092244" cy="101566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print(A – B)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{1, 2}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A.difference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(B))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출력결과 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{1, 2}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08C0CD-6F54-4834-AAE3-D82666D7E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08" y="1820138"/>
            <a:ext cx="18288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06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자료구조의 이해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630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1)</a:t>
            </a:r>
            <a:r>
              <a:rPr lang="ko-KR" altLang="en-US" b="1" dirty="0">
                <a:latin typeface="+mj-ea"/>
                <a:ea typeface="+mj-ea"/>
              </a:rPr>
              <a:t> 자료구조의 개념</a:t>
            </a:r>
            <a:endParaRPr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전화번호부 이외에도 실생활에서 데이터의 특징을 반영하여 저장해야 할 정보는 많다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은행의 번호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표 처리 방식을 생각해 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은행의 번호표는 번호표 단말기에서 사용자가 번호표를 하나씩 뽑으면 대기 인원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이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씩 증가하고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해당 사용자가 은행 서비스 이용을 종료하면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씩 감소한다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경우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사용되는 번호표의 번호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정보와 현재 대기 인원을 모두 관리한다면 효율적으로 데이터를 관리할 수 있을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또 다른 예로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택배 수화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물을 트럭에 쌓을 때 위치 정보를 어떻게 저장할지에 대한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나중에 배달하는 수화물일수록 트럭 안쪽에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쌓고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먼저 배달하는 수화물일수록 바깥에 쌓는 것이 좋다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이러한 특징을 고려한 데이터 저장 방식은 매우 유용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할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종합하면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자료구조는 특징이 있는 정보를 메모리에 효율적으로 저장 및 반환하는 방법으로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데이터를 관리하는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방식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특히 대용량일수록 메모리에 빨리 저장하고 빠르게 검색하여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메모리를 효율적으로 사용하고 실행 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간을 줄일 수 있게 해 준다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6152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자료구조의 이해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2)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ko-KR" altLang="en-US" b="1" dirty="0" err="1">
                <a:latin typeface="+mj-ea"/>
                <a:ea typeface="+mj-ea"/>
              </a:rPr>
              <a:t>파이썬에서의</a:t>
            </a:r>
            <a:r>
              <a:rPr lang="ko-KR" altLang="en-US" b="1" dirty="0">
                <a:latin typeface="+mj-ea"/>
                <a:ea typeface="+mj-ea"/>
              </a:rPr>
              <a:t> 자료구조</a:t>
            </a:r>
            <a:endParaRPr lang="en-US" altLang="ko-KR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 err="1"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latin typeface="+mj-ea"/>
                <a:ea typeface="+mj-ea"/>
              </a:rPr>
              <a:t> 어떤 종류의 자료구조가 있을까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사실 이미 자료구조의 기본 저장 방식인 리스트에 대해 앞서서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배웠으며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이외에 자료구조는 아래 표와 같다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아래에 열거된 다양한 자료구조를 하나하나 배우며 실제 사용할 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있는 방법에 대해 알아보자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7BDBC-FDC7-4A1C-B632-4329930A6299}"/>
              </a:ext>
            </a:extLst>
          </p:cNvPr>
          <p:cNvSpPr txBox="1"/>
          <p:nvPr/>
        </p:nvSpPr>
        <p:spPr>
          <a:xfrm>
            <a:off x="1332459" y="5485416"/>
            <a:ext cx="721101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제공하는 자료구조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9C0B358-71C0-46C6-B436-31FDE1815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666266"/>
            <a:ext cx="7200000" cy="286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A86200-5C89-4EE6-BFAB-7D78EA430254}"/>
              </a:ext>
            </a:extLst>
          </p:cNvPr>
          <p:cNvSpPr txBox="1"/>
          <p:nvPr/>
        </p:nvSpPr>
        <p:spPr>
          <a:xfrm>
            <a:off x="1332459" y="5805264"/>
            <a:ext cx="9516069" cy="10081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참고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이 장에서 다루는 자료구조의 내용이 아주 어렵지는 않지만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실제 자료구조는 컴퓨터 공학과에서 한 학기 수업으로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가르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칠 정도로 조금은 어려운 과목이다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여기서는 간단한 개요 수준과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파이썬에서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다루는 방식만 배우지만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컴퓨터 공학과에서는 실제 각 자료구조를 구현하는 방식을 배우기 때문이다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공부하다가 궁금증이 생기면 자료구조와 알고리즘을 다룬 전문 서적을 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참고하는 것을 권장한다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057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스택과 큐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929314" cy="526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1)</a:t>
            </a:r>
            <a:r>
              <a:rPr lang="ko-KR" altLang="en-US" b="1" dirty="0">
                <a:latin typeface="+mj-ea"/>
                <a:ea typeface="+mj-ea"/>
              </a:rPr>
              <a:t> 스택</a:t>
            </a:r>
            <a:r>
              <a:rPr lang="en-US" altLang="ko-KR" b="1" dirty="0">
                <a:latin typeface="+mj-ea"/>
                <a:ea typeface="+mj-ea"/>
              </a:rPr>
              <a:t>(stack)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자료구조에서 첫 번째로 다룰 주제는 스택이다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스택 </a:t>
            </a:r>
            <a:r>
              <a:rPr lang="en-US" altLang="ko-KR" sz="1600" dirty="0">
                <a:latin typeface="+mj-ea"/>
                <a:ea typeface="+mj-ea"/>
              </a:rPr>
              <a:t>stack</a:t>
            </a:r>
            <a:r>
              <a:rPr lang="ko-KR" altLang="en-US" sz="1600" dirty="0">
                <a:latin typeface="+mj-ea"/>
                <a:ea typeface="+mj-ea"/>
              </a:rPr>
              <a:t>은 컴퓨터 공학과 학생들도 전공을 배우면서 처음 배우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는 자료구조로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자료구조의 핵심 개념 중 하나이다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스택을 간단히 표현하면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LIFO(Last In First Out)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으로 정의할 수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즉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마지막에 들어간 데이터가 가장 먼저 나오는 형태로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데이터의 저장 공간을 구현하는 것이다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일반적으로 스택이라고 하면 그림에서 보이는 사각형의 저장 공간을 뜻한다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</a:t>
            </a:r>
            <a:r>
              <a:rPr lang="en-US" altLang="ko-KR" sz="1600" dirty="0">
                <a:latin typeface="+mj-ea"/>
                <a:ea typeface="+mj-ea"/>
              </a:rPr>
              <a:t>, 4, 10 </a:t>
            </a:r>
            <a:r>
              <a:rPr lang="ko-KR" altLang="en-US" sz="1600" dirty="0">
                <a:latin typeface="+mj-ea"/>
                <a:ea typeface="+mj-ea"/>
              </a:rPr>
              <a:t>과 같은 데이터를 저장하는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공간으로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리스트와 비슷하지만 저장 순서가 바뀌는 형태를 스택 자료구조</a:t>
            </a:r>
            <a:r>
              <a:rPr lang="en-US" altLang="ko-KR" sz="1600" dirty="0">
                <a:latin typeface="+mj-ea"/>
                <a:ea typeface="+mj-ea"/>
              </a:rPr>
              <a:t>(stack data structure)</a:t>
            </a:r>
            <a:r>
              <a:rPr lang="ko-KR" altLang="en-US" sz="1600" dirty="0">
                <a:latin typeface="+mj-ea"/>
                <a:ea typeface="+mj-ea"/>
              </a:rPr>
              <a:t>라고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스택에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서 데이터를 저장하는 것을 푸시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(push),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데이터를 추출하는 것을 팝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(pop)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이라고 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E4EB3-23AF-4C8A-A90A-2BB59BD90337}"/>
              </a:ext>
            </a:extLst>
          </p:cNvPr>
          <p:cNvSpPr txBox="1"/>
          <p:nvPr/>
        </p:nvSpPr>
        <p:spPr>
          <a:xfrm>
            <a:off x="7350834" y="5949280"/>
            <a:ext cx="2201550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스택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7B9ECA3-5CCD-4168-BA27-F3AD95310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220" y="3861048"/>
            <a:ext cx="5826768" cy="2520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449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스택과 큐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929314" cy="526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2)</a:t>
            </a:r>
            <a:r>
              <a:rPr lang="ko-KR" altLang="en-US" b="1" dirty="0">
                <a:latin typeface="+mj-ea"/>
                <a:ea typeface="+mj-ea"/>
              </a:rPr>
              <a:t> 스택의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사용 용도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스택은 어떤 상황에서 사용할 수 있을까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앞서 언급한 사례 중 택배 수화물을 저장하는 방식을 보면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먼저 배달해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 야 하는 수화물은 트럭의 바깥쪽에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나중에 배달해야 하는 수화물은 트럭의 안쪽에 넣는다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수화물을 하나의 데이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터로 본다면 먼저 들어간 수화물보다 나중에 들어간 수화물이 먼저 나와야 하는 경우와 같다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수화물에 대한 데이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터도 이러한 방식으로 저장한다면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좀 더 쉽게 데이터를 추출할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파이선에서는 리스트를 사용하여 스택을 구현할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리스트라는 저장 공간을 만든 후</a:t>
            </a:r>
            <a:r>
              <a:rPr lang="en-US" altLang="ko-KR" sz="1600" dirty="0">
                <a:latin typeface="+mj-ea"/>
                <a:ea typeface="+mj-ea"/>
              </a:rPr>
              <a:t>, append() </a:t>
            </a:r>
            <a:r>
              <a:rPr lang="ko-KR" altLang="en-US" sz="1600" dirty="0">
                <a:latin typeface="+mj-ea"/>
                <a:ea typeface="+mj-ea"/>
              </a:rPr>
              <a:t>함수로 데이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터를 저장</a:t>
            </a:r>
            <a:r>
              <a:rPr lang="en-US" altLang="ko-KR" sz="1600" dirty="0">
                <a:latin typeface="+mj-ea"/>
                <a:ea typeface="+mj-ea"/>
              </a:rPr>
              <a:t>(push)</a:t>
            </a:r>
            <a:r>
              <a:rPr lang="ko-KR" altLang="en-US" sz="1600" dirty="0">
                <a:latin typeface="+mj-ea"/>
                <a:ea typeface="+mj-ea"/>
              </a:rPr>
              <a:t>하고 추출</a:t>
            </a:r>
            <a:r>
              <a:rPr lang="en-US" altLang="ko-KR" sz="1600" dirty="0">
                <a:latin typeface="+mj-ea"/>
                <a:ea typeface="+mj-ea"/>
              </a:rPr>
              <a:t>(pop)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 코드를 확인해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B380C-58CA-4108-A99A-EE8682BB222F}"/>
              </a:ext>
            </a:extLst>
          </p:cNvPr>
          <p:cNvSpPr txBox="1"/>
          <p:nvPr/>
        </p:nvSpPr>
        <p:spPr>
          <a:xfrm>
            <a:off x="1433868" y="3727080"/>
            <a:ext cx="4518116" cy="17081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a = [1, 2, 3, 4, 5]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a.append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(10)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print(a)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a.append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(20)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print(a)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a.pop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a.pop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44CDF-DA4F-41C0-9A4A-585D55A5CDAA}"/>
              </a:ext>
            </a:extLst>
          </p:cNvPr>
          <p:cNvSpPr txBox="1"/>
          <p:nvPr/>
        </p:nvSpPr>
        <p:spPr>
          <a:xfrm>
            <a:off x="1433764" y="5435176"/>
            <a:ext cx="4516239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[1, 2, 3, 4, 5, 10]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[1, 2, 3, 4, 5, 10, 20]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20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C679C-9255-4F73-9F77-179C37F7AAAB}"/>
              </a:ext>
            </a:extLst>
          </p:cNvPr>
          <p:cNvSpPr txBox="1"/>
          <p:nvPr/>
        </p:nvSpPr>
        <p:spPr>
          <a:xfrm>
            <a:off x="6096001" y="3727080"/>
            <a:ext cx="5832648" cy="14301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사실 </a:t>
            </a:r>
            <a:r>
              <a:rPr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파이썬에서는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훨씬 더 효율적이고 강력한 스택 라이브러리를 제공한다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추후에 배우겠지만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 collections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라는 모듈이 있는데 이 모듈에서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deque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는 자료구조를 제공하여 조금 더 빠르게 스택을 구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현할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수 있다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이후에 다시 배운다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79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스택과 큐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929314" cy="526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3)</a:t>
            </a:r>
            <a:r>
              <a:rPr lang="ko-KR" altLang="en-US" b="1" dirty="0">
                <a:latin typeface="+mj-ea"/>
                <a:ea typeface="+mj-ea"/>
              </a:rPr>
              <a:t> 스택으로 만들 수 있는 프로그램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스택으로 만들 수 있는 프로그램에는 어떤 것이 있을까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다양한 프로그램을 만들 수 있지만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앞서 만들었던 십진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수를 이진수로 변환하는 </a:t>
            </a:r>
            <a:r>
              <a:rPr lang="en-US" altLang="ko-KR" sz="1600" dirty="0">
                <a:latin typeface="+mj-ea"/>
                <a:ea typeface="+mj-ea"/>
              </a:rPr>
              <a:t>'</a:t>
            </a:r>
            <a:r>
              <a:rPr lang="ko-KR" altLang="en-US" sz="1600" dirty="0">
                <a:latin typeface="+mj-ea"/>
                <a:ea typeface="+mj-ea"/>
              </a:rPr>
              <a:t>이진수 변환기</a:t>
            </a:r>
            <a:r>
              <a:rPr lang="en-US" altLang="ko-KR" sz="1600" dirty="0">
                <a:latin typeface="+mj-ea"/>
                <a:ea typeface="+mj-ea"/>
              </a:rPr>
              <a:t>' </a:t>
            </a:r>
            <a:r>
              <a:rPr lang="ko-KR" altLang="en-US" sz="1600" dirty="0">
                <a:latin typeface="+mj-ea"/>
                <a:ea typeface="+mj-ea"/>
              </a:rPr>
              <a:t>프로그램이 스택을 사용하여 만들 수 있는 프로그램 중 하나이다</a:t>
            </a:r>
            <a:r>
              <a:rPr lang="en-US" altLang="ko-KR" sz="1600" dirty="0">
                <a:latin typeface="+mj-ea"/>
                <a:ea typeface="+mj-ea"/>
              </a:rPr>
              <a:t>. 2</a:t>
            </a:r>
            <a:r>
              <a:rPr lang="ko-KR" altLang="en-US" sz="1600" dirty="0">
                <a:latin typeface="+mj-ea"/>
                <a:ea typeface="+mj-ea"/>
              </a:rPr>
              <a:t>로 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눈 나머지 값을 스택에 </a:t>
            </a:r>
            <a:r>
              <a:rPr lang="ko-KR" altLang="en-US" sz="1600" dirty="0" err="1">
                <a:latin typeface="+mj-ea"/>
                <a:ea typeface="+mj-ea"/>
              </a:rPr>
              <a:t>푸시한</a:t>
            </a:r>
            <a:r>
              <a:rPr lang="ko-KR" altLang="en-US" sz="1600" dirty="0">
                <a:latin typeface="+mj-ea"/>
                <a:ea typeface="+mj-ea"/>
              </a:rPr>
              <a:t> 후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마지막으로 들어온 값부터 팝으로 추출하고 출력한다면 원하는 결과를 얻을 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또 다른 예로는 입력한 텍스트의 역순을 추출하는 프로그램을 작성하는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아래 코드를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B380C-58CA-4108-A99A-EE8682BB222F}"/>
              </a:ext>
            </a:extLst>
          </p:cNvPr>
          <p:cNvSpPr txBox="1"/>
          <p:nvPr/>
        </p:nvSpPr>
        <p:spPr>
          <a:xfrm>
            <a:off x="1433868" y="3356992"/>
            <a:ext cx="4518116" cy="21698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word = input("Input a word: ")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world_list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 = list(word)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world_list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result = []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for _ in range(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world_list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)):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result.append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world_list.pop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())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print(result)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 (word[::-1])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44CDF-DA4F-41C0-9A4A-585D55A5CDAA}"/>
              </a:ext>
            </a:extLst>
          </p:cNvPr>
          <p:cNvSpPr txBox="1"/>
          <p:nvPr/>
        </p:nvSpPr>
        <p:spPr>
          <a:xfrm>
            <a:off x="1433764" y="5517232"/>
            <a:ext cx="4516239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Input a word: PYTHON  # 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사용자 입력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(PYTHON)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['P', 'Y', 'T', 'H', '0', 'N']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['N', '0', 'H', 'T', 'Y', 'P']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NOHTYP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C679C-9255-4F73-9F77-179C37F7AAAB}"/>
              </a:ext>
            </a:extLst>
          </p:cNvPr>
          <p:cNvSpPr txBox="1"/>
          <p:nvPr/>
        </p:nvSpPr>
        <p:spPr>
          <a:xfrm>
            <a:off x="6096001" y="3429000"/>
            <a:ext cx="5832648" cy="29598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+mj-ea"/>
                <a:ea typeface="+mj-ea"/>
              </a:rPr>
              <a:t>먼저 입력한 텍스트는 변수 </a:t>
            </a:r>
            <a:r>
              <a:rPr lang="en-US" altLang="ko-KR" sz="1500" dirty="0">
                <a:latin typeface="+mj-ea"/>
                <a:ea typeface="+mj-ea"/>
              </a:rPr>
              <a:t>word</a:t>
            </a:r>
            <a:r>
              <a:rPr lang="ko-KR" altLang="en-US" sz="1500" dirty="0">
                <a:latin typeface="+mj-ea"/>
                <a:ea typeface="+mj-ea"/>
              </a:rPr>
              <a:t>에 저장되고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그 값을 리스트형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>
                <a:latin typeface="+mj-ea"/>
                <a:ea typeface="+mj-ea"/>
              </a:rPr>
              <a:t>으로</a:t>
            </a:r>
            <a:r>
              <a:rPr lang="ko-KR" altLang="en-US" sz="1500" dirty="0">
                <a:latin typeface="+mj-ea"/>
                <a:ea typeface="+mj-ea"/>
              </a:rPr>
              <a:t> 변환한다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그 후 값을 차례대로 추출하면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입력한 텍스트의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>
                <a:latin typeface="+mj-ea"/>
                <a:ea typeface="+mj-ea"/>
              </a:rPr>
              <a:t>역순값이</a:t>
            </a:r>
            <a:r>
              <a:rPr lang="ko-KR" altLang="en-US" sz="1500" dirty="0">
                <a:latin typeface="+mj-ea"/>
                <a:ea typeface="+mj-ea"/>
              </a:rPr>
              <a:t> 출력된다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코드에서 확인할 코드가 있다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바로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_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기호이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이 기호는 </a:t>
            </a:r>
            <a:r>
              <a:rPr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파이썬에서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 굉장히 많이 쓰이는 코드 중 하나이다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일반적으로 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for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문에서 많이 쓰이는데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 for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문에 기호가 있으면 해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당 반복문에서 생성되는 값은 코드에서 사용하지 않는다는 뜻이다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j-ea"/>
                <a:ea typeface="+mj-ea"/>
              </a:rPr>
              <a:t>코드에서는 </a:t>
            </a:r>
            <a:r>
              <a:rPr lang="en-US" altLang="ko-KR" sz="1500" dirty="0">
                <a:latin typeface="+mj-ea"/>
                <a:ea typeface="+mj-ea"/>
              </a:rPr>
              <a:t>6</a:t>
            </a:r>
            <a:r>
              <a:rPr lang="ko-KR" altLang="en-US" sz="1500" dirty="0">
                <a:latin typeface="+mj-ea"/>
                <a:ea typeface="+mj-ea"/>
              </a:rPr>
              <a:t>행의 </a:t>
            </a:r>
            <a:r>
              <a:rPr lang="en-US" altLang="ko-KR" sz="1500" dirty="0">
                <a:latin typeface="+mj-ea"/>
                <a:ea typeface="+mj-ea"/>
              </a:rPr>
              <a:t>range(</a:t>
            </a:r>
            <a:r>
              <a:rPr lang="en-US" altLang="ko-KR" sz="1500" dirty="0" err="1">
                <a:latin typeface="+mj-ea"/>
                <a:ea typeface="+mj-ea"/>
              </a:rPr>
              <a:t>len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en-US" altLang="ko-KR" sz="1500" dirty="0" err="1">
                <a:latin typeface="+mj-ea"/>
                <a:ea typeface="+mj-ea"/>
              </a:rPr>
              <a:t>world_list</a:t>
            </a:r>
            <a:r>
              <a:rPr lang="en-US" altLang="ko-KR" sz="1500" dirty="0">
                <a:latin typeface="+mj-ea"/>
                <a:ea typeface="+mj-ea"/>
              </a:rPr>
              <a:t>))</a:t>
            </a:r>
            <a:r>
              <a:rPr lang="ko-KR" altLang="en-US" sz="1500" dirty="0">
                <a:latin typeface="+mj-ea"/>
                <a:ea typeface="+mj-ea"/>
              </a:rPr>
              <a:t>에서 생성되는 값이 반복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j-ea"/>
                <a:ea typeface="+mj-ea"/>
              </a:rPr>
              <a:t>문 내에서 사용되지 않으므로 </a:t>
            </a:r>
            <a:r>
              <a:rPr lang="en-US" altLang="ko-KR" sz="1500" dirty="0">
                <a:latin typeface="+mj-ea"/>
                <a:ea typeface="+mj-ea"/>
              </a:rPr>
              <a:t>_ </a:t>
            </a:r>
            <a:r>
              <a:rPr lang="ko-KR" altLang="en-US" sz="1500" dirty="0">
                <a:latin typeface="+mj-ea"/>
                <a:ea typeface="+mj-ea"/>
              </a:rPr>
              <a:t>로 </a:t>
            </a:r>
            <a:r>
              <a:rPr lang="ko-KR" altLang="en-US" sz="1500" dirty="0" err="1">
                <a:latin typeface="+mj-ea"/>
                <a:ea typeface="+mj-ea"/>
              </a:rPr>
              <a:t>할당받은</a:t>
            </a:r>
            <a:r>
              <a:rPr lang="ko-KR" altLang="en-US" sz="1500" dirty="0">
                <a:latin typeface="+mj-ea"/>
                <a:ea typeface="+mj-ea"/>
              </a:rPr>
              <a:t> 것이다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724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스택과 큐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929314" cy="5630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4)</a:t>
            </a:r>
            <a:r>
              <a:rPr lang="ko-KR" altLang="en-US" b="1" dirty="0">
                <a:latin typeface="+mj-ea"/>
                <a:ea typeface="+mj-ea"/>
              </a:rPr>
              <a:t> 큐</a:t>
            </a:r>
            <a:r>
              <a:rPr lang="en-US" altLang="ko-KR" b="1" dirty="0">
                <a:latin typeface="+mj-ea"/>
                <a:ea typeface="+mj-ea"/>
              </a:rPr>
              <a:t>(Queue)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이번에는 스택의 반대 개념인 큐에 대해 알아보자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큐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(queue)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는 스택과 다르게 먼저 들어간 데이터가 먼저 나오는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 FIFO(First in First Out)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의 메모리 구조를 가지는 저장 체계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그림은 큐에서 일반적으로 사용할 수 있는 저장 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계이다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기존에 </a:t>
            </a:r>
            <a:r>
              <a:rPr lang="ko-KR" altLang="en-US" sz="1600" dirty="0" err="1">
                <a:latin typeface="+mj-ea"/>
                <a:ea typeface="+mj-ea"/>
              </a:rPr>
              <a:t>삽입시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offer(), </a:t>
            </a:r>
            <a:r>
              <a:rPr lang="ko-KR" altLang="en-US" sz="1600" dirty="0" err="1">
                <a:latin typeface="+mj-ea"/>
                <a:ea typeface="+mj-ea"/>
              </a:rPr>
              <a:t>추출시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poll()</a:t>
            </a:r>
            <a:r>
              <a:rPr lang="ko-KR" altLang="en-US" sz="1600" dirty="0">
                <a:latin typeface="+mj-ea"/>
                <a:ea typeface="+mj-ea"/>
              </a:rPr>
              <a:t>을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큐는 어떤 상황에서 사용할 수 있을까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대표적인 예로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앞서 언급한 사례 중 은행에서 대기 번호표를 뽑을 때 번호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를 저장하는 방식이다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먼저 온 사람이 앞의 번호표를 뽑고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번호가 빠른 사람이 먼저 서비스를 받는 구조이다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메모리 개념으로 볼 큐는 스택보다 구현이 조금 더 복잡하다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사실 이 부분은 컴퓨터 공학과 전공 수업에서 배우는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내용이다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스택은 메모리가 시작하는 지점이 고정되어 있지만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큐는 처음 값이 저장되는 메모리 주소가 값이 사용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됨에 따라 계속 바뀌게 되어 구현에 좀 더 신경을 써야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latin typeface="+mj-ea"/>
                <a:ea typeface="+mj-ea"/>
              </a:rPr>
              <a:t> 이러한 부분이 스스로 구현되어 있어서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 어렵지 않게 사용할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F132690-63DB-48E2-A4FC-0FBDF83F4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80" y="2625192"/>
            <a:ext cx="6983976" cy="1777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18F1FE-793E-445A-892F-5AB7E5228B3B}"/>
              </a:ext>
            </a:extLst>
          </p:cNvPr>
          <p:cNvSpPr txBox="1"/>
          <p:nvPr/>
        </p:nvSpPr>
        <p:spPr>
          <a:xfrm>
            <a:off x="8328248" y="4055304"/>
            <a:ext cx="658285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큐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757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스택과 큐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929314" cy="378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4)</a:t>
            </a:r>
            <a:r>
              <a:rPr lang="ko-KR" altLang="en-US" b="1" dirty="0">
                <a:latin typeface="+mj-ea"/>
                <a:ea typeface="+mj-ea"/>
              </a:rPr>
              <a:t> 큐</a:t>
            </a:r>
            <a:r>
              <a:rPr lang="en-US" altLang="ko-KR" b="1" dirty="0">
                <a:latin typeface="+mj-ea"/>
                <a:ea typeface="+mj-ea"/>
              </a:rPr>
              <a:t>(Queue)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큐를 구현하는 것은 매우 간단하다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기본적으로 스택의 구현과 같은데</a:t>
            </a:r>
            <a:r>
              <a:rPr lang="en-US" altLang="ko-KR" sz="1600" dirty="0">
                <a:latin typeface="+mj-ea"/>
                <a:ea typeface="+mj-ea"/>
              </a:rPr>
              <a:t>, pop() </a:t>
            </a:r>
            <a:r>
              <a:rPr lang="ko-KR" altLang="en-US" sz="1600" dirty="0">
                <a:latin typeface="+mj-ea"/>
                <a:ea typeface="+mj-ea"/>
              </a:rPr>
              <a:t>함수를 사용할 때 </a:t>
            </a:r>
            <a:r>
              <a:rPr lang="ko-KR" altLang="en-US" sz="1600" dirty="0" err="1">
                <a:latin typeface="+mj-ea"/>
                <a:ea typeface="+mj-ea"/>
              </a:rPr>
              <a:t>인덱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 err="1">
                <a:latin typeface="+mj-ea"/>
                <a:ea typeface="+mj-ea"/>
              </a:rPr>
              <a:t>스가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번째인 값을 쓴다는 의미로 </a:t>
            </a:r>
            <a:r>
              <a:rPr lang="en-US" altLang="ko-KR" sz="1600" dirty="0">
                <a:latin typeface="+mj-ea"/>
                <a:ea typeface="+mj-ea"/>
              </a:rPr>
              <a:t>pop(0)</a:t>
            </a:r>
            <a:r>
              <a:rPr lang="ko-KR" altLang="en-US" sz="1600" dirty="0">
                <a:latin typeface="+mj-ea"/>
                <a:ea typeface="+mj-ea"/>
              </a:rPr>
              <a:t>을 사용하면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pop()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함수가 리스트의 마지막 값을 가져온다고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하면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pop(0)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은 맨 처음 값을 가져온다는 뜻이다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66907-51C9-44B5-BBA0-9135C38ED203}"/>
              </a:ext>
            </a:extLst>
          </p:cNvPr>
          <p:cNvSpPr txBox="1"/>
          <p:nvPr/>
        </p:nvSpPr>
        <p:spPr>
          <a:xfrm>
            <a:off x="1431887" y="2728092"/>
            <a:ext cx="4518116" cy="17081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a = [1, 2, 3, 4, 5]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a.append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(10)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print(a)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a.append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(20)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print(a)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a.pop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(0)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a.pop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326AD-F1EC-4538-A673-F1BFBFF93D00}"/>
              </a:ext>
            </a:extLst>
          </p:cNvPr>
          <p:cNvSpPr txBox="1"/>
          <p:nvPr/>
        </p:nvSpPr>
        <p:spPr>
          <a:xfrm>
            <a:off x="1433764" y="4437112"/>
            <a:ext cx="4516239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[1, 2, 3, 4, 5, 10]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[1, 2, 3, 4, 5, 10, 20]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1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2232-58B5-4B36-A250-0C1C94BB3681}"/>
              </a:ext>
            </a:extLst>
          </p:cNvPr>
          <p:cNvSpPr txBox="1"/>
          <p:nvPr/>
        </p:nvSpPr>
        <p:spPr>
          <a:xfrm>
            <a:off x="6096000" y="2525553"/>
            <a:ext cx="5832648" cy="29598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+mj-ea"/>
                <a:ea typeface="+mj-ea"/>
              </a:rPr>
              <a:t>간단하게 스택과 큐의 개념에 대해 배웠다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스택과 큐라는 개념 자체는 어렵지 않지만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실제로 구현하기 쉽지 않다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하지만 파이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err="1">
                <a:latin typeface="+mj-ea"/>
                <a:ea typeface="+mj-ea"/>
              </a:rPr>
              <a:t>썬에서는</a:t>
            </a:r>
            <a:r>
              <a:rPr lang="ko-KR" altLang="en-US" sz="1500" dirty="0">
                <a:latin typeface="+mj-ea"/>
                <a:ea typeface="+mj-ea"/>
              </a:rPr>
              <a:t> 그렇게 어렵지 않으니 개념으로 이해하도록 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나중에 메모리 구조를 이해할 정도로 실력이 쌓이면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직접 구현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j-ea"/>
                <a:ea typeface="+mj-ea"/>
              </a:rPr>
              <a:t>체를 클래스로 만들어 볼 것이다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2169413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9429</TotalTime>
  <Words>4013</Words>
  <Application>Microsoft Office PowerPoint</Application>
  <PresentationFormat>와이드스크린</PresentationFormat>
  <Paragraphs>511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자료구조의 이해</vt:lpstr>
      <vt:lpstr>1. 자료구조의 이해</vt:lpstr>
      <vt:lpstr>1. 자료구조의 이해</vt:lpstr>
      <vt:lpstr>2. 스택과 큐</vt:lpstr>
      <vt:lpstr>2. 스택과 큐</vt:lpstr>
      <vt:lpstr>2. 스택과 큐</vt:lpstr>
      <vt:lpstr>2. 스택과 큐</vt:lpstr>
      <vt:lpstr>2. 스택과 큐</vt:lpstr>
      <vt:lpstr>3. 튜플</vt:lpstr>
      <vt:lpstr>3. 튜플</vt:lpstr>
      <vt:lpstr>3. 튜플</vt:lpstr>
      <vt:lpstr>3. 튜플</vt:lpstr>
      <vt:lpstr>3. 튜플</vt:lpstr>
      <vt:lpstr>3. 튜플</vt:lpstr>
      <vt:lpstr>3. 튜플</vt:lpstr>
      <vt:lpstr>4. 세트(Set)</vt:lpstr>
      <vt:lpstr>4. 세트(Set)</vt:lpstr>
      <vt:lpstr>4. 세트(Set)</vt:lpstr>
      <vt:lpstr>4. 세트(Set)</vt:lpstr>
      <vt:lpstr>4. 세트(Set)</vt:lpstr>
      <vt:lpstr>4. 세트(Set)</vt:lpstr>
      <vt:lpstr>4. 세트(Set)</vt:lpstr>
      <vt:lpstr>4. 세트(Set)</vt:lpstr>
      <vt:lpstr>4. 세트(Set)</vt:lpstr>
      <vt:lpstr>4. 세트(Set)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2102</cp:revision>
  <dcterms:created xsi:type="dcterms:W3CDTF">2019-09-27T03:30:23Z</dcterms:created>
  <dcterms:modified xsi:type="dcterms:W3CDTF">2021-03-02T01:04:38Z</dcterms:modified>
</cp:coreProperties>
</file>