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495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82" d="100"/>
          <a:sy n="82" d="100"/>
        </p:scale>
        <p:origin x="708" y="6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11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자료구조</a:t>
            </a:r>
            <a:r>
              <a:rPr lang="en-US" altLang="ko-KR" sz="4000" dirty="0">
                <a:latin typeface="+mj-ea"/>
                <a:ea typeface="+mj-ea"/>
              </a:rPr>
              <a:t>[</a:t>
            </a:r>
            <a:r>
              <a:rPr lang="ko-KR" altLang="en-US" sz="4000" dirty="0" err="1">
                <a:latin typeface="+mj-ea"/>
                <a:ea typeface="+mj-ea"/>
              </a:rPr>
              <a:t>딕셔너리</a:t>
            </a:r>
            <a:r>
              <a:rPr lang="en-US" altLang="ko-KR" sz="4000" dirty="0">
                <a:latin typeface="+mj-ea"/>
                <a:ea typeface="+mj-ea"/>
              </a:rPr>
              <a:t>,</a:t>
            </a:r>
            <a:r>
              <a:rPr lang="ko-KR" altLang="en-US" sz="4000" dirty="0">
                <a:latin typeface="+mj-ea"/>
                <a:ea typeface="+mj-ea"/>
              </a:rPr>
              <a:t>문자열</a:t>
            </a:r>
            <a:r>
              <a:rPr lang="en-US" altLang="ko-KR" sz="4000" dirty="0">
                <a:latin typeface="+mj-ea"/>
                <a:ea typeface="+mj-ea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22112"/>
            <a:ext cx="10713290" cy="5977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1)</a:t>
            </a:r>
            <a:r>
              <a:rPr lang="ko-KR" altLang="en-US" sz="1700" b="1" dirty="0">
                <a:latin typeface="+mj-ea"/>
                <a:ea typeface="+mj-ea"/>
              </a:rPr>
              <a:t> 문자열</a:t>
            </a:r>
            <a:r>
              <a:rPr lang="en-US" altLang="ko-KR" sz="1700" b="1" dirty="0">
                <a:latin typeface="+mj-ea"/>
                <a:ea typeface="+mj-ea"/>
              </a:rPr>
              <a:t>(string)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이미 앞선 강의에서 몇 번이나 살펴보았던 문자열</a:t>
            </a:r>
            <a:r>
              <a:rPr lang="en-US" altLang="ko-KR" sz="1600" dirty="0">
                <a:latin typeface="+mj-ea"/>
                <a:ea typeface="+mj-ea"/>
              </a:rPr>
              <a:t>(string)</a:t>
            </a:r>
            <a:r>
              <a:rPr lang="ko-KR" altLang="en-US" sz="1600" dirty="0">
                <a:latin typeface="+mj-ea"/>
                <a:ea typeface="+mj-ea"/>
              </a:rPr>
              <a:t>은 프로그래밍에서 아주 빈번하게 </a:t>
            </a:r>
            <a:r>
              <a:rPr lang="ko-KR" altLang="en-US" sz="1600" dirty="0" err="1">
                <a:latin typeface="+mj-ea"/>
                <a:ea typeface="+mj-ea"/>
              </a:rPr>
              <a:t>다루어지는</a:t>
            </a:r>
            <a:r>
              <a:rPr lang="ko-KR" altLang="en-US" sz="1600" dirty="0">
                <a:latin typeface="+mj-ea"/>
                <a:ea typeface="+mj-ea"/>
              </a:rPr>
              <a:t> 데이터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형식이다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문자열은 문자들의 시퀀스로 정의된다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글자들이 실</a:t>
            </a:r>
            <a:r>
              <a:rPr lang="en-US" altLang="ko-KR" sz="1600" dirty="0">
                <a:latin typeface="+mj-ea"/>
                <a:ea typeface="+mj-ea"/>
              </a:rPr>
              <a:t>(string)</a:t>
            </a:r>
            <a:r>
              <a:rPr lang="ko-KR" altLang="en-US" sz="1600" dirty="0">
                <a:latin typeface="+mj-ea"/>
                <a:ea typeface="+mj-ea"/>
              </a:rPr>
              <a:t>로 묶여 있는 것이 문자열이라고 생각하면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str </a:t>
            </a:r>
            <a:r>
              <a:rPr lang="ko-KR" altLang="en-US" sz="1600" dirty="0">
                <a:latin typeface="+mj-ea"/>
                <a:ea typeface="+mj-ea"/>
              </a:rPr>
              <a:t>클래스가 문자열을 나타낸다</a:t>
            </a:r>
            <a:r>
              <a:rPr lang="en-US" altLang="ko-KR" sz="1600" dirty="0">
                <a:latin typeface="+mj-ea"/>
                <a:ea typeface="+mj-ea"/>
              </a:rPr>
              <a:t>. str </a:t>
            </a:r>
            <a:r>
              <a:rPr lang="ko-KR" altLang="en-US" sz="1600" dirty="0">
                <a:latin typeface="+mj-ea"/>
                <a:ea typeface="+mj-ea"/>
              </a:rPr>
              <a:t>클래스는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내장 클래스이다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문자열 리터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럴은</a:t>
            </a:r>
            <a:r>
              <a:rPr lang="ko-KR" altLang="en-US" sz="1600" dirty="0">
                <a:latin typeface="+mj-ea"/>
                <a:ea typeface="+mj-ea"/>
              </a:rPr>
              <a:t> 작은 따옴표나 큰 따옴표로 감싸서 표현한다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문자열은 </a:t>
            </a:r>
            <a:r>
              <a:rPr lang="en-US" altLang="ko-KR" sz="1600" dirty="0">
                <a:latin typeface="+mj-ea"/>
                <a:ea typeface="+mj-ea"/>
              </a:rPr>
              <a:t>str </a:t>
            </a:r>
            <a:r>
              <a:rPr lang="ko-KR" altLang="en-US" sz="1600" dirty="0">
                <a:latin typeface="+mj-ea"/>
                <a:ea typeface="+mj-ea"/>
              </a:rPr>
              <a:t>클래스의 생성자를 호출하여서 생성할 수도 있고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아니면 문자열 </a:t>
            </a:r>
            <a:r>
              <a:rPr lang="ko-KR" altLang="en-US" sz="1600" dirty="0" err="1">
                <a:latin typeface="+mj-ea"/>
                <a:ea typeface="+mj-ea"/>
              </a:rPr>
              <a:t>리터럴을</a:t>
            </a:r>
            <a:r>
              <a:rPr lang="ko-KR" altLang="en-US" sz="1600" dirty="0">
                <a:latin typeface="+mj-ea"/>
                <a:ea typeface="+mj-ea"/>
              </a:rPr>
              <a:t> 이용하여 생성하여도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이제는 다들 알고 있다시피 문자열은 변경 불가능한 객체이다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 객체가 생성되면 객체는 더 이상 변경될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수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문자열은 변경될 수 없기 때문에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변경된 문자열이 필요하면 새로운 문자열 객체를 생성하게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예를 들어서 수식 </a:t>
            </a:r>
            <a:r>
              <a:rPr lang="en-US" altLang="ko-KR" sz="1600" dirty="0">
                <a:latin typeface="+mj-ea"/>
                <a:ea typeface="+mj-ea"/>
              </a:rPr>
              <a:t>("Hello" + "World")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"Hello”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“World" </a:t>
            </a:r>
            <a:r>
              <a:rPr lang="ko-KR" altLang="en-US" sz="1600" dirty="0">
                <a:latin typeface="+mj-ea"/>
                <a:ea typeface="+mj-ea"/>
              </a:rPr>
              <a:t>문자열 객체를 합쳐서 새로운 문자열 객체인 </a:t>
            </a:r>
            <a:r>
              <a:rPr lang="en-US" altLang="ko-KR" sz="1600" dirty="0">
                <a:latin typeface="+mj-ea"/>
                <a:ea typeface="+mj-ea"/>
              </a:rPr>
              <a:t>“Hello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World"</a:t>
            </a:r>
            <a:r>
              <a:rPr lang="ko-KR" altLang="en-US" sz="1600" dirty="0">
                <a:latin typeface="+mj-ea"/>
                <a:ea typeface="+mj-ea"/>
              </a:rPr>
              <a:t>를 생성한다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문자열도 크게 보면 시퀀스</a:t>
            </a:r>
            <a:r>
              <a:rPr lang="en-US" altLang="ko-KR" sz="1600" dirty="0">
                <a:latin typeface="+mj-ea"/>
                <a:ea typeface="+mj-ea"/>
              </a:rPr>
              <a:t>(sequence)</a:t>
            </a:r>
            <a:r>
              <a:rPr lang="ko-KR" altLang="en-US" sz="1600" dirty="0">
                <a:latin typeface="+mj-ea"/>
                <a:ea typeface="+mj-ea"/>
              </a:rPr>
              <a:t>라는 자료구조에 속한다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앞에서 학습하였던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 인덱싱이나 </a:t>
            </a:r>
            <a:r>
              <a:rPr lang="ko-KR" altLang="en-US" sz="1600" dirty="0" err="1">
                <a:latin typeface="+mj-ea"/>
                <a:ea typeface="+mj-ea"/>
              </a:rPr>
              <a:t>슬라이싱과</a:t>
            </a:r>
            <a:r>
              <a:rPr lang="ko-KR" altLang="en-US" sz="1600" dirty="0">
                <a:latin typeface="+mj-ea"/>
                <a:ea typeface="+mj-ea"/>
              </a:rPr>
              <a:t> 같은 연산들과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와 같은 내장 함수들이 모두 적용된다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8829B-3F0E-4712-A231-D1FF725AF779}"/>
              </a:ext>
            </a:extLst>
          </p:cNvPr>
          <p:cNvSpPr txBox="1"/>
          <p:nvPr/>
        </p:nvSpPr>
        <p:spPr>
          <a:xfrm>
            <a:off x="1405994" y="4378794"/>
            <a:ext cx="9793858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s1 = str("Hello")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생성자 이용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s2 = "Hello“          #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리터럴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생성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69A571-9A62-42EE-8F6B-C7080D5D4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94" y="2461080"/>
            <a:ext cx="30384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04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3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2)</a:t>
            </a:r>
            <a:r>
              <a:rPr lang="ko-KR" altLang="en-US" sz="1700" b="1" dirty="0">
                <a:latin typeface="+mj-ea"/>
                <a:ea typeface="+mj-ea"/>
              </a:rPr>
              <a:t> 개별 문자 접근하기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문자열은 문자들로 이루어져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 중에서 하나의 문자를 추출하려면 어떻게 해야 하는지 이미 </a:t>
            </a:r>
            <a:r>
              <a:rPr lang="ko-KR" altLang="en-US" sz="1600" dirty="0" err="1">
                <a:latin typeface="+mj-ea"/>
                <a:ea typeface="+mj-ea"/>
              </a:rPr>
              <a:t>잘알고</a:t>
            </a:r>
            <a:r>
              <a:rPr lang="ko-KR" altLang="en-US" sz="1600" dirty="0">
                <a:latin typeface="+mj-ea"/>
                <a:ea typeface="+mj-ea"/>
              </a:rPr>
              <a:t> 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바로 문자열에서 하나의 문자를 추출하는 인덱싱</a:t>
            </a:r>
            <a:r>
              <a:rPr lang="en-US" altLang="ko-KR" sz="1600" dirty="0">
                <a:latin typeface="+mj-ea"/>
                <a:ea typeface="+mj-ea"/>
              </a:rPr>
              <a:t>(Indexing)</a:t>
            </a:r>
            <a:r>
              <a:rPr lang="ko-KR" altLang="en-US" sz="1600" dirty="0">
                <a:latin typeface="+mj-ea"/>
                <a:ea typeface="+mj-ea"/>
              </a:rPr>
              <a:t>이란 문자열에 </a:t>
            </a:r>
            <a:r>
              <a:rPr lang="en-US" altLang="ko-KR" sz="1600" dirty="0">
                <a:latin typeface="+mj-ea"/>
                <a:ea typeface="+mj-ea"/>
              </a:rPr>
              <a:t>[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]</a:t>
            </a:r>
            <a:r>
              <a:rPr lang="ko-KR" altLang="en-US" sz="1600" dirty="0">
                <a:latin typeface="+mj-ea"/>
                <a:ea typeface="+mj-ea"/>
              </a:rPr>
              <a:t>을 </a:t>
            </a:r>
            <a:r>
              <a:rPr lang="ko-KR" altLang="en-US" sz="1600" dirty="0" err="1">
                <a:latin typeface="+mj-ea"/>
                <a:ea typeface="+mj-ea"/>
              </a:rPr>
              <a:t>붙이서</a:t>
            </a:r>
            <a:r>
              <a:rPr lang="ko-KR" altLang="en-US" sz="1600" dirty="0">
                <a:latin typeface="+mj-ea"/>
                <a:ea typeface="+mj-ea"/>
              </a:rPr>
              <a:t> 문자를 추출하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는 것이다</a:t>
            </a:r>
            <a:r>
              <a:rPr lang="en-US" altLang="ko-KR" sz="1600" dirty="0">
                <a:latin typeface="+mj-ea"/>
                <a:ea typeface="+mj-ea"/>
              </a:rPr>
              <a:t>. [ 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] </a:t>
            </a:r>
            <a:r>
              <a:rPr lang="ko-KR" altLang="en-US" sz="1600" dirty="0">
                <a:latin typeface="+mj-ea"/>
                <a:ea typeface="+mj-ea"/>
              </a:rPr>
              <a:t>사이에는 인덱스가 들어간다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너무나 잘 알고 있지만 인덱스</a:t>
            </a:r>
            <a:r>
              <a:rPr lang="en-US" altLang="ko-KR" sz="1600" dirty="0">
                <a:latin typeface="+mj-ea"/>
                <a:ea typeface="+mj-ea"/>
              </a:rPr>
              <a:t>(index)</a:t>
            </a:r>
            <a:r>
              <a:rPr lang="ko-KR" altLang="en-US" sz="1600" dirty="0">
                <a:latin typeface="+mj-ea"/>
                <a:ea typeface="+mj-ea"/>
              </a:rPr>
              <a:t>는 문자열에 포함된 각각의 문자에 매겨진 번호이다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문자열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en-US" altLang="ko-KR" sz="1600" dirty="0" err="1">
                <a:latin typeface="+mj-ea"/>
                <a:ea typeface="+mj-ea"/>
              </a:rPr>
              <a:t>abcdef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에서 각 문자의 인덱스는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인덱스는 음수가 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특별한 기능이다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인덱스가 음수가 되면 오른쪽에서 왼쪽으로 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호가 매겨진다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8829B-3F0E-4712-A231-D1FF725AF779}"/>
              </a:ext>
            </a:extLst>
          </p:cNvPr>
          <p:cNvSpPr txBox="1"/>
          <p:nvPr/>
        </p:nvSpPr>
        <p:spPr>
          <a:xfrm>
            <a:off x="1382320" y="2576624"/>
            <a:ext cx="9793858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 = '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abcdef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’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print(word[0])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print(word[5])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‘a’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‘f’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1B593A-D6F1-476B-969C-30E8E512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20" y="4797152"/>
            <a:ext cx="2924175" cy="628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506479-1E7F-4856-A891-B2AA26D93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78" y="5973199"/>
            <a:ext cx="2886075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425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3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2)</a:t>
            </a:r>
            <a:r>
              <a:rPr lang="ko-KR" altLang="en-US" sz="1700" b="1" dirty="0">
                <a:latin typeface="+mj-ea"/>
                <a:ea typeface="+mj-ea"/>
              </a:rPr>
              <a:t> 개별 문자 접근하기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-0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과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동일하기 때문에 음수 인덱스 </a:t>
            </a:r>
            <a:r>
              <a:rPr lang="en-US" altLang="ko-KR" sz="1600" dirty="0">
                <a:latin typeface="+mj-ea"/>
                <a:ea typeface="+mj-ea"/>
              </a:rPr>
              <a:t>-1</a:t>
            </a:r>
            <a:r>
              <a:rPr lang="ko-KR" altLang="en-US" sz="1600" dirty="0">
                <a:latin typeface="+mj-ea"/>
                <a:ea typeface="+mj-ea"/>
              </a:rPr>
              <a:t>부터 시작한다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인덱싱에서 너무 큰 인덱스를 사용하게 되면 오류가 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생한다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파이썬 문자열은 변경 불가능한 객체이다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다음과 같이 문자열의 일부 글자를 바꾸려고 하면 오류가 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생한다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8829B-3F0E-4712-A231-D1FF725AF779}"/>
              </a:ext>
            </a:extLst>
          </p:cNvPr>
          <p:cNvSpPr txBox="1"/>
          <p:nvPr/>
        </p:nvSpPr>
        <p:spPr>
          <a:xfrm>
            <a:off x="1382320" y="1504880"/>
            <a:ext cx="9793858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 = '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abcdef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’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print(word[-1])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print(word[-6])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‘f’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‘a’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21EB0-6744-4269-A987-DA3DDFD994B1}"/>
              </a:ext>
            </a:extLst>
          </p:cNvPr>
          <p:cNvSpPr txBox="1"/>
          <p:nvPr/>
        </p:nvSpPr>
        <p:spPr>
          <a:xfrm>
            <a:off x="1382320" y="3668171"/>
            <a:ext cx="9793858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 = '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abcdef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’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print(word[10])</a:t>
            </a:r>
          </a:p>
          <a:p>
            <a:r>
              <a:rPr lang="en-US" altLang="ko-KR" sz="15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IndexError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string index out of 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CDA95-3FE3-476B-A473-99C760FA0B76}"/>
              </a:ext>
            </a:extLst>
          </p:cNvPr>
          <p:cNvSpPr txBox="1"/>
          <p:nvPr/>
        </p:nvSpPr>
        <p:spPr>
          <a:xfrm>
            <a:off x="1382320" y="5190787"/>
            <a:ext cx="9793858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 = ‘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abcdef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’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word[0] = 'A'</a:t>
            </a:r>
          </a:p>
          <a:p>
            <a:r>
              <a:rPr lang="en-US" altLang="ko-KR" sz="15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TypeError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'str'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380854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6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3)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700" b="1" dirty="0" err="1">
                <a:latin typeface="+mj-ea"/>
                <a:ea typeface="+mj-ea"/>
              </a:rPr>
              <a:t>슬라이싱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문자열에서 여러 개의 문자들을 추출할 수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파이썬 문자열에는 </a:t>
            </a:r>
            <a:r>
              <a:rPr lang="ko-KR" altLang="en-US" sz="1600" dirty="0" err="1">
                <a:latin typeface="+mj-ea"/>
                <a:ea typeface="+mj-ea"/>
              </a:rPr>
              <a:t>슬라이싱</a:t>
            </a:r>
            <a:r>
              <a:rPr lang="en-US" altLang="ko-KR" sz="1600" dirty="0">
                <a:latin typeface="+mj-ea"/>
                <a:ea typeface="+mj-ea"/>
              </a:rPr>
              <a:t>(slicing)</a:t>
            </a:r>
            <a:r>
              <a:rPr lang="ko-KR" altLang="en-US" sz="1600" dirty="0">
                <a:latin typeface="+mj-ea"/>
                <a:ea typeface="+mj-ea"/>
              </a:rPr>
              <a:t>도 지원된다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슬라이싱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이란 문자열의 일부를 잘라서 서브 문자열을 만드는 연산으로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두드러진 장점 중의 하나이다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슬라이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싱을 이용하면 원하는 부분을 쉽게 잘라낼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문장에서 </a:t>
            </a:r>
            <a:r>
              <a:rPr lang="en-US" altLang="ko-KR" sz="1600" dirty="0">
                <a:latin typeface="+mj-ea"/>
                <a:ea typeface="+mj-ea"/>
              </a:rPr>
              <a:t>s[0:5]</a:t>
            </a:r>
            <a:r>
              <a:rPr lang="ko-KR" altLang="en-US" sz="1600" dirty="0">
                <a:latin typeface="+mj-ea"/>
                <a:ea typeface="+mj-ea"/>
              </a:rPr>
              <a:t>은 문자열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의 특정 구간을 나타내는 수식으로 </a:t>
            </a:r>
            <a:r>
              <a:rPr lang="en-US" altLang="ko-KR" sz="1600" dirty="0">
                <a:latin typeface="+mj-ea"/>
                <a:ea typeface="+mj-ea"/>
              </a:rPr>
              <a:t>“0</a:t>
            </a:r>
            <a:r>
              <a:rPr lang="ko-KR" altLang="en-US" sz="1600" dirty="0">
                <a:latin typeface="+mj-ea"/>
                <a:ea typeface="+mj-ea"/>
              </a:rPr>
              <a:t>부터 </a:t>
            </a:r>
            <a:r>
              <a:rPr lang="en-US" altLang="ko-KR" sz="1600" dirty="0">
                <a:latin typeface="+mj-ea"/>
                <a:ea typeface="+mj-ea"/>
              </a:rPr>
              <a:t>4</a:t>
            </a:r>
            <a:r>
              <a:rPr lang="ko-KR" altLang="en-US" sz="1600" dirty="0">
                <a:latin typeface="+mj-ea"/>
                <a:ea typeface="+mj-ea"/>
              </a:rPr>
              <a:t>까지”의 구간을 의미한다</a:t>
            </a:r>
            <a:r>
              <a:rPr lang="en-US" altLang="ko-KR" sz="1600" dirty="0">
                <a:latin typeface="+mj-ea"/>
                <a:ea typeface="+mj-ea"/>
              </a:rPr>
              <a:t>. 0</a:t>
            </a:r>
            <a:r>
              <a:rPr lang="ko-KR" altLang="en-US" sz="1600" dirty="0">
                <a:latin typeface="+mj-ea"/>
                <a:ea typeface="+mj-ea"/>
              </a:rPr>
              <a:t>이 시작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위치이고 </a:t>
            </a:r>
            <a:r>
              <a:rPr lang="en-US" altLang="ko-KR" sz="1600" dirty="0">
                <a:latin typeface="+mj-ea"/>
                <a:ea typeface="+mj-ea"/>
              </a:rPr>
              <a:t>5</a:t>
            </a:r>
            <a:r>
              <a:rPr lang="ko-KR" altLang="en-US" sz="1600" dirty="0">
                <a:latin typeface="+mj-ea"/>
                <a:ea typeface="+mj-ea"/>
              </a:rPr>
              <a:t>가 종료 위치이다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종료 위치 </a:t>
            </a:r>
            <a:r>
              <a:rPr lang="en-US" altLang="ko-KR" sz="1600" dirty="0">
                <a:latin typeface="+mj-ea"/>
                <a:ea typeface="+mj-ea"/>
              </a:rPr>
              <a:t>5</a:t>
            </a:r>
            <a:r>
              <a:rPr lang="ko-KR" altLang="en-US" sz="1600" dirty="0">
                <a:latin typeface="+mj-ea"/>
                <a:ea typeface="+mj-ea"/>
              </a:rPr>
              <a:t>는 구간에 포함되지 않는다는 것에 주의해야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이렇게 콜론</a:t>
            </a:r>
            <a:r>
              <a:rPr lang="en-US" altLang="ko-KR" sz="1600" dirty="0">
                <a:latin typeface="+mj-ea"/>
                <a:ea typeface="+mj-ea"/>
              </a:rPr>
              <a:t>(:)</a:t>
            </a:r>
            <a:r>
              <a:rPr lang="ko-KR" altLang="en-US" sz="1600" dirty="0">
                <a:latin typeface="+mj-ea"/>
                <a:ea typeface="+mj-ea"/>
              </a:rPr>
              <a:t>을 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용하여서 특정한 구간을 지정하는 것이 </a:t>
            </a:r>
            <a:r>
              <a:rPr lang="ko-KR" altLang="en-US" sz="1600" dirty="0" err="1">
                <a:latin typeface="+mj-ea"/>
                <a:ea typeface="+mj-ea"/>
              </a:rPr>
              <a:t>슬라이싱이다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21EB0-6744-4269-A987-DA3DDFD994B1}"/>
              </a:ext>
            </a:extLst>
          </p:cNvPr>
          <p:cNvSpPr txBox="1"/>
          <p:nvPr/>
        </p:nvSpPr>
        <p:spPr>
          <a:xfrm>
            <a:off x="1382320" y="2564904"/>
            <a:ext cx="420962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s="Hello World“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print(s[0:5])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'Hello'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7DC0AC-EDE5-47AC-B70D-9F166AC6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20" y="4797152"/>
            <a:ext cx="4295775" cy="1314450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7114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3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3)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700" b="1" dirty="0" err="1">
                <a:latin typeface="+mj-ea"/>
                <a:ea typeface="+mj-ea"/>
              </a:rPr>
              <a:t>슬라이싱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슬라이싱이</a:t>
            </a:r>
            <a:r>
              <a:rPr lang="ko-KR" altLang="en-US" sz="1600" dirty="0">
                <a:latin typeface="+mj-ea"/>
                <a:ea typeface="+mj-ea"/>
              </a:rPr>
              <a:t> 동작되는 원리를 쉽게 기억하려면 인덱스가 문자들 사이에 있다고 생각하는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첫 번째 문자의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왼쪽 끝의 번호는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마지막 문자의 오른쪽 끝는 인덱스 </a:t>
            </a:r>
            <a:r>
              <a:rPr lang="en-US" altLang="ko-KR" sz="1600" dirty="0">
                <a:latin typeface="+mj-ea"/>
                <a:ea typeface="+mj-ea"/>
              </a:rPr>
              <a:t>n-1</a:t>
            </a:r>
            <a:r>
              <a:rPr lang="ko-KR" altLang="en-US" sz="1600" dirty="0">
                <a:latin typeface="+mj-ea"/>
                <a:ea typeface="+mj-ea"/>
              </a:rPr>
              <a:t>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여기서 </a:t>
            </a:r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ko-KR" altLang="en-US" sz="1600" dirty="0">
                <a:latin typeface="+mj-ea"/>
                <a:ea typeface="+mj-ea"/>
              </a:rPr>
              <a:t>의 문자열의 크기이다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위의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그림에서 첫 번째 번호들은 </a:t>
            </a:r>
            <a:r>
              <a:rPr lang="en-US" altLang="ko-KR" sz="1600" dirty="0">
                <a:latin typeface="+mj-ea"/>
                <a:ea typeface="+mj-ea"/>
              </a:rPr>
              <a:t>6</a:t>
            </a:r>
            <a:r>
              <a:rPr lang="ko-KR" altLang="en-US" sz="1600" dirty="0">
                <a:latin typeface="+mj-ea"/>
                <a:ea typeface="+mj-ea"/>
              </a:rPr>
              <a:t>부터 </a:t>
            </a:r>
            <a:r>
              <a:rPr lang="en-US" altLang="ko-KR" sz="1600" dirty="0">
                <a:latin typeface="+mj-ea"/>
                <a:ea typeface="+mj-ea"/>
              </a:rPr>
              <a:t>11</a:t>
            </a:r>
            <a:r>
              <a:rPr lang="ko-KR" altLang="en-US" sz="1600" dirty="0">
                <a:latin typeface="+mj-ea"/>
                <a:ea typeface="+mj-ea"/>
              </a:rPr>
              <a:t>까지의 위치를 보여주고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두 번째 줄의 번호들은 음수 인덱스를 </a:t>
            </a:r>
            <a:r>
              <a:rPr lang="ko-KR" altLang="en-US" sz="1600" dirty="0" err="1">
                <a:latin typeface="+mj-ea"/>
                <a:ea typeface="+mj-ea"/>
              </a:rPr>
              <a:t>보여주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고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시작 인덱스가 생략되면 문자열의 처음이라고 가정된다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문자열의 마지막까지 지정하려면 종료 인덱스를 생략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21EB0-6744-4269-A987-DA3DDFD994B1}"/>
              </a:ext>
            </a:extLst>
          </p:cNvPr>
          <p:cNvSpPr txBox="1"/>
          <p:nvPr/>
        </p:nvSpPr>
        <p:spPr>
          <a:xfrm>
            <a:off x="1343472" y="2936664"/>
            <a:ext cx="4209624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 = 'Python＇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print(word[0:2])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print(word[2:5])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Py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tho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9F858-176B-45BD-BAE5-907273B1945C}"/>
              </a:ext>
            </a:extLst>
          </p:cNvPr>
          <p:cNvSpPr txBox="1"/>
          <p:nvPr/>
        </p:nvSpPr>
        <p:spPr>
          <a:xfrm>
            <a:off x="1343472" y="5120322"/>
            <a:ext cx="4209624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 = 'Python’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print(word[:2])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print(word[4:])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Py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'on'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4AF59-7166-4C5B-9BFF-5909CD499F89}"/>
              </a:ext>
            </a:extLst>
          </p:cNvPr>
          <p:cNvSpPr txBox="1"/>
          <p:nvPr/>
        </p:nvSpPr>
        <p:spPr>
          <a:xfrm>
            <a:off x="6104493" y="4807200"/>
            <a:ext cx="4209624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reg= "980326"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print(reg [0:2],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년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print(reg[2:4],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월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print(reg [4:6],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일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98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년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03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월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26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9169E-54DC-45AD-BE84-C771E0F0823D}"/>
              </a:ext>
            </a:extLst>
          </p:cNvPr>
          <p:cNvSpPr txBox="1"/>
          <p:nvPr/>
        </p:nvSpPr>
        <p:spPr>
          <a:xfrm>
            <a:off x="10314117" y="5985957"/>
            <a:ext cx="16401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주민등록번호로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출생년도와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월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일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을 추출한 예제</a:t>
            </a:r>
          </a:p>
        </p:txBody>
      </p:sp>
    </p:spTree>
    <p:extLst>
      <p:ext uri="{BB962C8B-B14F-4D97-AF65-F5344CB8AC3E}">
        <p14:creationId xmlns:p14="http://schemas.microsoft.com/office/powerpoint/2010/main" val="322769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61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3)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700" b="1" dirty="0" err="1">
                <a:latin typeface="+mj-ea"/>
                <a:ea typeface="+mj-ea"/>
              </a:rPr>
              <a:t>슬라이싱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음수가 아닌 인덱스를 사용하는 경우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슬라이스의 길이는 인덱스의 차이이다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word [1:3]</a:t>
            </a:r>
            <a:r>
              <a:rPr lang="ko-KR" altLang="en-US" sz="1600" dirty="0">
                <a:latin typeface="+mj-ea"/>
                <a:ea typeface="+mj-ea"/>
              </a:rPr>
              <a:t>의 길이는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2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슬라이싱에서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시작 인덱스나 종료 인덱스로 적절치 못한 값을 사용하더라도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파이썬은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자동으로 적절한 값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으로 변경하여 실행한다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파이썬 문자열은 변경될 수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이것을 불변</a:t>
            </a:r>
            <a:r>
              <a:rPr lang="en-US" altLang="ko-KR" sz="1600" dirty="0">
                <a:latin typeface="+mj-ea"/>
                <a:ea typeface="+mj-ea"/>
              </a:rPr>
              <a:t>(immutable)</a:t>
            </a:r>
            <a:r>
              <a:rPr lang="ko-KR" altLang="en-US" sz="1600" dirty="0">
                <a:latin typeface="+mj-ea"/>
                <a:ea typeface="+mj-ea"/>
              </a:rPr>
              <a:t>하다고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문자열의 인덱스 위치에 문자를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저장하는 것은 오류이다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만약 다른 문자열이 필요하다면 개발자가 새로운 문자열을 생성하면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21EB0-6744-4269-A987-DA3DDFD994B1}"/>
              </a:ext>
            </a:extLst>
          </p:cNvPr>
          <p:cNvSpPr txBox="1"/>
          <p:nvPr/>
        </p:nvSpPr>
        <p:spPr>
          <a:xfrm>
            <a:off x="1343472" y="2559552"/>
            <a:ext cx="4209624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 = 'Python＇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print(word[0:42])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print(word[2:42])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‘Python'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‘thon'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9F858-176B-45BD-BAE5-907273B1945C}"/>
              </a:ext>
            </a:extLst>
          </p:cNvPr>
          <p:cNvSpPr txBox="1"/>
          <p:nvPr/>
        </p:nvSpPr>
        <p:spPr>
          <a:xfrm>
            <a:off x="1343472" y="4797152"/>
            <a:ext cx="4209624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 = 'Python’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'J' + word [1:]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word[:2] + '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py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‘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Jython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’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‘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Pypy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3552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2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4)</a:t>
            </a:r>
            <a:r>
              <a:rPr lang="ko-KR" altLang="en-US" sz="1700" b="1" dirty="0">
                <a:latin typeface="+mj-ea"/>
                <a:ea typeface="+mj-ea"/>
              </a:rPr>
              <a:t> 문자열 비교하기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문자열과 문자열을 비교할 수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예를 들어서 어떤 문자열이 사전에서 먼저 나오는지를 검사할 수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관계 연산자를 이용하여서 문자열과 문자열을 비교할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"apple"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"banana"</a:t>
            </a:r>
            <a:r>
              <a:rPr lang="ko-KR" altLang="en-US" sz="1600" dirty="0">
                <a:latin typeface="+mj-ea"/>
                <a:ea typeface="+mj-ea"/>
              </a:rPr>
              <a:t>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 사전에서 앞에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어떤 문자열이 사전에서 앞에 있으면 </a:t>
            </a:r>
            <a:r>
              <a:rPr lang="en-US" altLang="ko-KR" sz="1600" dirty="0">
                <a:latin typeface="+mj-ea"/>
                <a:ea typeface="+mj-ea"/>
              </a:rPr>
              <a:t>&lt; </a:t>
            </a:r>
            <a:r>
              <a:rPr lang="ko-KR" altLang="en-US" sz="1600" dirty="0">
                <a:latin typeface="+mj-ea"/>
                <a:ea typeface="+mj-ea"/>
              </a:rPr>
              <a:t>연산자를 적용했을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참이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마찬가지로 </a:t>
            </a:r>
            <a:r>
              <a:rPr lang="en-US" altLang="ko-KR" sz="1600" dirty="0">
                <a:latin typeface="+mj-ea"/>
                <a:ea typeface="+mj-ea"/>
              </a:rPr>
              <a:t>==, ! =, &lt;, &gt; </a:t>
            </a:r>
            <a:r>
              <a:rPr lang="ko-KR" altLang="en-US" sz="1600" dirty="0">
                <a:latin typeface="+mj-ea"/>
                <a:ea typeface="+mj-ea"/>
              </a:rPr>
              <a:t>연산자를 문자열에도 적용할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어디에 사용할 수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사용자로부터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받은 문자열들의 순서를 정할 때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 문자열들의 정렬에도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21EB0-6744-4269-A987-DA3DDFD994B1}"/>
              </a:ext>
            </a:extLst>
          </p:cNvPr>
          <p:cNvSpPr txBox="1"/>
          <p:nvPr/>
        </p:nvSpPr>
        <p:spPr>
          <a:xfrm>
            <a:off x="1343472" y="2559552"/>
            <a:ext cx="420962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print("apple" &lt; "banana“)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9F858-176B-45BD-BAE5-907273B1945C}"/>
              </a:ext>
            </a:extLst>
          </p:cNvPr>
          <p:cNvSpPr txBox="1"/>
          <p:nvPr/>
        </p:nvSpPr>
        <p:spPr>
          <a:xfrm>
            <a:off x="1343472" y="4065352"/>
            <a:ext cx="4209624" cy="240065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a = input("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문자열을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b = input("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문자열을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 a &lt;b: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print(a,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 앞에 있음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else: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print(b,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 앞에 있음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문자열을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apple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문자열을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orange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apple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 앞에 있음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2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3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5)</a:t>
            </a:r>
            <a:r>
              <a:rPr lang="ko-KR" altLang="en-US" sz="1700" b="1" dirty="0">
                <a:latin typeface="+mj-ea"/>
                <a:ea typeface="+mj-ea"/>
              </a:rPr>
              <a:t> 반복하여 문자 처리하기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문자열에 들어 있는 각각의 문자들에 대하여 어떤 연산을 반복할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문자열 안의 모든 문자를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하나씩 출력하는 코드는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 안의 문자들을 특정한 순서로 방문하기를 원한다면 인덱스 연산자를 사용하는 것이 편리하다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서 홀수 번째 문자만을 방문하기 원한다면 다음과 같은 코드를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이제까지는 문자열 객체에 연산자를 적용하는 방법만 설명하였다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이제부터는 </a:t>
            </a:r>
            <a:r>
              <a:rPr lang="en-US" altLang="ko-KR" sz="1600" dirty="0">
                <a:latin typeface="+mj-ea"/>
                <a:ea typeface="+mj-ea"/>
              </a:rPr>
              <a:t>str</a:t>
            </a:r>
            <a:r>
              <a:rPr lang="ko-KR" altLang="en-US" sz="1600" dirty="0">
                <a:latin typeface="+mj-ea"/>
                <a:ea typeface="+mj-ea"/>
              </a:rPr>
              <a:t>클래스가 가지고 있는 유용한 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메소드에 대하여 알아보자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클래스를 사용하는 이유는 다른 사람들이 작성한 유용한 메소드를 사용하기 위해서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   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21EB0-6744-4269-A987-DA3DDFD994B1}"/>
              </a:ext>
            </a:extLst>
          </p:cNvPr>
          <p:cNvSpPr txBox="1"/>
          <p:nvPr/>
        </p:nvSpPr>
        <p:spPr>
          <a:xfrm>
            <a:off x="1343472" y="2192026"/>
            <a:ext cx="420962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string = input("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문자열을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c in string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9F858-176B-45BD-BAE5-907273B1945C}"/>
              </a:ext>
            </a:extLst>
          </p:cNvPr>
          <p:cNvSpPr txBox="1"/>
          <p:nvPr/>
        </p:nvSpPr>
        <p:spPr>
          <a:xfrm>
            <a:off x="1343472" y="3717032"/>
            <a:ext cx="420962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string = input("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문자열을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in range(1,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(string), 2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172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6)</a:t>
            </a:r>
            <a:r>
              <a:rPr lang="ko-KR" altLang="en-US" sz="1700" b="1" dirty="0">
                <a:latin typeface="+mj-ea"/>
                <a:ea typeface="+mj-ea"/>
              </a:rPr>
              <a:t> 문자열에서 단어 분리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문자열에서 단어를 분리할 때 사용하는 메소드는 </a:t>
            </a:r>
            <a:r>
              <a:rPr lang="en-US" altLang="ko-KR" sz="1600" dirty="0">
                <a:latin typeface="+mj-ea"/>
                <a:ea typeface="+mj-ea"/>
              </a:rPr>
              <a:t>split()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split()</a:t>
            </a:r>
            <a:r>
              <a:rPr lang="ko-KR" altLang="en-US" sz="1600" dirty="0">
                <a:latin typeface="+mj-ea"/>
                <a:ea typeface="+mj-ea"/>
              </a:rPr>
              <a:t>는 문자열 안의 단어를 분리하여서 단어들의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리스트로 만들어서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상당히 유용한 메소드이다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split()</a:t>
            </a:r>
            <a:r>
              <a:rPr lang="ko-KR" altLang="en-US" sz="1600" dirty="0">
                <a:latin typeface="+mj-ea"/>
                <a:ea typeface="+mj-ea"/>
              </a:rPr>
              <a:t>는 기본적으로 스페이스 문자를 이용하여 단어들을 분리한다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</a:t>
            </a:r>
            <a:r>
              <a:rPr lang="ko-KR" altLang="en-US" sz="1600" dirty="0" err="1">
                <a:latin typeface="+mj-ea"/>
                <a:ea typeface="+mj-ea"/>
              </a:rPr>
              <a:t>분리자</a:t>
            </a:r>
            <a:r>
              <a:rPr lang="en-US" altLang="ko-KR" sz="1600" dirty="0">
                <a:latin typeface="+mj-ea"/>
                <a:ea typeface="+mj-ea"/>
              </a:rPr>
              <a:t>(separator)</a:t>
            </a:r>
            <a:r>
              <a:rPr lang="ko-KR" altLang="en-US" sz="1600" dirty="0">
                <a:latin typeface="+mj-ea"/>
                <a:ea typeface="+mj-ea"/>
              </a:rPr>
              <a:t>로 다른 문자를 시용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하고 싶다면 </a:t>
            </a:r>
            <a:r>
              <a:rPr lang="en-US" altLang="ko-KR" sz="1600" dirty="0">
                <a:latin typeface="+mj-ea"/>
                <a:ea typeface="+mj-ea"/>
              </a:rPr>
              <a:t>split() </a:t>
            </a:r>
            <a:r>
              <a:rPr lang="ko-KR" altLang="en-US" sz="1600" dirty="0">
                <a:latin typeface="+mj-ea"/>
                <a:ea typeface="+mj-ea"/>
              </a:rPr>
              <a:t>의 인수로 전달하면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7)</a:t>
            </a:r>
            <a:r>
              <a:rPr lang="ko-KR" altLang="en-US" sz="1700" b="1" dirty="0">
                <a:latin typeface="+mj-ea"/>
                <a:ea typeface="+mj-ea"/>
              </a:rPr>
              <a:t> 문자열의 검사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문자열이 알파벳으로 구성되어 있는지 아니면 숫자로만 구성되어 있는지를 검사할 때는 </a:t>
            </a:r>
            <a:r>
              <a:rPr lang="en-US" altLang="ko-KR" sz="1600" dirty="0" err="1">
                <a:latin typeface="+mj-ea"/>
                <a:ea typeface="+mj-ea"/>
              </a:rPr>
              <a:t>isalpha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 err="1">
                <a:latin typeface="+mj-ea"/>
                <a:ea typeface="+mj-ea"/>
              </a:rPr>
              <a:t>isdigit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21EB0-6744-4269-A987-DA3DDFD994B1}"/>
              </a:ext>
            </a:extLst>
          </p:cNvPr>
          <p:cNvSpPr txBox="1"/>
          <p:nvPr/>
        </p:nvSpPr>
        <p:spPr>
          <a:xfrm>
            <a:off x="1343472" y="2192026"/>
            <a:ext cx="986586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'Never put off till tomorrow what you can do today.’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s.split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['Never', 'put', 'off', 'till', 'tomorrow', 'what', 'you’, 'can', 'do', 'today,']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9F858-176B-45BD-BAE5-907273B1945C}"/>
              </a:ext>
            </a:extLst>
          </p:cNvPr>
          <p:cNvSpPr txBox="1"/>
          <p:nvPr/>
        </p:nvSpPr>
        <p:spPr>
          <a:xfrm>
            <a:off x="1343472" y="3717032"/>
            <a:ext cx="420962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'Mississippi ’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s.split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(‘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’))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['M', 'ss', 'ss', 'pp', ‘ 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67D4C-09FE-4FEA-807B-BBDD23FD4DD3}"/>
              </a:ext>
            </a:extLst>
          </p:cNvPr>
          <p:cNvSpPr txBox="1"/>
          <p:nvPr/>
        </p:nvSpPr>
        <p:spPr>
          <a:xfrm>
            <a:off x="1343472" y="5922782"/>
            <a:ext cx="420962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s="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abcdef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”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s.isalpha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6F0A9-CC98-4D42-BAA1-274E6D31C828}"/>
              </a:ext>
            </a:extLst>
          </p:cNvPr>
          <p:cNvSpPr txBox="1"/>
          <p:nvPr/>
        </p:nvSpPr>
        <p:spPr>
          <a:xfrm>
            <a:off x="6096000" y="5922782"/>
            <a:ext cx="420962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"123456”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s.isdigit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True</a:t>
            </a:r>
          </a:p>
        </p:txBody>
      </p:sp>
    </p:spTree>
    <p:extLst>
      <p:ext uri="{BB962C8B-B14F-4D97-AF65-F5344CB8AC3E}">
        <p14:creationId xmlns:p14="http://schemas.microsoft.com/office/powerpoint/2010/main" val="2318627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7)</a:t>
            </a:r>
            <a:r>
              <a:rPr lang="ko-KR" altLang="en-US" sz="1700" b="1" dirty="0">
                <a:latin typeface="+mj-ea"/>
                <a:ea typeface="+mj-ea"/>
              </a:rPr>
              <a:t> 문자열의 검사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유사한 메소드로 </a:t>
            </a:r>
            <a:r>
              <a:rPr lang="en-US" altLang="ko-KR" sz="1600" dirty="0" err="1">
                <a:latin typeface="+mj-ea"/>
                <a:ea typeface="+mj-ea"/>
              </a:rPr>
              <a:t>islower</a:t>
            </a:r>
            <a:r>
              <a:rPr lang="en-US" altLang="ko-KR" sz="1600" dirty="0">
                <a:latin typeface="+mj-ea"/>
                <a:ea typeface="+mj-ea"/>
              </a:rPr>
              <a:t>() -</a:t>
            </a:r>
            <a:r>
              <a:rPr lang="ko-KR" altLang="en-US" sz="1600" dirty="0">
                <a:latin typeface="+mj-ea"/>
                <a:ea typeface="+mj-ea"/>
              </a:rPr>
              <a:t>소문자인지 검사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isupper</a:t>
            </a:r>
            <a:r>
              <a:rPr lang="en-US" altLang="ko-KR" sz="1600" dirty="0">
                <a:latin typeface="+mj-ea"/>
                <a:ea typeface="+mj-ea"/>
              </a:rPr>
              <a:t>() - </a:t>
            </a:r>
            <a:r>
              <a:rPr lang="ko-KR" altLang="en-US" sz="1600" dirty="0">
                <a:latin typeface="+mj-ea"/>
                <a:ea typeface="+mj-ea"/>
              </a:rPr>
              <a:t>대문자인지 검사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isspace</a:t>
            </a:r>
            <a:r>
              <a:rPr lang="en-US" altLang="ko-KR" sz="1600" dirty="0">
                <a:latin typeface="+mj-ea"/>
                <a:ea typeface="+mj-ea"/>
              </a:rPr>
              <a:t>()-</a:t>
            </a:r>
            <a:r>
              <a:rPr lang="ko-KR" altLang="en-US" sz="1600" dirty="0">
                <a:latin typeface="+mj-ea"/>
                <a:ea typeface="+mj-ea"/>
              </a:rPr>
              <a:t>공백 문자로만 되어 있는지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검사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isalnum</a:t>
            </a:r>
            <a:r>
              <a:rPr lang="en-US" altLang="ko-KR" sz="1600" dirty="0">
                <a:latin typeface="+mj-ea"/>
                <a:ea typeface="+mj-ea"/>
              </a:rPr>
              <a:t>()-</a:t>
            </a:r>
            <a:r>
              <a:rPr lang="ko-KR" altLang="en-US" sz="1600" dirty="0">
                <a:latin typeface="+mj-ea"/>
                <a:ea typeface="+mj-ea"/>
              </a:rPr>
              <a:t>영문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숫자인지 검사 등이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사용자에게서 연도를 </a:t>
            </a:r>
            <a:r>
              <a:rPr lang="ko-KR" altLang="en-US" sz="1600" dirty="0" err="1">
                <a:latin typeface="+mj-ea"/>
                <a:ea typeface="+mj-ea"/>
              </a:rPr>
              <a:t>입력받을</a:t>
            </a:r>
            <a:r>
              <a:rPr lang="ko-KR" altLang="en-US" sz="1600" dirty="0">
                <a:latin typeface="+mj-ea"/>
                <a:ea typeface="+mj-ea"/>
              </a:rPr>
              <a:t>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숫자인지를 검사하는 코드는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8)</a:t>
            </a:r>
            <a:r>
              <a:rPr lang="ko-KR" altLang="en-US" sz="1700" b="1" dirty="0">
                <a:latin typeface="+mj-ea"/>
                <a:ea typeface="+mj-ea"/>
              </a:rPr>
              <a:t> 부분 문자열 검색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 안의 부분 문자열을 찾기 위하여 </a:t>
            </a:r>
            <a:r>
              <a:rPr lang="en-US" altLang="ko-KR" sz="1600" dirty="0" err="1">
                <a:latin typeface="+mj-ea"/>
                <a:ea typeface="+mj-ea"/>
              </a:rPr>
              <a:t>startswith</a:t>
            </a:r>
            <a:r>
              <a:rPr lang="en-US" altLang="ko-KR" sz="1600" dirty="0">
                <a:latin typeface="+mj-ea"/>
                <a:ea typeface="+mj-ea"/>
              </a:rPr>
              <a:t>(s), </a:t>
            </a:r>
            <a:r>
              <a:rPr lang="en-US" altLang="ko-KR" sz="1600" dirty="0" err="1">
                <a:latin typeface="+mj-ea"/>
                <a:ea typeface="+mj-ea"/>
              </a:rPr>
              <a:t>endswith</a:t>
            </a:r>
            <a:r>
              <a:rPr lang="en-US" altLang="ko-KR" sz="1600" dirty="0">
                <a:latin typeface="+mj-ea"/>
                <a:ea typeface="+mj-ea"/>
              </a:rPr>
              <a:t>(s), find(s), </a:t>
            </a:r>
            <a:r>
              <a:rPr lang="en-US" altLang="ko-KR" sz="1600" dirty="0" err="1">
                <a:latin typeface="+mj-ea"/>
                <a:ea typeface="+mj-ea"/>
              </a:rPr>
              <a:t>rfind</a:t>
            </a:r>
            <a:r>
              <a:rPr lang="en-US" altLang="ko-KR" sz="1600" dirty="0">
                <a:latin typeface="+mj-ea"/>
                <a:ea typeface="+mj-ea"/>
              </a:rPr>
              <a:t>(s), count(s) </a:t>
            </a:r>
            <a:r>
              <a:rPr lang="ko-KR" altLang="en-US" sz="1600" dirty="0">
                <a:latin typeface="+mj-ea"/>
                <a:ea typeface="+mj-ea"/>
              </a:rPr>
              <a:t>등의 메소드를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startswith</a:t>
            </a:r>
            <a:r>
              <a:rPr lang="en-US" altLang="ko-KR" sz="1600" dirty="0">
                <a:latin typeface="+mj-ea"/>
                <a:ea typeface="+mj-ea"/>
              </a:rPr>
              <a:t>(s)</a:t>
            </a:r>
            <a:r>
              <a:rPr lang="ko-KR" altLang="en-US" sz="1600" dirty="0">
                <a:latin typeface="+mj-ea"/>
                <a:ea typeface="+mj-ea"/>
              </a:rPr>
              <a:t>는 문자열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로 시작되는 문자열이면 </a:t>
            </a:r>
            <a:r>
              <a:rPr lang="en-US" altLang="ko-KR" sz="1600" dirty="0">
                <a:latin typeface="+mj-ea"/>
                <a:ea typeface="+mj-ea"/>
              </a:rPr>
              <a:t>True</a:t>
            </a:r>
            <a:r>
              <a:rPr lang="ko-KR" altLang="en-US" sz="1600" dirty="0">
                <a:latin typeface="+mj-ea"/>
                <a:ea typeface="+mj-ea"/>
              </a:rPr>
              <a:t>가 반환된다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endswith</a:t>
            </a:r>
            <a:r>
              <a:rPr lang="en-US" altLang="ko-KR" sz="1600" dirty="0">
                <a:latin typeface="+mj-ea"/>
                <a:ea typeface="+mj-ea"/>
              </a:rPr>
              <a:t>(s)</a:t>
            </a:r>
            <a:r>
              <a:rPr lang="ko-KR" altLang="en-US" sz="1600" dirty="0">
                <a:latin typeface="+mj-ea"/>
                <a:ea typeface="+mj-ea"/>
              </a:rPr>
              <a:t>는 문자열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로 종료되는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문자열이면 </a:t>
            </a:r>
            <a:r>
              <a:rPr lang="en-US" altLang="ko-KR" sz="1600" dirty="0">
                <a:latin typeface="+mj-ea"/>
                <a:ea typeface="+mj-ea"/>
              </a:rPr>
              <a:t>True</a:t>
            </a:r>
            <a:r>
              <a:rPr lang="ko-KR" altLang="en-US" sz="1600" dirty="0">
                <a:latin typeface="+mj-ea"/>
                <a:ea typeface="+mj-ea"/>
              </a:rPr>
              <a:t>가 반환된다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사용자가 입력한 문자열이 파이썬 소스 파일 이름인지를 검사하려면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다음과 같이 하면 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21EB0-6744-4269-A987-DA3DDFD994B1}"/>
              </a:ext>
            </a:extLst>
          </p:cNvPr>
          <p:cNvSpPr txBox="1"/>
          <p:nvPr/>
        </p:nvSpPr>
        <p:spPr>
          <a:xfrm>
            <a:off x="1343472" y="2634122"/>
            <a:ext cx="986586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input("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연도를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 not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s.isdigit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숫자만을 입력해주세요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67D4C-09FE-4FEA-807B-BBDD23FD4DD3}"/>
              </a:ext>
            </a:extLst>
          </p:cNvPr>
          <p:cNvSpPr txBox="1"/>
          <p:nvPr/>
        </p:nvSpPr>
        <p:spPr>
          <a:xfrm>
            <a:off x="1343472" y="5517232"/>
            <a:ext cx="4680520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input("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파이썬 소스 파일 이름을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s.endswith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(".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py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올바른 파일 이름입니다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else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올바른 파일 이름이 아닙니다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6F0A9-CC98-4D42-BAA1-274E6D31C828}"/>
              </a:ext>
            </a:extLst>
          </p:cNvPr>
          <p:cNvSpPr txBox="1"/>
          <p:nvPr/>
        </p:nvSpPr>
        <p:spPr>
          <a:xfrm>
            <a:off x="6134848" y="5527280"/>
            <a:ext cx="420962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파이썬 소스 파일 이름을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aaa.py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올바른 파일 이름입니다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4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딕셔너리</a:t>
            </a:r>
            <a:r>
              <a:rPr lang="en-US" altLang="ko-KR" sz="2800" b="1" dirty="0">
                <a:latin typeface="+mj-ea"/>
              </a:rPr>
              <a:t>(dictionary)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1)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700" b="1" dirty="0" err="1">
                <a:latin typeface="+mj-ea"/>
                <a:ea typeface="+mj-ea"/>
              </a:rPr>
              <a:t>딕셔너리</a:t>
            </a:r>
            <a:r>
              <a:rPr lang="ko-KR" altLang="en-US" sz="1700" b="1" dirty="0">
                <a:latin typeface="+mj-ea"/>
                <a:ea typeface="+mj-ea"/>
              </a:rPr>
              <a:t> 개념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딕셔너리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(dictionary)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사전이라는 의미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사전에는 단어와 단어의 설명이 저장되어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딕셔너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리는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(key)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와 값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(value)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의 쌍을 저장할 수 있는 객체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 키를 이용하여 값을 검색할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딕셔너리에서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키는 해시가능한 객체이어야 하고 중복되는 값은 허용되지 않는다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2)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700" b="1" dirty="0" err="1">
                <a:latin typeface="+mj-ea"/>
                <a:ea typeface="+mj-ea"/>
              </a:rPr>
              <a:t>딕셔너리</a:t>
            </a:r>
            <a:r>
              <a:rPr lang="ko-KR" altLang="en-US" sz="1700" b="1" dirty="0">
                <a:latin typeface="+mj-ea"/>
                <a:ea typeface="+mj-ea"/>
              </a:rPr>
              <a:t> 생성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딕셔너리는</a:t>
            </a:r>
            <a:r>
              <a:rPr lang="ko-KR" altLang="en-US" sz="1600" dirty="0">
                <a:latin typeface="+mj-ea"/>
                <a:ea typeface="+mj-ea"/>
              </a:rPr>
              <a:t> 중괄호 안에 항목을 쉼표로 분리시켜서 나열하면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항목은 키</a:t>
            </a:r>
            <a:r>
              <a:rPr lang="en-US" altLang="ko-KR" sz="1600" dirty="0">
                <a:latin typeface="+mj-ea"/>
                <a:ea typeface="+mj-ea"/>
              </a:rPr>
              <a:t>(key)</a:t>
            </a:r>
            <a:r>
              <a:rPr lang="ko-KR" altLang="en-US" sz="1600" dirty="0">
                <a:latin typeface="+mj-ea"/>
                <a:ea typeface="+mj-ea"/>
              </a:rPr>
              <a:t>와 값</a:t>
            </a:r>
            <a:r>
              <a:rPr lang="en-US" altLang="ko-KR" sz="1600" dirty="0">
                <a:latin typeface="+mj-ea"/>
                <a:ea typeface="+mj-ea"/>
              </a:rPr>
              <a:t>(value)</a:t>
            </a:r>
            <a:r>
              <a:rPr lang="ko-KR" altLang="en-US" sz="1600" dirty="0">
                <a:latin typeface="+mj-ea"/>
                <a:ea typeface="+mj-ea"/>
              </a:rPr>
              <a:t>으로 구성된다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04F34-E27D-4D81-8679-A359E74CA65D}"/>
              </a:ext>
            </a:extLst>
          </p:cNvPr>
          <p:cNvSpPr txBox="1"/>
          <p:nvPr/>
        </p:nvSpPr>
        <p:spPr>
          <a:xfrm>
            <a:off x="1647782" y="3933056"/>
            <a:ext cx="3297770" cy="3176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딕셔너리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구조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43F083-3197-4047-9D97-3019CC0D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76872"/>
            <a:ext cx="3762375" cy="1714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7CD701-E9A4-4E42-B393-500CB2B3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5536637"/>
            <a:ext cx="6552728" cy="1101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062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848432"/>
            <a:ext cx="10713290" cy="56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9)</a:t>
            </a:r>
            <a:r>
              <a:rPr lang="ko-KR" altLang="en-US" sz="1700" b="1" dirty="0">
                <a:latin typeface="+mj-ea"/>
                <a:ea typeface="+mj-ea"/>
              </a:rPr>
              <a:t> 문자열 변환하기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문자열의 모든 문자를 대문자로 만들거나 소문자로 만들려면 </a:t>
            </a:r>
            <a:r>
              <a:rPr lang="en-US" altLang="ko-KR" sz="1600" dirty="0">
                <a:latin typeface="+mj-ea"/>
                <a:ea typeface="+mj-ea"/>
              </a:rPr>
              <a:t>upper()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lower()</a:t>
            </a:r>
            <a:r>
              <a:rPr lang="ko-KR" altLang="en-US" sz="1600" dirty="0">
                <a:latin typeface="+mj-ea"/>
                <a:ea typeface="+mj-ea"/>
              </a:rPr>
              <a:t>를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첫 번째 문자만을 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문자로 하려면 </a:t>
            </a:r>
            <a:r>
              <a:rPr lang="en-US" altLang="ko-KR" sz="1600" dirty="0">
                <a:latin typeface="+mj-ea"/>
                <a:ea typeface="+mj-ea"/>
              </a:rPr>
              <a:t>capitalize(), title()</a:t>
            </a:r>
            <a:r>
              <a:rPr lang="ko-KR" altLang="en-US" sz="1600" dirty="0">
                <a:latin typeface="+mj-ea"/>
                <a:ea typeface="+mj-ea"/>
              </a:rPr>
              <a:t>를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하나의 문자를 다른 문자로 바꾸려면 </a:t>
            </a:r>
            <a:r>
              <a:rPr lang="en-US" altLang="ko-KR" sz="1600" dirty="0">
                <a:latin typeface="+mj-ea"/>
                <a:ea typeface="+mj-ea"/>
              </a:rPr>
              <a:t>replace(s1, s2)</a:t>
            </a:r>
            <a:r>
              <a:rPr lang="ko-KR" altLang="en-US" sz="1600" dirty="0">
                <a:latin typeface="+mj-ea"/>
                <a:ea typeface="+mj-ea"/>
              </a:rPr>
              <a:t>를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또한 </a:t>
            </a:r>
            <a:r>
              <a:rPr lang="en-US" altLang="ko-KR" sz="1600" dirty="0" err="1">
                <a:latin typeface="+mj-ea"/>
                <a:ea typeface="+mj-ea"/>
              </a:rPr>
              <a:t>swapcase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는 대문자를 소문자로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소문자를 대문자로 변경한다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format()</a:t>
            </a:r>
            <a:r>
              <a:rPr lang="ko-KR" altLang="en-US" sz="1600" dirty="0">
                <a:latin typeface="+mj-ea"/>
                <a:ea typeface="+mj-ea"/>
              </a:rPr>
              <a:t>는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포맷 </a:t>
            </a:r>
            <a:r>
              <a:rPr lang="en-US" altLang="ko-KR" sz="1600" dirty="0">
                <a:latin typeface="+mj-ea"/>
                <a:ea typeface="+mj-ea"/>
              </a:rPr>
              <a:t>{}</a:t>
            </a:r>
            <a:r>
              <a:rPr lang="ko-KR" altLang="en-US" sz="1600" dirty="0">
                <a:latin typeface="+mj-ea"/>
                <a:ea typeface="+mj-ea"/>
              </a:rPr>
              <a:t>을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만들어 놓고 문자열을 생성하는데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join()</a:t>
            </a:r>
            <a:r>
              <a:rPr lang="ko-KR" altLang="en-US" sz="1600" dirty="0">
                <a:latin typeface="+mj-ea"/>
                <a:ea typeface="+mj-ea"/>
              </a:rPr>
              <a:t>는 리스트 같은 </a:t>
            </a:r>
            <a:r>
              <a:rPr lang="en-US" altLang="ko-KR" sz="1600" dirty="0" err="1">
                <a:latin typeface="+mj-ea"/>
                <a:ea typeface="+mj-ea"/>
              </a:rPr>
              <a:t>iterable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인자를 전달받아서 문자열로 연결하는데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partition()</a:t>
            </a:r>
            <a:r>
              <a:rPr lang="ko-KR" altLang="en-US" sz="1600" dirty="0">
                <a:latin typeface="+mj-ea"/>
                <a:ea typeface="+mj-ea"/>
              </a:rPr>
              <a:t>는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전달한 구분자로 문자열을 나눔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분리</a:t>
            </a:r>
            <a:r>
              <a:rPr lang="en-US" altLang="ko-KR" sz="1600" dirty="0">
                <a:latin typeface="+mj-ea"/>
                <a:ea typeface="+mj-ea"/>
              </a:rPr>
              <a:t>), </a:t>
            </a:r>
            <a:r>
              <a:rPr lang="ko-KR" altLang="en-US" sz="1600" dirty="0">
                <a:latin typeface="+mj-ea"/>
                <a:ea typeface="+mj-ea"/>
              </a:rPr>
              <a:t>결과는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구분자도 포함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로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들면 이메일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전화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번호 등 저장할 때 유용하다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21EB0-6744-4269-A987-DA3DDFD994B1}"/>
              </a:ext>
            </a:extLst>
          </p:cNvPr>
          <p:cNvSpPr txBox="1"/>
          <p:nvPr/>
        </p:nvSpPr>
        <p:spPr>
          <a:xfrm>
            <a:off x="1343472" y="2347208"/>
            <a:ext cx="9865866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input("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파이썬 소스 파일 이름을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")   # Txt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로 입력했다고 가정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 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s.lower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 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s.upper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 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s.title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txt  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TXT  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67D4C-09FE-4FEA-807B-BBDD23FD4DD3}"/>
              </a:ext>
            </a:extLst>
          </p:cNvPr>
          <p:cNvSpPr txBox="1"/>
          <p:nvPr/>
        </p:nvSpPr>
        <p:spPr>
          <a:xfrm>
            <a:off x="1343472" y="4979688"/>
            <a:ext cx="986586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string = [“a”, “b”, “c”]</a:t>
            </a:r>
            <a:b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</a:b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print(“#”.join</a:t>
            </a:r>
            <a:r>
              <a:rPr lang="en-US" altLang="ko-KR" sz="1500">
                <a:latin typeface="+mj-ea"/>
                <a:ea typeface="+mj-ea"/>
                <a:cs typeface="Arial" panose="020B0604020202020204" pitchFamily="34" charset="0"/>
              </a:rPr>
              <a:t>(string)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a#b#c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CC18A-98FF-4B73-AD37-4FA9331B9A8E}"/>
              </a:ext>
            </a:extLst>
          </p:cNvPr>
          <p:cNvSpPr txBox="1"/>
          <p:nvPr/>
        </p:nvSpPr>
        <p:spPr>
          <a:xfrm>
            <a:off x="1343472" y="3899568"/>
            <a:ext cx="986586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str = "{}b{}"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str.format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('a', 'c’))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abc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F221A-2384-48A5-ACEF-B45D50480A7E}"/>
              </a:ext>
            </a:extLst>
          </p:cNvPr>
          <p:cNvSpPr txBox="1"/>
          <p:nvPr/>
        </p:nvSpPr>
        <p:spPr>
          <a:xfrm>
            <a:off x="3935760" y="6073170"/>
            <a:ext cx="41044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str = "seojae@gmail.com"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str.partition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("@"))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('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seojae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'@', 'gmail.com')</a:t>
            </a:r>
          </a:p>
        </p:txBody>
      </p:sp>
    </p:spTree>
    <p:extLst>
      <p:ext uri="{BB962C8B-B14F-4D97-AF65-F5344CB8AC3E}">
        <p14:creationId xmlns:p14="http://schemas.microsoft.com/office/powerpoint/2010/main" val="246448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문자열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876904"/>
            <a:ext cx="10713290" cy="530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9)</a:t>
            </a:r>
            <a:r>
              <a:rPr lang="ko-KR" altLang="en-US" sz="1700" b="1" dirty="0">
                <a:latin typeface="+mj-ea"/>
                <a:ea typeface="+mj-ea"/>
              </a:rPr>
              <a:t> 문자열 변환하기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count()</a:t>
            </a:r>
            <a:r>
              <a:rPr lang="ko-KR" altLang="en-US" sz="1600" dirty="0">
                <a:latin typeface="+mj-ea"/>
                <a:ea typeface="+mj-ea"/>
              </a:rPr>
              <a:t>는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특정 단어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문자열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수를 구하며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없으면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을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find()</a:t>
            </a:r>
            <a:r>
              <a:rPr lang="ko-KR" altLang="en-US" sz="1600" dirty="0">
                <a:latin typeface="+mj-ea"/>
                <a:ea typeface="+mj-ea"/>
              </a:rPr>
              <a:t>는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특정 단어를 찾아 인덱스를 리턴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없으면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-1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을 리턴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) 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단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처음 찾은 값만 </a:t>
            </a:r>
            <a:r>
              <a:rPr lang="ko-KR" altLang="en-US" sz="160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리턴한다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비슷한 메서드로 앞에</a:t>
            </a:r>
            <a:endParaRPr lang="en-US" altLang="ko-KR" sz="160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333333"/>
                </a:solidFill>
                <a:latin typeface="+mj-ea"/>
                <a:ea typeface="+mj-ea"/>
              </a:rPr>
              <a:t>서 배운 </a:t>
            </a:r>
            <a:r>
              <a:rPr lang="en-US" altLang="ko-KR" sz="1600" dirty="0">
                <a:solidFill>
                  <a:srgbClr val="333333"/>
                </a:solidFill>
                <a:latin typeface="+mj-ea"/>
                <a:ea typeface="+mj-ea"/>
              </a:rPr>
              <a:t>index()</a:t>
            </a:r>
            <a:r>
              <a:rPr lang="ko-KR" altLang="en-US" sz="1600" dirty="0">
                <a:solidFill>
                  <a:srgbClr val="333333"/>
                </a:solidFill>
                <a:latin typeface="+mj-ea"/>
                <a:ea typeface="+mj-ea"/>
              </a:rPr>
              <a:t>가 있지만 </a:t>
            </a:r>
            <a:r>
              <a:rPr lang="en-US" altLang="ko-KR" sz="1600" dirty="0">
                <a:solidFill>
                  <a:srgbClr val="333333"/>
                </a:solidFill>
                <a:latin typeface="+mj-ea"/>
                <a:ea typeface="+mj-ea"/>
              </a:rPr>
              <a:t>index()</a:t>
            </a:r>
            <a:r>
              <a:rPr lang="ko-KR" altLang="en-US" sz="1600" dirty="0">
                <a:solidFill>
                  <a:srgbClr val="333333"/>
                </a:solidFill>
                <a:latin typeface="+mj-ea"/>
                <a:ea typeface="+mj-ea"/>
              </a:rPr>
              <a:t>는 찾고자 하는 값이 없다면 예외를 발생시킨다</a:t>
            </a:r>
            <a:r>
              <a:rPr lang="en-US" altLang="ko-KR" sz="1600" dirty="0">
                <a:solidFill>
                  <a:srgbClr val="333333"/>
                </a:solidFill>
                <a:latin typeface="+mj-ea"/>
                <a:ea typeface="+mj-ea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i="0" dirty="0">
              <a:solidFill>
                <a:srgbClr val="333333"/>
              </a:solidFill>
              <a:effectLst/>
              <a:latin typeface="Roboto Slab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마지막으로 조건문에 많이 사용하는 것은 </a:t>
            </a:r>
            <a:r>
              <a:rPr lang="en-US" altLang="ko-KR" sz="1600" dirty="0" err="1">
                <a:latin typeface="+mj-ea"/>
                <a:ea typeface="+mj-ea"/>
              </a:rPr>
              <a:t>isdecimal</a:t>
            </a:r>
            <a:r>
              <a:rPr lang="en-US" altLang="ko-KR" sz="1600" dirty="0">
                <a:latin typeface="+mj-ea"/>
                <a:ea typeface="+mj-ea"/>
              </a:rPr>
              <a:t>(), </a:t>
            </a:r>
            <a:r>
              <a:rPr lang="en-US" altLang="ko-KR" sz="160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isdigit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() 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숫자</a:t>
            </a:r>
            <a:r>
              <a:rPr lang="en-US" altLang="ko-KR" sz="1600" dirty="0">
                <a:latin typeface="+mj-ea"/>
                <a:ea typeface="+mj-ea"/>
              </a:rPr>
              <a:t>(decimal, 10</a:t>
            </a:r>
            <a:r>
              <a:rPr lang="ko-KR" altLang="en-US" sz="1600" dirty="0">
                <a:latin typeface="+mj-ea"/>
                <a:ea typeface="+mj-ea"/>
              </a:rPr>
              <a:t>진수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인가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isnumeric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j-ea"/>
                <a:ea typeface="+mj-ea"/>
              </a:rPr>
              <a:t>   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숫자인가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등이 존재한다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10)</a:t>
            </a:r>
            <a:r>
              <a:rPr lang="ko-KR" altLang="en-US" sz="1700" b="1" dirty="0">
                <a:latin typeface="+mj-ea"/>
                <a:ea typeface="+mj-ea"/>
              </a:rPr>
              <a:t> 문자열에서 공백 문자 제거하기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공백 문자</a:t>
            </a:r>
            <a:r>
              <a:rPr lang="en-US" altLang="ko-KR" sz="1600" dirty="0">
                <a:latin typeface="+mj-ea"/>
                <a:ea typeface="+mj-ea"/>
              </a:rPr>
              <a:t>(whitespace character)</a:t>
            </a:r>
            <a:r>
              <a:rPr lang="ko-KR" altLang="en-US" sz="1600" dirty="0">
                <a:latin typeface="+mj-ea"/>
                <a:ea typeface="+mj-ea"/>
              </a:rPr>
              <a:t>란 스페이스나 탭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줄바꿈</a:t>
            </a:r>
            <a:r>
              <a:rPr lang="ko-KR" altLang="en-US" sz="1600" dirty="0">
                <a:latin typeface="+mj-ea"/>
                <a:ea typeface="+mj-ea"/>
              </a:rPr>
              <a:t> 문자를 의미한다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문자열에서 공백 문자를 제거하려면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strip(), </a:t>
            </a:r>
            <a:r>
              <a:rPr lang="en-US" altLang="ko-KR" sz="1600" dirty="0" err="1">
                <a:latin typeface="+mj-ea"/>
                <a:ea typeface="+mj-ea"/>
              </a:rPr>
              <a:t>lstrip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이나 </a:t>
            </a:r>
            <a:r>
              <a:rPr lang="en-US" altLang="ko-KR" sz="1600" dirty="0" err="1">
                <a:latin typeface="+mj-ea"/>
                <a:ea typeface="+mj-ea"/>
              </a:rPr>
              <a:t>rstrip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을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lstrip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은 왼쪽 공백 문자만을 제거하고 </a:t>
            </a:r>
            <a:r>
              <a:rPr lang="en-US" altLang="ko-KR" sz="1600" dirty="0" err="1">
                <a:latin typeface="+mj-ea"/>
                <a:ea typeface="+mj-ea"/>
              </a:rPr>
              <a:t>rstrip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은 오른쪽 공백 문자만을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제거한다</a:t>
            </a:r>
            <a:r>
              <a:rPr lang="en-US" altLang="ko-KR" sz="1600" dirty="0">
                <a:latin typeface="+mj-ea"/>
                <a:ea typeface="+mj-ea"/>
              </a:rPr>
              <a:t>. strip()</a:t>
            </a:r>
            <a:r>
              <a:rPr lang="ko-KR" altLang="en-US" sz="1600" dirty="0">
                <a:latin typeface="+mj-ea"/>
                <a:ea typeface="+mj-ea"/>
              </a:rPr>
              <a:t>은 왼쪽과 오른쪽 공백 문자를 모두 제거한다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문자열 중간의 공백 문자는 제거되지 않는다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21EB0-6744-4269-A987-DA3DDFD994B1}"/>
              </a:ext>
            </a:extLst>
          </p:cNvPr>
          <p:cNvSpPr txBox="1"/>
          <p:nvPr/>
        </p:nvSpPr>
        <p:spPr>
          <a:xfrm>
            <a:off x="1343472" y="1650568"/>
            <a:ext cx="986586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str = "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aabc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str.count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('a'))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67D4C-09FE-4FEA-807B-BBDD23FD4DD3}"/>
              </a:ext>
            </a:extLst>
          </p:cNvPr>
          <p:cNvSpPr txBox="1"/>
          <p:nvPr/>
        </p:nvSpPr>
        <p:spPr>
          <a:xfrm>
            <a:off x="1343472" y="6094968"/>
            <a:ext cx="986586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“    Little by little the little bird builds its nest    ”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s.strip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'Little by little the little bird builds its nest'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BF2B3-BDD2-409D-97EE-E0973A95909A}"/>
              </a:ext>
            </a:extLst>
          </p:cNvPr>
          <p:cNvSpPr txBox="1"/>
          <p:nvPr/>
        </p:nvSpPr>
        <p:spPr>
          <a:xfrm>
            <a:off x="1343472" y="3169994"/>
            <a:ext cx="986586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str = "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abca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str.find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('a'))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27240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딕셔너리</a:t>
            </a:r>
            <a:r>
              <a:rPr lang="en-US" altLang="ko-KR" sz="2800" b="1" dirty="0">
                <a:latin typeface="+mj-ea"/>
              </a:rPr>
              <a:t>(dictionary)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0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2)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700" b="1" dirty="0" err="1">
                <a:latin typeface="+mj-ea"/>
                <a:ea typeface="+mj-ea"/>
              </a:rPr>
              <a:t>딕셔너리</a:t>
            </a:r>
            <a:r>
              <a:rPr lang="ko-KR" altLang="en-US" sz="1700" b="1" dirty="0">
                <a:latin typeface="+mj-ea"/>
                <a:ea typeface="+mj-ea"/>
              </a:rPr>
              <a:t> 생성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값은 어떤 객체이든지 가능하지만 키는 변경 불가능한 객체이어야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문자열이나 숫자이어야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딕셔너리에서</a:t>
            </a:r>
            <a:r>
              <a:rPr lang="ko-KR" altLang="en-US" sz="1600" dirty="0">
                <a:latin typeface="+mj-ea"/>
                <a:ea typeface="+mj-ea"/>
              </a:rPr>
              <a:t> 키가 변경 가능하다면 많은 문제가 발생되기 때문이다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문장은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항목을 가진 </a:t>
            </a:r>
            <a:r>
              <a:rPr lang="ko-KR" altLang="en-US" sz="1600" dirty="0" err="1">
                <a:latin typeface="+mj-ea"/>
                <a:ea typeface="+mj-ea"/>
              </a:rPr>
              <a:t>딕셔너리를</a:t>
            </a:r>
            <a:r>
              <a:rPr lang="ko-KR" altLang="en-US" sz="1600" dirty="0">
                <a:latin typeface="+mj-ea"/>
                <a:ea typeface="+mj-ea"/>
              </a:rPr>
              <a:t> 생성한다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각 항목은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값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의 형식으로 구성된다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첫 번째 항목의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키는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이고 값은 </a:t>
            </a:r>
            <a:r>
              <a:rPr lang="en-US" altLang="ko-KR" sz="1600" dirty="0">
                <a:latin typeface="+mj-ea"/>
                <a:ea typeface="+mj-ea"/>
              </a:rPr>
              <a:t>'apple'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두 번째 항목의 키는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이고 값은 </a:t>
            </a:r>
            <a:r>
              <a:rPr lang="en-US" altLang="ko-KR" sz="1600" dirty="0">
                <a:latin typeface="+mj-ea"/>
                <a:ea typeface="+mj-ea"/>
              </a:rPr>
              <a:t>'banana'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키의 자료형은 혼합되어도 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예를 들어서 사람들의 이름과 전화번호를 </a:t>
            </a:r>
            <a:r>
              <a:rPr lang="ko-KR" altLang="en-US" sz="1600" dirty="0" err="1">
                <a:latin typeface="+mj-ea"/>
                <a:ea typeface="+mj-ea"/>
              </a:rPr>
              <a:t>딕셔너리로</a:t>
            </a:r>
            <a:r>
              <a:rPr lang="ko-KR" altLang="en-US" sz="1600" dirty="0">
                <a:latin typeface="+mj-ea"/>
                <a:ea typeface="+mj-ea"/>
              </a:rPr>
              <a:t> 저장해보면 다음과 같이 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공백 </a:t>
            </a:r>
            <a:r>
              <a:rPr lang="ko-KR" altLang="en-US" sz="1600" dirty="0" err="1">
                <a:latin typeface="+mj-ea"/>
                <a:ea typeface="+mj-ea"/>
              </a:rPr>
              <a:t>딕셔너리는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{}</a:t>
            </a:r>
            <a:r>
              <a:rPr lang="ko-KR" altLang="en-US" sz="1600" dirty="0">
                <a:latin typeface="+mj-ea"/>
                <a:ea typeface="+mj-ea"/>
              </a:rPr>
              <a:t>로 생성한다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{}</a:t>
            </a:r>
            <a:r>
              <a:rPr lang="ko-KR" altLang="en-US" sz="1600" dirty="0">
                <a:latin typeface="+mj-ea"/>
                <a:ea typeface="+mj-ea"/>
              </a:rPr>
              <a:t>은 수학에서 집합을 나타내는 기호 아니었던가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집합보다는 </a:t>
            </a:r>
            <a:r>
              <a:rPr lang="ko-KR" altLang="en-US" sz="1600" dirty="0" err="1">
                <a:latin typeface="+mj-ea"/>
                <a:ea typeface="+mj-ea"/>
              </a:rPr>
              <a:t>딕셔너리가</a:t>
            </a:r>
            <a:r>
              <a:rPr lang="ko-KR" altLang="en-US" sz="1600" dirty="0">
                <a:latin typeface="+mj-ea"/>
                <a:ea typeface="+mj-ea"/>
              </a:rPr>
              <a:t> 많이 사용되기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때문에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{}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공백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딕셔너리를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나타내고 공백 집합은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set()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을 사용해서 생성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CD61B-670F-4CA6-B201-45D21B3C6E31}"/>
              </a:ext>
            </a:extLst>
          </p:cNvPr>
          <p:cNvSpPr txBox="1"/>
          <p:nvPr/>
        </p:nvSpPr>
        <p:spPr>
          <a:xfrm>
            <a:off x="1415480" y="2208711"/>
            <a:ext cx="4518116" cy="3231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d = {1:'apple’, 2:'banana'}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9D300-2F5B-48D8-ADED-FA93637DA7BC}"/>
              </a:ext>
            </a:extLst>
          </p:cNvPr>
          <p:cNvSpPr txBox="1"/>
          <p:nvPr/>
        </p:nvSpPr>
        <p:spPr>
          <a:xfrm>
            <a:off x="1415480" y="3695936"/>
            <a:ext cx="813690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contacts = {‘Kim’: "01012345678', 'Park' : 01012345679’, 'Lee':'01012345680＇}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contacts)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it-IT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{ ‘Kim’ : ‘101012345678’ , ‘Lee’ : 101012345680’, Park : '01012345679'}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0EA18-76A7-4FF6-92F5-5F96C5B84EF6}"/>
              </a:ext>
            </a:extLst>
          </p:cNvPr>
          <p:cNvSpPr txBox="1"/>
          <p:nvPr/>
        </p:nvSpPr>
        <p:spPr>
          <a:xfrm>
            <a:off x="1415480" y="5183162"/>
            <a:ext cx="4518116" cy="3231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d = { }</a:t>
            </a:r>
          </a:p>
        </p:txBody>
      </p:sp>
    </p:spTree>
    <p:extLst>
      <p:ext uri="{BB962C8B-B14F-4D97-AF65-F5344CB8AC3E}">
        <p14:creationId xmlns:p14="http://schemas.microsoft.com/office/powerpoint/2010/main" val="388233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딕셔너리</a:t>
            </a:r>
            <a:r>
              <a:rPr lang="en-US" altLang="ko-KR" sz="2800" b="1" dirty="0">
                <a:latin typeface="+mj-ea"/>
              </a:rPr>
              <a:t>(dictionary)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0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3)</a:t>
            </a:r>
            <a:r>
              <a:rPr lang="ko-KR" altLang="en-US" sz="1700" b="1" dirty="0">
                <a:latin typeface="+mj-ea"/>
                <a:ea typeface="+mj-ea"/>
              </a:rPr>
              <a:t> 항목 접근하기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딕셔너리에서</a:t>
            </a:r>
            <a:r>
              <a:rPr lang="ko-KR" altLang="en-US" sz="1600" dirty="0">
                <a:latin typeface="+mj-ea"/>
                <a:ea typeface="+mj-ea"/>
              </a:rPr>
              <a:t> 항목을 꺼낼 때는 항목의 키를 사용하면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키를 </a:t>
            </a:r>
            <a:r>
              <a:rPr lang="en-US" altLang="ko-KR" sz="1600" dirty="0">
                <a:latin typeface="+mj-ea"/>
                <a:ea typeface="+mj-ea"/>
              </a:rPr>
              <a:t>[ ] </a:t>
            </a:r>
            <a:r>
              <a:rPr lang="ko-KR" altLang="en-US" sz="1600" dirty="0">
                <a:latin typeface="+mj-ea"/>
                <a:ea typeface="+mj-ea"/>
              </a:rPr>
              <a:t>안에 지정하든지 아니면 </a:t>
            </a:r>
            <a:r>
              <a:rPr lang="en-US" altLang="ko-KR" sz="1600" dirty="0">
                <a:latin typeface="+mj-ea"/>
                <a:ea typeface="+mj-ea"/>
              </a:rPr>
              <a:t>get() </a:t>
            </a:r>
            <a:r>
              <a:rPr lang="ko-KR" altLang="en-US" sz="1600" dirty="0">
                <a:latin typeface="+mj-ea"/>
                <a:ea typeface="+mj-ea"/>
              </a:rPr>
              <a:t>메소드를 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용해도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연락처에서 이름이 </a:t>
            </a:r>
            <a:r>
              <a:rPr lang="en-US" altLang="ko-KR" sz="1600" dirty="0">
                <a:latin typeface="+mj-ea"/>
                <a:ea typeface="+mj-ea"/>
              </a:rPr>
              <a:t>“Kim” </a:t>
            </a:r>
            <a:r>
              <a:rPr lang="ko-KR" altLang="en-US" sz="1600" dirty="0">
                <a:latin typeface="+mj-ea"/>
                <a:ea typeface="+mj-ea"/>
              </a:rPr>
              <a:t>인 사람의 전화번호를 꺼내려면 다음과 같은 문장을 사용한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만약 키가 </a:t>
            </a:r>
            <a:r>
              <a:rPr lang="ko-KR" altLang="en-US" sz="1600" dirty="0" err="1">
                <a:latin typeface="+mj-ea"/>
                <a:ea typeface="+mj-ea"/>
              </a:rPr>
              <a:t>딕서너리에</a:t>
            </a:r>
            <a:r>
              <a:rPr lang="ko-KR" altLang="en-US" sz="1600" dirty="0">
                <a:latin typeface="+mj-ea"/>
                <a:ea typeface="+mj-ea"/>
              </a:rPr>
              <a:t> 없으면 </a:t>
            </a:r>
            <a:r>
              <a:rPr lang="en-US" altLang="ko-KR" sz="1600" dirty="0" err="1">
                <a:latin typeface="+mj-ea"/>
                <a:ea typeface="+mj-ea"/>
              </a:rPr>
              <a:t>KeyError</a:t>
            </a:r>
            <a:r>
              <a:rPr lang="ko-KR" altLang="en-US" sz="1600" dirty="0">
                <a:latin typeface="+mj-ea"/>
                <a:ea typeface="+mj-ea"/>
              </a:rPr>
              <a:t>가 발생한다</a:t>
            </a:r>
            <a:r>
              <a:rPr lang="en-US" altLang="ko-KR" sz="1600" dirty="0">
                <a:latin typeface="+mj-ea"/>
                <a:ea typeface="+mj-ea"/>
              </a:rPr>
              <a:t>. get()</a:t>
            </a:r>
            <a:r>
              <a:rPr lang="ko-KR" altLang="en-US" sz="1600" dirty="0">
                <a:latin typeface="+mj-ea"/>
                <a:ea typeface="+mj-ea"/>
              </a:rPr>
              <a:t>을 사용했을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키가 없으면 </a:t>
            </a:r>
            <a:r>
              <a:rPr lang="en-US" altLang="ko-KR" sz="1600" dirty="0">
                <a:latin typeface="+mj-ea"/>
                <a:ea typeface="+mj-ea"/>
              </a:rPr>
              <a:t>None</a:t>
            </a:r>
            <a:r>
              <a:rPr lang="ko-KR" altLang="en-US" sz="1600" dirty="0">
                <a:latin typeface="+mj-ea"/>
                <a:ea typeface="+mj-ea"/>
              </a:rPr>
              <a:t>이 반환된다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키가 </a:t>
            </a:r>
            <a:r>
              <a:rPr lang="ko-KR" altLang="en-US" sz="1600" dirty="0" err="1">
                <a:latin typeface="+mj-ea"/>
                <a:ea typeface="+mj-ea"/>
              </a:rPr>
              <a:t>없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을 때 디폴트 값을 </a:t>
            </a:r>
            <a:r>
              <a:rPr lang="ko-KR" altLang="en-US" sz="1600" dirty="0" err="1">
                <a:latin typeface="+mj-ea"/>
                <a:ea typeface="+mj-ea"/>
              </a:rPr>
              <a:t>사용하러면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get()</a:t>
            </a:r>
            <a:r>
              <a:rPr lang="ko-KR" altLang="en-US" sz="1600" dirty="0">
                <a:latin typeface="+mj-ea"/>
                <a:ea typeface="+mj-ea"/>
              </a:rPr>
              <a:t>의 두 번째 인수로 디폴트 값을 전달한다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키가 </a:t>
            </a:r>
            <a:r>
              <a:rPr lang="ko-KR" altLang="en-US" sz="1600" dirty="0" err="1">
                <a:latin typeface="+mj-ea"/>
                <a:ea typeface="+mj-ea"/>
              </a:rPr>
              <a:t>딕셔너리에</a:t>
            </a:r>
            <a:r>
              <a:rPr lang="ko-KR" altLang="en-US" sz="1600" dirty="0">
                <a:latin typeface="+mj-ea"/>
                <a:ea typeface="+mj-ea"/>
              </a:rPr>
              <a:t> 있는지를 알려면 </a:t>
            </a:r>
            <a:r>
              <a:rPr lang="en-US" altLang="ko-KR" sz="1600" dirty="0">
                <a:latin typeface="+mj-ea"/>
                <a:ea typeface="+mj-ea"/>
              </a:rPr>
              <a:t>in </a:t>
            </a:r>
            <a:r>
              <a:rPr lang="ko-KR" altLang="en-US" sz="1600" dirty="0">
                <a:latin typeface="+mj-ea"/>
                <a:ea typeface="+mj-ea"/>
              </a:rPr>
              <a:t>연산자를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CD61B-670F-4CA6-B201-45D21B3C6E31}"/>
              </a:ext>
            </a:extLst>
          </p:cNvPr>
          <p:cNvSpPr txBox="1"/>
          <p:nvPr/>
        </p:nvSpPr>
        <p:spPr>
          <a:xfrm>
            <a:off x="1415480" y="2585000"/>
            <a:ext cx="9793858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500">
                <a:latin typeface="+mj-ea"/>
                <a:ea typeface="+mj-ea"/>
                <a:cs typeface="Arial" panose="020B0604020202020204" pitchFamily="34" charset="0"/>
              </a:rPr>
              <a:t>contacts = </a:t>
            </a:r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{"Kim’ : ‘01012345678', 'Park’ : '01012345679’, 'Lee': '01012345680＇}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contacts['Kim’])</a:t>
            </a:r>
          </a:p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contacts.get('Kim’)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it-IT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‘01012345678'</a:t>
            </a:r>
          </a:p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'01012345678’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0EA18-76A7-4FF6-92F5-5F96C5B84EF6}"/>
              </a:ext>
            </a:extLst>
          </p:cNvPr>
          <p:cNvSpPr txBox="1"/>
          <p:nvPr/>
        </p:nvSpPr>
        <p:spPr>
          <a:xfrm>
            <a:off x="1415480" y="4787104"/>
            <a:ext cx="4518116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contacts.get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("Choi", "010114")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print(number)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‘1010114’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83FDB-C68C-4711-BDFC-E1686360C522}"/>
              </a:ext>
            </a:extLst>
          </p:cNvPr>
          <p:cNvSpPr txBox="1"/>
          <p:nvPr/>
        </p:nvSpPr>
        <p:spPr>
          <a:xfrm>
            <a:off x="1415480" y="6237312"/>
            <a:ext cx="451811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print(“Kim” in contacts)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: True</a:t>
            </a:r>
          </a:p>
        </p:txBody>
      </p:sp>
    </p:spTree>
    <p:extLst>
      <p:ext uri="{BB962C8B-B14F-4D97-AF65-F5344CB8AC3E}">
        <p14:creationId xmlns:p14="http://schemas.microsoft.com/office/powerpoint/2010/main" val="286032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딕셔너리</a:t>
            </a:r>
            <a:r>
              <a:rPr lang="en-US" altLang="ko-KR" sz="2800" b="1" dirty="0">
                <a:latin typeface="+mj-ea"/>
              </a:rPr>
              <a:t>(dictionary)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4)</a:t>
            </a:r>
            <a:r>
              <a:rPr lang="ko-KR" altLang="en-US" sz="1700" b="1" dirty="0">
                <a:latin typeface="+mj-ea"/>
                <a:ea typeface="+mj-ea"/>
              </a:rPr>
              <a:t> 항목 추가하기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딕셔너리도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변경 가능한 컨테이너이다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따라서 우리는 </a:t>
            </a:r>
            <a:r>
              <a:rPr lang="ko-KR" altLang="en-US" sz="1600" dirty="0" err="1">
                <a:latin typeface="+mj-ea"/>
                <a:ea typeface="+mj-ea"/>
              </a:rPr>
              <a:t>딕셔너리에</a:t>
            </a:r>
            <a:r>
              <a:rPr lang="ko-KR" altLang="en-US" sz="1600" dirty="0">
                <a:latin typeface="+mj-ea"/>
                <a:ea typeface="+mj-ea"/>
              </a:rPr>
              <a:t> 항목을 추가하거나 삭제할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예를 들어서 연락처 </a:t>
            </a:r>
            <a:r>
              <a:rPr lang="ko-KR" altLang="en-US" sz="1600" dirty="0" err="1">
                <a:latin typeface="+mj-ea"/>
                <a:ea typeface="+mj-ea"/>
              </a:rPr>
              <a:t>딕셔너리에</a:t>
            </a:r>
            <a:r>
              <a:rPr lang="ko-KR" altLang="en-US" sz="1600" dirty="0">
                <a:latin typeface="+mj-ea"/>
                <a:ea typeface="+mj-ea"/>
              </a:rPr>
              <a:t> 새로운 연락처를 등록하려면 다음과 같이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5)</a:t>
            </a:r>
            <a:r>
              <a:rPr lang="ko-KR" altLang="en-US" sz="1700" b="1" dirty="0">
                <a:latin typeface="+mj-ea"/>
                <a:ea typeface="+mj-ea"/>
              </a:rPr>
              <a:t> 항목 삭제하기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딕셔너리에서</a:t>
            </a:r>
            <a:r>
              <a:rPr lang="ko-KR" altLang="en-US" sz="1600" dirty="0">
                <a:latin typeface="+mj-ea"/>
                <a:ea typeface="+mj-ea"/>
              </a:rPr>
              <a:t> 특정한 항목은 </a:t>
            </a:r>
            <a:r>
              <a:rPr lang="en-US" altLang="ko-KR" sz="1600" dirty="0">
                <a:latin typeface="+mj-ea"/>
                <a:ea typeface="+mj-ea"/>
              </a:rPr>
              <a:t>pop()</a:t>
            </a:r>
            <a:r>
              <a:rPr lang="ko-KR" altLang="en-US" sz="1600" dirty="0">
                <a:latin typeface="+mj-ea"/>
                <a:ea typeface="+mj-ea"/>
              </a:rPr>
              <a:t>을 호출하여 삭제할 수 있다</a:t>
            </a:r>
            <a:r>
              <a:rPr lang="en-US" altLang="ko-KR" sz="1600" dirty="0">
                <a:latin typeface="+mj-ea"/>
                <a:ea typeface="+mj-ea"/>
              </a:rPr>
              <a:t>. pop() </a:t>
            </a:r>
            <a:r>
              <a:rPr lang="ko-KR" altLang="en-US" sz="1600" dirty="0">
                <a:latin typeface="+mj-ea"/>
                <a:ea typeface="+mj-ea"/>
              </a:rPr>
              <a:t>메소드는 주어진 키에 해당되는 항목을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삭제하고 항목의 값을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CD61B-670F-4CA6-B201-45D21B3C6E31}"/>
              </a:ext>
            </a:extLst>
          </p:cNvPr>
          <p:cNvSpPr txBox="1"/>
          <p:nvPr/>
        </p:nvSpPr>
        <p:spPr>
          <a:xfrm>
            <a:off x="1415480" y="2214912"/>
            <a:ext cx="9793858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contacts['Choi'] = '01056781234＇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contacts)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it-IT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{‘Kim’ : ‘01012345678’ , ‘Choi’ : '01056781234’, 'Lee’ : ‘01012345680', 'Park': '01012345679'}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0EA18-76A7-4FF6-92F5-5F96C5B84EF6}"/>
              </a:ext>
            </a:extLst>
          </p:cNvPr>
          <p:cNvSpPr txBox="1"/>
          <p:nvPr/>
        </p:nvSpPr>
        <p:spPr>
          <a:xfrm>
            <a:off x="1415480" y="4447160"/>
            <a:ext cx="9793858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contacts {‘Kim’ : ‘01012345678', 'Park’ : '01012345679’, 'Lee': '01012345680’ 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contacts.pop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(‘Kim’))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print(contacts)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‘01012345678＇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{'Lee': '01012345680', 'Park'; '010123456791}</a:t>
            </a:r>
          </a:p>
        </p:txBody>
      </p:sp>
    </p:spTree>
    <p:extLst>
      <p:ext uri="{BB962C8B-B14F-4D97-AF65-F5344CB8AC3E}">
        <p14:creationId xmlns:p14="http://schemas.microsoft.com/office/powerpoint/2010/main" val="408828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딕셔너리</a:t>
            </a:r>
            <a:r>
              <a:rPr lang="en-US" altLang="ko-KR" sz="2800" b="1" dirty="0">
                <a:latin typeface="+mj-ea"/>
              </a:rPr>
              <a:t>(dictionary)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5)</a:t>
            </a:r>
            <a:r>
              <a:rPr lang="ko-KR" altLang="en-US" sz="1700" b="1" dirty="0">
                <a:latin typeface="+mj-ea"/>
                <a:ea typeface="+mj-ea"/>
              </a:rPr>
              <a:t> 항목 삭제하기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아니면 </a:t>
            </a:r>
            <a:r>
              <a:rPr lang="en-US" altLang="ko-KR" sz="1600" dirty="0">
                <a:latin typeface="+mj-ea"/>
                <a:ea typeface="+mj-ea"/>
              </a:rPr>
              <a:t>del </a:t>
            </a:r>
            <a:r>
              <a:rPr lang="ko-KR" altLang="en-US" sz="1600" dirty="0">
                <a:latin typeface="+mj-ea"/>
                <a:ea typeface="+mj-ea"/>
              </a:rPr>
              <a:t>키워드를 이용하여도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딕셔너리의</a:t>
            </a:r>
            <a:r>
              <a:rPr lang="ko-KR" altLang="en-US" sz="1600" dirty="0">
                <a:latin typeface="+mj-ea"/>
                <a:ea typeface="+mj-ea"/>
              </a:rPr>
              <a:t> 모든 항목을 삭제하려면 </a:t>
            </a:r>
            <a:r>
              <a:rPr lang="en-US" altLang="ko-KR" sz="1600" dirty="0">
                <a:latin typeface="+mj-ea"/>
                <a:ea typeface="+mj-ea"/>
              </a:rPr>
              <a:t>clear()</a:t>
            </a:r>
            <a:r>
              <a:rPr lang="ko-KR" altLang="en-US" sz="1600" dirty="0">
                <a:latin typeface="+mj-ea"/>
                <a:ea typeface="+mj-ea"/>
              </a:rPr>
              <a:t>를 사용한다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6)</a:t>
            </a:r>
            <a:r>
              <a:rPr lang="ko-KR" altLang="en-US" sz="1700" b="1" dirty="0">
                <a:latin typeface="+mj-ea"/>
                <a:ea typeface="+mj-ea"/>
              </a:rPr>
              <a:t> 항목 순회하기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딕셔너리에</a:t>
            </a:r>
            <a:r>
              <a:rPr lang="ko-KR" altLang="en-US" sz="1600" dirty="0">
                <a:latin typeface="+mj-ea"/>
                <a:ea typeface="+mj-ea"/>
              </a:rPr>
              <a:t> 저장된 항목을 순차적으로 순회하려면 </a:t>
            </a:r>
            <a:r>
              <a:rPr lang="en-US" altLang="ko-KR" sz="1600" dirty="0">
                <a:latin typeface="+mj-ea"/>
                <a:ea typeface="+mj-ea"/>
              </a:rPr>
              <a:t>for </a:t>
            </a:r>
            <a:r>
              <a:rPr lang="ko-KR" altLang="en-US" sz="1600" dirty="0">
                <a:latin typeface="+mj-ea"/>
                <a:ea typeface="+mj-ea"/>
              </a:rPr>
              <a:t>루프를 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코드에서 </a:t>
            </a:r>
            <a:r>
              <a:rPr lang="en-US" altLang="ko-KR" sz="1600" dirty="0">
                <a:latin typeface="+mj-ea"/>
                <a:ea typeface="+mj-ea"/>
              </a:rPr>
              <a:t>for item in scores</a:t>
            </a:r>
            <a:r>
              <a:rPr lang="ko-KR" altLang="en-US" sz="1600" dirty="0">
                <a:latin typeface="+mj-ea"/>
                <a:ea typeface="+mj-ea"/>
              </a:rPr>
              <a:t>을 사용하면 키만 출력되므로 </a:t>
            </a:r>
            <a:r>
              <a:rPr lang="en-US" altLang="ko-KR" sz="1600" dirty="0">
                <a:latin typeface="+mj-ea"/>
                <a:ea typeface="+mj-ea"/>
              </a:rPr>
              <a:t>items() </a:t>
            </a:r>
            <a:r>
              <a:rPr lang="ko-KR" altLang="en-US" sz="1600" dirty="0">
                <a:latin typeface="+mj-ea"/>
                <a:ea typeface="+mj-ea"/>
              </a:rPr>
              <a:t>메소드를 사용하여 키와 값을 함께 출력하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도록 변경하였다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0EA18-76A7-4FF6-92F5-5F96C5B84EF6}"/>
              </a:ext>
            </a:extLst>
          </p:cNvPr>
          <p:cNvSpPr txBox="1"/>
          <p:nvPr/>
        </p:nvSpPr>
        <p:spPr>
          <a:xfrm>
            <a:off x="1382320" y="1879271"/>
            <a:ext cx="9793858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contacts {‘Kim’ : ‘01012345678', 'Park’ : '01012345679’, 'Lee': '01012345680’ 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del contacts[‘Kim’]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print(contacts)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{'Lee': '01012345680', 'Park'; '010123456791}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AF7AE-97D8-428A-9781-64C15C4B4374}"/>
              </a:ext>
            </a:extLst>
          </p:cNvPr>
          <p:cNvSpPr txBox="1"/>
          <p:nvPr/>
        </p:nvSpPr>
        <p:spPr>
          <a:xfrm>
            <a:off x="1382320" y="4441484"/>
            <a:ext cx="9793858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scores = { 'Korean': 80, 'Math': 90, 'English': 80 }</a:t>
            </a:r>
          </a:p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for item in scores.items():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키와 값을 함께 출력하기 위하여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items()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를 사용함</a:t>
            </a:r>
            <a:endParaRPr lang="it-IT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	print(item, end= ‘ ‘)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it-IT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it-IT" altLang="ko-KR" sz="1500" dirty="0">
                <a:latin typeface="+mj-ea"/>
                <a:ea typeface="+mj-ea"/>
                <a:cs typeface="Arial" panose="020B0604020202020204" pitchFamily="34" charset="0"/>
              </a:rPr>
              <a:t>('Math', 90) ('English', 80) ('Korean', 80)</a:t>
            </a:r>
          </a:p>
        </p:txBody>
      </p:sp>
    </p:spTree>
    <p:extLst>
      <p:ext uri="{BB962C8B-B14F-4D97-AF65-F5344CB8AC3E}">
        <p14:creationId xmlns:p14="http://schemas.microsoft.com/office/powerpoint/2010/main" val="326729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딕셔너리</a:t>
            </a:r>
            <a:r>
              <a:rPr lang="en-US" altLang="ko-KR" sz="2800" b="1" dirty="0">
                <a:latin typeface="+mj-ea"/>
              </a:rPr>
              <a:t>(dictionary)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5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7)</a:t>
            </a:r>
            <a:r>
              <a:rPr lang="ko-KR" altLang="en-US" sz="1700" b="1" dirty="0">
                <a:latin typeface="+mj-ea"/>
                <a:ea typeface="+mj-ea"/>
              </a:rPr>
              <a:t> 항목 있는지</a:t>
            </a:r>
            <a:r>
              <a:rPr lang="en-US" altLang="ko-KR" sz="1700" b="1" dirty="0">
                <a:latin typeface="+mj-ea"/>
                <a:ea typeface="+mj-ea"/>
              </a:rPr>
              <a:t> </a:t>
            </a:r>
            <a:r>
              <a:rPr lang="ko-KR" altLang="en-US" sz="1700" b="1" dirty="0">
                <a:latin typeface="+mj-ea"/>
                <a:ea typeface="+mj-ea"/>
              </a:rPr>
              <a:t>검사하기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어떤 키가 </a:t>
            </a:r>
            <a:r>
              <a:rPr lang="ko-KR" altLang="en-US" sz="1600" dirty="0" err="1">
                <a:latin typeface="+mj-ea"/>
                <a:ea typeface="+mj-ea"/>
              </a:rPr>
              <a:t>딕셔너리에</a:t>
            </a:r>
            <a:r>
              <a:rPr lang="ko-KR" altLang="en-US" sz="1600" dirty="0">
                <a:latin typeface="+mj-ea"/>
                <a:ea typeface="+mj-ea"/>
              </a:rPr>
              <a:t> 있는지를 알려면 </a:t>
            </a:r>
            <a:r>
              <a:rPr lang="en-US" altLang="ko-KR" sz="1600" dirty="0">
                <a:latin typeface="+mj-ea"/>
                <a:ea typeface="+mj-ea"/>
              </a:rPr>
              <a:t>in </a:t>
            </a:r>
            <a:r>
              <a:rPr lang="ko-KR" altLang="en-US" sz="1600" dirty="0">
                <a:latin typeface="+mj-ea"/>
                <a:ea typeface="+mj-ea"/>
              </a:rPr>
              <a:t>연산자를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8)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700" b="1" dirty="0" err="1">
                <a:latin typeface="+mj-ea"/>
                <a:ea typeface="+mj-ea"/>
              </a:rPr>
              <a:t>딕셔너리</a:t>
            </a:r>
            <a:r>
              <a:rPr lang="ko-KR" altLang="en-US" sz="1700" b="1" dirty="0">
                <a:latin typeface="+mj-ea"/>
                <a:ea typeface="+mj-ea"/>
              </a:rPr>
              <a:t> 함축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함축</a:t>
            </a:r>
            <a:r>
              <a:rPr lang="en-US" altLang="ko-KR" sz="1600" dirty="0">
                <a:latin typeface="+mj-ea"/>
                <a:ea typeface="+mj-ea"/>
              </a:rPr>
              <a:t>(Dictionary Comprehension)</a:t>
            </a:r>
            <a:r>
              <a:rPr lang="ko-KR" altLang="en-US" sz="1600" dirty="0">
                <a:latin typeface="+mj-ea"/>
                <a:ea typeface="+mj-ea"/>
              </a:rPr>
              <a:t>은 새로운 </a:t>
            </a:r>
            <a:r>
              <a:rPr lang="ko-KR" altLang="en-US" sz="1600" dirty="0" err="1">
                <a:latin typeface="+mj-ea"/>
                <a:ea typeface="+mj-ea"/>
              </a:rPr>
              <a:t>딕셔너리를</a:t>
            </a:r>
            <a:r>
              <a:rPr lang="ko-KR" altLang="en-US" sz="1600" dirty="0">
                <a:latin typeface="+mj-ea"/>
                <a:ea typeface="+mj-ea"/>
              </a:rPr>
              <a:t> 생성하는 간결한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 함축과 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우 유사하다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함축은 </a:t>
            </a:r>
            <a:r>
              <a:rPr lang="en-US" altLang="ko-KR" sz="1600" dirty="0">
                <a:latin typeface="+mj-ea"/>
                <a:ea typeface="+mj-ea"/>
              </a:rPr>
              <a:t>{}</a:t>
            </a:r>
            <a:r>
              <a:rPr lang="ko-KR" altLang="en-US" sz="1600" dirty="0">
                <a:latin typeface="+mj-ea"/>
                <a:ea typeface="+mj-ea"/>
              </a:rPr>
              <a:t>안의 </a:t>
            </a:r>
            <a:r>
              <a:rPr lang="en-US" altLang="ko-KR" sz="1600" dirty="0">
                <a:latin typeface="+mj-ea"/>
                <a:ea typeface="+mj-ea"/>
              </a:rPr>
              <a:t>(key: value)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for </a:t>
            </a:r>
            <a:r>
              <a:rPr lang="ko-KR" altLang="en-US" sz="1600" dirty="0">
                <a:latin typeface="+mj-ea"/>
                <a:ea typeface="+mj-ea"/>
              </a:rPr>
              <a:t>문장으로 이루어진다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아래는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r>
              <a:rPr lang="en-US" altLang="ko-KR" sz="1600" dirty="0">
                <a:latin typeface="+mj-ea"/>
                <a:ea typeface="+mj-ea"/>
              </a:rPr>
              <a:t>5</a:t>
            </a:r>
            <a:r>
              <a:rPr lang="ko-KR" altLang="en-US" sz="1600" dirty="0">
                <a:latin typeface="+mj-ea"/>
                <a:ea typeface="+mj-ea"/>
              </a:rPr>
              <a:t>까지의 정수로부터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3-</a:t>
            </a:r>
            <a:r>
              <a:rPr lang="ko-KR" altLang="en-US" sz="1600" dirty="0" err="1">
                <a:latin typeface="+mj-ea"/>
                <a:ea typeface="+mj-ea"/>
              </a:rPr>
              <a:t>제곱값을</a:t>
            </a:r>
            <a:r>
              <a:rPr lang="ko-KR" altLang="en-US" sz="1600" dirty="0">
                <a:latin typeface="+mj-ea"/>
                <a:ea typeface="+mj-ea"/>
              </a:rPr>
              <a:t> 생성하는 코드이다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0EA18-76A7-4FF6-92F5-5F96C5B84EF6}"/>
              </a:ext>
            </a:extLst>
          </p:cNvPr>
          <p:cNvSpPr txBox="1"/>
          <p:nvPr/>
        </p:nvSpPr>
        <p:spPr>
          <a:xfrm>
            <a:off x="1382320" y="1879271"/>
            <a:ext cx="9793858" cy="17081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print(squares)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print(1 in squares)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print(2 not in squares)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{1 : 1, 3 : 9, 5 : 25, 7 : 49, 9 : 81}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7A1B9-9C8C-4A6B-880A-C015D4014A7E}"/>
              </a:ext>
            </a:extLst>
          </p:cNvPr>
          <p:cNvSpPr txBox="1"/>
          <p:nvPr/>
        </p:nvSpPr>
        <p:spPr>
          <a:xfrm>
            <a:off x="1382320" y="5236458"/>
            <a:ext cx="9793858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triples = { x: x*x*x for x in range(6) 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print(triples)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{0:0, 1:1, 2:8, 3:27, 4:64, 5:125}</a:t>
            </a:r>
          </a:p>
        </p:txBody>
      </p:sp>
    </p:spTree>
    <p:extLst>
      <p:ext uri="{BB962C8B-B14F-4D97-AF65-F5344CB8AC3E}">
        <p14:creationId xmlns:p14="http://schemas.microsoft.com/office/powerpoint/2010/main" val="375685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딕셔너리</a:t>
            </a:r>
            <a:r>
              <a:rPr lang="en-US" altLang="ko-KR" sz="2800" b="1" dirty="0">
                <a:latin typeface="+mj-ea"/>
              </a:rPr>
              <a:t>(dictionary)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0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9)</a:t>
            </a:r>
            <a:r>
              <a:rPr lang="ko-KR" altLang="en-US" sz="1700" b="1" dirty="0">
                <a:latin typeface="+mj-ea"/>
                <a:ea typeface="+mj-ea"/>
              </a:rPr>
              <a:t> 정렬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파이썬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딕셔너리는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근본적으로 요소들을 특정 순서대로 저장하지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다음과 같이 정렬된 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서로 </a:t>
            </a:r>
            <a:r>
              <a:rPr lang="ko-KR" altLang="en-US" sz="1600" dirty="0" err="1">
                <a:latin typeface="+mj-ea"/>
                <a:ea typeface="+mj-ea"/>
              </a:rPr>
              <a:t>딕셔너리를</a:t>
            </a:r>
            <a:r>
              <a:rPr lang="ko-KR" altLang="en-US" sz="1600" dirty="0">
                <a:latin typeface="+mj-ea"/>
                <a:ea typeface="+mj-ea"/>
              </a:rPr>
              <a:t> 생성하더라도 최종 순서는 알 수가 없다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</a:t>
            </a:r>
            <a:r>
              <a:rPr lang="ko-KR" altLang="en-US" sz="1600" dirty="0" err="1">
                <a:latin typeface="+mj-ea"/>
                <a:ea typeface="+mj-ea"/>
              </a:rPr>
              <a:t>딕셔너리를</a:t>
            </a:r>
            <a:r>
              <a:rPr lang="ko-KR" altLang="en-US" sz="1600" dirty="0">
                <a:latin typeface="+mj-ea"/>
                <a:ea typeface="+mj-ea"/>
              </a:rPr>
              <a:t> 리스트로 변환하여 보면 다음과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입력한 요소의 순서와는 다름을 알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딕셔너리의</a:t>
            </a:r>
            <a:r>
              <a:rPr lang="ko-KR" altLang="en-US" sz="1600" dirty="0">
                <a:latin typeface="+mj-ea"/>
                <a:ea typeface="+mj-ea"/>
              </a:rPr>
              <a:t> 키를 정렬하려면 가장 간단한 방법은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내장 함수인 </a:t>
            </a:r>
            <a:r>
              <a:rPr lang="en-US" altLang="ko-KR" sz="1600" dirty="0">
                <a:latin typeface="+mj-ea"/>
                <a:ea typeface="+mj-ea"/>
              </a:rPr>
              <a:t>sorted() </a:t>
            </a:r>
            <a:r>
              <a:rPr lang="ko-KR" altLang="en-US" sz="1600" dirty="0">
                <a:latin typeface="+mj-ea"/>
                <a:ea typeface="+mj-ea"/>
              </a:rPr>
              <a:t>함수를 사용하는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sorted() </a:t>
            </a:r>
            <a:r>
              <a:rPr lang="ko-KR" altLang="en-US" sz="1600" dirty="0">
                <a:latin typeface="+mj-ea"/>
                <a:ea typeface="+mj-ea"/>
              </a:rPr>
              <a:t>함수는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객체를 받아서 정렬된 키들의 리스트를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만약 </a:t>
            </a:r>
            <a:r>
              <a:rPr lang="ko-KR" altLang="en-US" sz="1600" dirty="0" err="1">
                <a:latin typeface="+mj-ea"/>
                <a:ea typeface="+mj-ea"/>
              </a:rPr>
              <a:t>딕셔너리의</a:t>
            </a:r>
            <a:r>
              <a:rPr lang="ko-KR" altLang="en-US" sz="1600" dirty="0">
                <a:latin typeface="+mj-ea"/>
                <a:ea typeface="+mj-ea"/>
              </a:rPr>
              <a:t> 값을 정렬하고 싶으면 </a:t>
            </a:r>
            <a:r>
              <a:rPr lang="en-US" altLang="ko-KR" sz="1600" dirty="0">
                <a:latin typeface="+mj-ea"/>
                <a:ea typeface="+mj-ea"/>
              </a:rPr>
              <a:t>values() </a:t>
            </a:r>
            <a:r>
              <a:rPr lang="ko-KR" altLang="en-US" sz="1600" dirty="0">
                <a:latin typeface="+mj-ea"/>
                <a:ea typeface="+mj-ea"/>
              </a:rPr>
              <a:t>메소드를 사용하여 다음과 같이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0EA18-76A7-4FF6-92F5-5F96C5B84EF6}"/>
              </a:ext>
            </a:extLst>
          </p:cNvPr>
          <p:cNvSpPr txBox="1"/>
          <p:nvPr/>
        </p:nvSpPr>
        <p:spPr>
          <a:xfrm>
            <a:off x="1382320" y="2224896"/>
            <a:ext cx="9793858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dic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{ "bags": 1, "books": 5, "bottles": 4, "coins": 7, "cups": 2, "pens": 3 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dic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{‘coins’: 7, ‘pens’ : 3, ‘bottles’ : 4, ‘books’ : 5, ‘cups’ : 2, 'bags': 1}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7A1B9-9C8C-4A6B-880A-C015D4014A7E}"/>
              </a:ext>
            </a:extLst>
          </p:cNvPr>
          <p:cNvSpPr txBox="1"/>
          <p:nvPr/>
        </p:nvSpPr>
        <p:spPr>
          <a:xfrm>
            <a:off x="1382320" y="3645024"/>
            <a:ext cx="9793858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print(list(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dic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['coins', 'pens', 'bottles', 'books', 'cups', 'bags']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B9402-0DD4-4FE5-ABB4-FA4961196D1D}"/>
              </a:ext>
            </a:extLst>
          </p:cNvPr>
          <p:cNvSpPr txBox="1"/>
          <p:nvPr/>
        </p:nvSpPr>
        <p:spPr>
          <a:xfrm>
            <a:off x="1382320" y="5195212"/>
            <a:ext cx="9793858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print(sorted(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dic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['bags', 'books', 'bottles', 'coins', 'cups', 'pens']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9131E-CC20-40A7-AD44-49BD88E2E4FE}"/>
              </a:ext>
            </a:extLst>
          </p:cNvPr>
          <p:cNvSpPr txBox="1"/>
          <p:nvPr/>
        </p:nvSpPr>
        <p:spPr>
          <a:xfrm>
            <a:off x="1382320" y="6237569"/>
            <a:ext cx="9793858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print(sorted(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dic.values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[1, 2, 3, 4, 5, 7]</a:t>
            </a:r>
          </a:p>
        </p:txBody>
      </p:sp>
    </p:spTree>
    <p:extLst>
      <p:ext uri="{BB962C8B-B14F-4D97-AF65-F5344CB8AC3E}">
        <p14:creationId xmlns:p14="http://schemas.microsoft.com/office/powerpoint/2010/main" val="66796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딕셔너리</a:t>
            </a:r>
            <a:r>
              <a:rPr lang="en-US" altLang="ko-KR" sz="2800" b="1" dirty="0">
                <a:latin typeface="+mj-ea"/>
              </a:rPr>
              <a:t>(dictionary)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5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9)</a:t>
            </a:r>
            <a:r>
              <a:rPr lang="ko-KR" altLang="en-US" sz="1700" b="1" dirty="0">
                <a:latin typeface="+mj-ea"/>
                <a:ea typeface="+mj-ea"/>
              </a:rPr>
              <a:t> 정렬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만약 </a:t>
            </a:r>
            <a:r>
              <a:rPr lang="ko-KR" altLang="en-US" sz="1600" dirty="0" err="1">
                <a:latin typeface="+mj-ea"/>
                <a:ea typeface="+mj-ea"/>
              </a:rPr>
              <a:t>딕셔너리의</a:t>
            </a:r>
            <a:r>
              <a:rPr lang="ko-KR" altLang="en-US" sz="1600" dirty="0">
                <a:latin typeface="+mj-ea"/>
                <a:ea typeface="+mj-ea"/>
              </a:rPr>
              <a:t> 값에 따라서 키들을 정렬하고 싶으면 </a:t>
            </a:r>
            <a:r>
              <a:rPr lang="en-US" altLang="ko-KR" sz="1600" dirty="0">
                <a:latin typeface="+mj-ea"/>
                <a:ea typeface="+mj-ea"/>
              </a:rPr>
              <a:t>sorted() </a:t>
            </a:r>
            <a:r>
              <a:rPr lang="ko-KR" altLang="en-US" sz="1600" dirty="0">
                <a:latin typeface="+mj-ea"/>
                <a:ea typeface="+mj-ea"/>
              </a:rPr>
              <a:t>함수에 요소들을 비교할 때 사용하는 키를 지정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하여야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+mj-ea"/>
                <a:ea typeface="+mj-ea"/>
              </a:rPr>
              <a:t>10)</a:t>
            </a:r>
            <a:r>
              <a:rPr lang="ko-KR" altLang="en-US" sz="1700" b="1" dirty="0">
                <a:latin typeface="+mj-ea"/>
                <a:ea typeface="+mj-ea"/>
              </a:rPr>
              <a:t> </a:t>
            </a:r>
            <a:r>
              <a:rPr lang="ko-KR" altLang="en-US" sz="1700" b="1" dirty="0" err="1">
                <a:latin typeface="+mj-ea"/>
                <a:ea typeface="+mj-ea"/>
              </a:rPr>
              <a:t>딕셔너리</a:t>
            </a:r>
            <a:r>
              <a:rPr lang="ko-KR" altLang="en-US" sz="1700" b="1" dirty="0">
                <a:latin typeface="+mj-ea"/>
                <a:ea typeface="+mj-ea"/>
              </a:rPr>
              <a:t> 함수</a:t>
            </a:r>
            <a:endParaRPr lang="en-US" altLang="ko-KR" sz="17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키만 출력하기 위해서는 </a:t>
            </a:r>
            <a:r>
              <a:rPr lang="en-US" altLang="ko-KR" sz="1600" dirty="0">
                <a:latin typeface="+mj-ea"/>
                <a:ea typeface="+mj-ea"/>
              </a:rPr>
              <a:t>keys( ) </a:t>
            </a:r>
            <a:r>
              <a:rPr lang="ko-KR" altLang="en-US" sz="1600" dirty="0">
                <a:latin typeface="+mj-ea"/>
                <a:ea typeface="+mj-ea"/>
              </a:rPr>
              <a:t>함수를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함수를 사용하면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키가 리스트 형태로 출력된다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다음으로 값을 출력하기 위해서는 </a:t>
            </a:r>
            <a:r>
              <a:rPr lang="en-US" altLang="ko-KR" sz="1600" dirty="0">
                <a:latin typeface="+mj-ea"/>
                <a:ea typeface="+mj-ea"/>
              </a:rPr>
              <a:t>values( ) </a:t>
            </a:r>
            <a:r>
              <a:rPr lang="ko-KR" altLang="en-US" sz="1600" dirty="0">
                <a:latin typeface="+mj-ea"/>
                <a:ea typeface="+mj-ea"/>
              </a:rPr>
              <a:t>함수를 사용한다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0EA18-76A7-4FF6-92F5-5F96C5B84EF6}"/>
              </a:ext>
            </a:extLst>
          </p:cNvPr>
          <p:cNvSpPr txBox="1"/>
          <p:nvPr/>
        </p:nvSpPr>
        <p:spPr>
          <a:xfrm>
            <a:off x="1382320" y="2224896"/>
            <a:ext cx="9793858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print(sorted(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dic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key=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dic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.__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getitem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__))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# [1, 2, 3, 4, 5, 7]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순서로 정렬된다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['bags', 'cups', 'pens', 'bottles', 'books', 'coins']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8829B-3F0E-4712-A231-D1FF725AF779}"/>
              </a:ext>
            </a:extLst>
          </p:cNvPr>
          <p:cNvSpPr txBox="1"/>
          <p:nvPr/>
        </p:nvSpPr>
        <p:spPr>
          <a:xfrm>
            <a:off x="1382320" y="4065430"/>
            <a:ext cx="9793858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country_code.keys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())          #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딕셔너리의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키만 출력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dict_keys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(['America', 'Korea', 'China', 'Japan'])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3DF64-4472-477D-ADC8-B1D7155BB1FA}"/>
              </a:ext>
            </a:extLst>
          </p:cNvPr>
          <p:cNvSpPr txBox="1"/>
          <p:nvPr/>
        </p:nvSpPr>
        <p:spPr>
          <a:xfrm>
            <a:off x="1382320" y="5152102"/>
            <a:ext cx="9793858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country_code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["German"] = 49 	#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딕셔너리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추가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country_code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{＇America＇: 1, ＇Korea＇: 82, ＇China＇: 86, ＇Japan＇: 81, ＇German＇: 49}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country_code.values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())     #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딕셔너리의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값만 출력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dict_values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([1, 82, 86, 81, 49])</a:t>
            </a:r>
          </a:p>
        </p:txBody>
      </p:sp>
    </p:spTree>
    <p:extLst>
      <p:ext uri="{BB962C8B-B14F-4D97-AF65-F5344CB8AC3E}">
        <p14:creationId xmlns:p14="http://schemas.microsoft.com/office/powerpoint/2010/main" val="3934174590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9709</TotalTime>
  <Words>3444</Words>
  <Application>Microsoft Office PowerPoint</Application>
  <PresentationFormat>와이드스크린</PresentationFormat>
  <Paragraphs>468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Roboto Slab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1. 딕셔너리(dictionary)</vt:lpstr>
      <vt:lpstr>1. 딕셔너리(dictionary)</vt:lpstr>
      <vt:lpstr>1. 딕셔너리(dictionary)</vt:lpstr>
      <vt:lpstr>1. 딕셔너리(dictionary)</vt:lpstr>
      <vt:lpstr>1. 딕셔너리(dictionary)</vt:lpstr>
      <vt:lpstr>1. 딕셔너리(dictionary)</vt:lpstr>
      <vt:lpstr>1. 딕셔너리(dictionary)</vt:lpstr>
      <vt:lpstr>1. 딕셔너리(dictionary)</vt:lpstr>
      <vt:lpstr>2. 문자열</vt:lpstr>
      <vt:lpstr>2. 문자열</vt:lpstr>
      <vt:lpstr>2. 문자열</vt:lpstr>
      <vt:lpstr>2. 문자열</vt:lpstr>
      <vt:lpstr>2. 문자열</vt:lpstr>
      <vt:lpstr>2. 문자열</vt:lpstr>
      <vt:lpstr>2. 문자열</vt:lpstr>
      <vt:lpstr>2. 문자열</vt:lpstr>
      <vt:lpstr>2. 문자열</vt:lpstr>
      <vt:lpstr>2. 문자열</vt:lpstr>
      <vt:lpstr>2. 문자열</vt:lpstr>
      <vt:lpstr>2. 문자열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2189</cp:revision>
  <dcterms:created xsi:type="dcterms:W3CDTF">2019-09-27T03:30:23Z</dcterms:created>
  <dcterms:modified xsi:type="dcterms:W3CDTF">2021-03-05T05:21:15Z</dcterms:modified>
</cp:coreProperties>
</file>