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653" r:id="rId3"/>
    <p:sldId id="654" r:id="rId4"/>
    <p:sldId id="655" r:id="rId5"/>
    <p:sldId id="656" r:id="rId6"/>
    <p:sldId id="657" r:id="rId7"/>
    <p:sldId id="658" r:id="rId8"/>
    <p:sldId id="659" r:id="rId9"/>
    <p:sldId id="660" r:id="rId10"/>
    <p:sldId id="661" r:id="rId11"/>
    <p:sldId id="662" r:id="rId12"/>
    <p:sldId id="663" r:id="rId13"/>
    <p:sldId id="665" r:id="rId14"/>
    <p:sldId id="666" r:id="rId15"/>
    <p:sldId id="664" r:id="rId16"/>
    <p:sldId id="667" r:id="rId17"/>
    <p:sldId id="674" r:id="rId18"/>
    <p:sldId id="668" r:id="rId19"/>
    <p:sldId id="669" r:id="rId20"/>
    <p:sldId id="670" r:id="rId21"/>
    <p:sldId id="671" r:id="rId22"/>
    <p:sldId id="672" r:id="rId23"/>
    <p:sldId id="673" r:id="rId24"/>
    <p:sldId id="675" r:id="rId25"/>
    <p:sldId id="676" r:id="rId26"/>
    <p:sldId id="677" r:id="rId27"/>
    <p:sldId id="678" r:id="rId28"/>
    <p:sldId id="679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12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자료구조</a:t>
            </a:r>
            <a:r>
              <a:rPr lang="en-US" altLang="ko-KR" sz="4000" dirty="0">
                <a:latin typeface="+mj-ea"/>
                <a:ea typeface="+mj-ea"/>
              </a:rPr>
              <a:t>-[collections</a:t>
            </a:r>
            <a:r>
              <a:rPr lang="ko-KR" altLang="en-US" sz="4000" dirty="0">
                <a:latin typeface="+mj-ea"/>
                <a:ea typeface="+mj-ea"/>
              </a:rPr>
              <a:t>모듈</a:t>
            </a:r>
            <a:r>
              <a:rPr lang="en-US" altLang="ko-KR" sz="4000" dirty="0">
                <a:latin typeface="+mj-ea"/>
                <a:ea typeface="+mj-ea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26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OrderedDict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동등성 비교를 할 때는 데이터의 키와 값이 동일하다면 데이터의 순서가 무시가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OrderedDict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경우 데이터의 순서까지 고려해서 좀 더 엄격하게 동등성 </a:t>
            </a:r>
            <a:r>
              <a:rPr lang="ko-KR" altLang="en-US" sz="1600">
                <a:latin typeface="+mj-ea"/>
                <a:ea typeface="+mj-ea"/>
              </a:rPr>
              <a:t>비교가 된다</a:t>
            </a:r>
            <a:r>
              <a:rPr lang="en-US" altLang="ko-KR" sz="160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58FA5-AAD3-4A50-B584-000C57DA1741}"/>
              </a:ext>
            </a:extLst>
          </p:cNvPr>
          <p:cNvSpPr txBox="1"/>
          <p:nvPr/>
        </p:nvSpPr>
        <p:spPr>
          <a:xfrm>
            <a:off x="1343472" y="1854872"/>
            <a:ext cx="5616624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dic1 = {'A': 1, 'B': 2, 'C': 3}</a:t>
            </a: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dic2 = {'A': 1, 'C': 3, 'B': 2}</a:t>
            </a: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print(dic1 == dic2)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7B816-2AAA-47BF-A4BD-24A6FA692153}"/>
              </a:ext>
            </a:extLst>
          </p:cNvPr>
          <p:cNvSpPr txBox="1"/>
          <p:nvPr/>
        </p:nvSpPr>
        <p:spPr>
          <a:xfrm>
            <a:off x="1263097" y="5599288"/>
            <a:ext cx="9965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결론은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OrderedDict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모듈은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딕셔너리의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순서대로 저장하지 않는 방식을 순서대로 저장하는 방식으로 개선되었으며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아울러 동등성 비교시에도 좀 더 이전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딕셔너리보다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더 꼼꼼하게 비교해주는 모듈로 보면 될 것이다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아무래도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이전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딕셔너리의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문제점이 더 이상 발생하지 않고 데이터의 안전성을 위해서 추가된 모듈로 보면 될 것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이며 일반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딕셔너리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보다는 </a:t>
            </a:r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OrderedDict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를 사용하는 것이 현명하지 않는가 라는 것이다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43472" y="3364218"/>
            <a:ext cx="5616624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OrderedDict</a:t>
            </a: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ordered_dic1 = OrderedDict({'A': 1, 'B': 2, 'C': 3})</a:t>
            </a: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ordered_dic2 = OrderedDict({'A': 1, 'C': 3, 'B': 2})</a:t>
            </a: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print(ordered_dic1 == ordered_dic2)</a:t>
            </a:r>
          </a:p>
          <a:p>
            <a:endParaRPr lang="it-IT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ordered_dic3 = OrderedDict({'A': 1, 'B': 2, 'C': 3})</a:t>
            </a: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print(ordered_dic1 == ordered_dic3)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0581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339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4)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defaultdict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defaultdict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모듈은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요소를 생성할 때 키에 기본 값을 지정하는 방법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새로운 키를 생성할 때 별다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른 조치 없이 신규 값을 생성할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실제 </a:t>
            </a:r>
            <a:r>
              <a:rPr lang="ko-KR" altLang="en-US" sz="1600" dirty="0" err="1">
                <a:latin typeface="+mj-ea"/>
                <a:ea typeface="+mj-ea"/>
              </a:rPr>
              <a:t>딕셔너리에서는</a:t>
            </a:r>
            <a:r>
              <a:rPr lang="ko-KR" altLang="en-US" sz="1600" dirty="0">
                <a:latin typeface="+mj-ea"/>
                <a:ea typeface="+mj-ea"/>
              </a:rPr>
              <a:t> 키를 생성하지 않고 해당 키의 값을 호출하려고 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오류가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코드에서 </a:t>
            </a:r>
            <a:r>
              <a:rPr lang="en-US" altLang="ko-KR" sz="1600" dirty="0">
                <a:latin typeface="+mj-ea"/>
                <a:ea typeface="+mj-ea"/>
              </a:rPr>
              <a:t>first</a:t>
            </a:r>
            <a:r>
              <a:rPr lang="ko-KR" altLang="en-US" sz="1600" dirty="0">
                <a:latin typeface="+mj-ea"/>
                <a:ea typeface="+mj-ea"/>
              </a:rPr>
              <a:t>의 키 값을 별도로 생성하지 않은 채 바로 호출하여 오류가 발생하였다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그렇다면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ko-KR" altLang="en-US" sz="1600" dirty="0">
                <a:latin typeface="+mj-ea"/>
                <a:ea typeface="+mj-ea"/>
              </a:rPr>
              <a:t>는 어떻게 작동할까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아래 코드를 보면 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271464" y="2585000"/>
            <a:ext cx="5616624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print(d["first"])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File "defaultdict1.py", line 2, in &lt;module&gt;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print(d["first"])</a:t>
            </a:r>
          </a:p>
          <a:p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KeyError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'first'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F6FB9-F824-43F1-B8CC-C20044962850}"/>
              </a:ext>
            </a:extLst>
          </p:cNvPr>
          <p:cNvSpPr txBox="1"/>
          <p:nvPr/>
        </p:nvSpPr>
        <p:spPr>
          <a:xfrm>
            <a:off x="1271464" y="4452511"/>
            <a:ext cx="5616624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(lambda: 0)          # default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값을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으로 설정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 (d["first"])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13EEF-ED0C-4629-8105-741FB5636949}"/>
              </a:ext>
            </a:extLst>
          </p:cNvPr>
          <p:cNvSpPr txBox="1"/>
          <p:nvPr/>
        </p:nvSpPr>
        <p:spPr>
          <a:xfrm>
            <a:off x="1263097" y="5581109"/>
            <a:ext cx="108638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앞서 람다함수를 배운 적을 기억하는가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? ( lambda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인자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표현식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으로 문법으로 되어 함수 호출을 간단히 해주는 방법이었다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위의 코드에서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lambda : 0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은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의 키에 해당하는 값을 기본적으로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0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으로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설정하겠다라는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아울러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어떤 키가 들어오더라도 처음 값은 전부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으로 설정한다는 뜻이다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36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339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4)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defaultdict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또 다른 것으로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ko-KR" altLang="en-US" sz="1600" dirty="0">
                <a:latin typeface="+mj-ea"/>
                <a:ea typeface="+mj-ea"/>
              </a:rPr>
              <a:t>를 활용해 다음과 같이 기본값을 ‘</a:t>
            </a:r>
            <a:r>
              <a:rPr lang="en-US" altLang="ko-KR" sz="1600" dirty="0">
                <a:latin typeface="+mj-ea"/>
                <a:ea typeface="+mj-ea"/>
              </a:rPr>
              <a:t>int’ </a:t>
            </a:r>
            <a:r>
              <a:rPr lang="ko-KR" altLang="en-US" sz="1600" dirty="0">
                <a:latin typeface="+mj-ea"/>
                <a:ea typeface="+mj-ea"/>
              </a:rPr>
              <a:t>로 선언해주고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기존에 없던 </a:t>
            </a:r>
            <a:r>
              <a:rPr lang="en-US" altLang="ko-KR" sz="1600" dirty="0">
                <a:latin typeface="+mj-ea"/>
                <a:ea typeface="+mj-ea"/>
              </a:rPr>
              <a:t>key</a:t>
            </a:r>
            <a:r>
              <a:rPr lang="ko-KR" altLang="en-US" sz="1600" dirty="0">
                <a:latin typeface="+mj-ea"/>
                <a:ea typeface="+mj-ea"/>
              </a:rPr>
              <a:t>를 호출하면 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음과 같이 해당 </a:t>
            </a:r>
            <a:r>
              <a:rPr lang="en-US" altLang="ko-KR" sz="1600" dirty="0">
                <a:latin typeface="+mj-ea"/>
                <a:ea typeface="+mj-ea"/>
              </a:rPr>
              <a:t>key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으로 자동 초기화되는 것을 볼 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또한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심지어 미리 선언하지 않은 </a:t>
            </a:r>
            <a:r>
              <a:rPr lang="en-US" altLang="ko-KR" sz="1600" dirty="0">
                <a:latin typeface="+mj-ea"/>
                <a:ea typeface="+mj-ea"/>
              </a:rPr>
              <a:t>key</a:t>
            </a:r>
            <a:r>
              <a:rPr lang="ko-KR" altLang="en-US" sz="1600" dirty="0">
                <a:latin typeface="+mj-ea"/>
                <a:ea typeface="+mj-ea"/>
              </a:rPr>
              <a:t>에 해당하는 값에다가 값을 더해주는 것도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271464" y="2328262"/>
            <a:ext cx="5616624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(int)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["a"])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(&lt;class 'int'&gt;, {'a': 0})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10171-9EDE-4FC1-AD45-318FA94AE690}"/>
              </a:ext>
            </a:extLst>
          </p:cNvPr>
          <p:cNvSpPr txBox="1"/>
          <p:nvPr/>
        </p:nvSpPr>
        <p:spPr>
          <a:xfrm>
            <a:off x="1271464" y="4424625"/>
            <a:ext cx="5616624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(int)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["a"] += 10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d_dict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(&lt;class 'int'&gt;, {'a': 10})</a:t>
            </a:r>
          </a:p>
        </p:txBody>
      </p:sp>
    </p:spTree>
    <p:extLst>
      <p:ext uri="{BB962C8B-B14F-4D97-AF65-F5344CB8AC3E}">
        <p14:creationId xmlns:p14="http://schemas.microsoft.com/office/powerpoint/2010/main" val="337685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49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4)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defaultdict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또 다른 예제로 함수를 이용하여 </a:t>
            </a:r>
            <a:r>
              <a:rPr lang="ko-KR" altLang="en-US" sz="1600" dirty="0" err="1">
                <a:latin typeface="+mj-ea"/>
                <a:ea typeface="+mj-ea"/>
              </a:rPr>
              <a:t>딕셔너리를</a:t>
            </a:r>
            <a:r>
              <a:rPr lang="ko-KR" altLang="en-US" sz="1600" dirty="0">
                <a:latin typeface="+mj-ea"/>
                <a:ea typeface="+mj-ea"/>
              </a:rPr>
              <a:t> 초기화하는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for </a:t>
            </a:r>
            <a:r>
              <a:rPr lang="ko-KR" altLang="en-US" sz="1600" dirty="0">
                <a:latin typeface="+mj-ea"/>
                <a:ea typeface="+mj-ea"/>
              </a:rPr>
              <a:t>루프 안에 </a:t>
            </a:r>
            <a:r>
              <a:rPr lang="en-US" altLang="ko-KR" sz="1600" dirty="0">
                <a:latin typeface="+mj-ea"/>
                <a:ea typeface="+mj-ea"/>
              </a:rPr>
              <a:t>if </a:t>
            </a:r>
            <a:r>
              <a:rPr lang="ko-KR" altLang="en-US" sz="1600" dirty="0">
                <a:latin typeface="+mj-ea"/>
                <a:ea typeface="+mj-ea"/>
              </a:rPr>
              <a:t>조건절을 통해서 </a:t>
            </a:r>
            <a:r>
              <a:rPr lang="en-US" altLang="ko-KR" sz="1600" dirty="0">
                <a:latin typeface="+mj-ea"/>
                <a:ea typeface="+mj-ea"/>
              </a:rPr>
              <a:t>counter </a:t>
            </a:r>
            <a:r>
              <a:rPr lang="ko-KR" altLang="en-US" sz="1600" dirty="0" err="1">
                <a:latin typeface="+mj-ea"/>
                <a:ea typeface="+mj-ea"/>
              </a:rPr>
              <a:t>딕셔너리에</a:t>
            </a:r>
            <a:r>
              <a:rPr lang="ko-KR" altLang="en-US" sz="1600" dirty="0">
                <a:latin typeface="+mj-ea"/>
                <a:ea typeface="+mj-ea"/>
              </a:rPr>
              <a:t> 어떤 글자가 키</a:t>
            </a:r>
            <a:r>
              <a:rPr lang="en-US" altLang="ko-KR" sz="1600" dirty="0">
                <a:latin typeface="+mj-ea"/>
                <a:ea typeface="+mj-ea"/>
              </a:rPr>
              <a:t>(key)</a:t>
            </a:r>
            <a:r>
              <a:rPr lang="ko-KR" altLang="en-US" sz="1600" dirty="0">
                <a:latin typeface="+mj-ea"/>
                <a:ea typeface="+mj-ea"/>
              </a:rPr>
              <a:t>로 존재하지 않는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해당 키에 대한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기본값을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으로 세팅해주고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코딩 패턴은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딕셔너리를</a:t>
            </a:r>
            <a:r>
              <a:rPr lang="ko-KR" altLang="en-US" sz="1600" dirty="0">
                <a:latin typeface="+mj-ea"/>
                <a:ea typeface="+mj-ea"/>
              </a:rPr>
              <a:t> 사용할 때 상당히 자주 접할 수 </a:t>
            </a:r>
            <a:r>
              <a:rPr lang="ko-KR" altLang="en-US" sz="1600" dirty="0" err="1">
                <a:latin typeface="+mj-ea"/>
                <a:ea typeface="+mj-ea"/>
              </a:rPr>
              <a:t>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코드 가독성 측면에서는 이렇게 사소한 처리가 주요 흐름을 파악을 하는데 방해가 되기도 합니다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하여 좀 더 좋은 방법은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dict.setdefault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사용하는 방법이 있지만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 역시도 루프를 돌 때마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 </a:t>
            </a:r>
            <a:r>
              <a:rPr lang="en-US" altLang="ko-KR" sz="1600" dirty="0" err="1">
                <a:latin typeface="+mj-ea"/>
                <a:ea typeface="+mj-ea"/>
              </a:rPr>
              <a:t>setdefault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함수가 호출되므로 좀 비효율적이다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하여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이용하면 이런 루프로 부터 </a:t>
            </a:r>
            <a:r>
              <a:rPr lang="ko-KR" altLang="en-US" sz="1600" dirty="0" err="1">
                <a:latin typeface="+mj-ea"/>
                <a:ea typeface="+mj-ea"/>
              </a:rPr>
              <a:t>딕셔너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리의 기본값 처리 코드를 좀 더 효율적으로 기본값으로 초기화 할 수가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271464" y="1874802"/>
            <a:ext cx="5616624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countLetters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(word):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counter = {}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for letter in word: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if letter not in counter: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    counter[letter] = 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counter[letter] +=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return counter  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결과는 전부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로 초기화가 이루어진다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10171-9EDE-4FC1-AD45-318FA94AE690}"/>
              </a:ext>
            </a:extLst>
          </p:cNvPr>
          <p:cNvSpPr txBox="1"/>
          <p:nvPr/>
        </p:nvSpPr>
        <p:spPr>
          <a:xfrm>
            <a:off x="1271464" y="5520714"/>
            <a:ext cx="5616624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countLetters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(word):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counter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(int)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for letter in word: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    counter[letter] += 1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return counter</a:t>
            </a:r>
          </a:p>
        </p:txBody>
      </p:sp>
    </p:spTree>
    <p:extLst>
      <p:ext uri="{BB962C8B-B14F-4D97-AF65-F5344CB8AC3E}">
        <p14:creationId xmlns:p14="http://schemas.microsoft.com/office/powerpoint/2010/main" val="120676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764704"/>
            <a:ext cx="10713290" cy="355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4)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defaultdict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이번 예제는 함수를 이용하여 각 알파벳의 글자의 수를 세어서 저장을 하고 </a:t>
            </a:r>
            <a:r>
              <a:rPr lang="ko-KR" altLang="en-US" sz="1500" dirty="0" err="1">
                <a:latin typeface="+mj-ea"/>
                <a:ea typeface="+mj-ea"/>
              </a:rPr>
              <a:t>딕셔너리를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ko-KR" altLang="en-US" sz="1500" dirty="0" err="1">
                <a:latin typeface="+mj-ea"/>
                <a:ea typeface="+mj-ea"/>
              </a:rPr>
              <a:t>리턴하는</a:t>
            </a:r>
            <a:r>
              <a:rPr lang="ko-KR" altLang="en-US" sz="1500" dirty="0">
                <a:latin typeface="+mj-ea"/>
                <a:ea typeface="+mj-ea"/>
              </a:rPr>
              <a:t> 코드를 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</a:t>
            </a:r>
            <a:r>
              <a:rPr lang="en-US" altLang="ko-KR" sz="1500" dirty="0">
                <a:latin typeface="+mj-ea"/>
                <a:ea typeface="+mj-ea"/>
              </a:rPr>
              <a:t>- </a:t>
            </a:r>
            <a:r>
              <a:rPr lang="ko-KR" altLang="en-US" sz="1500" dirty="0">
                <a:latin typeface="+mj-ea"/>
                <a:ea typeface="+mj-ea"/>
              </a:rPr>
              <a:t>위의 내용을 </a:t>
            </a:r>
            <a:r>
              <a:rPr lang="en-US" altLang="ko-KR" sz="1500" dirty="0">
                <a:latin typeface="+mj-ea"/>
                <a:ea typeface="+mj-ea"/>
              </a:rPr>
              <a:t>set </a:t>
            </a:r>
            <a:r>
              <a:rPr lang="ko-KR" altLang="en-US" sz="1500" dirty="0">
                <a:latin typeface="+mj-ea"/>
                <a:ea typeface="+mj-ea"/>
              </a:rPr>
              <a:t>을 이용하여 만들면 아래 코드와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271464" y="1553938"/>
            <a:ext cx="6408712" cy="240065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from collections import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groupWords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(words):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grouper 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(list)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for word in words: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length 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(word)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grouper[length].append(word)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return grouper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li1 = ["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감자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","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","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사과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","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배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","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오징어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","</a:t>
            </a:r>
            <a:r>
              <a:rPr lang="ko-KR" altLang="en-US" sz="1250" dirty="0" err="1">
                <a:latin typeface="+mj-ea"/>
                <a:ea typeface="+mj-ea"/>
                <a:cs typeface="Arial" panose="020B0604020202020204" pitchFamily="34" charset="0"/>
              </a:rPr>
              <a:t>꼼장어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"]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dic2 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groupWords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(li1)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print(dic2)</a:t>
            </a:r>
          </a:p>
          <a:p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(&lt;class 'list'&gt;, {2: ['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감자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사과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'], 1: ['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귤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배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'], 3: ['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오징어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250" dirty="0" err="1">
                <a:latin typeface="+mj-ea"/>
                <a:ea typeface="+mj-ea"/>
                <a:cs typeface="Arial" panose="020B0604020202020204" pitchFamily="34" charset="0"/>
              </a:rPr>
              <a:t>꼼장어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']})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10171-9EDE-4FC1-AD45-318FA94AE690}"/>
              </a:ext>
            </a:extLst>
          </p:cNvPr>
          <p:cNvSpPr txBox="1"/>
          <p:nvPr/>
        </p:nvSpPr>
        <p:spPr>
          <a:xfrm>
            <a:off x="1271464" y="4262953"/>
            <a:ext cx="4896544" cy="25930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from collections import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groupWords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(words):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grouper 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(set)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for word in words: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length 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(word)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    grouper[length].add(word)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    return grouper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set1 = set()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set1.add("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한국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")	set1.add("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중국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")	set1.add("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브라질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set2 = </a:t>
            </a:r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groupWords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(set1)</a:t>
            </a:r>
          </a:p>
          <a:p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print(set2)</a:t>
            </a:r>
          </a:p>
          <a:p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5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(&lt;class 'set'&gt;, {3: {'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브라질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'}, 2: {'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한국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250" dirty="0">
                <a:latin typeface="+mj-ea"/>
                <a:ea typeface="+mj-ea"/>
                <a:cs typeface="Arial" panose="020B0604020202020204" pitchFamily="34" charset="0"/>
              </a:rPr>
              <a:t>중국</a:t>
            </a:r>
            <a:r>
              <a:rPr lang="en-US" altLang="ko-KR" sz="1250" dirty="0">
                <a:latin typeface="+mj-ea"/>
                <a:ea typeface="+mj-ea"/>
                <a:cs typeface="Arial" panose="020B0604020202020204" pitchFamily="34" charset="0"/>
              </a:rPr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266778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49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4)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defaultdict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이외에도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ko-KR" altLang="en-US" sz="1600" dirty="0" err="1">
                <a:latin typeface="+mj-ea"/>
                <a:ea typeface="+mj-ea"/>
              </a:rPr>
              <a:t>초깃값은</a:t>
            </a:r>
            <a:r>
              <a:rPr lang="ko-KR" altLang="en-US" sz="1600" dirty="0">
                <a:latin typeface="+mj-ea"/>
                <a:ea typeface="+mj-ea"/>
              </a:rPr>
              <a:t> 아래 코드처럼 리스트 형태로도 설정할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 </a:t>
            </a:r>
            <a:r>
              <a:rPr lang="ko-KR" altLang="en-US" sz="1600" dirty="0">
                <a:latin typeface="+mj-ea"/>
                <a:ea typeface="+mj-ea"/>
              </a:rPr>
              <a:t>변수에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데이터들을 이차원 리스트 형태로 저장하였다</a:t>
            </a:r>
            <a:r>
              <a:rPr lang="en-US" altLang="ko-KR" sz="1600" dirty="0">
                <a:latin typeface="+mj-ea"/>
                <a:ea typeface="+mj-ea"/>
              </a:rPr>
              <a:t>. d =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en-US" altLang="ko-KR" sz="1600" dirty="0">
                <a:latin typeface="+mj-ea"/>
                <a:ea typeface="+mj-ea"/>
              </a:rPr>
              <a:t>(list)</a:t>
            </a:r>
            <a:r>
              <a:rPr lang="ko-KR" altLang="en-US" sz="1600" dirty="0">
                <a:latin typeface="+mj-ea"/>
                <a:ea typeface="+mj-ea"/>
              </a:rPr>
              <a:t>로 </a:t>
            </a:r>
            <a:r>
              <a:rPr lang="ko-KR" altLang="en-US" sz="1600" dirty="0" err="1">
                <a:latin typeface="+mj-ea"/>
                <a:ea typeface="+mj-ea"/>
              </a:rPr>
              <a:t>초깃값을</a:t>
            </a:r>
            <a:r>
              <a:rPr lang="ko-KR" altLang="en-US" sz="1600" dirty="0">
                <a:latin typeface="+mj-ea"/>
                <a:ea typeface="+mj-ea"/>
              </a:rPr>
              <a:t> 리스트로 선언한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 다음 모든 값이 리스트에 들어가 </a:t>
            </a:r>
            <a:r>
              <a:rPr lang="en-US" altLang="ko-KR" sz="1600" dirty="0">
                <a:latin typeface="+mj-ea"/>
                <a:ea typeface="+mj-ea"/>
              </a:rPr>
              <a:t>for</a:t>
            </a:r>
            <a:r>
              <a:rPr lang="ko-KR" altLang="en-US" sz="1600" dirty="0">
                <a:latin typeface="+mj-ea"/>
                <a:ea typeface="+mj-ea"/>
              </a:rPr>
              <a:t>문을 사용하여 새로운 값을 추가할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이렇게 하면 위의 </a:t>
            </a:r>
            <a:r>
              <a:rPr lang="en-US" altLang="ko-KR" sz="1600" dirty="0">
                <a:latin typeface="+mj-ea"/>
                <a:ea typeface="+mj-ea"/>
              </a:rPr>
              <a:t>s </a:t>
            </a:r>
            <a:r>
              <a:rPr lang="ko-KR" altLang="en-US" sz="1600" dirty="0">
                <a:latin typeface="+mj-ea"/>
                <a:ea typeface="+mj-ea"/>
              </a:rPr>
              <a:t>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처럼 같은 이름을 가진 여러 개의 키 </a:t>
            </a:r>
            <a:r>
              <a:rPr lang="en-US" altLang="ko-KR" sz="1600" dirty="0">
                <a:latin typeface="+mj-ea"/>
                <a:ea typeface="+mj-ea"/>
              </a:rPr>
              <a:t>key</a:t>
            </a:r>
            <a:r>
              <a:rPr lang="ko-KR" altLang="en-US" sz="1600" dirty="0">
                <a:latin typeface="+mj-ea"/>
                <a:ea typeface="+mj-ea"/>
              </a:rPr>
              <a:t>가 생긴다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모듈은 이런 키의 값들을 하나로 만들 때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용할 수 있는 방법 중 하나다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271464" y="1844824"/>
            <a:ext cx="5616624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 = [(‘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Cyellow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’, 1), (‘blue’, 2), (‘yellow’, 3), (‘blue’, 4), (‘red’, 1)]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defaultdict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(list)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k, v in s: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d[k].append(v)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d.items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dict_items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([('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Cyellow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[1]), ('blue', [2, 4]), ('yellow', [3]), ('red', [1])])</a:t>
            </a:r>
          </a:p>
        </p:txBody>
      </p:sp>
    </p:spTree>
    <p:extLst>
      <p:ext uri="{BB962C8B-B14F-4D97-AF65-F5344CB8AC3E}">
        <p14:creationId xmlns:p14="http://schemas.microsoft.com/office/powerpoint/2010/main" val="225257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52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Counter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모듈은 시퀀스 자료형의 데이터 값의 개수를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형태로 반환하는 자료구조이다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리스트나 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자열과</a:t>
            </a:r>
            <a:r>
              <a:rPr lang="ko-KR" altLang="en-US" sz="1600" dirty="0">
                <a:latin typeface="+mj-ea"/>
                <a:ea typeface="+mj-ea"/>
              </a:rPr>
              <a:t> 같은 시퀀스 자료형 안의 값 중 같은 것이 몇 개 있는지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코드를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 코드에서는 기존 문자열 값인 </a:t>
            </a:r>
            <a:r>
              <a:rPr lang="en-US" altLang="ko-KR" sz="1600" dirty="0">
                <a:latin typeface="+mj-ea"/>
                <a:ea typeface="+mj-ea"/>
              </a:rPr>
              <a:t>‘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gallahad</a:t>
            </a:r>
            <a:r>
              <a:rPr lang="en-US" altLang="ko-KR" sz="1600" dirty="0">
                <a:latin typeface="+mj-ea"/>
                <a:ea typeface="+mj-ea"/>
              </a:rPr>
              <a:t>'</a:t>
            </a:r>
            <a:r>
              <a:rPr lang="ko-KR" altLang="en-US" sz="1600" dirty="0">
                <a:latin typeface="+mj-ea"/>
                <a:ea typeface="+mj-ea"/>
              </a:rPr>
              <a:t>를 리스트형으로 변환한 후</a:t>
            </a:r>
            <a:r>
              <a:rPr lang="en-US" altLang="ko-KR" sz="1600" dirty="0">
                <a:latin typeface="+mj-ea"/>
                <a:ea typeface="+mj-ea"/>
              </a:rPr>
              <a:t>, text </a:t>
            </a:r>
            <a:r>
              <a:rPr lang="ko-KR" altLang="en-US" sz="1600" dirty="0">
                <a:latin typeface="+mj-ea"/>
                <a:ea typeface="+mj-ea"/>
              </a:rPr>
              <a:t>변수에 저장하였다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사실 </a:t>
            </a:r>
            <a:r>
              <a:rPr lang="en-US" altLang="ko-KR" sz="1600" dirty="0">
                <a:latin typeface="+mj-ea"/>
                <a:ea typeface="+mj-ea"/>
              </a:rPr>
              <a:t>‘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gallahad</a:t>
            </a:r>
            <a:r>
              <a:rPr lang="en-US" altLang="ko-KR" sz="1600" dirty="0">
                <a:latin typeface="+mj-ea"/>
                <a:ea typeface="+mj-ea"/>
              </a:rPr>
              <a:t>’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자체도 시퀀스 </a:t>
            </a:r>
            <a:r>
              <a:rPr lang="ko-KR" altLang="en-US" sz="1600" dirty="0" err="1">
                <a:latin typeface="+mj-ea"/>
                <a:ea typeface="+mj-ea"/>
              </a:rPr>
              <a:t>자료형인</a:t>
            </a:r>
            <a:r>
              <a:rPr lang="ko-KR" altLang="en-US" sz="1600" dirty="0">
                <a:latin typeface="+mj-ea"/>
                <a:ea typeface="+mj-ea"/>
              </a:rPr>
              <a:t> 문자열이므로 굳이 리스트로 변환할 필요는 없지만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이해를 돕기 위해 리스트 형태로 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장하였다</a:t>
            </a:r>
            <a:r>
              <a:rPr lang="en-US" altLang="ko-KR" sz="1600" dirty="0">
                <a:latin typeface="+mj-ea"/>
                <a:ea typeface="+mj-ea"/>
              </a:rPr>
              <a:t>. c</a:t>
            </a:r>
            <a:r>
              <a:rPr lang="ko-KR" altLang="en-US" sz="1600" dirty="0">
                <a:latin typeface="+mj-ea"/>
                <a:ea typeface="+mj-ea"/>
              </a:rPr>
              <a:t>라는 </a:t>
            </a:r>
            <a:r>
              <a:rPr lang="en-US" altLang="ko-KR" sz="1600" dirty="0">
                <a:latin typeface="+mj-ea"/>
                <a:ea typeface="+mj-ea"/>
              </a:rPr>
              <a:t>Counter </a:t>
            </a:r>
            <a:r>
              <a:rPr lang="ko-KR" altLang="en-US" sz="1600" dirty="0">
                <a:latin typeface="+mj-ea"/>
                <a:ea typeface="+mj-ea"/>
              </a:rPr>
              <a:t>객체를 생성하면서 </a:t>
            </a:r>
            <a:r>
              <a:rPr lang="en-US" altLang="ko-KR" sz="1600" dirty="0">
                <a:latin typeface="+mj-ea"/>
                <a:ea typeface="+mj-ea"/>
              </a:rPr>
              <a:t>text </a:t>
            </a:r>
            <a:r>
              <a:rPr lang="ko-KR" altLang="en-US" sz="1600" dirty="0">
                <a:latin typeface="+mj-ea"/>
                <a:ea typeface="+mj-ea"/>
              </a:rPr>
              <a:t>변수를 </a:t>
            </a:r>
            <a:r>
              <a:rPr lang="ko-KR" altLang="en-US" sz="1600" dirty="0" err="1">
                <a:latin typeface="+mj-ea"/>
                <a:ea typeface="+mj-ea"/>
              </a:rPr>
              <a:t>초깃값으로</a:t>
            </a:r>
            <a:r>
              <a:rPr lang="ko-KR" altLang="en-US" sz="1600" dirty="0">
                <a:latin typeface="+mj-ea"/>
                <a:ea typeface="+mj-ea"/>
              </a:rPr>
              <a:t> 설정하고 이를 출력하면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결과처럼 각 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파벳이</a:t>
            </a:r>
            <a:r>
              <a:rPr lang="ko-KR" altLang="en-US" sz="1600" dirty="0">
                <a:latin typeface="+mj-ea"/>
                <a:ea typeface="+mj-ea"/>
              </a:rPr>
              <a:t> 몇 개씩 있는지 쉽게 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c["a"]</a:t>
            </a:r>
            <a:r>
              <a:rPr lang="ko-KR" altLang="en-US" sz="1600" dirty="0">
                <a:latin typeface="+mj-ea"/>
                <a:ea typeface="+mj-ea"/>
              </a:rPr>
              <a:t>처럼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형태의 문법을 그대로 이용해 특정 텍스트의 개수도 바로 출력할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271464" y="2204864"/>
            <a:ext cx="5616624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Counter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text = list("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gallahad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print(text)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 = Counter(text))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print(c[“a”])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[‘g’, ’a’, ’l’, ‘l’,  ‘a’, ‘h’, ‘a’, ‘d’]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Counter({'a': 3, 'l': 2, 'g': 1, h': 1, d': 1})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940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117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Counter()</a:t>
            </a:r>
            <a:r>
              <a:rPr lang="ko-KR" altLang="en-US" sz="1600" dirty="0">
                <a:latin typeface="+mj-ea"/>
                <a:ea typeface="+mj-ea"/>
              </a:rPr>
              <a:t>에는 값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ko-KR" altLang="en-US" sz="1600" dirty="0">
                <a:latin typeface="+mj-ea"/>
                <a:ea typeface="+mj-ea"/>
              </a:rPr>
              <a:t>개수형태로 입력이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Counter(a=2, b=3, c=2)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['a', 'a', 'b', 'b', 'b', 'c', 'c’]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와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아래의 코드를 통해 출력 값을 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43472" y="2202386"/>
            <a:ext cx="5616624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from collections import Counter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 = Counter(a=2, b=3, c=2)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print(c)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print(sorted(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c.elements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()))</a:t>
            </a:r>
          </a:p>
          <a:p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Counter({'b': 3, 'c': 2, 'a': 2})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['a', 'a', 'b', 'b', 'b', 'c', 'c']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B38E8-ABD2-44FD-8E40-354907BE7285}"/>
              </a:ext>
            </a:extLst>
          </p:cNvPr>
          <p:cNvSpPr txBox="1"/>
          <p:nvPr/>
        </p:nvSpPr>
        <p:spPr>
          <a:xfrm>
            <a:off x="1343472" y="4178475"/>
            <a:ext cx="6894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elements()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Counter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로 주어진 값의 요소에 해당하는 값을 풀어서 반환한다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b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요소는 무작위로 반환하며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요소 수가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보다 작을 경우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elements()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는 이를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출력하지 않는다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.elements()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는 대소문자를 구분하며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sorted()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를 이용하여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정렬해 질 수 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18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52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앞서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ko-KR" altLang="en-US" sz="1600" dirty="0">
                <a:latin typeface="+mj-ea"/>
                <a:ea typeface="+mj-ea"/>
              </a:rPr>
              <a:t>를 사용하여 각 문자의 개수를 셌는데</a:t>
            </a:r>
            <a:r>
              <a:rPr lang="en-US" altLang="ko-KR" sz="1600" dirty="0">
                <a:latin typeface="+mj-ea"/>
                <a:ea typeface="+mj-ea"/>
              </a:rPr>
              <a:t>, Counter</a:t>
            </a:r>
            <a:r>
              <a:rPr lang="ko-KR" altLang="en-US" sz="1600" dirty="0">
                <a:latin typeface="+mj-ea"/>
                <a:ea typeface="+mj-ea"/>
              </a:rPr>
              <a:t>를 이용하면 그런 작업을 매우 쉽게 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다음과 같이 코드를 작성하면 정렬까지 끝낸 결과물을 확인할 수 있는데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이전에서 수행한 작업을 단 한 줄의 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드로</a:t>
            </a:r>
            <a:r>
              <a:rPr lang="ko-KR" altLang="en-US" sz="1600" dirty="0">
                <a:latin typeface="+mj-ea"/>
                <a:ea typeface="+mj-ea"/>
              </a:rPr>
              <a:t> 작성한 것을 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Counter</a:t>
            </a:r>
            <a:r>
              <a:rPr lang="ko-KR" altLang="en-US" sz="1600" dirty="0">
                <a:latin typeface="+mj-ea"/>
                <a:ea typeface="+mj-ea"/>
              </a:rPr>
              <a:t>는 단순히 시퀀스 자료형의 데이터를 세는 역할도 있지만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형태나 키워드 형태의 매개변수를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사용하여 </a:t>
            </a:r>
            <a:r>
              <a:rPr lang="en-US" altLang="ko-KR" sz="1600" dirty="0">
                <a:latin typeface="+mj-ea"/>
                <a:ea typeface="+mj-ea"/>
              </a:rPr>
              <a:t>Counter</a:t>
            </a:r>
            <a:r>
              <a:rPr lang="ko-KR" altLang="en-US" sz="1600" dirty="0">
                <a:latin typeface="+mj-ea"/>
                <a:ea typeface="+mj-ea"/>
              </a:rPr>
              <a:t>를 생성할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다음 슬라이드에서 계속 하겠다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51848" y="2657009"/>
            <a:ext cx="6256320" cy="229293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text = "'"'A press release is the quickest and easiest way to get free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publicity. If well written, a press release can result in multiple published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articles about your firm and its products. And that can mean new prospects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contacting you asking you to sell to them. ... "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.lower().split()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print(Counter(text))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r>
              <a:rPr lang="ko-KR" altLang="en-US" sz="13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ko-KR" sz="13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Counter({'and': 3, 'to': 3, can': 2, 'press': 2, 'release': 2, 'you': 2, 'a': 2, 'sell': 1,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'about': 1, 'free': 1, 'firm': 1, 'quickest': 1, 'products.': 1, 'written,': 1, 'them.': 1,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'….': 1, 'articles': 1, 'published' : 1, mean': 1, 'that': 1, 'prospects': 1, 'its': 1,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multiple': 1, 'if' : 1, easiest': 1, 'publicity.': 1, way': 1, 'new": 1, 'result': 1,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'the': 1, 'your': 1, well': 1, 'is': 1, 'asking": 1, 'in': 1, 'contacting : 1, 'get': 1})</a:t>
            </a:r>
          </a:p>
        </p:txBody>
      </p:sp>
    </p:spTree>
    <p:extLst>
      <p:ext uri="{BB962C8B-B14F-4D97-AF65-F5344CB8AC3E}">
        <p14:creationId xmlns:p14="http://schemas.microsoft.com/office/powerpoint/2010/main" val="85350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먼저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형태로 </a:t>
            </a:r>
            <a:r>
              <a:rPr lang="en-US" altLang="ko-KR" sz="1600" dirty="0">
                <a:latin typeface="+mj-ea"/>
                <a:ea typeface="+mj-ea"/>
              </a:rPr>
              <a:t>Counter </a:t>
            </a:r>
            <a:r>
              <a:rPr lang="ko-KR" altLang="en-US" sz="1600" dirty="0">
                <a:latin typeface="+mj-ea"/>
                <a:ea typeface="+mj-ea"/>
              </a:rPr>
              <a:t>객체를 생성하는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코드를 보면</a:t>
            </a:r>
            <a:r>
              <a:rPr lang="en-US" altLang="ko-KR" sz="1600" dirty="0">
                <a:latin typeface="+mj-ea"/>
                <a:ea typeface="+mj-ea"/>
              </a:rPr>
              <a:t>, {'red': 4, 'blue': 2}</a:t>
            </a:r>
            <a:r>
              <a:rPr lang="ko-KR" altLang="en-US" sz="1600" dirty="0">
                <a:latin typeface="+mj-ea"/>
                <a:ea typeface="+mj-ea"/>
              </a:rPr>
              <a:t>라는 </a:t>
            </a:r>
            <a:r>
              <a:rPr lang="ko-KR" altLang="en-US" sz="1600" dirty="0" err="1">
                <a:latin typeface="+mj-ea"/>
                <a:ea typeface="+mj-ea"/>
              </a:rPr>
              <a:t>초깃값을</a:t>
            </a:r>
            <a:r>
              <a:rPr lang="ko-KR" altLang="en-US" sz="1600" dirty="0">
                <a:latin typeface="+mj-ea"/>
                <a:ea typeface="+mj-ea"/>
              </a:rPr>
              <a:t>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용하여 </a:t>
            </a:r>
            <a:r>
              <a:rPr lang="en-US" altLang="ko-KR" sz="1600" dirty="0">
                <a:latin typeface="+mj-ea"/>
                <a:ea typeface="+mj-ea"/>
              </a:rPr>
              <a:t>Counter</a:t>
            </a:r>
            <a:r>
              <a:rPr lang="ko-KR" altLang="en-US" sz="1600" dirty="0">
                <a:latin typeface="+mj-ea"/>
                <a:ea typeface="+mj-ea"/>
              </a:rPr>
              <a:t>를 생성한 것을 확인할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또한</a:t>
            </a:r>
            <a:r>
              <a:rPr lang="en-US" altLang="ko-KR" sz="1600" dirty="0">
                <a:latin typeface="+mj-ea"/>
                <a:ea typeface="+mj-ea"/>
              </a:rPr>
              <a:t>, elements() </a:t>
            </a:r>
            <a:r>
              <a:rPr lang="ko-KR" altLang="en-US" sz="1600" dirty="0">
                <a:latin typeface="+mj-ea"/>
                <a:ea typeface="+mj-ea"/>
              </a:rPr>
              <a:t>함수를 사용하여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각 요소의 개수만큼 리스트형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의 결과를 출력하는 것을 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51848" y="2657009"/>
            <a:ext cx="4024072" cy="160043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from collections import Counter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 = Counter({'red': 4, 'blue': 2})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print(c)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print(list(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c.elements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()))</a:t>
            </a:r>
          </a:p>
          <a:p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Counter({'red': 4, 'blue': 2})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['red', 'red', 'red', 'red', 'blue', 'blue']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C56EB-E7A3-45F8-B50C-19DE009F5F91}"/>
              </a:ext>
            </a:extLst>
          </p:cNvPr>
          <p:cNvSpPr txBox="1"/>
          <p:nvPr/>
        </p:nvSpPr>
        <p:spPr>
          <a:xfrm>
            <a:off x="1351848" y="4304535"/>
            <a:ext cx="4024072" cy="160043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from collections import Counter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 = Counter("Hello Python")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print(list(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c.elements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()))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print(sorted(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c.elements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()))</a:t>
            </a:r>
          </a:p>
          <a:p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['n', 'h', 'l', 'l', 't', 'H', 'e', 'o', 'o', ' ', 'y', 'P']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[' ', 'H', 'P', 'e', 'h', 'l', 'l', 'n', 'o', 'o', 't', 'y']</a:t>
            </a:r>
          </a:p>
        </p:txBody>
      </p:sp>
    </p:spTree>
    <p:extLst>
      <p:ext uri="{BB962C8B-B14F-4D97-AF65-F5344CB8AC3E}">
        <p14:creationId xmlns:p14="http://schemas.microsoft.com/office/powerpoint/2010/main" val="68431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76904"/>
            <a:ext cx="10713290" cy="491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collections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이번에는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내장 자료구조</a:t>
            </a:r>
            <a:r>
              <a:rPr lang="en-US" altLang="ko-KR" sz="1600" dirty="0">
                <a:latin typeface="+mj-ea"/>
                <a:ea typeface="+mj-ea"/>
              </a:rPr>
              <a:t>(built-in data structure) </a:t>
            </a:r>
            <a:r>
              <a:rPr lang="ko-KR" altLang="en-US" sz="1600" dirty="0">
                <a:latin typeface="+mj-ea"/>
                <a:ea typeface="+mj-ea"/>
              </a:rPr>
              <a:t>모듈인 </a:t>
            </a:r>
            <a:r>
              <a:rPr lang="en-US" altLang="ko-KR" sz="1600" dirty="0">
                <a:latin typeface="+mj-ea"/>
                <a:ea typeface="+mj-ea"/>
              </a:rPr>
              <a:t>collections</a:t>
            </a:r>
            <a:r>
              <a:rPr lang="ko-KR" altLang="en-US" sz="1600" dirty="0">
                <a:latin typeface="+mj-ea"/>
                <a:ea typeface="+mj-ea"/>
              </a:rPr>
              <a:t>에 대해 알아본다</a:t>
            </a:r>
            <a:r>
              <a:rPr lang="en-US" altLang="ko-KR" sz="1600" dirty="0">
                <a:latin typeface="+mj-ea"/>
                <a:ea typeface="+mj-ea"/>
              </a:rPr>
              <a:t>.Collections </a:t>
            </a:r>
            <a:r>
              <a:rPr lang="ko-KR" altLang="en-US" sz="1600" dirty="0">
                <a:latin typeface="+mj-ea"/>
                <a:ea typeface="+mj-ea"/>
              </a:rPr>
              <a:t>모듈은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이미 앞에서 배운 다양한 자료구조인 리스트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등을 확장하여 제작된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내장 모듈이다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기존에 배웠던 자료구조보다 효율적이고 편리하다</a:t>
            </a:r>
            <a:r>
              <a:rPr lang="en-US" altLang="ko-KR" sz="1600" dirty="0">
                <a:latin typeface="+mj-ea"/>
                <a:ea typeface="+mj-ea"/>
              </a:rPr>
              <a:t>.collections </a:t>
            </a:r>
            <a:r>
              <a:rPr lang="ko-KR" altLang="en-US" sz="1600" dirty="0">
                <a:latin typeface="+mj-ea"/>
                <a:ea typeface="+mj-ea"/>
              </a:rPr>
              <a:t>모듈은</a:t>
            </a:r>
            <a:r>
              <a:rPr lang="en-US" altLang="ko-KR" sz="1600" dirty="0">
                <a:latin typeface="+mj-ea"/>
                <a:ea typeface="+mj-ea"/>
              </a:rPr>
              <a:t> deque, </a:t>
            </a:r>
            <a:r>
              <a:rPr lang="en-US" altLang="ko-KR" sz="1600" dirty="0" err="1">
                <a:latin typeface="+mj-ea"/>
                <a:ea typeface="+mj-ea"/>
              </a:rPr>
              <a:t>OrderedDict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defaultdict</a:t>
            </a:r>
            <a:r>
              <a:rPr lang="en-US" altLang="ko-KR" sz="1600" dirty="0">
                <a:latin typeface="+mj-ea"/>
                <a:ea typeface="+mj-ea"/>
              </a:rPr>
              <a:t>, Counter,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namedtuple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등을 제공한다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각 자료구조를 호출하는 코드는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deque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deque(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데크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double-ended queue)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모듈은 스택과 큐를 모두 지원하는 모듈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deque</a:t>
            </a:r>
            <a:r>
              <a:rPr lang="ko-KR" altLang="en-US" sz="1600" dirty="0">
                <a:latin typeface="+mj-ea"/>
                <a:ea typeface="+mj-ea"/>
              </a:rPr>
              <a:t>를 사용하기 위해서는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리스트와 비슷한 형식으로 데이터를 저장해야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먼저 </a:t>
            </a:r>
            <a:r>
              <a:rPr lang="en-US" altLang="ko-KR" sz="1600" dirty="0">
                <a:latin typeface="+mj-ea"/>
                <a:ea typeface="+mj-ea"/>
              </a:rPr>
              <a:t>append( ) </a:t>
            </a:r>
            <a:r>
              <a:rPr lang="ko-KR" altLang="en-US" sz="1600" dirty="0">
                <a:latin typeface="+mj-ea"/>
                <a:ea typeface="+mj-ea"/>
              </a:rPr>
              <a:t>함수를 사용하면 기존 리스트처럼 데이터가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인덱스</a:t>
            </a:r>
            <a:r>
              <a:rPr lang="en-US" altLang="ko-KR" sz="1600" dirty="0">
                <a:latin typeface="+mj-ea"/>
                <a:ea typeface="+mj-ea"/>
              </a:rPr>
              <a:t>index </a:t>
            </a:r>
            <a:r>
              <a:rPr lang="ko-KR" altLang="en-US" sz="1600" dirty="0">
                <a:latin typeface="+mj-ea"/>
                <a:ea typeface="+mj-ea"/>
              </a:rPr>
              <a:t>번호를 늘리면서 쌓이기 시작한다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코드를 확인하자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67D4C-09FE-4FEA-807B-BBDD23FD4DD3}"/>
              </a:ext>
            </a:extLst>
          </p:cNvPr>
          <p:cNvSpPr txBox="1"/>
          <p:nvPr/>
        </p:nvSpPr>
        <p:spPr>
          <a:xfrm>
            <a:off x="1343472" y="5373216"/>
            <a:ext cx="6480720" cy="13849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from collections import deque</a:t>
            </a:r>
          </a:p>
          <a:p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deque_list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= deque()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deque_list.append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deque_list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: deque([0, 1, 2, 3, 4])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52D4473-AEBB-4655-BA12-18C3B782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771663"/>
            <a:ext cx="4968552" cy="1181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34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75817"/>
            <a:ext cx="10713290" cy="486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update()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Counter</a:t>
            </a:r>
            <a:r>
              <a:rPr lang="ko-KR" altLang="en-US" sz="1600" dirty="0">
                <a:latin typeface="+mj-ea"/>
                <a:ea typeface="+mj-ea"/>
              </a:rPr>
              <a:t>의 값을 갱신하는 것을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update</a:t>
            </a:r>
            <a:r>
              <a:rPr lang="ko-KR" altLang="en-US" sz="1600" dirty="0">
                <a:latin typeface="+mj-ea"/>
                <a:ea typeface="+mj-ea"/>
              </a:rPr>
              <a:t>와 비슷하지만 </a:t>
            </a:r>
            <a:r>
              <a:rPr lang="ko-KR" altLang="en-US" sz="1600" dirty="0" err="1">
                <a:latin typeface="+mj-ea"/>
                <a:ea typeface="+mj-ea"/>
              </a:rPr>
              <a:t>입력값을</a:t>
            </a:r>
            <a:r>
              <a:rPr lang="ko-KR" altLang="en-US" sz="1600" dirty="0">
                <a:latin typeface="+mj-ea"/>
                <a:ea typeface="+mj-ea"/>
              </a:rPr>
              <a:t> 문자열 형태로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도 입력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코드는 입력 값을 문자열로 했을 때와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형태로 입력했을 </a:t>
            </a:r>
            <a:r>
              <a:rPr lang="ko-KR" altLang="en-US" sz="1600" dirty="0" err="1">
                <a:latin typeface="+mj-ea"/>
                <a:ea typeface="+mj-ea"/>
              </a:rPr>
              <a:t>떄이다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most_common</a:t>
            </a:r>
            <a:r>
              <a:rPr lang="en-US" altLang="ko-KR" sz="1600" dirty="0">
                <a:latin typeface="+mj-ea"/>
                <a:ea typeface="+mj-ea"/>
              </a:rPr>
              <a:t>(n)</a:t>
            </a:r>
            <a:r>
              <a:rPr lang="ko-KR" altLang="en-US" sz="1600" dirty="0">
                <a:latin typeface="+mj-ea"/>
                <a:ea typeface="+mj-ea"/>
              </a:rPr>
              <a:t>은 입력된 값의 요소들 중 빈도수</a:t>
            </a:r>
            <a:r>
              <a:rPr lang="en-US" altLang="ko-KR" sz="1600" dirty="0">
                <a:latin typeface="+mj-ea"/>
                <a:ea typeface="+mj-ea"/>
              </a:rPr>
              <a:t>(frequency)</a:t>
            </a:r>
            <a:r>
              <a:rPr lang="ko-KR" altLang="en-US" sz="1600" dirty="0">
                <a:latin typeface="+mj-ea"/>
                <a:ea typeface="+mj-ea"/>
              </a:rPr>
              <a:t>가 높은 순으로 상위 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ko-KR" altLang="en-US" sz="1600" dirty="0">
                <a:latin typeface="+mj-ea"/>
                <a:ea typeface="+mj-ea"/>
              </a:rPr>
              <a:t>개를 리스트</a:t>
            </a:r>
            <a:r>
              <a:rPr lang="en-US" altLang="ko-KR" sz="1600" dirty="0">
                <a:latin typeface="+mj-ea"/>
                <a:ea typeface="+mj-ea"/>
              </a:rPr>
              <a:t>(list) </a:t>
            </a:r>
            <a:r>
              <a:rPr lang="ko-KR" altLang="en-US" sz="1600" dirty="0">
                <a:latin typeface="+mj-ea"/>
                <a:ea typeface="+mj-ea"/>
              </a:rPr>
              <a:t>안의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(tuple) </a:t>
            </a:r>
            <a:r>
              <a:rPr lang="ko-KR" altLang="en-US" sz="1600" dirty="0">
                <a:latin typeface="+mj-ea"/>
                <a:ea typeface="+mj-ea"/>
              </a:rPr>
              <a:t>형태로 반환한다</a:t>
            </a:r>
            <a:r>
              <a:rPr lang="en-US" altLang="ko-KR" sz="1600" dirty="0">
                <a:latin typeface="+mj-ea"/>
                <a:ea typeface="+mj-ea"/>
              </a:rPr>
              <a:t>. n</a:t>
            </a:r>
            <a:r>
              <a:rPr lang="ko-KR" altLang="en-US" sz="1600" dirty="0">
                <a:latin typeface="+mj-ea"/>
                <a:ea typeface="+mj-ea"/>
              </a:rPr>
              <a:t>을 입력하지 않은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요소 전체를 </a:t>
            </a:r>
            <a:r>
              <a:rPr lang="en-US" altLang="ko-KR" sz="1600" dirty="0">
                <a:latin typeface="+mj-ea"/>
                <a:ea typeface="+mj-ea"/>
              </a:rPr>
              <a:t>[(＇</a:t>
            </a:r>
            <a:r>
              <a:rPr lang="ko-KR" altLang="en-US" sz="1600" dirty="0">
                <a:latin typeface="+mj-ea"/>
                <a:ea typeface="+mj-ea"/>
              </a:rPr>
              <a:t>값</a:t>
            </a:r>
            <a:r>
              <a:rPr lang="en-US" altLang="ko-KR" sz="1600" dirty="0">
                <a:latin typeface="+mj-ea"/>
                <a:ea typeface="+mj-ea"/>
              </a:rPr>
              <a:t>＇, </a:t>
            </a:r>
            <a:r>
              <a:rPr lang="ko-KR" altLang="en-US" sz="1600" dirty="0">
                <a:latin typeface="+mj-ea"/>
                <a:ea typeface="+mj-ea"/>
              </a:rPr>
              <a:t>개수</a:t>
            </a:r>
            <a:r>
              <a:rPr lang="en-US" altLang="ko-KR" sz="1600" dirty="0">
                <a:latin typeface="+mj-ea"/>
                <a:ea typeface="+mj-ea"/>
              </a:rPr>
              <a:t>)]</a:t>
            </a:r>
            <a:r>
              <a:rPr lang="ko-KR" altLang="en-US" sz="1600" dirty="0">
                <a:latin typeface="+mj-ea"/>
                <a:ea typeface="+mj-ea"/>
              </a:rPr>
              <a:t>의 형태로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51848" y="2009479"/>
            <a:ext cx="3808048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from collections import Counter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# 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문자열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a = Counter()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print(a)</a:t>
            </a:r>
          </a:p>
          <a:p>
            <a:pPr algn="l"/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a.update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("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abcdefg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")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print(a)</a:t>
            </a: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출력결과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Counter()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Counter({'f': 1, 'e': 1, 'b': 1, 'g': 1, 'c': 1, 'a': 1, 'd': 1})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# 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딕셔너리</a:t>
            </a:r>
            <a:endParaRPr lang="ko-KR" altLang="en-US" sz="1200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a.update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({'f':3, 'e':2})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print(a)</a:t>
            </a: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출력결과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Counter({'f': 4, 'e': 3, 'b': 1, 'g': 1, 'c': 1, 'a': 1, 'd': 1})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5D69E-1CB6-46C6-9C10-DA8FE04347CC}"/>
              </a:ext>
            </a:extLst>
          </p:cNvPr>
          <p:cNvSpPr txBox="1"/>
          <p:nvPr/>
        </p:nvSpPr>
        <p:spPr>
          <a:xfrm>
            <a:off x="1351848" y="5383580"/>
            <a:ext cx="6096000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c2 = Counter('apple, orange, grape')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print(c2.most_common())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print(c2.most_common(3))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[('a', 3), ('p', 3), ('e', 3), ('g', 2), (',', 2), ('r', 2), (' ', 2), ('n', 1), ('l', 1), ('o', 1)]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[('a', 3), ('p', 3), ('e', 3)]</a:t>
            </a:r>
          </a:p>
        </p:txBody>
      </p:sp>
    </p:spTree>
    <p:extLst>
      <p:ext uri="{BB962C8B-B14F-4D97-AF65-F5344CB8AC3E}">
        <p14:creationId xmlns:p14="http://schemas.microsoft.com/office/powerpoint/2010/main" val="399954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75817"/>
            <a:ext cx="10713290" cy="449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subtract()</a:t>
            </a:r>
            <a:r>
              <a:rPr lang="ko-KR" altLang="en-US" sz="1600" dirty="0">
                <a:latin typeface="+mj-ea"/>
                <a:ea typeface="+mj-ea"/>
              </a:rPr>
              <a:t>는 말 그대로 요소를 빼는 것을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요소가 없는 경우는 음수의 값이 출력된다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문자열 </a:t>
            </a:r>
            <a:r>
              <a:rPr lang="en-US" altLang="ko-KR" sz="1600" dirty="0">
                <a:latin typeface="+mj-ea"/>
                <a:ea typeface="+mj-ea"/>
              </a:rPr>
              <a:t>'hello python' 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'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 love python' 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subtract()</a:t>
            </a:r>
            <a:r>
              <a:rPr lang="ko-KR" altLang="en-US" sz="1600" dirty="0">
                <a:latin typeface="+mj-ea"/>
                <a:ea typeface="+mj-ea"/>
              </a:rPr>
              <a:t>를 이용해서 </a:t>
            </a:r>
            <a:r>
              <a:rPr lang="ko-KR" altLang="en-US" sz="1600" dirty="0" err="1">
                <a:latin typeface="+mj-ea"/>
                <a:ea typeface="+mj-ea"/>
              </a:rPr>
              <a:t>빼주게</a:t>
            </a:r>
            <a:r>
              <a:rPr lang="ko-KR" altLang="en-US" sz="1600" dirty="0">
                <a:latin typeface="+mj-ea"/>
                <a:ea typeface="+mj-ea"/>
              </a:rPr>
              <a:t> 되면 </a:t>
            </a:r>
            <a:r>
              <a:rPr lang="en-US" altLang="ko-KR" sz="1600" dirty="0">
                <a:latin typeface="+mj-ea"/>
                <a:ea typeface="+mj-ea"/>
              </a:rPr>
              <a:t>'hello python'</a:t>
            </a:r>
            <a:r>
              <a:rPr lang="ko-KR" altLang="en-US" sz="1600" dirty="0">
                <a:latin typeface="+mj-ea"/>
                <a:ea typeface="+mj-ea"/>
              </a:rPr>
              <a:t>에 존재하지 않는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'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, v'</a:t>
            </a:r>
            <a:r>
              <a:rPr lang="ko-KR" altLang="en-US" sz="1600" dirty="0">
                <a:latin typeface="+mj-ea"/>
                <a:ea typeface="+mj-ea"/>
              </a:rPr>
              <a:t>는 음수가 나타나게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51848" y="2378757"/>
            <a:ext cx="6096000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Counter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c3 = Counter('hello python')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c4 = Counter('</a:t>
            </a:r>
            <a:r>
              <a:rPr lang="en-US" altLang="ko-KR" sz="13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i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love python')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c3.subtract(c4)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print(c3)</a:t>
            </a:r>
          </a:p>
          <a:p>
            <a:pPr algn="l"/>
            <a:r>
              <a:rPr lang="ko-KR" altLang="en-US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출력결과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Counter({'l': 1, 'h': 1, 'n': 0, 't': 0, 'p': 0, 'e': 0, 'o': 0, 'y': 0, '</a:t>
            </a:r>
            <a:r>
              <a:rPr lang="en-US" altLang="ko-KR" sz="13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i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': -1, 'v': -1, ' ': -1})</a:t>
            </a:r>
          </a:p>
          <a:p>
            <a:pPr algn="l"/>
            <a:endParaRPr lang="en-US" altLang="ko-KR" sz="1300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 = Counter(a=4, b=2, c=0, d=-2)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d = Counter(a=1, b=2, c=3, d=4)</a:t>
            </a:r>
          </a:p>
          <a:p>
            <a:pPr algn="l"/>
            <a:r>
              <a:rPr lang="en-US" altLang="ko-KR" sz="13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c.subtract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(d)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print(c)</a:t>
            </a:r>
          </a:p>
          <a:p>
            <a:pPr algn="l"/>
            <a:r>
              <a:rPr lang="ko-KR" altLang="en-US" sz="1300" dirty="0">
                <a:solidFill>
                  <a:srgbClr val="333333"/>
                </a:solidFill>
                <a:latin typeface="+mj-ea"/>
                <a:ea typeface="+mj-ea"/>
              </a:rPr>
              <a:t>출력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결과</a:t>
            </a:r>
          </a:p>
          <a:p>
            <a:pPr algn="l"/>
            <a:r>
              <a:rPr lang="en-US" altLang="ko-KR" sz="13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Counter({'a': 3, 'b': 0, 'c': -3, 'd': -6})</a:t>
            </a:r>
          </a:p>
        </p:txBody>
      </p:sp>
    </p:spTree>
    <p:extLst>
      <p:ext uri="{BB962C8B-B14F-4D97-AF65-F5344CB8AC3E}">
        <p14:creationId xmlns:p14="http://schemas.microsoft.com/office/powerpoint/2010/main" val="209167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75817"/>
            <a:ext cx="10713290" cy="376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Counter()</a:t>
            </a:r>
            <a:r>
              <a:rPr lang="ko-KR" altLang="en-US" sz="1600" dirty="0">
                <a:latin typeface="+mj-ea"/>
                <a:ea typeface="+mj-ea"/>
              </a:rPr>
              <a:t>는 산술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집합 연산이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덧셈</a:t>
            </a:r>
            <a:r>
              <a:rPr lang="en-US" altLang="ko-KR" sz="1600" dirty="0">
                <a:latin typeface="+mj-ea"/>
                <a:ea typeface="+mj-ea"/>
              </a:rPr>
              <a:t>(+)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Counter</a:t>
            </a:r>
            <a:r>
              <a:rPr lang="ko-KR" altLang="en-US" sz="1600" dirty="0">
                <a:latin typeface="+mj-ea"/>
                <a:ea typeface="+mj-ea"/>
              </a:rPr>
              <a:t>의 뺄셈은 음수 값은 출력하지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51848" y="2060848"/>
            <a:ext cx="6096000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collections.Counter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(['a', 'b', 'c', 'b', 'd', 'a'])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collections.Counter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aaeroplane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print(a)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print(b)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a+b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Counter({'b': 2, 'a': 2, 'd': 1, 'c': 1})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Counter({'a': 3, 'e': 2, 'n': 1, 'r': 1, 'o': 1, 'p': 1, 'l': 1})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Counter({'a': 5, 'b': 2, 'e': 2, 'n': 1, 'l': 1, 'd': 1, 'r': 1, 'o': 1, 'p': 1, 'c': 1})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D3815-9AC4-492E-B586-8443D154961D}"/>
              </a:ext>
            </a:extLst>
          </p:cNvPr>
          <p:cNvSpPr txBox="1"/>
          <p:nvPr/>
        </p:nvSpPr>
        <p:spPr>
          <a:xfrm>
            <a:off x="1351848" y="4634352"/>
            <a:ext cx="6096000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collections.Counter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aabbccdd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collections.Counter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abbbce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print(a-b)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Counter({'d': 2, 'c': 1</a:t>
            </a:r>
            <a:r>
              <a:rPr lang="en-US" altLang="ko-KR" sz="1300">
                <a:latin typeface="+mj-ea"/>
                <a:ea typeface="+mj-ea"/>
                <a:cs typeface="Arial" panose="020B0604020202020204" pitchFamily="34" charset="0"/>
              </a:rPr>
              <a:t>, 'a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': 1})</a:t>
            </a:r>
          </a:p>
        </p:txBody>
      </p:sp>
    </p:spTree>
    <p:extLst>
      <p:ext uri="{BB962C8B-B14F-4D97-AF65-F5344CB8AC3E}">
        <p14:creationId xmlns:p14="http://schemas.microsoft.com/office/powerpoint/2010/main" val="117731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75817"/>
            <a:ext cx="10713290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Counter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Counter</a:t>
            </a:r>
            <a:r>
              <a:rPr lang="ko-KR" altLang="en-US" sz="1600" dirty="0">
                <a:latin typeface="+mj-ea"/>
                <a:ea typeface="+mj-ea"/>
              </a:rPr>
              <a:t>의 교집합 및 합집합의 </a:t>
            </a:r>
            <a:r>
              <a:rPr lang="ko-KR" altLang="en-US" sz="1600" dirty="0" err="1">
                <a:latin typeface="+mj-ea"/>
                <a:ea typeface="+mj-ea"/>
              </a:rPr>
              <a:t>출력값은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  <a:r>
              <a:rPr lang="ko-KR" altLang="en-US" sz="1600" dirty="0">
                <a:latin typeface="+mj-ea"/>
                <a:ea typeface="+mj-ea"/>
              </a:rPr>
              <a:t>값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개수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형태로 반환된다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각각의 결과에서 보듯이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기호는 두 </a:t>
            </a:r>
            <a:r>
              <a:rPr lang="en-US" altLang="ko-KR" sz="1600" dirty="0">
                <a:latin typeface="+mj-ea"/>
                <a:ea typeface="+mj-ea"/>
              </a:rPr>
              <a:t>Counter </a:t>
            </a:r>
            <a:r>
              <a:rPr lang="ko-KR" altLang="en-US" sz="1600" dirty="0">
                <a:latin typeface="+mj-ea"/>
                <a:ea typeface="+mj-ea"/>
              </a:rPr>
              <a:t>객체에 있는 각 요소를 더한 것이고</a:t>
            </a:r>
            <a:r>
              <a:rPr lang="en-US" altLang="ko-KR" sz="1600" dirty="0">
                <a:latin typeface="+mj-ea"/>
                <a:ea typeface="+mj-ea"/>
              </a:rPr>
              <a:t>, &amp; </a:t>
            </a:r>
            <a:r>
              <a:rPr lang="ko-KR" altLang="en-US" sz="1600" dirty="0">
                <a:latin typeface="+mj-ea"/>
                <a:ea typeface="+mj-ea"/>
              </a:rPr>
              <a:t>기호는 두 객체에 같은 값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 있을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즉 교집합의 경우에만 출력하였다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반대로 </a:t>
            </a:r>
            <a:r>
              <a:rPr lang="en-US" altLang="ko-KR" sz="1600" dirty="0">
                <a:latin typeface="+mj-ea"/>
                <a:ea typeface="+mj-ea"/>
              </a:rPr>
              <a:t>| </a:t>
            </a:r>
            <a:r>
              <a:rPr lang="ko-KR" altLang="en-US" sz="1600" dirty="0">
                <a:latin typeface="+mj-ea"/>
                <a:ea typeface="+mj-ea"/>
              </a:rPr>
              <a:t>기호는 두 </a:t>
            </a:r>
            <a:r>
              <a:rPr lang="en-US" altLang="ko-KR" sz="1600" dirty="0">
                <a:latin typeface="+mj-ea"/>
                <a:ea typeface="+mj-ea"/>
              </a:rPr>
              <a:t>Counter </a:t>
            </a:r>
            <a:r>
              <a:rPr lang="ko-KR" altLang="en-US" sz="1600" dirty="0">
                <a:latin typeface="+mj-ea"/>
                <a:ea typeface="+mj-ea"/>
              </a:rPr>
              <a:t>객체에서 하나가 포함되어 있다면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리고</a:t>
            </a:r>
            <a:r>
              <a:rPr lang="ko-KR" altLang="en-US" sz="1600" dirty="0">
                <a:latin typeface="+mj-ea"/>
                <a:ea typeface="+mj-ea"/>
              </a:rPr>
              <a:t> 좀 더 큰 값이 있다면 그 값으로 합집합을 적용하였다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AAD73-6825-494F-9A1B-E52EB3CB83DD}"/>
              </a:ext>
            </a:extLst>
          </p:cNvPr>
          <p:cNvSpPr txBox="1"/>
          <p:nvPr/>
        </p:nvSpPr>
        <p:spPr>
          <a:xfrm>
            <a:off x="1351848" y="1689088"/>
            <a:ext cx="6096000" cy="20928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collections.Counter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aabbccdd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collections.Counter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aabbbce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print(a &amp; b)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Counter({'b': 2, 'a': 2, 'c': 1})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print(a | b)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Counter({'b': 3, 'c': 2, 'd': 2, 'a': 2, 'e': 1})</a:t>
            </a:r>
          </a:p>
        </p:txBody>
      </p:sp>
    </p:spTree>
    <p:extLst>
      <p:ext uri="{BB962C8B-B14F-4D97-AF65-F5344CB8AC3E}">
        <p14:creationId xmlns:p14="http://schemas.microsoft.com/office/powerpoint/2010/main" val="300388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75817"/>
            <a:ext cx="10713290" cy="26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6)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namedtuple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namedtuple</a:t>
            </a:r>
            <a:r>
              <a:rPr lang="ko-KR" altLang="en-US" sz="1600" dirty="0">
                <a:latin typeface="+mj-ea"/>
                <a:ea typeface="+mj-ea"/>
              </a:rPr>
              <a:t> 모듈은 </a:t>
            </a:r>
            <a:r>
              <a:rPr lang="ko-KR" altLang="en-US" sz="1600" dirty="0" err="1">
                <a:latin typeface="+mj-ea"/>
                <a:ea typeface="+mj-ea"/>
              </a:rPr>
              <a:t>튜플의</a:t>
            </a:r>
            <a:r>
              <a:rPr lang="ko-KR" altLang="en-US" sz="1600" dirty="0">
                <a:latin typeface="+mj-ea"/>
                <a:ea typeface="+mj-ea"/>
              </a:rPr>
              <a:t> 형태로 데이터 구조체를 저장하는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어떤 특정 데이터는 저마다 규정된 정보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학생이라는 정보를 컴퓨터에 저장하기 위해 몇 가지 변수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학번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학년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학과 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이러한 정보를 하나의 리스트로 만들어 이차원 리스트 형태로 구성해도 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그러나 이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나중에 이 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스트를</a:t>
            </a:r>
            <a:r>
              <a:rPr lang="ko-KR" altLang="en-US" sz="1600" dirty="0">
                <a:latin typeface="+mj-ea"/>
                <a:ea typeface="+mj-ea"/>
              </a:rPr>
              <a:t> 다른 사람이 사용한다면 누구의 정보인지 모르는 경우가 발생하여 사용이 어려울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그래서 이러한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정보를 하나의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형태로 구성해 손쉽게 사용할 수 있는 자료구조가 </a:t>
            </a:r>
            <a:r>
              <a:rPr lang="en-US" altLang="ko-KR" sz="1600" dirty="0" err="1">
                <a:latin typeface="+mj-ea"/>
                <a:ea typeface="+mj-ea"/>
              </a:rPr>
              <a:t>namedtuple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C </a:t>
            </a:r>
            <a:r>
              <a:rPr lang="ko-KR" altLang="en-US" sz="1600" dirty="0">
                <a:latin typeface="+mj-ea"/>
                <a:ea typeface="+mj-ea"/>
              </a:rPr>
              <a:t>같은 언어에서는 </a:t>
            </a:r>
            <a:r>
              <a:rPr lang="en-US" altLang="ko-KR" sz="1600" dirty="0" err="1">
                <a:latin typeface="+mj-ea"/>
                <a:ea typeface="+mj-ea"/>
              </a:rPr>
              <a:t>stru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ct</a:t>
            </a:r>
            <a:r>
              <a:rPr lang="ko-KR" altLang="en-US" sz="1600" dirty="0">
                <a:latin typeface="+mj-ea"/>
                <a:ea typeface="+mj-ea"/>
              </a:rPr>
              <a:t>라는 이름으로 사용되고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97083-F0FE-41E0-AEA9-B0F794B95CD2}"/>
              </a:ext>
            </a:extLst>
          </p:cNvPr>
          <p:cNvSpPr txBox="1"/>
          <p:nvPr/>
        </p:nvSpPr>
        <p:spPr>
          <a:xfrm>
            <a:off x="1351848" y="3531152"/>
            <a:ext cx="4600136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00" b="1" dirty="0">
                <a:latin typeface="+mj-ea"/>
                <a:ea typeface="+mj-ea"/>
                <a:cs typeface="Arial" panose="020B0604020202020204" pitchFamily="34" charset="0"/>
              </a:rPr>
              <a:t>일반 </a:t>
            </a:r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tuple()</a:t>
            </a:r>
            <a:r>
              <a:rPr lang="ko-KR" altLang="en-US" sz="1300" b="1" dirty="0">
                <a:latin typeface="+mj-ea"/>
                <a:ea typeface="+mj-ea"/>
                <a:cs typeface="Arial" panose="020B0604020202020204" pitchFamily="34" charset="0"/>
              </a:rPr>
              <a:t>의 경우</a:t>
            </a:r>
            <a:endParaRPr lang="en-US" altLang="ko-KR" sz="1300" b="1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a = ('John', 28, 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 = ('Sally', 24, 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n in [a, b]: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print('%s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%d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 %n)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John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Sally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24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여성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48B5-C4E4-4251-9595-326AC8C1D06D}"/>
              </a:ext>
            </a:extLst>
          </p:cNvPr>
          <p:cNvSpPr txBox="1"/>
          <p:nvPr/>
        </p:nvSpPr>
        <p:spPr>
          <a:xfrm>
            <a:off x="6243470" y="3531152"/>
            <a:ext cx="4965867" cy="30931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en-US" altLang="ko-KR" sz="1300" b="1" dirty="0" err="1">
                <a:latin typeface="+mj-ea"/>
                <a:ea typeface="+mj-ea"/>
                <a:cs typeface="Arial" panose="020B0604020202020204" pitchFamily="34" charset="0"/>
              </a:rPr>
              <a:t>namedtuple</a:t>
            </a:r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() </a:t>
            </a:r>
            <a:r>
              <a:rPr lang="ko-KR" altLang="en-US" sz="1300" b="1" dirty="0">
                <a:latin typeface="+mj-ea"/>
                <a:ea typeface="+mj-ea"/>
                <a:cs typeface="Arial" panose="020B0604020202020204" pitchFamily="34" charset="0"/>
              </a:rPr>
              <a:t>의</a:t>
            </a:r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+mj-ea"/>
                <a:ea typeface="+mj-ea"/>
                <a:cs typeface="Arial" panose="020B0604020202020204" pitchFamily="34" charset="0"/>
              </a:rPr>
              <a:t>경우</a:t>
            </a:r>
            <a:endParaRPr lang="en-US" altLang="ko-KR" sz="1300" b="1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Person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collections.namedtuple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("Person", 'name age gender')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P1 = Person(name=‘Jhon',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P2 = Person(name='Sally',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n in [P1, P2]: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print('%s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%d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 %n)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Jhon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Sally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여성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print(P1.name, P1.age, P1.gender)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print(P2.name, P2.age, P2.gender)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Jhon 28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Sally 28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809645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19801"/>
            <a:ext cx="10713290" cy="154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6)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namedtuple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collections.namedtuple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_make()</a:t>
            </a:r>
            <a:r>
              <a:rPr lang="ko-KR" altLang="en-US" sz="1600" dirty="0">
                <a:latin typeface="+mj-ea"/>
                <a:ea typeface="+mj-ea"/>
              </a:rPr>
              <a:t>함수는 기존에 생성된 </a:t>
            </a:r>
            <a:r>
              <a:rPr lang="en-US" altLang="ko-KR" sz="1600" dirty="0" err="1">
                <a:latin typeface="+mj-ea"/>
                <a:ea typeface="+mj-ea"/>
              </a:rPr>
              <a:t>namedtuple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에 새로운 인스턴스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객체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생성하는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메소드이다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48B5-C4E4-4251-9595-326AC8C1D06D}"/>
              </a:ext>
            </a:extLst>
          </p:cNvPr>
          <p:cNvSpPr txBox="1"/>
          <p:nvPr/>
        </p:nvSpPr>
        <p:spPr>
          <a:xfrm>
            <a:off x="1390112" y="2204864"/>
            <a:ext cx="4965867" cy="293926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Person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collections.namedtuple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("Person", 'name age gender')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P1 = Person(name=‘Jhon',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P2 = Person(name='Sally',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’)</a:t>
            </a:r>
          </a:p>
          <a:p>
            <a:pPr algn="l"/>
            <a:endParaRPr lang="en-US" altLang="ko-KR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# _make()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를 이용하여 새로운 객체 생성</a:t>
            </a:r>
          </a:p>
          <a:p>
            <a:pPr algn="l"/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P3 = </a:t>
            </a: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Person._make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(['Tom', 24, '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-apple-system"/>
              </a:rPr>
              <a:t>남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’])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n in [P1, P2, P3]: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print('%s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%d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 %n)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Jhon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Sally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여성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Tom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24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4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19801"/>
            <a:ext cx="10713290" cy="80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6)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namedtuple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collections.namedtuple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_replace()</a:t>
            </a:r>
            <a:r>
              <a:rPr lang="ko-KR" altLang="en-US" sz="1600" dirty="0">
                <a:latin typeface="+mj-ea"/>
                <a:ea typeface="+mj-ea"/>
              </a:rPr>
              <a:t>함수는 </a:t>
            </a:r>
            <a:r>
              <a:rPr lang="ko-KR" altLang="en-US" sz="1600" b="0" i="0" dirty="0">
                <a:solidFill>
                  <a:srgbClr val="5C5C5C"/>
                </a:solidFill>
                <a:effectLst/>
                <a:latin typeface="나눔스퀘어OTF"/>
              </a:rPr>
              <a:t> 인스턴스</a:t>
            </a:r>
            <a:r>
              <a:rPr lang="en-US" altLang="ko-KR" sz="1600" b="0" i="0" dirty="0">
                <a:solidFill>
                  <a:srgbClr val="5C5C5C"/>
                </a:solidFill>
                <a:effectLst/>
                <a:latin typeface="나눔스퀘어OTF"/>
              </a:rPr>
              <a:t>(</a:t>
            </a:r>
            <a:r>
              <a:rPr lang="ko-KR" altLang="en-US" sz="1600" b="0" i="0" dirty="0">
                <a:solidFill>
                  <a:srgbClr val="5C5C5C"/>
                </a:solidFill>
                <a:effectLst/>
                <a:latin typeface="나눔스퀘어OTF"/>
              </a:rPr>
              <a:t>객체</a:t>
            </a:r>
            <a:r>
              <a:rPr lang="en-US" altLang="ko-KR" sz="1600" b="0" i="0" dirty="0">
                <a:solidFill>
                  <a:srgbClr val="5C5C5C"/>
                </a:solidFill>
                <a:effectLst/>
                <a:latin typeface="나눔스퀘어OTF"/>
              </a:rPr>
              <a:t>)</a:t>
            </a:r>
            <a:r>
              <a:rPr lang="ko-KR" altLang="en-US" sz="1600" b="0" i="0" dirty="0">
                <a:solidFill>
                  <a:srgbClr val="5C5C5C"/>
                </a:solidFill>
                <a:effectLst/>
                <a:latin typeface="나눔스퀘어OTF"/>
              </a:rPr>
              <a:t>의 값을 변경할 때 사용하는 함수이다</a:t>
            </a:r>
            <a:r>
              <a:rPr lang="en-US" altLang="ko-KR" sz="1600" b="0" i="0" dirty="0">
                <a:solidFill>
                  <a:srgbClr val="5C5C5C"/>
                </a:solidFill>
                <a:effectLst/>
                <a:latin typeface="나눔스퀘어OTF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48B5-C4E4-4251-9595-326AC8C1D06D}"/>
              </a:ext>
            </a:extLst>
          </p:cNvPr>
          <p:cNvSpPr txBox="1"/>
          <p:nvPr/>
        </p:nvSpPr>
        <p:spPr>
          <a:xfrm>
            <a:off x="1390112" y="1844824"/>
            <a:ext cx="4965867" cy="490903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Person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collections.namedtuple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("Person", 'name age gender')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P1 = Person(name=‘Jhon',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P2 = Person(name='Sally',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’)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P3 =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-apple-system"/>
              </a:rPr>
              <a:t>Person._make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(['Tom', 24, 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남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’])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n in [P1, P2, P3]: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print('%s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%d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 %n)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 _replace()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를 이용하여 인스턴스 값 변경</a:t>
            </a:r>
          </a:p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P1 = P1._replace(name='Neo')</a:t>
            </a:r>
          </a:p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P2 = P2._replace(age=27)</a:t>
            </a:r>
          </a:p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P3 = P3._replace(age=26)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print(“--------------------------”)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n in [P1, P2, P3]: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print('%s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%d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%s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.' %n)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Jhon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Sally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여성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Tom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24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--------------------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Neo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28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Sally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27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여성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Tom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은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26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세의 남성 입니다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69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19801"/>
            <a:ext cx="10713290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6)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namedtuple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collections.namedtuple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_fields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ko-KR" altLang="en-US" sz="1600" b="0" i="0" dirty="0">
                <a:effectLst/>
                <a:latin typeface="나눔스퀘어OTF"/>
              </a:rPr>
              <a:t> 생성된 </a:t>
            </a:r>
            <a:r>
              <a:rPr lang="en-US" altLang="ko-KR" sz="1600" b="0" i="0" dirty="0" err="1">
                <a:effectLst/>
                <a:latin typeface="나눔스퀘어OTF"/>
              </a:rPr>
              <a:t>namedtuple</a:t>
            </a:r>
            <a:r>
              <a:rPr lang="en-US" altLang="ko-KR" sz="1600" b="0" i="0" dirty="0">
                <a:effectLst/>
                <a:latin typeface="나눔스퀘어OTF"/>
              </a:rPr>
              <a:t>()</a:t>
            </a:r>
            <a:r>
              <a:rPr lang="ko-KR" altLang="en-US" sz="1600" b="0" i="0" dirty="0">
                <a:effectLst/>
                <a:latin typeface="나눔스퀘어OTF"/>
              </a:rPr>
              <a:t>의 </a:t>
            </a:r>
            <a:r>
              <a:rPr lang="ko-KR" altLang="en-US" sz="1600" b="0" i="0" dirty="0" err="1">
                <a:effectLst/>
                <a:latin typeface="나눔스퀘어OTF"/>
              </a:rPr>
              <a:t>필드명</a:t>
            </a:r>
            <a:r>
              <a:rPr lang="en-US" altLang="ko-KR" sz="1600" b="0" i="0" dirty="0">
                <a:effectLst/>
                <a:latin typeface="나눔스퀘어OTF"/>
              </a:rPr>
              <a:t>(</a:t>
            </a:r>
            <a:r>
              <a:rPr lang="en-US" altLang="ko-KR" sz="1600" b="0" i="0" dirty="0" err="1">
                <a:effectLst/>
                <a:latin typeface="나눔스퀘어OTF"/>
              </a:rPr>
              <a:t>field_names</a:t>
            </a:r>
            <a:r>
              <a:rPr lang="en-US" altLang="ko-KR" sz="1600" b="0" i="0" dirty="0">
                <a:effectLst/>
                <a:latin typeface="나눔스퀘어OTF"/>
              </a:rPr>
              <a:t>)</a:t>
            </a:r>
            <a:r>
              <a:rPr lang="ko-KR" altLang="en-US" sz="1600" b="0" i="0" dirty="0">
                <a:effectLst/>
                <a:latin typeface="나눔스퀘어OTF"/>
              </a:rPr>
              <a:t>를 </a:t>
            </a:r>
            <a:r>
              <a:rPr lang="en-US" altLang="ko-KR" sz="1600" b="0" i="0" dirty="0">
                <a:effectLst/>
                <a:latin typeface="나눔스퀘어OTF"/>
              </a:rPr>
              <a:t>tuple()</a:t>
            </a:r>
            <a:r>
              <a:rPr lang="ko-KR" altLang="en-US" sz="1600" b="0" i="0" dirty="0">
                <a:effectLst/>
                <a:latin typeface="나눔스퀘어OTF"/>
              </a:rPr>
              <a:t>형식으로 </a:t>
            </a:r>
            <a:r>
              <a:rPr lang="en-US" altLang="ko-KR" sz="1600" b="0" i="0" dirty="0">
                <a:effectLst/>
                <a:latin typeface="나눔스퀘어OTF"/>
              </a:rPr>
              <a:t>return</a:t>
            </a:r>
            <a:r>
              <a:rPr lang="ko-KR" altLang="en-US" sz="1600" b="0" i="0" dirty="0">
                <a:effectLst/>
                <a:latin typeface="나눔스퀘어OTF"/>
              </a:rPr>
              <a:t>해준</a:t>
            </a:r>
            <a:endParaRPr lang="en-US" altLang="ko-KR" sz="1600" b="0" i="0" dirty="0">
              <a:effectLst/>
              <a:latin typeface="나눔스퀘어OTF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OTF"/>
              </a:rPr>
              <a:t>    </a:t>
            </a:r>
            <a:r>
              <a:rPr lang="ko-KR" altLang="en-US" sz="1600" b="0" i="0" dirty="0">
                <a:effectLst/>
                <a:latin typeface="나눔스퀘어OTF"/>
              </a:rPr>
              <a:t>다</a:t>
            </a:r>
            <a:r>
              <a:rPr lang="en-US" altLang="ko-KR" sz="1600" b="0" i="0" dirty="0">
                <a:effectLst/>
                <a:latin typeface="나눔스퀘어OTF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C5C5C"/>
              </a:solidFill>
              <a:latin typeface="나눔스퀘어OTF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5C5C5C"/>
              </a:solidFill>
              <a:effectLst/>
              <a:latin typeface="나눔스퀘어OTF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C5C5C"/>
              </a:solidFill>
              <a:latin typeface="나눔스퀘어OTF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5C5C5C"/>
              </a:solidFill>
              <a:effectLst/>
              <a:latin typeface="나눔스퀘어OTF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C5C5C"/>
              </a:solidFill>
              <a:latin typeface="나눔스퀘어OTF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5C5C5C"/>
              </a:solidFill>
              <a:effectLst/>
              <a:latin typeface="나눔스퀘어OTF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5C5C5C"/>
                </a:solidFill>
                <a:latin typeface="나눔스퀘어OTF"/>
              </a:rPr>
              <a:t>  </a:t>
            </a:r>
            <a:r>
              <a:rPr lang="en-US" altLang="ko-KR" sz="1600" dirty="0">
                <a:latin typeface="나눔스퀘어OTF"/>
              </a:rPr>
              <a:t>- </a:t>
            </a:r>
            <a:r>
              <a:rPr lang="en-US" altLang="ko-KR" sz="1600" dirty="0" err="1">
                <a:latin typeface="나눔스퀘어OTF"/>
              </a:rPr>
              <a:t>getattr</a:t>
            </a:r>
            <a:r>
              <a:rPr lang="en-US" altLang="ko-KR" sz="1600" dirty="0">
                <a:latin typeface="나눔스퀘어OTF"/>
              </a:rPr>
              <a:t>()</a:t>
            </a:r>
            <a:r>
              <a:rPr lang="ko-KR" altLang="en-US" sz="1600" dirty="0">
                <a:latin typeface="나눔스퀘어OTF"/>
              </a:rPr>
              <a:t>는 </a:t>
            </a:r>
            <a:r>
              <a:rPr lang="en-US" altLang="ko-KR" sz="1600" dirty="0" err="1">
                <a:latin typeface="나눔스퀘어OTF"/>
              </a:rPr>
              <a:t>collections.namedtuple</a:t>
            </a:r>
            <a:r>
              <a:rPr lang="en-US" altLang="ko-KR" sz="1600" dirty="0">
                <a:latin typeface="나눔스퀘어OTF"/>
              </a:rPr>
              <a:t>()</a:t>
            </a:r>
            <a:r>
              <a:rPr lang="ko-KR" altLang="en-US" sz="1600" dirty="0">
                <a:latin typeface="나눔스퀘어OTF"/>
              </a:rPr>
              <a:t>의 메소드는 아니지만</a:t>
            </a:r>
            <a:r>
              <a:rPr lang="en-US" altLang="ko-KR" sz="1600" dirty="0">
                <a:latin typeface="나눔스퀘어OTF"/>
              </a:rPr>
              <a:t>, </a:t>
            </a:r>
            <a:r>
              <a:rPr lang="en-US" altLang="ko-KR" sz="1600" dirty="0" err="1">
                <a:latin typeface="나눔스퀘어OTF"/>
              </a:rPr>
              <a:t>field_names</a:t>
            </a:r>
            <a:r>
              <a:rPr lang="ko-KR" altLang="en-US" sz="1600" dirty="0">
                <a:latin typeface="나눔스퀘어OTF"/>
              </a:rPr>
              <a:t>로 </a:t>
            </a:r>
            <a:r>
              <a:rPr lang="en-US" altLang="ko-KR" sz="1600" dirty="0" err="1">
                <a:latin typeface="나눔스퀘어OTF"/>
              </a:rPr>
              <a:t>namedtuple</a:t>
            </a:r>
            <a:r>
              <a:rPr lang="en-US" altLang="ko-KR" sz="1600" dirty="0">
                <a:latin typeface="나눔스퀘어OTF"/>
              </a:rPr>
              <a:t>()</a:t>
            </a:r>
            <a:r>
              <a:rPr lang="ko-KR" altLang="en-US" sz="1600" dirty="0">
                <a:latin typeface="나눔스퀘어OTF"/>
              </a:rPr>
              <a:t>의 인스턴스</a:t>
            </a:r>
            <a:r>
              <a:rPr lang="en-US" altLang="ko-KR" sz="1600" dirty="0">
                <a:latin typeface="나눔스퀘어OTF"/>
              </a:rPr>
              <a:t>(</a:t>
            </a:r>
            <a:r>
              <a:rPr lang="ko-KR" altLang="en-US" sz="1600" dirty="0">
                <a:latin typeface="나눔스퀘어OTF"/>
              </a:rPr>
              <a:t>객체</a:t>
            </a:r>
            <a:r>
              <a:rPr lang="en-US" altLang="ko-KR" sz="1600" dirty="0">
                <a:latin typeface="나눔스퀘어OTF"/>
              </a:rPr>
              <a:t>)</a:t>
            </a:r>
            <a:r>
              <a:rPr lang="ko-KR" altLang="en-US" sz="1600" dirty="0">
                <a:latin typeface="나눔스퀘어OTF"/>
              </a:rPr>
              <a:t>의 값</a:t>
            </a:r>
            <a:endParaRPr lang="en-US" altLang="ko-KR" sz="1600" dirty="0">
              <a:latin typeface="나눔스퀘어OTF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OTF"/>
              </a:rPr>
              <a:t>    </a:t>
            </a:r>
            <a:r>
              <a:rPr lang="ko-KR" altLang="en-US" sz="1600" dirty="0">
                <a:latin typeface="나눔스퀘어OTF"/>
              </a:rPr>
              <a:t>을 추출해준다</a:t>
            </a:r>
            <a:r>
              <a:rPr lang="en-US" altLang="ko-KR" sz="1600" dirty="0">
                <a:latin typeface="나눔스퀘어OTF"/>
              </a:rPr>
              <a:t>.</a:t>
            </a:r>
            <a:endParaRPr lang="en-US" altLang="ko-KR" sz="1600" b="0" i="0" dirty="0">
              <a:solidFill>
                <a:srgbClr val="5C5C5C"/>
              </a:solidFill>
              <a:effectLst/>
              <a:latin typeface="나눔스퀘어OT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48B5-C4E4-4251-9595-326AC8C1D06D}"/>
              </a:ext>
            </a:extLst>
          </p:cNvPr>
          <p:cNvSpPr txBox="1"/>
          <p:nvPr/>
        </p:nvSpPr>
        <p:spPr>
          <a:xfrm>
            <a:off x="1360143" y="2182965"/>
            <a:ext cx="4965867" cy="21698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Person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collections.namedtuple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("Person", 'name age gender')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P1 = Person(name=‘Jhon',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P2 = Person(name='Sally',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’)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P3 =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-apple-system"/>
              </a:rPr>
              <a:t>Person._make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(['Tom', 24, 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남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’])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# _fields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를 이용하여 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필드명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 출력</a:t>
            </a:r>
          </a:p>
          <a:p>
            <a:pPr algn="l"/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print(P1._fields)</a:t>
            </a: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출력결과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('name', 'age', 'gender')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33E4B-F88D-4C2B-9FCD-50D95B4A7142}"/>
              </a:ext>
            </a:extLst>
          </p:cNvPr>
          <p:cNvSpPr txBox="1"/>
          <p:nvPr/>
        </p:nvSpPr>
        <p:spPr>
          <a:xfrm>
            <a:off x="1360143" y="5100860"/>
            <a:ext cx="4965867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Person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collections.namedtuple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("Person", 'name age gender')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P1 = Person(name=‘Jhon',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pPr algn="l"/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print(</a:t>
            </a: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getattr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(P1, 'name'))</a:t>
            </a:r>
          </a:p>
          <a:p>
            <a:pPr algn="l"/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print(</a:t>
            </a: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getattr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(P1, 'gender'))</a:t>
            </a: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출력결과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Jhon</a:t>
            </a:r>
          </a:p>
          <a:p>
            <a:pPr algn="l"/>
            <a:r>
              <a:rPr lang="ko-KR" altLang="en-US" sz="1400" dirty="0">
                <a:solidFill>
                  <a:srgbClr val="333333"/>
                </a:solidFill>
                <a:latin typeface="-apple-system"/>
              </a:rPr>
              <a:t>남</a:t>
            </a:r>
            <a:endParaRPr lang="ko-KR" altLang="en-US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52212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19801"/>
            <a:ext cx="10713290" cy="80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6)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namedtuple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collections.namedtuple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double-star-operator(**)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dict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en-US" altLang="ko-KR" sz="1600" dirty="0" err="1">
                <a:latin typeface="+mj-ea"/>
                <a:ea typeface="+mj-ea"/>
              </a:rPr>
              <a:t>namedtuple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로 변환해준다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48B5-C4E4-4251-9595-326AC8C1D06D}"/>
              </a:ext>
            </a:extLst>
          </p:cNvPr>
          <p:cNvSpPr txBox="1"/>
          <p:nvPr/>
        </p:nvSpPr>
        <p:spPr>
          <a:xfrm>
            <a:off x="1360143" y="1844824"/>
            <a:ext cx="4965867" cy="32624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collections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Person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collections.namedtuple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("Person", 'name age gender')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P1 = Person(name=‘Jhon',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P2 = Person(name='Sally', age=28, gender='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여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’)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# double-star-operator</a:t>
            </a:r>
          </a:p>
          <a:p>
            <a:pPr algn="l"/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-apple-system"/>
              </a:rPr>
              <a:t>dic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 = {'name' : 'Tom', 'age' : 24, 'gender' : 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남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'}</a:t>
            </a:r>
          </a:p>
          <a:p>
            <a:pPr algn="l"/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P3 = Person(**</a:t>
            </a: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dic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/>
            <a:endParaRPr lang="en-US" altLang="ko-KR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for n in [P1, P2, P3]: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# print('%s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는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은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) %d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세의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%s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성 입니다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.' %n)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print(n)</a:t>
            </a: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출력결과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Person(name='Jhon', age=28, gender='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남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')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Person(name='Sally', age=28, gender='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여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')</a:t>
            </a:r>
          </a:p>
          <a:p>
            <a:pPr algn="l"/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Person(name='Tom', age=24, gender='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남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E6A1D-E7B9-4DD2-AFA8-138FC7B67468}"/>
              </a:ext>
            </a:extLst>
          </p:cNvPr>
          <p:cNvSpPr txBox="1"/>
          <p:nvPr/>
        </p:nvSpPr>
        <p:spPr>
          <a:xfrm>
            <a:off x="1343472" y="5365665"/>
            <a:ext cx="101841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지금까지 다양한 종류의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collections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모듈에 대해 학습하였다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파이썬을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처음 배운다면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collections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모듈을 자유자재로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사용하기는 쉽지 않다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하지만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collections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모듈은 난이도가 올라갈수록 많이 사용하는 모듈이다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다양한 사용법과 사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용 사례에 대해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익혀두면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엄청난 도움이 될 것이다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137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49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deque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여기서 다음 코드와 같이 </a:t>
            </a:r>
            <a:r>
              <a:rPr lang="en-US" altLang="ko-KR" sz="1600" dirty="0" err="1">
                <a:latin typeface="+mj-ea"/>
                <a:ea typeface="+mj-ea"/>
              </a:rPr>
              <a:t>deque_list.pop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을 작성하면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오른쪽 요소부터 하나씩 추출된다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스택처럼 나중에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넣은 값부터 하나씩 추출할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그렇다면 </a:t>
            </a:r>
            <a:r>
              <a:rPr lang="en-US" altLang="ko-KR" sz="1600" dirty="0">
                <a:latin typeface="+mj-ea"/>
                <a:ea typeface="+mj-ea"/>
              </a:rPr>
              <a:t>deque</a:t>
            </a:r>
            <a:r>
              <a:rPr lang="ko-KR" altLang="en-US" sz="1600" dirty="0">
                <a:latin typeface="+mj-ea"/>
                <a:ea typeface="+mj-ea"/>
              </a:rPr>
              <a:t>에서 큐는 어떻게 사용할 수 있을까</a:t>
            </a:r>
            <a:r>
              <a:rPr lang="en-US" altLang="ko-KR" sz="1600" dirty="0">
                <a:latin typeface="+mj-ea"/>
                <a:ea typeface="+mj-ea"/>
              </a:rPr>
              <a:t>? pop(0)</a:t>
            </a:r>
            <a:r>
              <a:rPr lang="ko-KR" altLang="en-US" sz="1600" dirty="0">
                <a:latin typeface="+mj-ea"/>
                <a:ea typeface="+mj-ea"/>
              </a:rPr>
              <a:t>을 입력하면 실행될 것 같지만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 함수는 </a:t>
            </a:r>
            <a:r>
              <a:rPr lang="en-US" altLang="ko-KR" sz="1600" dirty="0">
                <a:latin typeface="+mj-ea"/>
                <a:ea typeface="+mj-ea"/>
              </a:rPr>
              <a:t>deque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작동하지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대신 </a:t>
            </a:r>
            <a:r>
              <a:rPr lang="en-US" altLang="ko-KR" sz="1600" dirty="0">
                <a:latin typeface="+mj-ea"/>
                <a:ea typeface="+mj-ea"/>
              </a:rPr>
              <a:t>deque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 err="1">
                <a:latin typeface="+mj-ea"/>
                <a:ea typeface="+mj-ea"/>
              </a:rPr>
              <a:t>appendleft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함수로 새로운 값을 왼쪽부터 입력되게 하여 먼저 들어간 값부터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출력될 수 있도록 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특징으로 양방향에서 데이터를 처리할 수가 있는 자료구조인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67D4C-09FE-4FEA-807B-BBDD23FD4DD3}"/>
              </a:ext>
            </a:extLst>
          </p:cNvPr>
          <p:cNvSpPr txBox="1"/>
          <p:nvPr/>
        </p:nvSpPr>
        <p:spPr>
          <a:xfrm>
            <a:off x="1343472" y="2193676"/>
            <a:ext cx="6480720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deque_list.pop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deque_list.pop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deque_list.pop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4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deque([0, 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57E5A-C757-43F8-A3D2-C313A244FF09}"/>
              </a:ext>
            </a:extLst>
          </p:cNvPr>
          <p:cNvSpPr txBox="1"/>
          <p:nvPr/>
        </p:nvSpPr>
        <p:spPr>
          <a:xfrm>
            <a:off x="1343472" y="5154876"/>
            <a:ext cx="6480720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deque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deque()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deque_list.appendleft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deque([4, 3, 2, 1, 0])</a:t>
            </a:r>
          </a:p>
        </p:txBody>
      </p:sp>
    </p:spTree>
    <p:extLst>
      <p:ext uri="{BB962C8B-B14F-4D97-AF65-F5344CB8AC3E}">
        <p14:creationId xmlns:p14="http://schemas.microsoft.com/office/powerpoint/2010/main" val="397358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56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deque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deque </a:t>
            </a:r>
            <a:r>
              <a:rPr lang="ko-KR" altLang="en-US" sz="1600" dirty="0">
                <a:latin typeface="+mj-ea"/>
                <a:ea typeface="+mj-ea"/>
              </a:rPr>
              <a:t>모듈은 기존 리스트와 비교할 때 몇 가지 장점이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먼저</a:t>
            </a:r>
            <a:r>
              <a:rPr lang="en-US" altLang="ko-KR" sz="1600" dirty="0">
                <a:latin typeface="+mj-ea"/>
                <a:ea typeface="+mj-ea"/>
              </a:rPr>
              <a:t>, deque</a:t>
            </a:r>
            <a:r>
              <a:rPr lang="ko-KR" altLang="en-US" sz="1600" dirty="0">
                <a:latin typeface="+mj-ea"/>
                <a:ea typeface="+mj-ea"/>
              </a:rPr>
              <a:t>는 연결 리스트</a:t>
            </a:r>
            <a:r>
              <a:rPr lang="en-US" altLang="ko-KR" sz="1600" dirty="0">
                <a:latin typeface="+mj-ea"/>
                <a:ea typeface="+mj-ea"/>
              </a:rPr>
              <a:t>(Linked list)</a:t>
            </a:r>
            <a:r>
              <a:rPr lang="ko-KR" altLang="en-US" sz="1600" dirty="0">
                <a:latin typeface="+mj-ea"/>
                <a:ea typeface="+mj-ea"/>
              </a:rPr>
              <a:t>의 특성을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연결 리스트는 데이터를 저장할 때 요소의 값을 한 쪽으로 연결한 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요소의 다음 값의 </a:t>
            </a:r>
            <a:r>
              <a:rPr lang="ko-KR" altLang="en-US" sz="1600" dirty="0" err="1">
                <a:latin typeface="+mj-ea"/>
                <a:ea typeface="+mj-ea"/>
              </a:rPr>
              <a:t>주소값을</a:t>
            </a:r>
            <a:r>
              <a:rPr lang="ko-KR" altLang="en-US" sz="1600" dirty="0">
                <a:latin typeface="+mj-ea"/>
                <a:ea typeface="+mj-ea"/>
              </a:rPr>
              <a:t> 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장하여 데이터를 연결하는 기법이다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그림과 같이 데이터가 저장된다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연결 리스트는 우측 그림처럼 다음 요소의 </a:t>
            </a:r>
            <a:r>
              <a:rPr lang="ko-KR" altLang="en-US" sz="1600" dirty="0" err="1">
                <a:latin typeface="+mj-ea"/>
                <a:ea typeface="+mj-ea"/>
              </a:rPr>
              <a:t>주소값을</a:t>
            </a:r>
            <a:r>
              <a:rPr lang="ko-KR" altLang="en-US" sz="1600" dirty="0">
                <a:latin typeface="+mj-ea"/>
                <a:ea typeface="+mj-ea"/>
              </a:rPr>
              <a:t> 저장하므로 데이터를 원형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으로 저장할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마지막 요소에 첫 번째 값의 주소를 저장한다면 해당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값을 찾아갈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특징 때문에 가능한 기능 중 하나가 </a:t>
            </a:r>
            <a:r>
              <a:rPr lang="en-US" altLang="ko-KR" sz="1600" dirty="0">
                <a:latin typeface="+mj-ea"/>
                <a:ea typeface="+mj-ea"/>
              </a:rPr>
              <a:t>rotate() </a:t>
            </a:r>
            <a:r>
              <a:rPr lang="ko-KR" altLang="en-US" sz="1600" dirty="0">
                <a:latin typeface="+mj-ea"/>
                <a:ea typeface="+mj-ea"/>
              </a:rPr>
              <a:t>함수이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rotate()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기존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deque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에 저장된 요소들의 값 인덱스를 바꾸는 기법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연결 리스트는 양쪽 끝의 요소들을 연결할 수 있으므로 원형의 데이터 구조를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가질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특징을 이용하여 각 요소의 인덱스 번호를 하나씩 옮긴다면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실제로 요소를 옮기지 않더라도 인덱스 번호를 바꿀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75B966-1D24-4A65-AD69-D67105CA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36" y="2606769"/>
            <a:ext cx="6510064" cy="99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FBEA3-E5B0-4A43-92DB-5F942B90B59E}"/>
              </a:ext>
            </a:extLst>
          </p:cNvPr>
          <p:cNvSpPr txBox="1"/>
          <p:nvPr/>
        </p:nvSpPr>
        <p:spPr>
          <a:xfrm>
            <a:off x="3810424" y="3555962"/>
            <a:ext cx="166148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연결 리스트의 형태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7A1A188-8777-4584-8C16-0636E3D1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13" y="4119075"/>
            <a:ext cx="3145635" cy="261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3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52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deque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 코드를 살펴보면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기존 데이터에 </a:t>
            </a:r>
            <a:r>
              <a:rPr lang="en-US" altLang="ko-KR" sz="1600" dirty="0">
                <a:latin typeface="+mj-ea"/>
                <a:ea typeface="+mj-ea"/>
              </a:rPr>
              <a:t>rotate(2) </a:t>
            </a:r>
            <a:r>
              <a:rPr lang="ko-KR" altLang="en-US" sz="1600" dirty="0">
                <a:latin typeface="+mj-ea"/>
                <a:ea typeface="+mj-ea"/>
              </a:rPr>
              <a:t>함수를 입력하니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의 값이 두 </a:t>
            </a:r>
            <a:r>
              <a:rPr lang="ko-KR" altLang="en-US" sz="1600" dirty="0" err="1">
                <a:latin typeface="+mj-ea"/>
                <a:ea typeface="+mj-ea"/>
              </a:rPr>
              <a:t>칸씩</a:t>
            </a:r>
            <a:r>
              <a:rPr lang="ko-KR" altLang="en-US" sz="1600" dirty="0">
                <a:latin typeface="+mj-ea"/>
                <a:ea typeface="+mj-ea"/>
              </a:rPr>
              <a:t> 이동하여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번째</a:t>
            </a:r>
            <a:r>
              <a:rPr lang="en-US" altLang="ko-KR" sz="1600" dirty="0">
                <a:latin typeface="+mj-ea"/>
                <a:ea typeface="+mj-ea"/>
              </a:rPr>
              <a:t>, 1</a:t>
            </a:r>
            <a:r>
              <a:rPr lang="ko-KR" altLang="en-US" sz="1600" dirty="0">
                <a:latin typeface="+mj-ea"/>
                <a:ea typeface="+mj-ea"/>
              </a:rPr>
              <a:t>번째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인덱스로 옮겨진 것을 확인할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다시 </a:t>
            </a:r>
            <a:r>
              <a:rPr lang="en-US" altLang="ko-KR" sz="1600" dirty="0">
                <a:latin typeface="+mj-ea"/>
                <a:ea typeface="+mj-ea"/>
              </a:rPr>
              <a:t>rotate(2)</a:t>
            </a:r>
            <a:r>
              <a:rPr lang="ko-KR" altLang="en-US" sz="1600" dirty="0">
                <a:latin typeface="+mj-ea"/>
                <a:ea typeface="+mj-ea"/>
              </a:rPr>
              <a:t>를 사용하면</a:t>
            </a:r>
            <a:r>
              <a:rPr lang="en-US" altLang="ko-KR" sz="1600" dirty="0">
                <a:latin typeface="+mj-ea"/>
                <a:ea typeface="+mj-ea"/>
              </a:rPr>
              <a:t>, 3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번째</a:t>
            </a:r>
            <a:r>
              <a:rPr lang="en-US" altLang="ko-KR" sz="1600" dirty="0">
                <a:latin typeface="+mj-ea"/>
                <a:ea typeface="+mj-ea"/>
              </a:rPr>
              <a:t>, 1</a:t>
            </a:r>
            <a:r>
              <a:rPr lang="ko-KR" altLang="en-US" sz="1600" dirty="0">
                <a:latin typeface="+mj-ea"/>
                <a:ea typeface="+mj-ea"/>
              </a:rPr>
              <a:t>번째 인덱스로 이동한다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이외에도 </a:t>
            </a:r>
            <a:r>
              <a:rPr lang="en-US" altLang="ko-KR" sz="1600" dirty="0">
                <a:latin typeface="+mj-ea"/>
                <a:ea typeface="+mj-ea"/>
              </a:rPr>
              <a:t>deque </a:t>
            </a:r>
            <a:r>
              <a:rPr lang="ko-KR" altLang="en-US" sz="1600" dirty="0">
                <a:latin typeface="+mj-ea"/>
                <a:ea typeface="+mj-ea"/>
              </a:rPr>
              <a:t>모듈은 다양한 기능을 제공한다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reversed() </a:t>
            </a:r>
            <a:r>
              <a:rPr lang="ko-KR" altLang="en-US" sz="1600" dirty="0">
                <a:latin typeface="+mj-ea"/>
                <a:ea typeface="+mj-ea"/>
              </a:rPr>
              <a:t>함수를 사용하여 기존과 반대로 데이터를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저장할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D6BCA-15F2-4CE7-8AA6-2B52E3C5349E}"/>
              </a:ext>
            </a:extLst>
          </p:cNvPr>
          <p:cNvSpPr txBox="1"/>
          <p:nvPr/>
        </p:nvSpPr>
        <p:spPr>
          <a:xfrm>
            <a:off x="1343472" y="2243916"/>
            <a:ext cx="6480720" cy="26930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deque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deque()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in range(5):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deque_list.appendleft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print(deque_list)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deque_list.rotate(2)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print(deque_list)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deque_list.rotate(2)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print(deque_list)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t-BR" altLang="ko-KR" sz="1300" dirty="0">
                <a:latin typeface="+mj-ea"/>
                <a:ea typeface="+mj-ea"/>
                <a:cs typeface="Arial" panose="020B0604020202020204" pitchFamily="34" charset="0"/>
              </a:rPr>
              <a:t>deque([4, 3, 2, 1, 0])</a:t>
            </a:r>
          </a:p>
          <a:p>
            <a:r>
              <a:rPr lang="pt-BR" altLang="ko-KR" sz="1300" dirty="0">
                <a:latin typeface="+mj-ea"/>
                <a:ea typeface="+mj-ea"/>
                <a:cs typeface="Arial" panose="020B0604020202020204" pitchFamily="34" charset="0"/>
              </a:rPr>
              <a:t>deque([1, 0, 4, 3, 2])</a:t>
            </a:r>
          </a:p>
          <a:p>
            <a:r>
              <a:rPr lang="pt-BR" altLang="ko-KR" sz="1300" dirty="0">
                <a:latin typeface="+mj-ea"/>
                <a:ea typeface="+mj-ea"/>
                <a:cs typeface="Arial" panose="020B0604020202020204" pitchFamily="34" charset="0"/>
              </a:rPr>
              <a:t>deque([3, 2, 1, 0, 4])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E7117-1054-465F-BE09-61E9F646AD92}"/>
              </a:ext>
            </a:extLst>
          </p:cNvPr>
          <p:cNvSpPr txBox="1"/>
          <p:nvPr/>
        </p:nvSpPr>
        <p:spPr>
          <a:xfrm>
            <a:off x="1343472" y="5904855"/>
            <a:ext cx="6480720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print(deque(reversed(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deque_list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t-BR" altLang="ko-KR" sz="1300" dirty="0">
                <a:latin typeface="+mj-ea"/>
                <a:ea typeface="+mj-ea"/>
                <a:cs typeface="Arial" panose="020B0604020202020204" pitchFamily="34" charset="0"/>
              </a:rPr>
              <a:t>deque([4, 0, 1, 2, 3])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B89C6-38FA-4B28-8245-FDB4D72D5255}"/>
              </a:ext>
            </a:extLst>
          </p:cNvPr>
          <p:cNvSpPr txBox="1"/>
          <p:nvPr/>
        </p:nvSpPr>
        <p:spPr>
          <a:xfrm>
            <a:off x="5374704" y="2348880"/>
            <a:ext cx="584858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rotate(n)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은 요소들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(elements)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을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값 만큼 회전 해주는 메소드이다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값이 음수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(negative)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이면 왼쪽으로 회전하고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n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값이 양수이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면 오른쪽으로 회전한다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05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49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>
                <a:latin typeface="+mj-ea"/>
                <a:ea typeface="+mj-ea"/>
              </a:rPr>
              <a:t>deque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또한</a:t>
            </a:r>
            <a:r>
              <a:rPr lang="en-US" altLang="ko-KR" sz="1600" dirty="0">
                <a:latin typeface="+mj-ea"/>
                <a:ea typeface="+mj-ea"/>
              </a:rPr>
              <a:t>, deque </a:t>
            </a:r>
            <a:r>
              <a:rPr lang="ko-KR" altLang="en-US" sz="1600" dirty="0">
                <a:latin typeface="+mj-ea"/>
                <a:ea typeface="+mj-ea"/>
              </a:rPr>
              <a:t>모듈은 기존의 리스트에서 지원하는 함수도 지원한다</a:t>
            </a:r>
            <a:r>
              <a:rPr lang="en-US" altLang="ko-KR" sz="1600" dirty="0">
                <a:latin typeface="+mj-ea"/>
                <a:ea typeface="+mj-ea"/>
              </a:rPr>
              <a:t>. extend()</a:t>
            </a:r>
            <a:r>
              <a:rPr lang="ko-KR" altLang="en-US" sz="1600" dirty="0">
                <a:latin typeface="+mj-ea"/>
                <a:ea typeface="+mj-ea"/>
              </a:rPr>
              <a:t>나 </a:t>
            </a:r>
            <a:r>
              <a:rPr lang="en-US" altLang="ko-KR" sz="1600" dirty="0" err="1">
                <a:latin typeface="+mj-ea"/>
                <a:ea typeface="+mj-ea"/>
              </a:rPr>
              <a:t>extendleft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 사용하면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스트가</a:t>
            </a:r>
            <a:r>
              <a:rPr lang="ko-KR" altLang="en-US" sz="1600" dirty="0">
                <a:latin typeface="+mj-ea"/>
                <a:ea typeface="+mj-ea"/>
              </a:rPr>
              <a:t> 통째로 오른쪽이나 왼쪽으로 추가된다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코드처럼 작성해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마지막으로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deque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모듈은 메모리의 효율적 사용과 빠른 속도라는 측면에서도 유용</a:t>
            </a:r>
            <a:r>
              <a:rPr lang="ko-KR" altLang="en-US" sz="1600" dirty="0">
                <a:latin typeface="+mj-ea"/>
                <a:ea typeface="+mj-ea"/>
              </a:rPr>
              <a:t>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앞에서 제시한 여러 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 함수는 기존 리스트에서도 모두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그러나 이미 만들어진 </a:t>
            </a:r>
            <a:r>
              <a:rPr lang="en-US" altLang="ko-KR" sz="1600" dirty="0">
                <a:latin typeface="+mj-ea"/>
                <a:ea typeface="+mj-ea"/>
              </a:rPr>
              <a:t>deque</a:t>
            </a:r>
            <a:r>
              <a:rPr lang="ko-KR" altLang="en-US" sz="1600" dirty="0">
                <a:latin typeface="+mj-ea"/>
                <a:ea typeface="+mj-ea"/>
              </a:rPr>
              <a:t>의 메모리 저장 방식으로 인해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사용자는 조금 더 효율적으로 데이터를 저장하고 삭제할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대용량의 큐나 스택을 처리할 일이 있다면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de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que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의 사용을 권장한다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D6BCA-15F2-4CE7-8AA6-2B52E3C5349E}"/>
              </a:ext>
            </a:extLst>
          </p:cNvPr>
          <p:cNvSpPr txBox="1"/>
          <p:nvPr/>
        </p:nvSpPr>
        <p:spPr>
          <a:xfrm>
            <a:off x="1343472" y="2193676"/>
            <a:ext cx="6480720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deque_list.extend([5, 6, 7])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print(deque_list)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deque_list.extendleft([5, 6, 7])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print(deque_list)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deque([1, 2, 3, 4, 0, 5, 6, 7])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deque([7, 6, 5, 1, 2, 3, 4, 0, 5, 6, 7])</a:t>
            </a:r>
          </a:p>
        </p:txBody>
      </p:sp>
    </p:spTree>
    <p:extLst>
      <p:ext uri="{BB962C8B-B14F-4D97-AF65-F5344CB8AC3E}">
        <p14:creationId xmlns:p14="http://schemas.microsoft.com/office/powerpoint/2010/main" val="311566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52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OrderedDict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OrderedDict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모듈은 이름 그대로 순서를 가진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객체이다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앞에서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딕셔너리는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순서를 보장하지 않는 객체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라는 것을 언급</a:t>
            </a:r>
            <a:r>
              <a:rPr lang="ko-KR" altLang="en-US" sz="1600" dirty="0">
                <a:latin typeface="+mj-ea"/>
                <a:ea typeface="+mj-ea"/>
              </a:rPr>
              <a:t>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파일을 저장하면 키는 저장 순서와 상관없이 저장된다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 코드의 결과는 컴퓨터마다 다를 수 있다</a:t>
            </a:r>
            <a:r>
              <a:rPr lang="en-US" altLang="ko-KR" sz="1600" dirty="0">
                <a:latin typeface="+mj-ea"/>
                <a:ea typeface="+mj-ea"/>
              </a:rPr>
              <a:t>. x, I, y, z</a:t>
            </a:r>
            <a:r>
              <a:rPr lang="ko-KR" altLang="en-US" sz="1600" dirty="0">
                <a:latin typeface="+mj-ea"/>
                <a:ea typeface="+mj-ea"/>
              </a:rPr>
              <a:t>의 순서대로 키를 입력했지만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결과는 입력한 순서와 </a:t>
            </a:r>
            <a:r>
              <a:rPr lang="ko-KR" altLang="en-US" sz="1600" dirty="0" err="1">
                <a:latin typeface="+mj-ea"/>
                <a:ea typeface="+mj-ea"/>
              </a:rPr>
              <a:t>상관없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 다양한 형태로 출력된다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OrderedDict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키의 순서를 보장한다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가장 기본적인 방법은 입력한 </a:t>
            </a:r>
            <a:r>
              <a:rPr lang="ko-KR" altLang="en-US" sz="1600" dirty="0" err="1">
                <a:latin typeface="+mj-ea"/>
                <a:ea typeface="+mj-ea"/>
              </a:rPr>
              <a:t>순서대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로 결과를 화면에 출력하는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슬라이드에서 코드를 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D6BCA-15F2-4CE7-8AA6-2B52E3C5349E}"/>
              </a:ext>
            </a:extLst>
          </p:cNvPr>
          <p:cNvSpPr txBox="1"/>
          <p:nvPr/>
        </p:nvSpPr>
        <p:spPr>
          <a:xfrm>
            <a:off x="1343472" y="2193676"/>
            <a:ext cx="5616624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d={}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d['x'] = 100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d['l'] = 500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d['y'] = 200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d['z'] = 300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for k, v in d.items():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	print(k, v)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x 100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l 500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y 200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z 300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2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486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OrderedDict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코드의 결과는 어떤 </a:t>
            </a:r>
            <a:r>
              <a:rPr lang="ko-KR" altLang="en-US" sz="1600" dirty="0" err="1">
                <a:latin typeface="+mj-ea"/>
                <a:ea typeface="+mj-ea"/>
              </a:rPr>
              <a:t>컴퓨터든</a:t>
            </a:r>
            <a:r>
              <a:rPr lang="ko-KR" altLang="en-US" sz="1600" dirty="0">
                <a:latin typeface="+mj-ea"/>
                <a:ea typeface="+mj-ea"/>
              </a:rPr>
              <a:t> 상관없이 </a:t>
            </a:r>
            <a:r>
              <a:rPr lang="en-US" altLang="ko-KR" sz="1600" dirty="0">
                <a:latin typeface="+mj-ea"/>
                <a:ea typeface="+mj-ea"/>
              </a:rPr>
              <a:t>x, y, z, l</a:t>
            </a:r>
            <a:r>
              <a:rPr lang="ko-KR" altLang="en-US" sz="1600" dirty="0">
                <a:latin typeface="+mj-ea"/>
                <a:ea typeface="+mj-ea"/>
              </a:rPr>
              <a:t>의 순서대로 키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값 쌍이 출력된다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그렇다면 </a:t>
            </a:r>
            <a:r>
              <a:rPr lang="en-US" altLang="ko-KR" sz="1600" dirty="0" err="1">
                <a:latin typeface="+mj-ea"/>
                <a:ea typeface="+mj-ea"/>
              </a:rPr>
              <a:t>OrderedDict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언제 사용할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가장 많이 사용하는 경우는 </a:t>
            </a:r>
            <a:r>
              <a:rPr lang="ko-KR" altLang="en-US" sz="1600" dirty="0" err="1">
                <a:latin typeface="+mj-ea"/>
                <a:ea typeface="+mj-ea"/>
              </a:rPr>
              <a:t>딕셔너리로</a:t>
            </a:r>
            <a:r>
              <a:rPr lang="ko-KR" altLang="en-US" sz="1600" dirty="0">
                <a:latin typeface="+mj-ea"/>
                <a:ea typeface="+mj-ea"/>
              </a:rPr>
              <a:t> 데이터 처리 시 키나 값으로 데이터를 정렬할 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키를 이용하여 주민등록번호를 번호 순서대로 정렬한 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데이터를 출력할 수 있다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다음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슬라이드에서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D6BCA-15F2-4CE7-8AA6-2B52E3C5349E}"/>
              </a:ext>
            </a:extLst>
          </p:cNvPr>
          <p:cNvSpPr txBox="1"/>
          <p:nvPr/>
        </p:nvSpPr>
        <p:spPr>
          <a:xfrm>
            <a:off x="1343472" y="1484784"/>
            <a:ext cx="5616624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OrderedDict # OrderedDict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모듈 선언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 = OrderedDict()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d['x'] = 100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d['y'] = 200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d['z'] = 300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d['l'] = 500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k, v in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d.items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print(k, v)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x 100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y 200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z 300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l 500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collections </a:t>
            </a:r>
            <a:r>
              <a:rPr lang="ko-KR" altLang="en-US" sz="2800" b="1" dirty="0">
                <a:latin typeface="+mj-ea"/>
              </a:rPr>
              <a:t>모듈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749"/>
            <a:ext cx="10713290" cy="597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en-US" altLang="ko-KR" sz="1700" b="1" dirty="0" err="1">
                <a:latin typeface="+mj-ea"/>
                <a:ea typeface="+mj-ea"/>
              </a:rPr>
              <a:t>OrderedDict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코드의 결과는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값인 변수를 리스트 형태로 만든 다음</a:t>
            </a:r>
            <a:r>
              <a:rPr lang="en-US" altLang="ko-KR" sz="1600" dirty="0">
                <a:latin typeface="+mj-ea"/>
                <a:ea typeface="+mj-ea"/>
              </a:rPr>
              <a:t>, sorted( ) </a:t>
            </a:r>
            <a:r>
              <a:rPr lang="ko-KR" altLang="en-US" sz="1600" dirty="0">
                <a:latin typeface="+mj-ea"/>
                <a:ea typeface="+mj-ea"/>
              </a:rPr>
              <a:t>함수를 사용하여 정렬한다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sorted(</a:t>
            </a:r>
            <a:r>
              <a:rPr lang="en-US" altLang="ko-KR" sz="1600" dirty="0" err="1">
                <a:latin typeface="+mj-ea"/>
                <a:ea typeface="+mj-ea"/>
              </a:rPr>
              <a:t>d.items</a:t>
            </a:r>
            <a:r>
              <a:rPr lang="en-US" altLang="ko-KR" sz="1600" dirty="0">
                <a:latin typeface="+mj-ea"/>
                <a:ea typeface="+mj-ea"/>
              </a:rPr>
              <a:t>(), key=</a:t>
            </a:r>
            <a:r>
              <a:rPr lang="en-US" altLang="ko-KR" sz="1600" dirty="0" err="1">
                <a:latin typeface="+mj-ea"/>
                <a:ea typeface="+mj-ea"/>
              </a:rPr>
              <a:t>sort_by_key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코드만 따로 실행하면 다음처럼 정렬되어 이차원 형태로 출력되는 값을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기존의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변수를 리스트로 추출하고</a:t>
            </a:r>
            <a:r>
              <a:rPr lang="en-US" altLang="ko-KR" sz="1600" dirty="0">
                <a:latin typeface="+mj-ea"/>
                <a:ea typeface="+mj-ea"/>
              </a:rPr>
              <a:t>, sorted() </a:t>
            </a:r>
            <a:r>
              <a:rPr lang="ko-KR" altLang="en-US" sz="1600" dirty="0">
                <a:latin typeface="+mj-ea"/>
                <a:ea typeface="+mj-ea"/>
              </a:rPr>
              <a:t>함수로 키를 기준으로 정렬한 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다시 </a:t>
            </a:r>
            <a:r>
              <a:rPr lang="en-US" altLang="ko-KR" sz="1600" dirty="0" err="1">
                <a:latin typeface="+mj-ea"/>
                <a:ea typeface="+mj-ea"/>
              </a:rPr>
              <a:t>OrderedDict</a:t>
            </a:r>
            <a:r>
              <a:rPr lang="ko-KR" altLang="en-US" sz="1600" dirty="0">
                <a:latin typeface="+mj-ea"/>
                <a:ea typeface="+mj-ea"/>
              </a:rPr>
              <a:t>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감싸주는</a:t>
            </a:r>
            <a:r>
              <a:rPr lang="en-US" altLang="ko-KR" sz="1600" dirty="0">
                <a:latin typeface="+mj-ea"/>
                <a:ea typeface="+mj-ea"/>
              </a:rPr>
              <a:t>(wrapping)</a:t>
            </a:r>
            <a:r>
              <a:rPr lang="ko-KR" altLang="en-US" sz="1600" dirty="0">
                <a:latin typeface="+mj-ea"/>
                <a:ea typeface="+mj-ea"/>
              </a:rPr>
              <a:t>방식이다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이렇게 하면 기존의 </a:t>
            </a:r>
            <a:r>
              <a:rPr lang="ko-KR" altLang="en-US" sz="1600" dirty="0" err="1">
                <a:latin typeface="+mj-ea"/>
                <a:ea typeface="+mj-ea"/>
              </a:rPr>
              <a:t>딕셔너리나</a:t>
            </a:r>
            <a:r>
              <a:rPr lang="ko-KR" altLang="en-US" sz="1600" dirty="0">
                <a:latin typeface="+mj-ea"/>
                <a:ea typeface="+mj-ea"/>
              </a:rPr>
              <a:t> 리스트의 순서를 지키면서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형태로 관리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할 수 있게 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D6BCA-15F2-4CE7-8AA6-2B52E3C5349E}"/>
              </a:ext>
            </a:extLst>
          </p:cNvPr>
          <p:cNvSpPr txBox="1"/>
          <p:nvPr/>
        </p:nvSpPr>
        <p:spPr>
          <a:xfrm>
            <a:off x="1343472" y="1484784"/>
            <a:ext cx="5616624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def sort_by_key(t):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	return t[0]]</a:t>
            </a:r>
          </a:p>
          <a:p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from collections import OrderedDict # OrderedDict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모듈 선언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 = dict()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d['x'] = 100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d['y'] = 200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d['z'] = 300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d['l'] = 500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for k, y in OrderedDict(sorted(d.items(), key= sort_by_key)).items():</a:t>
            </a:r>
          </a:p>
          <a:p>
            <a:r>
              <a:rPr lang="fr-FR" altLang="ko-KR" sz="1300" dirty="0">
                <a:latin typeface="+mj-ea"/>
                <a:ea typeface="+mj-ea"/>
                <a:cs typeface="Arial" panose="020B0604020202020204" pitchFamily="34" charset="0"/>
              </a:rPr>
              <a:t>	print(k, 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58FA5-AAD3-4A50-B584-000C57DA1741}"/>
              </a:ext>
            </a:extLst>
          </p:cNvPr>
          <p:cNvSpPr txBox="1"/>
          <p:nvPr/>
        </p:nvSpPr>
        <p:spPr>
          <a:xfrm>
            <a:off x="1343472" y="5191175"/>
            <a:ext cx="5616624" cy="2923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300" dirty="0">
                <a:latin typeface="+mj-ea"/>
                <a:ea typeface="+mj-ea"/>
                <a:cs typeface="Arial" panose="020B0604020202020204" pitchFamily="34" charset="0"/>
              </a:rPr>
              <a:t>[('l', 500), ('x', 100), ('y', 200), ('z', 300)]</a:t>
            </a:r>
            <a:endParaRPr lang="fr-FR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7B816-2AAA-47BF-A4BD-24A6FA692153}"/>
              </a:ext>
            </a:extLst>
          </p:cNvPr>
          <p:cNvSpPr txBox="1"/>
          <p:nvPr/>
        </p:nvSpPr>
        <p:spPr>
          <a:xfrm>
            <a:off x="3979719" y="6124851"/>
            <a:ext cx="4752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참고로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t[0]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과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[1]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은 위 리스트 안의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튜플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값 중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번째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인덱스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(l, x, y, z)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번째 인덱스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(500,100, 200, 300)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뜻한다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11116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10371</TotalTime>
  <Words>5562</Words>
  <Application>Microsoft Office PowerPoint</Application>
  <PresentationFormat>와이드스크린</PresentationFormat>
  <Paragraphs>689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-apple-system</vt:lpstr>
      <vt:lpstr>나눔스퀘어OTF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3. collections 모듈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2269</cp:revision>
  <dcterms:created xsi:type="dcterms:W3CDTF">2019-09-27T03:30:23Z</dcterms:created>
  <dcterms:modified xsi:type="dcterms:W3CDTF">2021-03-10T05:13:21Z</dcterms:modified>
</cp:coreProperties>
</file>