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d5417a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d5417a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6dc0c57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6dc0c57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653321"/>
            <a:ext cx="5361300" cy="2171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6959"/>
              <a:buNone/>
            </a:pPr>
            <a:r>
              <a:rPr lang="en"/>
              <a:t>CSC 263-001 </a:t>
            </a:r>
            <a:endParaRPr/>
          </a:p>
          <a:p>
            <a:pPr indent="0" lvl="0" marL="0" rtl="0" algn="l">
              <a:lnSpc>
                <a:spcPct val="120000"/>
              </a:lnSpc>
              <a:spcBef>
                <a:spcPts val="0"/>
              </a:spcBef>
              <a:spcAft>
                <a:spcPts val="0"/>
              </a:spcAft>
              <a:buNone/>
            </a:pPr>
            <a:r>
              <a:rPr lang="en" sz="3750">
                <a:highlight>
                  <a:srgbClr val="FFFFFF"/>
                </a:highlight>
              </a:rPr>
              <a:t>Pet Sitter Response Tracking System</a:t>
            </a:r>
            <a:endParaRPr sz="3750"/>
          </a:p>
          <a:p>
            <a:pPr indent="0" lvl="0" marL="0" rtl="0" algn="l">
              <a:lnSpc>
                <a:spcPct val="100000"/>
              </a:lnSpc>
              <a:spcBef>
                <a:spcPts val="400"/>
              </a:spcBef>
              <a:spcAft>
                <a:spcPts val="0"/>
              </a:spcAft>
              <a:buSzPct val="266773"/>
              <a:buNone/>
            </a:pPr>
            <a:r>
              <a:rPr lang="en" sz="1666"/>
              <a:t>Team: RAD-LADS</a:t>
            </a:r>
            <a:endParaRPr sz="1666"/>
          </a:p>
        </p:txBody>
      </p:sp>
      <p:sp>
        <p:nvSpPr>
          <p:cNvPr id="129" name="Google Shape;129;p13"/>
          <p:cNvSpPr txBox="1"/>
          <p:nvPr>
            <p:ph idx="1" type="subTitle"/>
          </p:nvPr>
        </p:nvSpPr>
        <p:spPr>
          <a:xfrm>
            <a:off x="5961775" y="3955925"/>
            <a:ext cx="3816600" cy="720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t>By: Delaney Noel, Dimitri Maragh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211497" y="267150"/>
            <a:ext cx="8721000" cy="675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HTML Forms For DATA Input</a:t>
            </a:r>
            <a:endParaRPr/>
          </a:p>
        </p:txBody>
      </p:sp>
      <p:pic>
        <p:nvPicPr>
          <p:cNvPr id="199" name="Google Shape;199;p22"/>
          <p:cNvPicPr preferRelativeResize="0"/>
          <p:nvPr/>
        </p:nvPicPr>
        <p:blipFill>
          <a:blip r:embed="rId3">
            <a:alphaModFix/>
          </a:blip>
          <a:stretch>
            <a:fillRect/>
          </a:stretch>
        </p:blipFill>
        <p:spPr>
          <a:xfrm>
            <a:off x="4958812" y="1055825"/>
            <a:ext cx="3889474" cy="2306451"/>
          </a:xfrm>
          <a:prstGeom prst="rect">
            <a:avLst/>
          </a:prstGeom>
          <a:noFill/>
          <a:ln>
            <a:noFill/>
          </a:ln>
        </p:spPr>
      </p:pic>
      <p:pic>
        <p:nvPicPr>
          <p:cNvPr id="200" name="Google Shape;200;p22"/>
          <p:cNvPicPr preferRelativeResize="0"/>
          <p:nvPr/>
        </p:nvPicPr>
        <p:blipFill>
          <a:blip r:embed="rId4">
            <a:alphaModFix/>
          </a:blip>
          <a:stretch>
            <a:fillRect/>
          </a:stretch>
        </p:blipFill>
        <p:spPr>
          <a:xfrm>
            <a:off x="337075" y="1055825"/>
            <a:ext cx="4482400" cy="3209021"/>
          </a:xfrm>
          <a:prstGeom prst="rect">
            <a:avLst/>
          </a:prstGeom>
          <a:noFill/>
          <a:ln>
            <a:noFill/>
          </a:ln>
        </p:spPr>
      </p:pic>
      <p:sp>
        <p:nvSpPr>
          <p:cNvPr id="201" name="Google Shape;201;p22"/>
          <p:cNvSpPr txBox="1"/>
          <p:nvPr/>
        </p:nvSpPr>
        <p:spPr>
          <a:xfrm>
            <a:off x="5093025" y="3603725"/>
            <a:ext cx="3621000" cy="11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sp>
        <p:nvSpPr>
          <p:cNvPr id="202" name="Google Shape;202;p22"/>
          <p:cNvSpPr/>
          <p:nvPr/>
        </p:nvSpPr>
        <p:spPr>
          <a:xfrm>
            <a:off x="5123925" y="3647200"/>
            <a:ext cx="3561900" cy="10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 name="Google Shape;203;p22"/>
          <p:cNvSpPr txBox="1"/>
          <p:nvPr/>
        </p:nvSpPr>
        <p:spPr>
          <a:xfrm>
            <a:off x="5123925" y="3603725"/>
            <a:ext cx="3561900" cy="10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111111"/>
                </a:solidFill>
                <a:latin typeface="Times New Roman"/>
                <a:ea typeface="Times New Roman"/>
                <a:cs typeface="Times New Roman"/>
                <a:sym typeface="Times New Roman"/>
              </a:rPr>
              <a:t>The code contains an HTML form that collects user input for an Order Type and Due Date. The form uses the POST method to send this data to the servicePost.php page when the Request Service button is clicked.</a:t>
            </a:r>
            <a:endParaRPr sz="12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43550" y="214875"/>
            <a:ext cx="8797200" cy="9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700">
                <a:highlight>
                  <a:srgbClr val="FFFFFF"/>
                </a:highlight>
              </a:rPr>
              <a:t>HTML Form, Client-side Web-based </a:t>
            </a:r>
            <a:endParaRPr b="1" sz="2700">
              <a:highlight>
                <a:srgbClr val="FFFFFF"/>
              </a:highlight>
            </a:endParaRPr>
          </a:p>
          <a:p>
            <a:pPr indent="0" lvl="0" marL="0" rtl="0" algn="l">
              <a:lnSpc>
                <a:spcPct val="100000"/>
              </a:lnSpc>
              <a:spcBef>
                <a:spcPts val="0"/>
              </a:spcBef>
              <a:spcAft>
                <a:spcPts val="0"/>
              </a:spcAft>
              <a:buSzPts val="2400"/>
              <a:buNone/>
            </a:pPr>
            <a:r>
              <a:t/>
            </a:r>
            <a:endParaRPr/>
          </a:p>
        </p:txBody>
      </p:sp>
      <p:pic>
        <p:nvPicPr>
          <p:cNvPr id="209" name="Google Shape;209;p23"/>
          <p:cNvPicPr preferRelativeResize="0"/>
          <p:nvPr/>
        </p:nvPicPr>
        <p:blipFill>
          <a:blip r:embed="rId3">
            <a:alphaModFix/>
          </a:blip>
          <a:stretch>
            <a:fillRect/>
          </a:stretch>
        </p:blipFill>
        <p:spPr>
          <a:xfrm>
            <a:off x="282925" y="832550"/>
            <a:ext cx="4182250" cy="2975840"/>
          </a:xfrm>
          <a:prstGeom prst="rect">
            <a:avLst/>
          </a:prstGeom>
          <a:noFill/>
          <a:ln>
            <a:noFill/>
          </a:ln>
        </p:spPr>
      </p:pic>
      <p:pic>
        <p:nvPicPr>
          <p:cNvPr id="210" name="Google Shape;210;p23"/>
          <p:cNvPicPr preferRelativeResize="0"/>
          <p:nvPr/>
        </p:nvPicPr>
        <p:blipFill>
          <a:blip r:embed="rId4">
            <a:alphaModFix/>
          </a:blip>
          <a:stretch>
            <a:fillRect/>
          </a:stretch>
        </p:blipFill>
        <p:spPr>
          <a:xfrm>
            <a:off x="4714581" y="832550"/>
            <a:ext cx="4004071" cy="2975850"/>
          </a:xfrm>
          <a:prstGeom prst="rect">
            <a:avLst/>
          </a:prstGeom>
          <a:noFill/>
          <a:ln>
            <a:noFill/>
          </a:ln>
        </p:spPr>
      </p:pic>
      <p:sp>
        <p:nvSpPr>
          <p:cNvPr id="211" name="Google Shape;211;p23"/>
          <p:cNvSpPr/>
          <p:nvPr/>
        </p:nvSpPr>
        <p:spPr>
          <a:xfrm>
            <a:off x="208775" y="3888675"/>
            <a:ext cx="8568900" cy="100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2" name="Google Shape;212;p23"/>
          <p:cNvSpPr txBox="1"/>
          <p:nvPr/>
        </p:nvSpPr>
        <p:spPr>
          <a:xfrm>
            <a:off x="265900" y="3897075"/>
            <a:ext cx="8416500" cy="100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111111"/>
                </a:solidFill>
                <a:latin typeface="Times New Roman"/>
                <a:ea typeface="Times New Roman"/>
                <a:cs typeface="Times New Roman"/>
                <a:sym typeface="Times New Roman"/>
              </a:rPr>
              <a:t>This code represents the client-side part of a web-based architecture. An HTML form that collects user input for a User ID and Password  uses the GET method to send this data to the server-side ( StartUpPage.php) page when the Login button is clicked.</a:t>
            </a:r>
            <a:r>
              <a:rPr lang="en" sz="1200">
                <a:solidFill>
                  <a:srgbClr val="111111"/>
                </a:solidFill>
                <a:latin typeface="Times New Roman"/>
                <a:ea typeface="Times New Roman"/>
                <a:cs typeface="Times New Roman"/>
                <a:sym typeface="Times New Roman"/>
              </a:rPr>
              <a:t> </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None/>
            </a:pPr>
            <a:r>
              <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743275" y="2287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 That’s All Folks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4153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Roles</a:t>
            </a:r>
            <a:endParaRPr/>
          </a:p>
        </p:txBody>
      </p:sp>
      <p:sp>
        <p:nvSpPr>
          <p:cNvPr id="135" name="Google Shape;135;p14"/>
          <p:cNvSpPr txBox="1"/>
          <p:nvPr/>
        </p:nvSpPr>
        <p:spPr>
          <a:xfrm>
            <a:off x="1621150" y="2048575"/>
            <a:ext cx="6411000" cy="1783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Nunito"/>
              <a:buChar char="-"/>
            </a:pPr>
            <a:r>
              <a:rPr lang="en" sz="2100">
                <a:solidFill>
                  <a:schemeClr val="lt1"/>
                </a:solidFill>
                <a:latin typeface="Nunito"/>
                <a:ea typeface="Nunito"/>
                <a:cs typeface="Nunito"/>
                <a:sym typeface="Nunito"/>
              </a:rPr>
              <a:t>HTML, PHP, ERD Diagram, Back</a:t>
            </a:r>
            <a:r>
              <a:rPr lang="en" sz="2100">
                <a:solidFill>
                  <a:schemeClr val="lt1"/>
                </a:solidFill>
                <a:latin typeface="Nunito"/>
                <a:ea typeface="Nunito"/>
                <a:cs typeface="Nunito"/>
                <a:sym typeface="Nunito"/>
              </a:rPr>
              <a:t> End Design, Create tables</a:t>
            </a:r>
            <a:r>
              <a:rPr lang="en" sz="2100">
                <a:solidFill>
                  <a:schemeClr val="lt1"/>
                </a:solidFill>
                <a:latin typeface="Nunito"/>
                <a:ea typeface="Nunito"/>
                <a:cs typeface="Nunito"/>
                <a:sym typeface="Nunito"/>
              </a:rPr>
              <a:t> - Delaney Noel</a:t>
            </a:r>
            <a:endParaRPr sz="2100">
              <a:solidFill>
                <a:schemeClr val="lt1"/>
              </a:solidFill>
              <a:latin typeface="Nunito"/>
              <a:ea typeface="Nunito"/>
              <a:cs typeface="Nunito"/>
              <a:sym typeface="Nunito"/>
            </a:endParaRPr>
          </a:p>
          <a:p>
            <a:pPr indent="0" lvl="0" marL="457200" rtl="0" algn="l">
              <a:spcBef>
                <a:spcPts val="0"/>
              </a:spcBef>
              <a:spcAft>
                <a:spcPts val="0"/>
              </a:spcAft>
              <a:buNone/>
            </a:pPr>
            <a:r>
              <a:t/>
            </a:r>
            <a:endParaRPr sz="2100">
              <a:solidFill>
                <a:schemeClr val="lt1"/>
              </a:solidFill>
              <a:latin typeface="Nunito"/>
              <a:ea typeface="Nunito"/>
              <a:cs typeface="Nunito"/>
              <a:sym typeface="Nunito"/>
            </a:endParaRPr>
          </a:p>
          <a:p>
            <a:pPr indent="-361950" lvl="0" marL="457200" rtl="0" algn="l">
              <a:spcBef>
                <a:spcPts val="0"/>
              </a:spcBef>
              <a:spcAft>
                <a:spcPts val="0"/>
              </a:spcAft>
              <a:buClr>
                <a:schemeClr val="lt1"/>
              </a:buClr>
              <a:buSzPts val="2100"/>
              <a:buFont typeface="Nunito"/>
              <a:buChar char="-"/>
            </a:pPr>
            <a:r>
              <a:rPr lang="en" sz="2100">
                <a:solidFill>
                  <a:schemeClr val="lt1"/>
                </a:solidFill>
                <a:latin typeface="Nunito"/>
                <a:ea typeface="Nunito"/>
                <a:cs typeface="Nunito"/>
                <a:sym typeface="Nunito"/>
              </a:rPr>
              <a:t>Presentation, Test Data, Front End Design- Dimitri Maragh</a:t>
            </a:r>
            <a:endParaRPr sz="21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08775" y="216950"/>
            <a:ext cx="8699400" cy="656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0000"/>
              <a:buNone/>
            </a:pPr>
            <a:r>
              <a:rPr lang="en"/>
              <a:t>Case Study </a:t>
            </a:r>
            <a:endParaRPr/>
          </a:p>
        </p:txBody>
      </p:sp>
      <p:sp>
        <p:nvSpPr>
          <p:cNvPr id="141" name="Google Shape;141;p15"/>
          <p:cNvSpPr txBox="1"/>
          <p:nvPr/>
        </p:nvSpPr>
        <p:spPr>
          <a:xfrm>
            <a:off x="489675" y="923725"/>
            <a:ext cx="8244600" cy="33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When service is requested, unique identifier (Primary key, probably an int, auto-increment by one). 5 attributes, order number (primary key), type of order, date, service state, and free form comments (list of comments).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Each comment is associated with who wrote it, probably a separate table. Body text of comment, who made it, date, foreign key order number, primary key who made it and date (maybe order number). Comments can be made by any number of people and IP addresses.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Order types will also be split into another table, one with Type of Order ID and an explanation of it.</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People all have first name, last name, role, phone, email address. Which are then split into three types.</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Clients create and manage requests, also add comments.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Handlers recommend pet sitters to clients (clients can either accept or deny)</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Sitter gets access to clients contact info when assigned, then when completed the order is archived.</a:t>
            </a:r>
            <a:endParaRPr sz="1300">
              <a:solidFill>
                <a:srgbClr val="373A3C"/>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11500" y="309000"/>
            <a:ext cx="8721000" cy="656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Schema Design</a:t>
            </a:r>
            <a:endParaRPr/>
          </a:p>
        </p:txBody>
      </p:sp>
      <p:pic>
        <p:nvPicPr>
          <p:cNvPr id="147" name="Google Shape;147;p16"/>
          <p:cNvPicPr preferRelativeResize="0"/>
          <p:nvPr/>
        </p:nvPicPr>
        <p:blipFill>
          <a:blip r:embed="rId3">
            <a:alphaModFix/>
          </a:blip>
          <a:stretch>
            <a:fillRect/>
          </a:stretch>
        </p:blipFill>
        <p:spPr>
          <a:xfrm>
            <a:off x="425225" y="2684625"/>
            <a:ext cx="1800200" cy="2213175"/>
          </a:xfrm>
          <a:prstGeom prst="rect">
            <a:avLst/>
          </a:prstGeom>
          <a:noFill/>
          <a:ln>
            <a:noFill/>
          </a:ln>
        </p:spPr>
      </p:pic>
      <p:pic>
        <p:nvPicPr>
          <p:cNvPr id="148" name="Google Shape;148;p16"/>
          <p:cNvPicPr preferRelativeResize="0"/>
          <p:nvPr/>
        </p:nvPicPr>
        <p:blipFill>
          <a:blip r:embed="rId4">
            <a:alphaModFix/>
          </a:blip>
          <a:stretch>
            <a:fillRect/>
          </a:stretch>
        </p:blipFill>
        <p:spPr>
          <a:xfrm>
            <a:off x="2760475" y="1164275"/>
            <a:ext cx="2837800" cy="3140050"/>
          </a:xfrm>
          <a:prstGeom prst="rect">
            <a:avLst/>
          </a:prstGeom>
          <a:noFill/>
          <a:ln>
            <a:noFill/>
          </a:ln>
        </p:spPr>
      </p:pic>
      <p:pic>
        <p:nvPicPr>
          <p:cNvPr id="149" name="Google Shape;149;p16"/>
          <p:cNvPicPr preferRelativeResize="0"/>
          <p:nvPr/>
        </p:nvPicPr>
        <p:blipFill>
          <a:blip r:embed="rId5">
            <a:alphaModFix/>
          </a:blip>
          <a:stretch>
            <a:fillRect/>
          </a:stretch>
        </p:blipFill>
        <p:spPr>
          <a:xfrm>
            <a:off x="5713825" y="1250724"/>
            <a:ext cx="3007733" cy="3140050"/>
          </a:xfrm>
          <a:prstGeom prst="rect">
            <a:avLst/>
          </a:prstGeom>
          <a:noFill/>
          <a:ln>
            <a:noFill/>
          </a:ln>
        </p:spPr>
      </p:pic>
      <p:pic>
        <p:nvPicPr>
          <p:cNvPr id="150" name="Google Shape;150;p16"/>
          <p:cNvPicPr preferRelativeResize="0"/>
          <p:nvPr/>
        </p:nvPicPr>
        <p:blipFill>
          <a:blip r:embed="rId6">
            <a:alphaModFix/>
          </a:blip>
          <a:stretch>
            <a:fillRect/>
          </a:stretch>
        </p:blipFill>
        <p:spPr>
          <a:xfrm>
            <a:off x="351350" y="1036725"/>
            <a:ext cx="2120554" cy="164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197900" y="50450"/>
            <a:ext cx="8710200" cy="663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ERD Diagram </a:t>
            </a:r>
            <a:endParaRPr/>
          </a:p>
        </p:txBody>
      </p:sp>
      <p:pic>
        <p:nvPicPr>
          <p:cNvPr id="156" name="Google Shape;156;p17"/>
          <p:cNvPicPr preferRelativeResize="0"/>
          <p:nvPr/>
        </p:nvPicPr>
        <p:blipFill rotWithShape="1">
          <a:blip r:embed="rId3">
            <a:alphaModFix/>
          </a:blip>
          <a:srcRect b="0" l="0" r="0" t="0"/>
          <a:stretch/>
        </p:blipFill>
        <p:spPr>
          <a:xfrm>
            <a:off x="749200" y="714350"/>
            <a:ext cx="4467900" cy="3997551"/>
          </a:xfrm>
          <a:prstGeom prst="rect">
            <a:avLst/>
          </a:prstGeom>
          <a:noFill/>
          <a:ln>
            <a:noFill/>
          </a:ln>
        </p:spPr>
      </p:pic>
      <p:sp>
        <p:nvSpPr>
          <p:cNvPr id="157" name="Google Shape;157;p17"/>
          <p:cNvSpPr txBox="1"/>
          <p:nvPr/>
        </p:nvSpPr>
        <p:spPr>
          <a:xfrm>
            <a:off x="5749200" y="1467825"/>
            <a:ext cx="3000000" cy="249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alibri"/>
                <a:ea typeface="Calibri"/>
                <a:cs typeface="Calibri"/>
                <a:sym typeface="Calibri"/>
              </a:rPr>
              <a:t>We can see that the table is normalized to 3NF as there is no transitive property. For example, if you know the phone number of a person, you don’t know what services they are assigned to. Only primary and foreign keys allow us to connect the tables to one another.</a:t>
            </a:r>
            <a:endParaRPr>
              <a:solidFill>
                <a:schemeClr val="dk2"/>
              </a:solidFill>
              <a:latin typeface="Calibri"/>
              <a:ea typeface="Calibri"/>
              <a:cs typeface="Calibri"/>
              <a:sym typeface="Calibri"/>
            </a:endParaRPr>
          </a:p>
          <a:p>
            <a:pPr indent="0" lvl="0" marL="0" rtl="0" algn="l">
              <a:spcBef>
                <a:spcPts val="1200"/>
              </a:spcBef>
              <a:spcAft>
                <a:spcPts val="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227700" y="367100"/>
            <a:ext cx="8688600" cy="640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All Tables</a:t>
            </a:r>
            <a:endParaRPr/>
          </a:p>
        </p:txBody>
      </p:sp>
      <p:pic>
        <p:nvPicPr>
          <p:cNvPr id="163" name="Google Shape;163;p18"/>
          <p:cNvPicPr preferRelativeResize="0"/>
          <p:nvPr/>
        </p:nvPicPr>
        <p:blipFill>
          <a:blip r:embed="rId3">
            <a:alphaModFix/>
          </a:blip>
          <a:stretch>
            <a:fillRect/>
          </a:stretch>
        </p:blipFill>
        <p:spPr>
          <a:xfrm>
            <a:off x="313800" y="1158025"/>
            <a:ext cx="4070674" cy="3265301"/>
          </a:xfrm>
          <a:prstGeom prst="rect">
            <a:avLst/>
          </a:prstGeom>
          <a:noFill/>
          <a:ln>
            <a:noFill/>
          </a:ln>
        </p:spPr>
      </p:pic>
      <p:pic>
        <p:nvPicPr>
          <p:cNvPr id="164" name="Google Shape;164;p18"/>
          <p:cNvPicPr preferRelativeResize="0"/>
          <p:nvPr/>
        </p:nvPicPr>
        <p:blipFill>
          <a:blip r:embed="rId4">
            <a:alphaModFix/>
          </a:blip>
          <a:stretch>
            <a:fillRect/>
          </a:stretch>
        </p:blipFill>
        <p:spPr>
          <a:xfrm>
            <a:off x="4472450" y="1007600"/>
            <a:ext cx="4269809" cy="347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236400" y="250850"/>
            <a:ext cx="8671200" cy="640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67"/>
              <a:buNone/>
            </a:pPr>
            <a:r>
              <a:rPr lang="en"/>
              <a:t>Tables CONT</a:t>
            </a:r>
            <a:endParaRPr/>
          </a:p>
        </p:txBody>
      </p:sp>
      <p:pic>
        <p:nvPicPr>
          <p:cNvPr id="170" name="Google Shape;170;p19"/>
          <p:cNvPicPr preferRelativeResize="0"/>
          <p:nvPr/>
        </p:nvPicPr>
        <p:blipFill>
          <a:blip r:embed="rId3">
            <a:alphaModFix/>
          </a:blip>
          <a:stretch>
            <a:fillRect/>
          </a:stretch>
        </p:blipFill>
        <p:spPr>
          <a:xfrm>
            <a:off x="413375" y="1087250"/>
            <a:ext cx="6928873" cy="3210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03900" y="276625"/>
            <a:ext cx="8536200" cy="603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0000"/>
              <a:buNone/>
            </a:pPr>
            <a:r>
              <a:rPr lang="en"/>
              <a:t>PHP, HTML, SQL Integration</a:t>
            </a:r>
            <a:endParaRPr/>
          </a:p>
        </p:txBody>
      </p:sp>
      <p:pic>
        <p:nvPicPr>
          <p:cNvPr id="176" name="Google Shape;176;p20"/>
          <p:cNvPicPr preferRelativeResize="0"/>
          <p:nvPr/>
        </p:nvPicPr>
        <p:blipFill>
          <a:blip r:embed="rId3">
            <a:alphaModFix/>
          </a:blip>
          <a:stretch>
            <a:fillRect/>
          </a:stretch>
        </p:blipFill>
        <p:spPr>
          <a:xfrm>
            <a:off x="348175" y="956050"/>
            <a:ext cx="5848024" cy="2908649"/>
          </a:xfrm>
          <a:prstGeom prst="rect">
            <a:avLst/>
          </a:prstGeom>
          <a:noFill/>
          <a:ln>
            <a:noFill/>
          </a:ln>
        </p:spPr>
      </p:pic>
      <p:sp>
        <p:nvSpPr>
          <p:cNvPr id="177" name="Google Shape;177;p20"/>
          <p:cNvSpPr txBox="1"/>
          <p:nvPr/>
        </p:nvSpPr>
        <p:spPr>
          <a:xfrm>
            <a:off x="6504950" y="1021300"/>
            <a:ext cx="2044500" cy="261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111111"/>
                </a:solidFill>
                <a:latin typeface="Times New Roman"/>
                <a:ea typeface="Times New Roman"/>
                <a:cs typeface="Times New Roman"/>
                <a:sym typeface="Times New Roman"/>
              </a:rPr>
              <a:t> </a:t>
            </a:r>
            <a:endParaRPr sz="12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200">
              <a:solidFill>
                <a:srgbClr val="111111"/>
              </a:solidFill>
              <a:latin typeface="Times New Roman"/>
              <a:ea typeface="Times New Roman"/>
              <a:cs typeface="Times New Roman"/>
              <a:sym typeface="Times New Roman"/>
            </a:endParaRPr>
          </a:p>
        </p:txBody>
      </p:sp>
      <p:sp>
        <p:nvSpPr>
          <p:cNvPr id="178" name="Google Shape;178;p20"/>
          <p:cNvSpPr/>
          <p:nvPr/>
        </p:nvSpPr>
        <p:spPr>
          <a:xfrm>
            <a:off x="6537575" y="1070025"/>
            <a:ext cx="2022600" cy="255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9" name="Google Shape;179;p20"/>
          <p:cNvSpPr txBox="1"/>
          <p:nvPr/>
        </p:nvSpPr>
        <p:spPr>
          <a:xfrm>
            <a:off x="6559325" y="1080900"/>
            <a:ext cx="1946400" cy="25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111111"/>
                </a:solidFill>
                <a:latin typeface="Times New Roman"/>
                <a:ea typeface="Times New Roman"/>
                <a:cs typeface="Times New Roman"/>
                <a:sym typeface="Times New Roman"/>
              </a:rPr>
              <a:t>The code integrates PHP, HTML, and SQL statements throughout. For instance, the PHP code is embedded within the HTML body .</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rPr lang="en" sz="1200">
                <a:solidFill>
                  <a:srgbClr val="111111"/>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&lt;body&gt;</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&lt;?php </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    // PHP code </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?&gt;</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&lt;/body&gt;</a:t>
            </a:r>
            <a:endParaRPr sz="1300">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252275" y="227075"/>
            <a:ext cx="8612400" cy="718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67"/>
              <a:buNone/>
            </a:pPr>
            <a:r>
              <a:rPr lang="en"/>
              <a:t>Integration CONT, </a:t>
            </a:r>
            <a:r>
              <a:rPr lang="en">
                <a:highlight>
                  <a:srgbClr val="FFFFFF"/>
                </a:highlight>
              </a:rPr>
              <a:t>Server-Side Web-based</a:t>
            </a:r>
            <a:r>
              <a:rPr lang="en">
                <a:solidFill>
                  <a:srgbClr val="373A3C"/>
                </a:solidFill>
                <a:highlight>
                  <a:srgbClr val="FFFFFF"/>
                </a:highlight>
              </a:rPr>
              <a:t> </a:t>
            </a:r>
            <a:endParaRPr/>
          </a:p>
        </p:txBody>
      </p:sp>
      <p:pic>
        <p:nvPicPr>
          <p:cNvPr id="185" name="Google Shape;185;p21"/>
          <p:cNvPicPr preferRelativeResize="0"/>
          <p:nvPr/>
        </p:nvPicPr>
        <p:blipFill>
          <a:blip r:embed="rId3">
            <a:alphaModFix/>
          </a:blip>
          <a:stretch>
            <a:fillRect/>
          </a:stretch>
        </p:blipFill>
        <p:spPr>
          <a:xfrm>
            <a:off x="304625" y="945575"/>
            <a:ext cx="5664252" cy="2832126"/>
          </a:xfrm>
          <a:prstGeom prst="rect">
            <a:avLst/>
          </a:prstGeom>
          <a:noFill/>
          <a:ln>
            <a:noFill/>
          </a:ln>
        </p:spPr>
      </p:pic>
      <p:sp>
        <p:nvSpPr>
          <p:cNvPr id="186" name="Google Shape;186;p21"/>
          <p:cNvSpPr txBox="1"/>
          <p:nvPr/>
        </p:nvSpPr>
        <p:spPr>
          <a:xfrm>
            <a:off x="6417975" y="945575"/>
            <a:ext cx="2446800" cy="135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t/>
            </a:r>
            <a:endParaRPr sz="1300">
              <a:solidFill>
                <a:schemeClr val="dk2"/>
              </a:solidFill>
              <a:latin typeface="Calibri"/>
              <a:ea typeface="Calibri"/>
              <a:cs typeface="Calibri"/>
              <a:sym typeface="Calibri"/>
            </a:endParaRPr>
          </a:p>
        </p:txBody>
      </p:sp>
      <p:sp>
        <p:nvSpPr>
          <p:cNvPr id="187" name="Google Shape;187;p21"/>
          <p:cNvSpPr txBox="1"/>
          <p:nvPr/>
        </p:nvSpPr>
        <p:spPr>
          <a:xfrm>
            <a:off x="6211350" y="874300"/>
            <a:ext cx="2446800" cy="290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sp>
        <p:nvSpPr>
          <p:cNvPr id="188" name="Google Shape;188;p21"/>
          <p:cNvSpPr txBox="1"/>
          <p:nvPr/>
        </p:nvSpPr>
        <p:spPr>
          <a:xfrm>
            <a:off x="252275" y="3821200"/>
            <a:ext cx="8123100" cy="11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sp>
        <p:nvSpPr>
          <p:cNvPr id="189" name="Google Shape;189;p21"/>
          <p:cNvSpPr txBox="1"/>
          <p:nvPr/>
        </p:nvSpPr>
        <p:spPr>
          <a:xfrm>
            <a:off x="7353150" y="1885575"/>
            <a:ext cx="848100" cy="171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p:txBody>
      </p:sp>
      <p:sp>
        <p:nvSpPr>
          <p:cNvPr id="190" name="Google Shape;190;p21"/>
          <p:cNvSpPr/>
          <p:nvPr/>
        </p:nvSpPr>
        <p:spPr>
          <a:xfrm>
            <a:off x="6233100" y="879700"/>
            <a:ext cx="2403300" cy="28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1" name="Google Shape;191;p21"/>
          <p:cNvSpPr txBox="1"/>
          <p:nvPr/>
        </p:nvSpPr>
        <p:spPr>
          <a:xfrm>
            <a:off x="6238500" y="910000"/>
            <a:ext cx="2392500" cy="283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111111"/>
                </a:solidFill>
                <a:latin typeface="Times New Roman"/>
                <a:ea typeface="Times New Roman"/>
                <a:cs typeface="Times New Roman"/>
                <a:sym typeface="Times New Roman"/>
              </a:rPr>
              <a:t>Then the  SQL statements are used within the PHP code to interact with the database.</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$conn = new mysqli($servername, </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$username, $password, $dbname);</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$sql = "SELECT * FROM Service WHERE Archived = 0 AND clientID = '$userid'";</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$result = $conn-&gt;query($sql);</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92" name="Google Shape;192;p21"/>
          <p:cNvSpPr/>
          <p:nvPr/>
        </p:nvSpPr>
        <p:spPr>
          <a:xfrm>
            <a:off x="295775" y="3864700"/>
            <a:ext cx="8046925" cy="1000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93" name="Google Shape;193;p21"/>
          <p:cNvSpPr txBox="1"/>
          <p:nvPr/>
        </p:nvSpPr>
        <p:spPr>
          <a:xfrm>
            <a:off x="317525" y="3875575"/>
            <a:ext cx="7981800" cy="96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111111"/>
                </a:solidFill>
                <a:latin typeface="Times New Roman"/>
                <a:ea typeface="Times New Roman"/>
                <a:cs typeface="Times New Roman"/>
                <a:sym typeface="Times New Roman"/>
              </a:rPr>
              <a:t>The PHP code is used to establish a connection to the server-side database.  $servername = "localhost";</a:t>
            </a:r>
            <a:endParaRPr sz="1200">
              <a:solidFill>
                <a:srgbClr val="11111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111111"/>
                </a:solidFill>
                <a:latin typeface="Times New Roman"/>
                <a:ea typeface="Times New Roman"/>
                <a:cs typeface="Times New Roman"/>
                <a:sym typeface="Times New Roman"/>
              </a:rPr>
              <a:t>$username = "root";    $password = "root";    $dbname = "finalproject";    $conn = new mysqli($servername, $username, $password, $dbname);</a:t>
            </a:r>
            <a:endParaRPr sz="12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