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9" r:id="rId4"/>
    <p:sldId id="260" r:id="rId5"/>
    <p:sldId id="261" r:id="rId6"/>
    <p:sldId id="262"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t="-14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3200" b="1">
                <a:latin typeface="Times New Roman" panose="02020603050405020304" charset="0"/>
                <a:cs typeface="Times New Roman" panose="0202060305040502030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endParaRPr lang="en-US" sz="2000" smtClean="0"/>
          </a:p>
          <a:p>
            <a:fld id="{9B618960-8005-486C-9A75-10CB2AAC16F9}" type="slidenum">
              <a:rPr lang="en-US" sz="2000" smtClean="0"/>
            </a:fld>
            <a:endParaRPr lang="en-US" sz="2000" smtClean="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1">
          <a:blip r:embed="rId2"/>
          <a:stretch>
            <a:fillRect t="-14000" b="-7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0">
          <a:blip r:embed="rId2"/>
          <a:stretch>
            <a:fillRect t="-14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384300" y="1825625"/>
            <a:ext cx="10515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t="-14000" b="-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23720" y="2623185"/>
            <a:ext cx="8543925" cy="1325880"/>
          </a:xfrm>
        </p:spPr>
        <p:txBody>
          <a:bodyPr/>
          <a:lstStyle>
            <a:lvl1pPr>
              <a:defRPr sz="4000">
                <a:solidFill>
                  <a:schemeClr val="tx1"/>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2000"/>
            </a:lvl1p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t="-14000" b="-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4300" y="70421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sz="2000" smtClean="0"/>
          </a:p>
          <a:p>
            <a:fld id="{9B618960-8005-486C-9A75-10CB2AAC16F9}" type="slidenum">
              <a:rPr lang="en-US" sz="2000" smtClean="0"/>
            </a:fld>
            <a:endParaRPr lang="en-US" sz="200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5000" b="1" kern="1200">
          <a:solidFill>
            <a:srgbClr val="996633"/>
          </a:solidFill>
          <a:latin typeface="Times New Roman" panose="02020603050405020304" charset="0"/>
          <a:ea typeface="+mj-ea"/>
          <a:cs typeface="Times New Roman" panose="020206030504050203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charset="0"/>
          <a:ea typeface="+mn-ea"/>
          <a:cs typeface="Times New Roman" panose="02020603050405020304" charset="0"/>
        </a:defRPr>
      </a:lvl1pPr>
      <a:lvl2pPr marL="685800" indent="-228600" algn="l" defTabSz="914400" rtl="0" eaLnBrk="1" latinLnBrk="0" hangingPunct="1">
        <a:lnSpc>
          <a:spcPct val="90000"/>
        </a:lnSpc>
        <a:spcBef>
          <a:spcPts val="500"/>
        </a:spcBef>
        <a:buFont typeface="Tahoma" panose="020B0604030504040204" charset="0"/>
        <a:buChar char="–"/>
        <a:defRPr sz="2800" kern="1200">
          <a:solidFill>
            <a:schemeClr val="tx1"/>
          </a:solidFill>
          <a:latin typeface="Times New Roman" panose="02020603050405020304" charset="0"/>
          <a:ea typeface="+mn-ea"/>
          <a:cs typeface="Times New Roman" panose="02020603050405020304" charset="0"/>
        </a:defRPr>
      </a:lvl2pPr>
      <a:lvl3pPr marL="1143000" indent="-228600" algn="l" defTabSz="914400" rtl="0" eaLnBrk="1" latinLnBrk="0" hangingPunct="1">
        <a:lnSpc>
          <a:spcPct val="90000"/>
        </a:lnSpc>
        <a:spcBef>
          <a:spcPts val="500"/>
        </a:spcBef>
        <a:buFont typeface="SimSun" panose="02010600030101010101" pitchFamily="2" charset="-122"/>
        <a:buChar char="＋"/>
        <a:defRPr sz="2400" kern="1200">
          <a:solidFill>
            <a:schemeClr val="tx1"/>
          </a:solidFill>
          <a:latin typeface="Times New Roman" panose="02020603050405020304" charset="0"/>
          <a:ea typeface="+mn-ea"/>
          <a:cs typeface="Times New Roman" panose="02020603050405020304" charset="0"/>
        </a:defRPr>
      </a:lvl3pPr>
      <a:lvl4pPr marL="1600200" indent="-228600" algn="l" defTabSz="914400" rtl="0" eaLnBrk="1" latinLnBrk="0" hangingPunct="1">
        <a:lnSpc>
          <a:spcPct val="90000"/>
        </a:lnSpc>
        <a:spcBef>
          <a:spcPts val="500"/>
        </a:spcBef>
        <a:buFont typeface="Wingdings" panose="05000000000000000000" charset="0"/>
        <a:buChar char="§"/>
        <a:defRPr sz="2200" kern="1200">
          <a:solidFill>
            <a:schemeClr val="tx1"/>
          </a:solidFill>
          <a:latin typeface="Times New Roman" panose="02020603050405020304" charset="0"/>
          <a:ea typeface="+mn-ea"/>
          <a:cs typeface="Times New Roman" panose="02020603050405020304" charset="0"/>
        </a:defRPr>
      </a:lvl4pPr>
      <a:lvl5pPr marL="2057400" indent="-228600" algn="l" defTabSz="914400" rtl="0" eaLnBrk="1" latinLnBrk="0" hangingPunct="1">
        <a:lnSpc>
          <a:spcPct val="90000"/>
        </a:lnSpc>
        <a:spcBef>
          <a:spcPts val="500"/>
        </a:spcBef>
        <a:buFont typeface="Wingdings" panose="05000000000000000000" charset="0"/>
        <a:buChar char="ü"/>
        <a:defRPr sz="2000" kern="1200">
          <a:solidFill>
            <a:schemeClr val="tx1"/>
          </a:solidFill>
          <a:latin typeface="Times New Roman" panose="02020603050405020304" charset="0"/>
          <a:ea typeface="+mn-ea"/>
          <a:cs typeface="Times New Roman" panose="020206030504050203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4.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altLang="en-US" dirty="0"/>
              <a:t>BỐ CỤC MỘT BÀI THUYẾT </a:t>
            </a:r>
            <a:r>
              <a:rPr lang="vi-VN" altLang="en-US" dirty="0"/>
              <a:t>TRÌNH </a:t>
            </a:r>
            <a:endParaRPr lang="vi-VN" altLang="en-US" dirty="0"/>
          </a:p>
        </p:txBody>
      </p:sp>
      <p:sp>
        <p:nvSpPr>
          <p:cNvPr id="3" name="Subtitle 2"/>
          <p:cNvSpPr>
            <a:spLocks noGrp="1"/>
          </p:cNvSpPr>
          <p:nvPr>
            <p:ph type="subTitle" idx="1"/>
          </p:nvPr>
        </p:nvSpPr>
        <p:spPr/>
        <p:txBody>
          <a:bodyPr/>
          <a:lstStyle/>
          <a:p>
            <a:r>
              <a:rPr lang="vi-VN" altLang="en-US"/>
              <a:t>ThS. Họ và </a:t>
            </a:r>
            <a:r>
              <a:rPr lang="vi-VN" altLang="en-US"/>
              <a:t>Tên</a:t>
            </a:r>
            <a:endParaRPr lang="vi-VN" altLang="en-US"/>
          </a:p>
        </p:txBody>
      </p:sp>
      <p:sp>
        <p:nvSpPr>
          <p:cNvPr id="5" name="Text Box 4"/>
          <p:cNvSpPr txBox="1"/>
          <p:nvPr/>
        </p:nvSpPr>
        <p:spPr>
          <a:xfrm>
            <a:off x="7202805" y="6014720"/>
            <a:ext cx="4624705" cy="624205"/>
          </a:xfrm>
          <a:prstGeom prst="rect">
            <a:avLst/>
          </a:prstGeom>
          <a:noFill/>
        </p:spPr>
        <p:txBody>
          <a:bodyPr wrap="square" rtlCol="0" anchor="t">
            <a:noAutofit/>
          </a:bodyPr>
          <a:p>
            <a:r>
              <a:rPr lang="vi-VN" altLang="en-US" sz="2400" b="1">
                <a:latin typeface="Times New Roman" panose="02020603050405020304" charset="0"/>
                <a:cs typeface="Times New Roman" panose="02020603050405020304" charset="0"/>
                <a:sym typeface="+mn-ea"/>
              </a:rPr>
              <a:t>	</a:t>
            </a:r>
            <a:endParaRPr lang="vi-VN" altLang="en-US" sz="2400" b="1">
              <a:latin typeface="Times New Roman" panose="02020603050405020304" charset="0"/>
              <a:cs typeface="Times New Roman" panose="02020603050405020304" charset="0"/>
              <a:sym typeface="+mn-ea"/>
            </a:endParaRPr>
          </a:p>
        </p:txBody>
      </p:sp>
      <p:sp>
        <p:nvSpPr>
          <p:cNvPr id="6" name="Slide Number Placeholder 5"/>
          <p:cNvSpPr>
            <a:spLocks noGrp="1"/>
          </p:cNvSpPr>
          <p:nvPr>
            <p:ph type="sldNum" sz="quarter" idx="12"/>
          </p:nvPr>
        </p:nvSpPr>
        <p:spPr>
          <a:xfrm>
            <a:off x="8610600" y="6273800"/>
            <a:ext cx="2743200" cy="365125"/>
          </a:xfrm>
        </p:spPr>
        <p:txBody>
          <a:bodyPr/>
          <a:p>
            <a:fld id="{9B618960-8005-486C-9A75-10CB2AAC16F9}" type="slidenum">
              <a:rPr lang="en-US" sz="2000" smtClean="0"/>
            </a:fld>
            <a:endParaRPr lang="en-US" sz="2000" smtClean="0"/>
          </a:p>
        </p:txBody>
      </p:sp>
      <p:sp>
        <p:nvSpPr>
          <p:cNvPr id="7" name="Footer Placeholder 6"/>
          <p:cNvSpPr>
            <a:spLocks noGrp="1"/>
          </p:cNvSpPr>
          <p:nvPr>
            <p:ph type="ftr" sz="quarter" idx="11"/>
          </p:nvPr>
        </p:nvSpPr>
        <p:spPr>
          <a:xfrm>
            <a:off x="6273800" y="5649595"/>
            <a:ext cx="4672965" cy="365125"/>
          </a:xfrm>
        </p:spPr>
        <p:txBody>
          <a:bodyPr/>
          <a:p>
            <a:r>
              <a:rPr lang="en-US" sz="2400" b="1">
                <a:solidFill>
                  <a:schemeClr val="tx1"/>
                </a:solidFill>
                <a:latin typeface="Times New Roman" panose="02020603050405020304" charset="0"/>
                <a:cs typeface="Times New Roman" panose="02020603050405020304" charset="0"/>
              </a:rPr>
              <a:t>Trích từ Tủ sách Khoa học VLOS</a:t>
            </a:r>
            <a:endParaRPr lang="en-US" sz="2400" b="1">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257300" y="720725"/>
            <a:ext cx="10515600" cy="1325563"/>
          </a:xfrm>
        </p:spPr>
        <p:txBody>
          <a:bodyPr/>
          <a:p>
            <a:r>
              <a:rPr lang="vi-VN" altLang="en-US" sz="5000"/>
              <a:t>Giới Thiệu</a:t>
            </a:r>
            <a:endParaRPr lang="vi-VN" altLang="en-US" sz="5000"/>
          </a:p>
        </p:txBody>
      </p:sp>
      <p:sp>
        <p:nvSpPr>
          <p:cNvPr id="5" name="Content Placeholder 4"/>
          <p:cNvSpPr>
            <a:spLocks noGrp="1"/>
          </p:cNvSpPr>
          <p:nvPr>
            <p:ph idx="1"/>
          </p:nvPr>
        </p:nvSpPr>
        <p:spPr>
          <a:xfrm>
            <a:off x="1358900" y="1825625"/>
            <a:ext cx="10515600" cy="4351338"/>
          </a:xfrm>
        </p:spPr>
        <p:txBody>
          <a:bodyPr/>
          <a:p>
            <a:r>
              <a:rPr lang="vi-VN" altLang="en-US"/>
              <a:t>Phần </a:t>
            </a:r>
            <a:r>
              <a:rPr lang="vi-VN" altLang="en-US"/>
              <a:t>đầu</a:t>
            </a:r>
            <a:endParaRPr lang="vi-VN" altLang="en-US"/>
          </a:p>
          <a:p>
            <a:pPr lvl="1"/>
            <a:r>
              <a:rPr lang="vi-VN" altLang="en-US"/>
              <a:t> Cần đạt được mục </a:t>
            </a:r>
            <a:r>
              <a:rPr lang="vi-VN" altLang="en-US"/>
              <a:t>đích </a:t>
            </a:r>
            <a:endParaRPr lang="vi-VN" altLang="en-US"/>
          </a:p>
          <a:p>
            <a:pPr lvl="0"/>
            <a:r>
              <a:rPr lang="vi-VN" altLang="en-US"/>
              <a:t>Phần </a:t>
            </a:r>
            <a:r>
              <a:rPr lang="vi-VN" altLang="en-US"/>
              <a:t>chính </a:t>
            </a:r>
            <a:endParaRPr lang="vi-VN" altLang="en-US"/>
          </a:p>
          <a:p>
            <a:pPr lvl="1"/>
            <a:r>
              <a:rPr lang="vi-VN" altLang="en-US"/>
              <a:t> Đưa ra giải pháp, ý </a:t>
            </a:r>
            <a:r>
              <a:rPr lang="vi-VN" altLang="en-US"/>
              <a:t>kiến </a:t>
            </a:r>
            <a:endParaRPr lang="vi-VN" altLang="en-US"/>
          </a:p>
          <a:p>
            <a:pPr lvl="0"/>
            <a:r>
              <a:rPr lang="vi-VN" altLang="en-US"/>
              <a:t>Phần </a:t>
            </a:r>
            <a:r>
              <a:rPr lang="vi-VN" altLang="en-US"/>
              <a:t>kết</a:t>
            </a:r>
            <a:endParaRPr lang="vi-VN" altLang="en-US"/>
          </a:p>
          <a:p>
            <a:pPr lvl="1"/>
            <a:r>
              <a:rPr lang="vi-VN" altLang="en-US"/>
              <a:t> Tóm tắt các nội dung đã được trình </a:t>
            </a:r>
            <a:r>
              <a:rPr lang="vi-VN" altLang="en-US"/>
              <a:t>bày </a:t>
            </a:r>
            <a:endParaRPr lang="vi-VN" altLang="en-US"/>
          </a:p>
          <a:p>
            <a:pPr lvl="1"/>
            <a:endParaRPr lang="vi-VN" altLang="en-US"/>
          </a:p>
          <a:p>
            <a:pPr lvl="1"/>
            <a:endParaRPr lang="vi-VN" altLang="en-US"/>
          </a:p>
          <a:p>
            <a:pPr lvl="1"/>
            <a:endParaRPr lang="vi-VN" alt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500" fill="hold">
                                          <p:stCondLst>
                                            <p:cond delay="0"/>
                                          </p:stCondLst>
                                        </p:cTn>
                                        <p:tgtEl>
                                          <p:spTgt spid="5">
                                            <p:txEl>
                                              <p:pRg st="0" end="0"/>
                                            </p:txEl>
                                          </p:spTgt>
                                        </p:tgtEl>
                                        <p:attrNameLst>
                                          <p:attrName>style.visibility</p:attrName>
                                        </p:attrNameLst>
                                      </p:cBhvr>
                                      <p:to>
                                        <p:strVal val="visible"/>
                                      </p:to>
                                    </p:set>
                                    <p:animEffect transition="in" filter="circle(in)">
                                      <p:cBhvr>
                                        <p:cTn id="11" dur="500"/>
                                        <p:tgtEl>
                                          <p:spTgt spid="5">
                                            <p:txEl>
                                              <p:pRg st="0" end="0"/>
                                            </p:txEl>
                                          </p:spTgt>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500" fill="hold">
                                          <p:stCondLst>
                                            <p:cond delay="0"/>
                                          </p:stCondLst>
                                        </p:cTn>
                                        <p:tgtEl>
                                          <p:spTgt spid="5">
                                            <p:txEl>
                                              <p:pRg st="1" end="1"/>
                                            </p:txEl>
                                          </p:spTgt>
                                        </p:tgtEl>
                                        <p:attrNameLst>
                                          <p:attrName>style.visibility</p:attrName>
                                        </p:attrNameLst>
                                      </p:cBhvr>
                                      <p:to>
                                        <p:strVal val="visible"/>
                                      </p:to>
                                    </p:set>
                                    <p:animEffect transition="in" filter="circle(in)">
                                      <p:cBhvr>
                                        <p:cTn id="15" dur="500"/>
                                        <p:tgtEl>
                                          <p:spTgt spid="5">
                                            <p:txEl>
                                              <p:pRg st="1" end="1"/>
                                            </p:txEl>
                                          </p:spTgt>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500" fill="hold">
                                          <p:stCondLst>
                                            <p:cond delay="0"/>
                                          </p:stCondLst>
                                        </p:cTn>
                                        <p:tgtEl>
                                          <p:spTgt spid="5">
                                            <p:txEl>
                                              <p:pRg st="2" end="2"/>
                                            </p:txEl>
                                          </p:spTgt>
                                        </p:tgtEl>
                                        <p:attrNameLst>
                                          <p:attrName>style.visibility</p:attrName>
                                        </p:attrNameLst>
                                      </p:cBhvr>
                                      <p:to>
                                        <p:strVal val="visible"/>
                                      </p:to>
                                    </p:set>
                                    <p:animEffect transition="in" filter="circle(in)">
                                      <p:cBhvr>
                                        <p:cTn id="19" dur="500"/>
                                        <p:tgtEl>
                                          <p:spTgt spid="5">
                                            <p:txEl>
                                              <p:pRg st="2" end="2"/>
                                            </p:txEl>
                                          </p:spTgt>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500" fill="hold">
                                          <p:stCondLst>
                                            <p:cond delay="0"/>
                                          </p:stCondLst>
                                        </p:cTn>
                                        <p:tgtEl>
                                          <p:spTgt spid="5">
                                            <p:txEl>
                                              <p:pRg st="3" end="3"/>
                                            </p:txEl>
                                          </p:spTgt>
                                        </p:tgtEl>
                                        <p:attrNameLst>
                                          <p:attrName>style.visibility</p:attrName>
                                        </p:attrNameLst>
                                      </p:cBhvr>
                                      <p:to>
                                        <p:strVal val="visible"/>
                                      </p:to>
                                    </p:set>
                                    <p:animEffect transition="in" filter="circle(in)">
                                      <p:cBhvr>
                                        <p:cTn id="23" dur="500"/>
                                        <p:tgtEl>
                                          <p:spTgt spid="5">
                                            <p:txEl>
                                              <p:pRg st="3" end="3"/>
                                            </p:txEl>
                                          </p:spTgt>
                                        </p:tgtEl>
                                      </p:cBhvr>
                                    </p:animEffect>
                                  </p:childTnLst>
                                </p:cTn>
                              </p:par>
                            </p:childTnLst>
                          </p:cTn>
                        </p:par>
                        <p:par>
                          <p:cTn id="24" fill="hold">
                            <p:stCondLst>
                              <p:cond delay="2500"/>
                            </p:stCondLst>
                            <p:childTnLst>
                              <p:par>
                                <p:cTn id="25" presetID="6" presetClass="entr" presetSubtype="16" fill="hold" grpId="0" nodeType="afterEffect">
                                  <p:stCondLst>
                                    <p:cond delay="0"/>
                                  </p:stCondLst>
                                  <p:childTnLst>
                                    <p:set>
                                      <p:cBhvr>
                                        <p:cTn id="26" dur="500" fill="hold">
                                          <p:stCondLst>
                                            <p:cond delay="0"/>
                                          </p:stCondLst>
                                        </p:cTn>
                                        <p:tgtEl>
                                          <p:spTgt spid="5">
                                            <p:txEl>
                                              <p:pRg st="4" end="4"/>
                                            </p:txEl>
                                          </p:spTgt>
                                        </p:tgtEl>
                                        <p:attrNameLst>
                                          <p:attrName>style.visibility</p:attrName>
                                        </p:attrNameLst>
                                      </p:cBhvr>
                                      <p:to>
                                        <p:strVal val="visible"/>
                                      </p:to>
                                    </p:set>
                                    <p:animEffect transition="in" filter="circle(in)">
                                      <p:cBhvr>
                                        <p:cTn id="27" dur="500"/>
                                        <p:tgtEl>
                                          <p:spTgt spid="5">
                                            <p:txEl>
                                              <p:pRg st="4" end="4"/>
                                            </p:txEl>
                                          </p:spTgt>
                                        </p:tgtEl>
                                      </p:cBhvr>
                                    </p:animEffect>
                                  </p:childTnLst>
                                </p:cTn>
                              </p:par>
                            </p:childTnLst>
                          </p:cTn>
                        </p:par>
                        <p:par>
                          <p:cTn id="28" fill="hold">
                            <p:stCondLst>
                              <p:cond delay="3000"/>
                            </p:stCondLst>
                            <p:childTnLst>
                              <p:par>
                                <p:cTn id="29" presetID="6" presetClass="entr" presetSubtype="16" fill="hold" grpId="0" nodeType="afterEffect">
                                  <p:stCondLst>
                                    <p:cond delay="0"/>
                                  </p:stCondLst>
                                  <p:childTnLst>
                                    <p:set>
                                      <p:cBhvr>
                                        <p:cTn id="30" dur="500" fill="hold">
                                          <p:stCondLst>
                                            <p:cond delay="0"/>
                                          </p:stCondLst>
                                        </p:cTn>
                                        <p:tgtEl>
                                          <p:spTgt spid="5">
                                            <p:txEl>
                                              <p:pRg st="5" end="5"/>
                                            </p:txEl>
                                          </p:spTgt>
                                        </p:tgtEl>
                                        <p:attrNameLst>
                                          <p:attrName>style.visibility</p:attrName>
                                        </p:attrNameLst>
                                      </p:cBhvr>
                                      <p:to>
                                        <p:strVal val="visible"/>
                                      </p:to>
                                    </p:set>
                                    <p:animEffect transition="in" filter="circle(in)">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uiExpand="1" build="p"/>
      <p:bldP spid="5"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68400" y="688975"/>
            <a:ext cx="10515600" cy="1325563"/>
          </a:xfrm>
        </p:spPr>
        <p:txBody>
          <a:bodyPr/>
          <a:p>
            <a:r>
              <a:rPr lang="vi-VN" altLang="en-US"/>
              <a:t>Phần mở </a:t>
            </a:r>
            <a:r>
              <a:rPr lang="vi-VN" altLang="en-US"/>
              <a:t>đầu 	</a:t>
            </a:r>
            <a:endParaRPr lang="vi-VN" altLang="en-US"/>
          </a:p>
        </p:txBody>
      </p:sp>
      <p:sp>
        <p:nvSpPr>
          <p:cNvPr id="3" name="Content Placeholder 2"/>
          <p:cNvSpPr>
            <a:spLocks noGrp="1"/>
          </p:cNvSpPr>
          <p:nvPr>
            <p:ph idx="1"/>
          </p:nvPr>
        </p:nvSpPr>
        <p:spPr>
          <a:xfrm>
            <a:off x="1270000" y="1909445"/>
            <a:ext cx="10515600" cy="4351338"/>
          </a:xfrm>
        </p:spPr>
        <p:txBody>
          <a:bodyPr/>
          <a:p>
            <a:r>
              <a:rPr lang="vi-VN" altLang="en-US"/>
              <a:t> Thu hút sự chú ý của người </a:t>
            </a:r>
            <a:r>
              <a:rPr lang="vi-VN" altLang="en-US"/>
              <a:t>nghe </a:t>
            </a:r>
            <a:endParaRPr lang="vi-VN" altLang="en-US"/>
          </a:p>
          <a:p>
            <a:pPr lvl="1"/>
            <a:r>
              <a:rPr lang="vi-VN" altLang="en-US"/>
              <a:t> </a:t>
            </a:r>
            <a:r>
              <a:rPr lang="vi-VN" altLang="en-US">
                <a:hlinkClick r:id="rId1" action="ppaction://hlinksldjump"/>
              </a:rPr>
              <a:t>Sử dung một đoạn trích dẫn </a:t>
            </a:r>
            <a:endParaRPr lang="vi-VN" altLang="en-US"/>
          </a:p>
          <a:p>
            <a:pPr lvl="1"/>
            <a:r>
              <a:rPr lang="vi-VN" altLang="en-US"/>
              <a:t> Một câu </a:t>
            </a:r>
            <a:r>
              <a:rPr lang="vi-VN" altLang="en-US"/>
              <a:t>hỏi </a:t>
            </a:r>
            <a:endParaRPr lang="vi-VN" altLang="en-US"/>
          </a:p>
          <a:p>
            <a:pPr lvl="1"/>
            <a:r>
              <a:rPr lang="vi-VN" altLang="en-US"/>
              <a:t> Mội lời </a:t>
            </a:r>
            <a:r>
              <a:rPr lang="vi-VN" altLang="en-US"/>
              <a:t>hứa</a:t>
            </a:r>
            <a:endParaRPr lang="vi-VN" altLang="en-US"/>
          </a:p>
          <a:p>
            <a:pPr lvl="1"/>
            <a:r>
              <a:rPr lang="vi-VN" altLang="en-US"/>
              <a:t> Thậm chí là mọi người phải hoạt </a:t>
            </a:r>
            <a:r>
              <a:rPr lang="vi-VN" altLang="en-US"/>
              <a:t>động</a:t>
            </a:r>
            <a:endParaRPr lang="vi-VN" altLang="en-US"/>
          </a:p>
          <a:p>
            <a:pPr lvl="0"/>
            <a:r>
              <a:rPr lang="vi-VN" altLang="en-US"/>
              <a:t> Tóm lược các nội dung liên </a:t>
            </a:r>
            <a:r>
              <a:rPr lang="vi-VN" altLang="en-US"/>
              <a:t>quan </a:t>
            </a:r>
            <a:endParaRPr lang="vi-VN" altLang="en-US"/>
          </a:p>
          <a:p>
            <a:pPr lvl="1"/>
            <a:r>
              <a:rPr lang="vi-VN" altLang="en-US"/>
              <a:t> Đã được trình b</a:t>
            </a:r>
            <a:r>
              <a:rPr lang="vi-VN" altLang="en-US"/>
              <a:t>ày </a:t>
            </a:r>
            <a:endParaRPr lang="vi-VN" altLang="en-US"/>
          </a:p>
          <a:p>
            <a:pPr lvl="1"/>
            <a:r>
              <a:rPr lang="vi-VN" altLang="en-US"/>
              <a:t> Được đa số người nghe biết </a:t>
            </a:r>
            <a:r>
              <a:rPr lang="vi-VN" altLang="en-US"/>
              <a:t>rõ </a:t>
            </a:r>
            <a:endParaRPr lang="vi-VN" alt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000" fill="hold">
                                          <p:stCondLst>
                                            <p:cond delay="0"/>
                                          </p:stCondLst>
                                        </p:cTn>
                                        <p:tgtEl>
                                          <p:spTgt spid="3">
                                            <p:txEl>
                                              <p:pRg st="0" end="0"/>
                                            </p:txEl>
                                          </p:spTgt>
                                        </p:tgtEl>
                                        <p:attrNameLst>
                                          <p:attrName>style.visibility</p:attrName>
                                        </p:attrNameLst>
                                      </p:cBhvr>
                                      <p:to>
                                        <p:strVal val="visible"/>
                                      </p:to>
                                    </p:set>
                                    <p:animEffect transition="in" filter="blinds(horizontal)">
                                      <p:cBhvr>
                                        <p:cTn id="11" dur="1000"/>
                                        <p:tgtEl>
                                          <p:spTgt spid="3">
                                            <p:txEl>
                                              <p:pRg st="0" end="0"/>
                                            </p:txEl>
                                          </p:spTgt>
                                        </p:tgtEl>
                                      </p:cBhvr>
                                    </p:animEffect>
                                  </p:childTnLst>
                                </p:cTn>
                              </p:par>
                            </p:childTnLst>
                          </p:cTn>
                        </p:par>
                        <p:par>
                          <p:cTn id="12" fill="hold">
                            <p:stCondLst>
                              <p:cond delay="1500"/>
                            </p:stCondLst>
                            <p:childTnLst>
                              <p:par>
                                <p:cTn id="13" presetID="3" presetClass="entr" presetSubtype="10" fill="hold" grpId="0" nodeType="afterEffect">
                                  <p:stCondLst>
                                    <p:cond delay="0"/>
                                  </p:stCondLst>
                                  <p:childTnLst>
                                    <p:set>
                                      <p:cBhvr>
                                        <p:cTn id="14" dur="1000" fill="hold">
                                          <p:stCondLst>
                                            <p:cond delay="0"/>
                                          </p:stCondLst>
                                        </p:cTn>
                                        <p:tgtEl>
                                          <p:spTgt spid="3">
                                            <p:txEl>
                                              <p:pRg st="1" end="1"/>
                                            </p:txEl>
                                          </p:spTgt>
                                        </p:tgtEl>
                                        <p:attrNameLst>
                                          <p:attrName>style.visibility</p:attrName>
                                        </p:attrNameLst>
                                      </p:cBhvr>
                                      <p:to>
                                        <p:strVal val="visible"/>
                                      </p:to>
                                    </p:set>
                                    <p:animEffect transition="in" filter="blinds(horizontal)">
                                      <p:cBhvr>
                                        <p:cTn id="15" dur="1000"/>
                                        <p:tgtEl>
                                          <p:spTgt spid="3">
                                            <p:txEl>
                                              <p:pRg st="1" end="1"/>
                                            </p:txEl>
                                          </p:spTgt>
                                        </p:tgtEl>
                                      </p:cBhvr>
                                    </p:animEffect>
                                  </p:childTnLst>
                                </p:cTn>
                              </p:par>
                            </p:childTnLst>
                          </p:cTn>
                        </p:par>
                        <p:par>
                          <p:cTn id="16" fill="hold">
                            <p:stCondLst>
                              <p:cond delay="2500"/>
                            </p:stCondLst>
                            <p:childTnLst>
                              <p:par>
                                <p:cTn id="17" presetID="3" presetClass="entr" presetSubtype="10" fill="hold" grpId="0" nodeType="afterEffect">
                                  <p:stCondLst>
                                    <p:cond delay="0"/>
                                  </p:stCondLst>
                                  <p:childTnLst>
                                    <p:set>
                                      <p:cBhvr>
                                        <p:cTn id="18" dur="1000" fill="hold">
                                          <p:stCondLst>
                                            <p:cond delay="0"/>
                                          </p:stCondLst>
                                        </p:cTn>
                                        <p:tgtEl>
                                          <p:spTgt spid="3">
                                            <p:txEl>
                                              <p:pRg st="2" end="2"/>
                                            </p:txEl>
                                          </p:spTgt>
                                        </p:tgtEl>
                                        <p:attrNameLst>
                                          <p:attrName>style.visibility</p:attrName>
                                        </p:attrNameLst>
                                      </p:cBhvr>
                                      <p:to>
                                        <p:strVal val="visible"/>
                                      </p:to>
                                    </p:set>
                                    <p:animEffect transition="in" filter="blinds(horizontal)">
                                      <p:cBhvr>
                                        <p:cTn id="19" dur="1000"/>
                                        <p:tgtEl>
                                          <p:spTgt spid="3">
                                            <p:txEl>
                                              <p:pRg st="2" end="2"/>
                                            </p:txEl>
                                          </p:spTgt>
                                        </p:tgtEl>
                                      </p:cBhvr>
                                    </p:animEffect>
                                  </p:childTnLst>
                                </p:cTn>
                              </p:par>
                            </p:childTnLst>
                          </p:cTn>
                        </p:par>
                        <p:par>
                          <p:cTn id="20" fill="hold">
                            <p:stCondLst>
                              <p:cond delay="3500"/>
                            </p:stCondLst>
                            <p:childTnLst>
                              <p:par>
                                <p:cTn id="21" presetID="3" presetClass="entr" presetSubtype="10" fill="hold" grpId="0" nodeType="afterEffect">
                                  <p:stCondLst>
                                    <p:cond delay="0"/>
                                  </p:stCondLst>
                                  <p:childTnLst>
                                    <p:set>
                                      <p:cBhvr>
                                        <p:cTn id="22" dur="1000" fill="hold">
                                          <p:stCondLst>
                                            <p:cond delay="0"/>
                                          </p:stCondLst>
                                        </p:cTn>
                                        <p:tgtEl>
                                          <p:spTgt spid="3">
                                            <p:txEl>
                                              <p:pRg st="3" end="3"/>
                                            </p:txEl>
                                          </p:spTgt>
                                        </p:tgtEl>
                                        <p:attrNameLst>
                                          <p:attrName>style.visibility</p:attrName>
                                        </p:attrNameLst>
                                      </p:cBhvr>
                                      <p:to>
                                        <p:strVal val="visible"/>
                                      </p:to>
                                    </p:set>
                                    <p:animEffect transition="in" filter="blinds(horizontal)">
                                      <p:cBhvr>
                                        <p:cTn id="23" dur="1000"/>
                                        <p:tgtEl>
                                          <p:spTgt spid="3">
                                            <p:txEl>
                                              <p:pRg st="3" end="3"/>
                                            </p:txEl>
                                          </p:spTgt>
                                        </p:tgtEl>
                                      </p:cBhvr>
                                    </p:animEffect>
                                  </p:childTnLst>
                                </p:cTn>
                              </p:par>
                            </p:childTnLst>
                          </p:cTn>
                        </p:par>
                        <p:par>
                          <p:cTn id="24" fill="hold">
                            <p:stCondLst>
                              <p:cond delay="4500"/>
                            </p:stCondLst>
                            <p:childTnLst>
                              <p:par>
                                <p:cTn id="25" presetID="3" presetClass="entr" presetSubtype="10" fill="hold" grpId="0" nodeType="afterEffect">
                                  <p:stCondLst>
                                    <p:cond delay="0"/>
                                  </p:stCondLst>
                                  <p:childTnLst>
                                    <p:set>
                                      <p:cBhvr>
                                        <p:cTn id="26" dur="1000" fill="hold">
                                          <p:stCondLst>
                                            <p:cond delay="0"/>
                                          </p:stCondLst>
                                        </p:cTn>
                                        <p:tgtEl>
                                          <p:spTgt spid="3">
                                            <p:txEl>
                                              <p:pRg st="4" end="4"/>
                                            </p:txEl>
                                          </p:spTgt>
                                        </p:tgtEl>
                                        <p:attrNameLst>
                                          <p:attrName>style.visibility</p:attrName>
                                        </p:attrNameLst>
                                      </p:cBhvr>
                                      <p:to>
                                        <p:strVal val="visible"/>
                                      </p:to>
                                    </p:set>
                                    <p:animEffect transition="in" filter="blinds(horizontal)">
                                      <p:cBhvr>
                                        <p:cTn id="27" dur="1000"/>
                                        <p:tgtEl>
                                          <p:spTgt spid="3">
                                            <p:txEl>
                                              <p:pRg st="4" end="4"/>
                                            </p:txEl>
                                          </p:spTgt>
                                        </p:tgtEl>
                                      </p:cBhvr>
                                    </p:animEffect>
                                  </p:childTnLst>
                                </p:cTn>
                              </p:par>
                            </p:childTnLst>
                          </p:cTn>
                        </p:par>
                        <p:par>
                          <p:cTn id="28" fill="hold">
                            <p:stCondLst>
                              <p:cond delay="5500"/>
                            </p:stCondLst>
                            <p:childTnLst>
                              <p:par>
                                <p:cTn id="29" presetID="3" presetClass="entr" presetSubtype="10" fill="hold" grpId="0" nodeType="afterEffect">
                                  <p:stCondLst>
                                    <p:cond delay="0"/>
                                  </p:stCondLst>
                                  <p:childTnLst>
                                    <p:set>
                                      <p:cBhvr>
                                        <p:cTn id="30" dur="1000" fill="hold">
                                          <p:stCondLst>
                                            <p:cond delay="0"/>
                                          </p:stCondLst>
                                        </p:cTn>
                                        <p:tgtEl>
                                          <p:spTgt spid="3">
                                            <p:txEl>
                                              <p:pRg st="5" end="5"/>
                                            </p:txEl>
                                          </p:spTgt>
                                        </p:tgtEl>
                                        <p:attrNameLst>
                                          <p:attrName>style.visibility</p:attrName>
                                        </p:attrNameLst>
                                      </p:cBhvr>
                                      <p:to>
                                        <p:strVal val="visible"/>
                                      </p:to>
                                    </p:set>
                                    <p:animEffect transition="in" filter="blinds(horizontal)">
                                      <p:cBhvr>
                                        <p:cTn id="31" dur="1000"/>
                                        <p:tgtEl>
                                          <p:spTgt spid="3">
                                            <p:txEl>
                                              <p:pRg st="5" end="5"/>
                                            </p:txEl>
                                          </p:spTgt>
                                        </p:tgtEl>
                                      </p:cBhvr>
                                    </p:animEffect>
                                  </p:childTnLst>
                                </p:cTn>
                              </p:par>
                            </p:childTnLst>
                          </p:cTn>
                        </p:par>
                        <p:par>
                          <p:cTn id="32" fill="hold">
                            <p:stCondLst>
                              <p:cond delay="6500"/>
                            </p:stCondLst>
                            <p:childTnLst>
                              <p:par>
                                <p:cTn id="33" presetID="3" presetClass="entr" presetSubtype="10" fill="hold" grpId="0" nodeType="afterEffect">
                                  <p:stCondLst>
                                    <p:cond delay="0"/>
                                  </p:stCondLst>
                                  <p:childTnLst>
                                    <p:set>
                                      <p:cBhvr>
                                        <p:cTn id="34" dur="1000" fill="hold">
                                          <p:stCondLst>
                                            <p:cond delay="0"/>
                                          </p:stCondLst>
                                        </p:cTn>
                                        <p:tgtEl>
                                          <p:spTgt spid="3">
                                            <p:txEl>
                                              <p:pRg st="6" end="6"/>
                                            </p:txEl>
                                          </p:spTgt>
                                        </p:tgtEl>
                                        <p:attrNameLst>
                                          <p:attrName>style.visibility</p:attrName>
                                        </p:attrNameLst>
                                      </p:cBhvr>
                                      <p:to>
                                        <p:strVal val="visible"/>
                                      </p:to>
                                    </p:set>
                                    <p:animEffect transition="in" filter="blinds(horizontal)">
                                      <p:cBhvr>
                                        <p:cTn id="35" dur="1000"/>
                                        <p:tgtEl>
                                          <p:spTgt spid="3">
                                            <p:txEl>
                                              <p:pRg st="6" end="6"/>
                                            </p:txEl>
                                          </p:spTgt>
                                        </p:tgtEl>
                                      </p:cBhvr>
                                    </p:animEffect>
                                  </p:childTnLst>
                                </p:cTn>
                              </p:par>
                            </p:childTnLst>
                          </p:cTn>
                        </p:par>
                        <p:par>
                          <p:cTn id="36" fill="hold">
                            <p:stCondLst>
                              <p:cond delay="7500"/>
                            </p:stCondLst>
                            <p:childTnLst>
                              <p:par>
                                <p:cTn id="37" presetID="3" presetClass="entr" presetSubtype="10" fill="hold" grpId="0" nodeType="afterEffect">
                                  <p:stCondLst>
                                    <p:cond delay="0"/>
                                  </p:stCondLst>
                                  <p:childTnLst>
                                    <p:set>
                                      <p:cBhvr>
                                        <p:cTn id="38" dur="1000" fill="hold">
                                          <p:stCondLst>
                                            <p:cond delay="0"/>
                                          </p:stCondLst>
                                        </p:cTn>
                                        <p:tgtEl>
                                          <p:spTgt spid="3">
                                            <p:txEl>
                                              <p:pRg st="7" end="7"/>
                                            </p:txEl>
                                          </p:spTgt>
                                        </p:tgtEl>
                                        <p:attrNameLst>
                                          <p:attrName>style.visibility</p:attrName>
                                        </p:attrNameLst>
                                      </p:cBhvr>
                                      <p:to>
                                        <p:strVal val="visible"/>
                                      </p:to>
                                    </p:set>
                                    <p:animEffect transition="in" filter="blinds(horizontal)">
                                      <p:cBhvr>
                                        <p:cTn id="39"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vi-VN" altLang="en-US"/>
              <a:t>Phần </a:t>
            </a:r>
            <a:r>
              <a:rPr lang="vi-VN" altLang="en-US"/>
              <a:t>chính </a:t>
            </a:r>
            <a:endParaRPr lang="vi-VN" altLang="en-US"/>
          </a:p>
        </p:txBody>
      </p:sp>
      <p:sp>
        <p:nvSpPr>
          <p:cNvPr id="5" name="Content Placeholder 4"/>
          <p:cNvSpPr>
            <a:spLocks noGrp="1"/>
          </p:cNvSpPr>
          <p:nvPr>
            <p:ph idx="1"/>
          </p:nvPr>
        </p:nvSpPr>
        <p:spPr>
          <a:xfrm>
            <a:off x="1384300" y="1825625"/>
            <a:ext cx="10515600" cy="4351338"/>
          </a:xfrm>
        </p:spPr>
        <p:txBody>
          <a:bodyPr/>
          <a:p>
            <a:r>
              <a:rPr lang="vi-VN" altLang="en-US"/>
              <a:t>Phần chính với các nội </a:t>
            </a:r>
            <a:r>
              <a:rPr lang="vi-VN" altLang="en-US"/>
              <a:t>dung </a:t>
            </a:r>
            <a:endParaRPr lang="vi-VN" altLang="en-US"/>
          </a:p>
          <a:p>
            <a:pPr lvl="1"/>
            <a:r>
              <a:rPr lang="vi-VN" altLang="en-US"/>
              <a:t> Vấn đề cần giải quyết, yên câu công </a:t>
            </a:r>
            <a:r>
              <a:rPr lang="vi-VN" altLang="en-US"/>
              <a:t>việc</a:t>
            </a:r>
            <a:endParaRPr lang="vi-VN" altLang="en-US"/>
          </a:p>
          <a:p>
            <a:pPr lvl="1"/>
            <a:r>
              <a:rPr lang="vi-VN" altLang="en-US"/>
              <a:t> Ý tưởng và giải </a:t>
            </a:r>
            <a:r>
              <a:rPr lang="vi-VN" altLang="en-US"/>
              <a:t>pháp </a:t>
            </a:r>
            <a:endParaRPr lang="vi-VN" altLang="en-US"/>
          </a:p>
          <a:p>
            <a:pPr lvl="1"/>
            <a:r>
              <a:rPr lang="vi-VN" altLang="en-US"/>
              <a:t> </a:t>
            </a:r>
            <a:r>
              <a:rPr lang="vi-VN" altLang="en-US">
                <a:hlinkClick r:id="rId1" action="ppaction://hlinksldjump"/>
              </a:rPr>
              <a:t>Cung cấp ví dụ để chứng minh</a:t>
            </a:r>
            <a:r>
              <a:rPr lang="vi-VN" altLang="en-US"/>
              <a:t> </a:t>
            </a:r>
            <a:endParaRPr lang="vi-VN" altLang="en-US"/>
          </a:p>
          <a:p>
            <a:pPr lvl="1"/>
            <a:r>
              <a:rPr lang="vi-VN" altLang="en-US"/>
              <a:t> Lợi ích khi áp dụng giải </a:t>
            </a:r>
            <a:r>
              <a:rPr lang="vi-VN" altLang="en-US"/>
              <a:t>pháp </a:t>
            </a:r>
            <a:endParaRPr lang="vi-VN" altLang="en-US"/>
          </a:p>
          <a:p>
            <a:pPr lvl="1"/>
            <a:r>
              <a:rPr lang="vi-VN" altLang="en-US"/>
              <a:t> Chương trình hành động/các việc làm cụ </a:t>
            </a:r>
            <a:r>
              <a:rPr lang="vi-VN" altLang="en-US"/>
              <a:t>thể </a:t>
            </a:r>
            <a:endParaRPr lang="vi-VN" alt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500"/>
                                        <p:tgtEl>
                                          <p:spTgt spid="5">
                                            <p:txEl>
                                              <p:pRg st="0" end="0"/>
                                            </p:txEl>
                                          </p:spTgt>
                                        </p:tgtEl>
                                      </p:cBhvr>
                                    </p:animEffect>
                                  </p:childTnLst>
                                </p:cTn>
                              </p:par>
                            </p:childTnLst>
                          </p:cTn>
                        </p:par>
                        <p:par>
                          <p:cTn id="12" fill="hold">
                            <p:stCondLst>
                              <p:cond delay="2500"/>
                            </p:stCondLst>
                            <p:childTnLst>
                              <p:par>
                                <p:cTn id="13" presetID="3" presetClass="entr" presetSubtype="1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linds(horizontal)">
                                      <p:cBhvr>
                                        <p:cTn id="19" dur="500"/>
                                        <p:tgtEl>
                                          <p:spTgt spid="5">
                                            <p:txEl>
                                              <p:pRg st="2" end="2"/>
                                            </p:txEl>
                                          </p:spTgt>
                                        </p:tgtEl>
                                      </p:cBhvr>
                                    </p:animEffect>
                                  </p:childTnLst>
                                </p:cTn>
                              </p:par>
                            </p:childTnLst>
                          </p:cTn>
                        </p:par>
                        <p:par>
                          <p:cTn id="20" fill="hold">
                            <p:stCondLst>
                              <p:cond delay="3500"/>
                            </p:stCondLst>
                            <p:childTnLst>
                              <p:par>
                                <p:cTn id="21" presetID="3" presetClass="entr" presetSubtype="1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blinds(horizontal)">
                                      <p:cBhvr>
                                        <p:cTn id="23" dur="500"/>
                                        <p:tgtEl>
                                          <p:spTgt spid="5">
                                            <p:txEl>
                                              <p:pRg st="3" end="3"/>
                                            </p:txEl>
                                          </p:spTgt>
                                        </p:tgtEl>
                                      </p:cBhvr>
                                    </p:animEffect>
                                  </p:childTnLst>
                                </p:cTn>
                              </p:par>
                            </p:childTnLst>
                          </p:cTn>
                        </p:par>
                        <p:par>
                          <p:cTn id="24" fill="hold">
                            <p:stCondLst>
                              <p:cond delay="4000"/>
                            </p:stCondLst>
                            <p:childTnLst>
                              <p:par>
                                <p:cTn id="25" presetID="3" presetClass="entr" presetSubtype="1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par>
                          <p:cTn id="28" fill="hold">
                            <p:stCondLst>
                              <p:cond delay="4500"/>
                            </p:stCondLst>
                            <p:childTnLst>
                              <p:par>
                                <p:cTn id="29" presetID="3" presetClass="entr" presetSubtype="10"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blinds(horizontal)">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Phần </a:t>
            </a:r>
            <a:r>
              <a:rPr lang="vi-VN" altLang="en-US"/>
              <a:t>kết </a:t>
            </a:r>
            <a:endParaRPr lang="vi-VN" altLang="en-US"/>
          </a:p>
        </p:txBody>
      </p:sp>
      <p:sp>
        <p:nvSpPr>
          <p:cNvPr id="3" name="Content Placeholder 2"/>
          <p:cNvSpPr>
            <a:spLocks noGrp="1"/>
          </p:cNvSpPr>
          <p:nvPr>
            <p:ph idx="1"/>
          </p:nvPr>
        </p:nvSpPr>
        <p:spPr/>
        <p:txBody>
          <a:bodyPr/>
          <a:p>
            <a:r>
              <a:rPr lang="vi-VN" altLang="en-US"/>
              <a:t> Tóm </a:t>
            </a:r>
            <a:r>
              <a:rPr lang="vi-VN" altLang="en-US"/>
              <a:t>tắt </a:t>
            </a:r>
            <a:endParaRPr lang="vi-VN" altLang="en-US"/>
          </a:p>
          <a:p>
            <a:r>
              <a:rPr lang="vi-VN" altLang="en-US"/>
              <a:t> Kết luận cuối </a:t>
            </a:r>
            <a:r>
              <a:rPr lang="vi-VN" altLang="en-US"/>
              <a:t>cùng </a:t>
            </a:r>
            <a:endParaRPr lang="vi-VN" altLang="en-US"/>
          </a:p>
          <a:p>
            <a:pPr lvl="1"/>
            <a:r>
              <a:rPr lang="vi-VN" altLang="en-US"/>
              <a:t> Liệu còn điều gì bạn muốn người nghe ghi </a:t>
            </a:r>
            <a:r>
              <a:rPr lang="vi-VN" altLang="en-US"/>
              <a:t>nhớ?</a:t>
            </a:r>
            <a:endParaRPr lang="vi-VN" alt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par>
                          <p:cTn id="12" fill="hold">
                            <p:stCondLst>
                              <p:cond delay="2500"/>
                            </p:stCondLst>
                            <p:childTnLst>
                              <p:par>
                                <p:cTn id="13" presetID="3"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2922905" y="2623185"/>
            <a:ext cx="6346825" cy="1325880"/>
          </a:xfrm>
        </p:spPr>
        <p:txBody>
          <a:bodyPr/>
          <a:p>
            <a:r>
              <a:rPr lang="vi-VN" altLang="en-US"/>
              <a:t>Cảm ơn sự chú ý của quý </a:t>
            </a:r>
            <a:r>
              <a:rPr lang="vi-VN" altLang="en-US"/>
              <a:t>vị</a:t>
            </a:r>
            <a:endParaRPr lang="vi-VN" alt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676400" y="704215"/>
            <a:ext cx="10515600" cy="1325563"/>
          </a:xfrm>
        </p:spPr>
        <p:txBody>
          <a:bodyPr/>
          <a:p>
            <a:r>
              <a:rPr lang="vi-VN" altLang="en-US" sz="3200"/>
              <a:t>Ví dụ: sử dụng một đoạn trích dẫn khi giới thiệu</a:t>
            </a:r>
            <a:endParaRPr lang="vi-VN" altLang="en-US" sz="3200"/>
          </a:p>
        </p:txBody>
      </p:sp>
      <p:sp>
        <p:nvSpPr>
          <p:cNvPr id="5" name="Content Placeholder 4"/>
          <p:cNvSpPr>
            <a:spLocks noGrp="1"/>
          </p:cNvSpPr>
          <p:nvPr>
            <p:ph idx="1"/>
          </p:nvPr>
        </p:nvSpPr>
        <p:spPr/>
        <p:txBody>
          <a:bodyPr/>
          <a:p>
            <a:r>
              <a:rPr lang="vi-VN" altLang="en-US"/>
              <a:t>Ví dụ: Ta có thể phát biểu trích dẫn lợi ích khi học ngành công nghệ thông </a:t>
            </a:r>
            <a:r>
              <a:rPr lang="vi-VN" altLang="en-US"/>
              <a:t>tin </a:t>
            </a:r>
            <a:endParaRPr lang="vi-VN" altLang="en-US"/>
          </a:p>
          <a:p>
            <a:pPr marL="457200" lvl="1" indent="0">
              <a:buNone/>
            </a:pPr>
            <a:r>
              <a:rPr lang="vi-VN" altLang="en-US"/>
              <a:t> “Hằng năm, công nghệ mới luôn được phát triển và thể hiện tầm quan trongj của nó đối với cuộc sống. Các doanh nghiện cũng thay đổi theo hướng cập nhật công nghệ thông tin và yêu cầu sự thay đổi về nhân sự giỏi công nghệ. Nghành học CNTT được coi là lĩnh vực ngày một phát triển và trở nên hữu ích cho các bạn muốn xây dựng sự nghiệp với ngành này. Vậy những lợi ích khi học ngành CNTT là </a:t>
            </a:r>
            <a:r>
              <a:rPr lang="vi-VN" altLang="en-US"/>
              <a:t>gì?” </a:t>
            </a:r>
            <a:endParaRPr lang="vi-VN" altLang="en-US"/>
          </a:p>
        </p:txBody>
      </p:sp>
      <p:sp>
        <p:nvSpPr>
          <p:cNvPr id="6" name="Action Button: Return 5">
            <a:hlinkClick r:id="rId1" action="ppaction://hlinksldjump"/>
          </p:cNvPr>
          <p:cNvSpPr/>
          <p:nvPr/>
        </p:nvSpPr>
        <p:spPr>
          <a:xfrm>
            <a:off x="6733540" y="5721350"/>
            <a:ext cx="826135" cy="812165"/>
          </a:xfrm>
          <a:prstGeom prst="actionButtonRetur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linds(horizontal)">
                                      <p:cBhvr>
                                        <p:cTn id="11" dur="500"/>
                                        <p:tgtEl>
                                          <p:spTgt spid="5">
                                            <p:txEl>
                                              <p:pRg st="0" end="0"/>
                                            </p:txEl>
                                          </p:spTgt>
                                        </p:tgtEl>
                                      </p:cBhvr>
                                    </p:animEffect>
                                  </p:childTnLst>
                                </p:cTn>
                              </p:par>
                            </p:childTnLst>
                          </p:cTn>
                        </p:par>
                        <p:par>
                          <p:cTn id="12" fill="hold">
                            <p:stCondLst>
                              <p:cond delay="2500"/>
                            </p:stCondLst>
                            <p:childTnLst>
                              <p:par>
                                <p:cTn id="13" presetID="3" presetClass="entr" presetSubtype="1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childTnLst>
                          </p:cTn>
                        </p:par>
                        <p:par>
                          <p:cTn id="16" fill="hold">
                            <p:stCondLst>
                              <p:cond delay="3000"/>
                            </p:stCondLst>
                            <p:childTnLst>
                              <p:par>
                                <p:cTn id="17" presetID="6"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sz="3200"/>
              <a:t>Ví dụ minh chứng một vấn đ</a:t>
            </a:r>
            <a:r>
              <a:rPr lang="vi-VN" altLang="en-US" sz="3200"/>
              <a:t>ề</a:t>
            </a:r>
            <a:endParaRPr lang="vi-VN" altLang="en-US" sz="3200"/>
          </a:p>
        </p:txBody>
      </p:sp>
      <p:sp>
        <p:nvSpPr>
          <p:cNvPr id="3" name="Content Placeholder 2"/>
          <p:cNvSpPr>
            <a:spLocks noGrp="1"/>
          </p:cNvSpPr>
          <p:nvPr>
            <p:ph idx="1"/>
          </p:nvPr>
        </p:nvSpPr>
        <p:spPr/>
        <p:txBody>
          <a:bodyPr/>
          <a:p>
            <a:r>
              <a:rPr lang="vi-VN" altLang="en-US"/>
              <a:t>Bảng thống kê kết quả tuyển sinh </a:t>
            </a:r>
            <a:r>
              <a:rPr lang="vi-VN" altLang="en-US"/>
              <a:t>2020</a:t>
            </a:r>
            <a:endParaRPr lang="vi-VN" altLang="en-US"/>
          </a:p>
        </p:txBody>
      </p:sp>
      <p:graphicFrame>
        <p:nvGraphicFramePr>
          <p:cNvPr id="4" name="Table 3"/>
          <p:cNvGraphicFramePr/>
          <p:nvPr>
            <p:custDataLst>
              <p:tags r:id="rId1"/>
            </p:custDataLst>
          </p:nvPr>
        </p:nvGraphicFramePr>
        <p:xfrm>
          <a:off x="1701800" y="2392680"/>
          <a:ext cx="8369300" cy="3670300"/>
        </p:xfrm>
        <a:graphic>
          <a:graphicData uri="http://schemas.openxmlformats.org/drawingml/2006/table">
            <a:tbl>
              <a:tblPr firstRow="1" bandRow="1">
                <a:tableStyleId>{5C22544A-7EE6-4342-B048-85BDC9FD1C3A}</a:tableStyleId>
              </a:tblPr>
              <a:tblGrid>
                <a:gridCol w="4184650"/>
                <a:gridCol w="4184650"/>
              </a:tblGrid>
              <a:tr h="421005">
                <a:tc>
                  <a:txBody>
                    <a:bodyPr/>
                    <a:p>
                      <a:pPr fontAlgn="b"/>
                      <a:r>
                        <a:rPr sz="1700">
                          <a:latin typeface="Arial" panose="020B0604020202020204"/>
                          <a:ea typeface="Arial" panose="020B0604020202020204"/>
                        </a:rPr>
                        <a:t>Tên ngành/chuyên ngành</a:t>
                      </a:r>
                      <a:endParaRPr sz="1700">
                        <a:latin typeface="Arial" panose="020B0604020202020204"/>
                        <a:ea typeface="Arial" panose="020B0604020202020204"/>
                      </a:endParaRPr>
                    </a:p>
                  </a:txBody>
                  <a:tcPr marL="23177" marR="23177" marT="15557" marB="15557" anchor="b" anchorCtr="0"/>
                </a:tc>
                <a:tc>
                  <a:txBody>
                    <a:bodyPr/>
                    <a:p>
                      <a:pPr fontAlgn="b"/>
                      <a:r>
                        <a:rPr sz="1700">
                          <a:latin typeface="Arial" panose="020B0604020202020204"/>
                          <a:ea typeface="Arial" panose="020B0604020202020204"/>
                        </a:rPr>
                        <a:t>Số lượng tuyển sinh</a:t>
                      </a:r>
                      <a:endParaRPr sz="1700">
                        <a:latin typeface="Arial" panose="020B0604020202020204"/>
                        <a:ea typeface="Arial" panose="020B0604020202020204"/>
                      </a:endParaRPr>
                    </a:p>
                  </a:txBody>
                  <a:tcPr marL="0" marR="0" marT="15557" marB="15557" anchor="b" anchorCtr="0"/>
                </a:tc>
              </a:tr>
              <a:tr h="361315">
                <a:tc>
                  <a:txBody>
                    <a:bodyPr/>
                    <a:p>
                      <a:pPr fontAlgn="b"/>
                      <a:r>
                        <a:rPr sz="1700">
                          <a:latin typeface="Arial" panose="020B0604020202020204"/>
                          <a:ea typeface="Arial" panose="020B0604020202020204"/>
                        </a:rPr>
                        <a:t>Công nghệ thông tin</a:t>
                      </a:r>
                      <a:endParaRPr sz="1700">
                        <a:latin typeface="Arial" panose="020B0604020202020204"/>
                        <a:ea typeface="Arial" panose="020B0604020202020204"/>
                      </a:endParaRPr>
                    </a:p>
                  </a:txBody>
                  <a:tcPr marL="23177" marR="23177" marT="15557" marB="15557" anchor="b" anchorCtr="0"/>
                </a:tc>
                <a:tc>
                  <a:txBody>
                    <a:bodyPr/>
                    <a:p>
                      <a:pPr algn="r" fontAlgn="b"/>
                      <a:r>
                        <a:rPr sz="1700">
                          <a:latin typeface="Arial" panose="020B0604020202020204"/>
                          <a:ea typeface="Arial" panose="020B0604020202020204"/>
                        </a:rPr>
                        <a:t>272</a:t>
                      </a:r>
                      <a:endParaRPr sz="1700">
                        <a:latin typeface="Arial" panose="020B0604020202020204"/>
                        <a:ea typeface="Arial" panose="020B0604020202020204"/>
                      </a:endParaRPr>
                    </a:p>
                  </a:txBody>
                  <a:tcPr marL="23177" marR="23177" marT="15557" marB="15557" anchor="b" anchorCtr="0"/>
                </a:tc>
              </a:tr>
              <a:tr h="360680">
                <a:tc>
                  <a:txBody>
                    <a:bodyPr/>
                    <a:p>
                      <a:pPr fontAlgn="b"/>
                      <a:r>
                        <a:rPr sz="1700">
                          <a:latin typeface="Arial" panose="020B0604020202020204"/>
                          <a:ea typeface="Arial" panose="020B0604020202020204"/>
                        </a:rPr>
                        <a:t>Công nghệ thông tin - CLC</a:t>
                      </a:r>
                      <a:endParaRPr sz="1700">
                        <a:latin typeface="Arial" panose="020B0604020202020204"/>
                        <a:ea typeface="Arial" panose="020B0604020202020204"/>
                      </a:endParaRPr>
                    </a:p>
                  </a:txBody>
                  <a:tcPr marL="23177" marR="23177" marT="15557" marB="15557" anchor="b" anchorCtr="0"/>
                </a:tc>
                <a:tc>
                  <a:txBody>
                    <a:bodyPr/>
                    <a:p>
                      <a:pPr algn="r" fontAlgn="b"/>
                      <a:r>
                        <a:rPr sz="1700">
                          <a:latin typeface="Arial" panose="020B0604020202020204"/>
                          <a:ea typeface="Arial" panose="020B0604020202020204"/>
                        </a:rPr>
                        <a:t>144</a:t>
                      </a:r>
                      <a:endParaRPr sz="1700">
                        <a:latin typeface="Arial" panose="020B0604020202020204"/>
                        <a:ea typeface="Arial" panose="020B0604020202020204"/>
                      </a:endParaRPr>
                    </a:p>
                  </a:txBody>
                  <a:tcPr marL="23177" marR="23177" marT="15557" marB="15557" anchor="b" anchorCtr="0"/>
                </a:tc>
              </a:tr>
              <a:tr h="361315">
                <a:tc>
                  <a:txBody>
                    <a:bodyPr/>
                    <a:p>
                      <a:pPr fontAlgn="b"/>
                      <a:r>
                        <a:rPr sz="1700">
                          <a:latin typeface="Arial" panose="020B0604020202020204"/>
                          <a:ea typeface="Arial" panose="020B0604020202020204"/>
                        </a:rPr>
                        <a:t>Công nghệ thông tin - HA</a:t>
                      </a:r>
                      <a:endParaRPr sz="1700">
                        <a:latin typeface="Arial" panose="020B0604020202020204"/>
                        <a:ea typeface="Arial" panose="020B0604020202020204"/>
                      </a:endParaRPr>
                    </a:p>
                  </a:txBody>
                  <a:tcPr marL="23177" marR="23177" marT="15557" marB="15557" anchor="b" anchorCtr="0"/>
                </a:tc>
                <a:tc>
                  <a:txBody>
                    <a:bodyPr/>
                    <a:p>
                      <a:pPr algn="r" fontAlgn="b"/>
                      <a:r>
                        <a:rPr sz="1700">
                          <a:latin typeface="Arial" panose="020B0604020202020204"/>
                          <a:ea typeface="Arial" panose="020B0604020202020204"/>
                        </a:rPr>
                        <a:t>75</a:t>
                      </a:r>
                      <a:endParaRPr sz="1700">
                        <a:latin typeface="Arial" panose="020B0604020202020204"/>
                        <a:ea typeface="Arial" panose="020B0604020202020204"/>
                      </a:endParaRPr>
                    </a:p>
                  </a:txBody>
                  <a:tcPr marL="23177" marR="23177" marT="15557" marB="15557" anchor="b" anchorCtr="0"/>
                </a:tc>
              </a:tr>
              <a:tr h="360680">
                <a:tc>
                  <a:txBody>
                    <a:bodyPr/>
                    <a:p>
                      <a:pPr fontAlgn="b"/>
                      <a:r>
                        <a:rPr sz="1700">
                          <a:latin typeface="Arial" panose="020B0604020202020204"/>
                          <a:ea typeface="Arial" panose="020B0604020202020204"/>
                        </a:rPr>
                        <a:t>Mạng máy tính và truyền thông dữ liệu</a:t>
                      </a:r>
                      <a:endParaRPr sz="1700">
                        <a:latin typeface="Arial" panose="020B0604020202020204"/>
                        <a:ea typeface="Arial" panose="020B0604020202020204"/>
                      </a:endParaRPr>
                    </a:p>
                  </a:txBody>
                  <a:tcPr marL="23177" marR="23177" marT="15557" marB="15557" anchor="b" anchorCtr="0"/>
                </a:tc>
                <a:tc>
                  <a:txBody>
                    <a:bodyPr/>
                    <a:p>
                      <a:pPr algn="r" fontAlgn="b"/>
                      <a:r>
                        <a:rPr sz="1700">
                          <a:latin typeface="Arial" panose="020B0604020202020204"/>
                          <a:ea typeface="Arial" panose="020B0604020202020204"/>
                        </a:rPr>
                        <a:t>149</a:t>
                      </a:r>
                      <a:endParaRPr sz="1700">
                        <a:latin typeface="Arial" panose="020B0604020202020204"/>
                        <a:ea typeface="Arial" panose="020B0604020202020204"/>
                      </a:endParaRPr>
                    </a:p>
                  </a:txBody>
                  <a:tcPr marL="23177" marR="23177" marT="15557" marB="15557" anchor="b" anchorCtr="0"/>
                </a:tc>
              </a:tr>
              <a:tr h="361315">
                <a:tc>
                  <a:txBody>
                    <a:bodyPr/>
                    <a:p>
                      <a:pPr fontAlgn="b"/>
                      <a:r>
                        <a:rPr sz="1700">
                          <a:latin typeface="Arial" panose="020B0604020202020204"/>
                          <a:ea typeface="Arial" panose="020B0604020202020204"/>
                        </a:rPr>
                        <a:t>Kỹ thuật phần mềm</a:t>
                      </a:r>
                      <a:endParaRPr sz="1700">
                        <a:latin typeface="Arial" panose="020B0604020202020204"/>
                        <a:ea typeface="Arial" panose="020B0604020202020204"/>
                      </a:endParaRPr>
                    </a:p>
                  </a:txBody>
                  <a:tcPr marL="23177" marR="23177" marT="15557" marB="15557" anchor="b" anchorCtr="0"/>
                </a:tc>
                <a:tc>
                  <a:txBody>
                    <a:bodyPr/>
                    <a:p>
                      <a:pPr algn="r" fontAlgn="b"/>
                      <a:r>
                        <a:rPr sz="1700">
                          <a:latin typeface="Arial" panose="020B0604020202020204"/>
                          <a:ea typeface="Arial" panose="020B0604020202020204"/>
                        </a:rPr>
                        <a:t>266</a:t>
                      </a:r>
                      <a:endParaRPr sz="1700">
                        <a:latin typeface="Arial" panose="020B0604020202020204"/>
                        <a:ea typeface="Arial" panose="020B0604020202020204"/>
                      </a:endParaRPr>
                    </a:p>
                  </a:txBody>
                  <a:tcPr marL="23177" marR="23177" marT="15557" marB="15557" anchor="b" anchorCtr="0"/>
                </a:tc>
              </a:tr>
              <a:tr h="360680">
                <a:tc>
                  <a:txBody>
                    <a:bodyPr/>
                    <a:p>
                      <a:pPr fontAlgn="b"/>
                      <a:r>
                        <a:rPr sz="1700">
                          <a:latin typeface="Arial" panose="020B0604020202020204"/>
                          <a:ea typeface="Arial" panose="020B0604020202020204"/>
                        </a:rPr>
                        <a:t>Hệ thống thông tin</a:t>
                      </a:r>
                      <a:endParaRPr sz="1700">
                        <a:latin typeface="Arial" panose="020B0604020202020204"/>
                        <a:ea typeface="Arial" panose="020B0604020202020204"/>
                      </a:endParaRPr>
                    </a:p>
                  </a:txBody>
                  <a:tcPr marL="23177" marR="23177" marT="15557" marB="15557" anchor="b" anchorCtr="0"/>
                </a:tc>
                <a:tc>
                  <a:txBody>
                    <a:bodyPr/>
                    <a:p>
                      <a:pPr algn="r" fontAlgn="b"/>
                      <a:r>
                        <a:rPr sz="1700">
                          <a:latin typeface="Arial" panose="020B0604020202020204"/>
                          <a:ea typeface="Arial" panose="020B0604020202020204"/>
                        </a:rPr>
                        <a:t>135</a:t>
                      </a:r>
                      <a:endParaRPr sz="1700">
                        <a:latin typeface="Arial" panose="020B0604020202020204"/>
                        <a:ea typeface="Arial" panose="020B0604020202020204"/>
                      </a:endParaRPr>
                    </a:p>
                  </a:txBody>
                  <a:tcPr marL="23177" marR="23177" marT="15557" marB="15557" anchor="b" anchorCtr="0"/>
                </a:tc>
              </a:tr>
              <a:tr h="361315">
                <a:tc>
                  <a:txBody>
                    <a:bodyPr/>
                    <a:p>
                      <a:pPr fontAlgn="b"/>
                      <a:r>
                        <a:rPr sz="1700">
                          <a:latin typeface="Arial" panose="020B0604020202020204"/>
                          <a:ea typeface="Arial" panose="020B0604020202020204"/>
                        </a:rPr>
                        <a:t>Khoa học máy tính</a:t>
                      </a:r>
                      <a:endParaRPr sz="1700">
                        <a:latin typeface="Arial" panose="020B0604020202020204"/>
                        <a:ea typeface="Arial" panose="020B0604020202020204"/>
                      </a:endParaRPr>
                    </a:p>
                  </a:txBody>
                  <a:tcPr marL="23177" marR="23177" marT="15557" marB="15557" anchor="b" anchorCtr="0"/>
                </a:tc>
                <a:tc>
                  <a:txBody>
                    <a:bodyPr/>
                    <a:p>
                      <a:pPr algn="r" fontAlgn="b"/>
                      <a:r>
                        <a:rPr sz="1700">
                          <a:latin typeface="Arial" panose="020B0604020202020204"/>
                          <a:ea typeface="Arial" panose="020B0604020202020204"/>
                        </a:rPr>
                        <a:t>178</a:t>
                      </a:r>
                      <a:endParaRPr sz="1700">
                        <a:latin typeface="Arial" panose="020B0604020202020204"/>
                        <a:ea typeface="Arial" panose="020B0604020202020204"/>
                      </a:endParaRPr>
                    </a:p>
                  </a:txBody>
                  <a:tcPr marL="23177" marR="23177" marT="15557" marB="15557" anchor="b" anchorCtr="0"/>
                </a:tc>
              </a:tr>
              <a:tr h="360680">
                <a:tc>
                  <a:txBody>
                    <a:bodyPr/>
                    <a:p>
                      <a:pPr fontAlgn="b"/>
                      <a:r>
                        <a:rPr sz="1700">
                          <a:latin typeface="Arial" panose="020B0604020202020204"/>
                          <a:ea typeface="Arial" panose="020B0604020202020204"/>
                        </a:rPr>
                        <a:t>Tin học ứng dụng</a:t>
                      </a:r>
                      <a:endParaRPr sz="1700">
                        <a:latin typeface="Arial" panose="020B0604020202020204"/>
                        <a:ea typeface="Arial" panose="020B0604020202020204"/>
                      </a:endParaRPr>
                    </a:p>
                  </a:txBody>
                  <a:tcPr marL="23177" marR="23177" marT="15557" marB="15557" anchor="b" anchorCtr="0"/>
                </a:tc>
                <a:tc>
                  <a:txBody>
                    <a:bodyPr/>
                    <a:p>
                      <a:pPr algn="r" fontAlgn="b"/>
                      <a:r>
                        <a:rPr sz="1700">
                          <a:latin typeface="Arial" panose="020B0604020202020204"/>
                          <a:ea typeface="Arial" panose="020B0604020202020204"/>
                        </a:rPr>
                        <a:t>32</a:t>
                      </a:r>
                      <a:endParaRPr sz="1700">
                        <a:latin typeface="Arial" panose="020B0604020202020204"/>
                        <a:ea typeface="Arial" panose="020B0604020202020204"/>
                      </a:endParaRPr>
                    </a:p>
                  </a:txBody>
                  <a:tcPr marL="23177" marR="23177" marT="15557" marB="15557" anchor="b" anchorCtr="0"/>
                </a:tc>
              </a:tr>
              <a:tr h="361315">
                <a:tc>
                  <a:txBody>
                    <a:bodyPr/>
                    <a:p>
                      <a:pPr fontAlgn="b"/>
                      <a:r>
                        <a:rPr sz="1700">
                          <a:latin typeface="Arial" panose="020B0604020202020204"/>
                          <a:ea typeface="Arial" panose="020B0604020202020204"/>
                        </a:rPr>
                        <a:t>Tổng</a:t>
                      </a:r>
                      <a:endParaRPr sz="1700">
                        <a:latin typeface="Arial" panose="020B0604020202020204"/>
                        <a:ea typeface="Arial" panose="020B0604020202020204"/>
                      </a:endParaRPr>
                    </a:p>
                  </a:txBody>
                  <a:tcPr marL="23177" marR="23177" marT="15557" marB="15557" anchor="b" anchorCtr="0"/>
                </a:tc>
                <a:tc>
                  <a:txBody>
                    <a:bodyPr/>
                    <a:p>
                      <a:pPr algn="r" fontAlgn="b"/>
                      <a:r>
                        <a:rPr sz="1700">
                          <a:latin typeface="Arial" panose="020B0604020202020204"/>
                          <a:ea typeface="Arial" panose="020B0604020202020204"/>
                        </a:rPr>
                        <a:t>1251</a:t>
                      </a:r>
                      <a:endParaRPr sz="1700">
                        <a:latin typeface="Arial" panose="020B0604020202020204"/>
                        <a:ea typeface="Arial" panose="020B0604020202020204"/>
                      </a:endParaRPr>
                    </a:p>
                  </a:txBody>
                  <a:tcPr marL="23177" marR="23177" marT="15557" marB="15557" anchor="b" anchorCtr="0"/>
                </a:tc>
              </a:tr>
            </a:tbl>
          </a:graphicData>
        </a:graphic>
      </p:graphicFrame>
      <p:sp>
        <p:nvSpPr>
          <p:cNvPr id="6" name="Action Button: Return 5">
            <a:hlinkClick r:id="rId2" action="ppaction://hlinksldjump"/>
          </p:cNvPr>
          <p:cNvSpPr/>
          <p:nvPr/>
        </p:nvSpPr>
        <p:spPr>
          <a:xfrm>
            <a:off x="7019290" y="6177280"/>
            <a:ext cx="775335" cy="659765"/>
          </a:xfrm>
          <a:prstGeom prst="actionButtonReturn">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par>
                          <p:cTn id="12" fill="hold">
                            <p:stCondLst>
                              <p:cond delay="2500"/>
                            </p:stCondLst>
                            <p:childTnLst>
                              <p:par>
                                <p:cTn id="13" presetID="3" presetClass="entr" presetSubtype="1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animBg="1"/>
    </p:bldLst>
  </p:timing>
</p:sld>
</file>

<file path=ppt/tags/tag1.xml><?xml version="1.0" encoding="utf-8"?>
<p:tagLst xmlns:p="http://schemas.openxmlformats.org/presentationml/2006/main">
  <p:tag name="TABLE_ENDDRAG_ORIGIN_RECT" val="658*289"/>
  <p:tag name="TABLE_ENDDRAG_RECT" val="134*188*658*28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1572</Words>
  <Application>WPS Presentation</Application>
  <PresentationFormat>Widescreen</PresentationFormat>
  <Paragraphs>113</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Times New Roman</vt:lpstr>
      <vt:lpstr>Tahoma</vt:lpstr>
      <vt:lpstr>Wingdings</vt:lpstr>
      <vt:lpstr>Arial</vt:lpstr>
      <vt:lpstr>Calibri</vt:lpstr>
      <vt:lpstr>Microsoft YaHei</vt:lpstr>
      <vt:lpstr>Arial Unicode MS</vt:lpstr>
      <vt:lpstr>Office Theme</vt:lpstr>
      <vt:lpstr>BỐ CỤC MỘT BÀI THUYẾT TRÌNH </vt:lpstr>
      <vt:lpstr>Giới Thiệu</vt:lpstr>
      <vt:lpstr>Phần mở đầu 	</vt:lpstr>
      <vt:lpstr>Phần chính </vt:lpstr>
      <vt:lpstr>Phần kết </vt:lpstr>
      <vt:lpstr>Cảm ơn sự chú ý của quý vị</vt:lpstr>
      <vt:lpstr>Ví dụ: sử dụng một đoạn trích dẫn khi giới thiệu</vt:lpstr>
      <vt:lpstr>Ví dụ minh chứng một vấn đề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PHAM MINH THAI</cp:lastModifiedBy>
  <cp:revision>7</cp:revision>
  <dcterms:created xsi:type="dcterms:W3CDTF">2025-07-23T00:59:00Z</dcterms:created>
  <dcterms:modified xsi:type="dcterms:W3CDTF">2025-10-16T01:54:00Z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0092DB0F850949C79B2B6B7874ACA332_13</vt:lpwstr>
  </property>
  <property fmtid="{D5CDD505-2E9C-101B-9397-08002B2CF9AE}" pid="3" name="KSOProductBuildVer">
    <vt:lpwstr>1033-12.2.0.22549</vt:lpwstr>
  </property>
</Properties>
</file>