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7" r:id="rId2"/>
    <p:sldId id="259" r:id="rId3"/>
    <p:sldId id="303" r:id="rId4"/>
    <p:sldId id="305" r:id="rId5"/>
    <p:sldId id="287" r:id="rId6"/>
    <p:sldId id="304" r:id="rId7"/>
    <p:sldId id="288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A4078F-172A-4D3C-A18F-811D5642D11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2021/3/13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2F55C51-8B61-47C1-B83D-7C8F6F8E6545}" type="datetime1">
              <a:rPr lang="zh-TW" altLang="en-US" smtClean="0"/>
              <a:pPr/>
              <a:t>2021/3/13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8906C8-0E91-4B4D-B56C-36FFBD3CAB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AB81EC3-079F-47B2-9A9D-92FCE89FBFC5}" type="datetime1">
              <a:rPr lang="zh-TW" altLang="en-US" noProof="0" smtClean="0"/>
              <a:t>2021/3/13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60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8906C8-0E91-4B4D-B56C-36FFBD3CAB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AB81EC3-079F-47B2-9A9D-92FCE89FBFC5}" type="datetime1">
              <a:rPr lang="zh-TW" altLang="en-US" noProof="0" smtClean="0"/>
              <a:t>2021/3/13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47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22088-C7AA-4E97-9B51-B1F4166D02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93993B7-D25F-41D6-A296-B7BE8502BF41}" type="datetime1">
              <a:rPr lang="zh-TW" altLang="en-US" noProof="0" smtClean="0"/>
              <a:t>2021/3/13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412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1F3F4-3418-47C1-9AC1-E987FA350D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B060854-180F-4F6D-9639-E893E2ECBFA6}" type="datetime1">
              <a:rPr lang="zh-TW" altLang="en-US" noProof="0" smtClean="0"/>
              <a:t>2021/3/13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19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1F3F4-3418-47C1-9AC1-E987FA350D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B060854-180F-4F6D-9639-E893E2ECBFA6}" type="datetime1">
              <a:rPr lang="zh-TW" altLang="en-US" noProof="0" smtClean="0"/>
              <a:t>2021/3/13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8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1F3F4-3418-47C1-9AC1-E987FA350D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B060854-180F-4F6D-9639-E893E2ECBFA6}" type="datetime1">
              <a:rPr lang="zh-TW" altLang="en-US" noProof="0" smtClean="0"/>
              <a:t>2021/3/13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528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E8D8C-CB3A-4CC4-8C0A-EC7326AB59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6B0043F-9B29-47EF-AA4B-F2E2AE821D5D}" type="datetime1">
              <a:rPr lang="zh-TW" altLang="en-US" noProof="0" smtClean="0"/>
              <a:t>2021/3/13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5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noProof="0"/>
              <a:t>職稱</a:t>
            </a:r>
          </a:p>
        </p:txBody>
      </p:sp>
      <p:sp>
        <p:nvSpPr>
          <p:cNvPr id="11" name="圖片預留位置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內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2" name="圖片版面配置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11" name="內容預留位置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0" name="文字預留位置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版面配置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內容版面配置區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像和標題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75E48EB-32FE-4CFF-902B-390EAE727CC5}" type="datetime1">
              <a:rPr lang="zh-TW" altLang="en-US" smtClean="0"/>
              <a:t>2021/3/13</a:t>
            </a:fld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3" name="圖片預留位置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DDA408D5-15FF-44FF-BC6C-FF85E387C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8"/>
          <a:stretch/>
        </p:blipFill>
        <p:spPr>
          <a:xfrm>
            <a:off x="4916876" y="3264789"/>
            <a:ext cx="7198924" cy="316445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8BCF82E-10A9-40D2-8F35-2A6AA58CBA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592"/>
          <a:stretch/>
        </p:blipFill>
        <p:spPr>
          <a:xfrm>
            <a:off x="4916877" y="676402"/>
            <a:ext cx="7198924" cy="2588387"/>
          </a:xfrm>
          <a:prstGeom prst="rect">
            <a:avLst/>
          </a:prstGeom>
        </p:spPr>
      </p:pic>
      <p:sp>
        <p:nvSpPr>
          <p:cNvPr id="18" name="標題 9">
            <a:extLst>
              <a:ext uri="{FF2B5EF4-FFF2-40B4-BE49-F238E27FC236}">
                <a16:creationId xmlns:a16="http://schemas.microsoft.com/office/drawing/2014/main" id="{46A26199-57C1-4898-8693-A0FDE82C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30" y="1858758"/>
            <a:ext cx="8521345" cy="1086304"/>
          </a:xfrm>
        </p:spPr>
        <p:txBody>
          <a:bodyPr rtlCol="0"/>
          <a:lstStyle/>
          <a:p>
            <a:pPr rtl="0"/>
            <a:r>
              <a:rPr lang="en-US" sz="3200" dirty="0" err="1">
                <a:solidFill>
                  <a:schemeClr val="tx1"/>
                </a:solidFill>
              </a:rPr>
              <a:t>Crowdsale</a:t>
            </a:r>
            <a:r>
              <a:rPr lang="en-US" sz="3200" dirty="0">
                <a:solidFill>
                  <a:schemeClr val="tx1"/>
                </a:solidFill>
              </a:rPr>
              <a:t> Contract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      - Angel Company</a:t>
            </a:r>
            <a:endParaRPr lang="zh-tw" sz="3200" dirty="0">
              <a:solidFill>
                <a:schemeClr val="tx1"/>
              </a:solidFill>
            </a:endParaRPr>
          </a:p>
        </p:txBody>
      </p:sp>
      <p:sp>
        <p:nvSpPr>
          <p:cNvPr id="19" name="文字版面配置區 11">
            <a:extLst>
              <a:ext uri="{FF2B5EF4-FFF2-40B4-BE49-F238E27FC236}">
                <a16:creationId xmlns:a16="http://schemas.microsoft.com/office/drawing/2014/main" id="{A1473340-8915-4F91-811C-412A37704CF4}"/>
              </a:ext>
            </a:extLst>
          </p:cNvPr>
          <p:cNvSpPr txBox="1">
            <a:spLocks/>
          </p:cNvSpPr>
          <p:nvPr/>
        </p:nvSpPr>
        <p:spPr>
          <a:xfrm>
            <a:off x="155930" y="3711638"/>
            <a:ext cx="5327444" cy="756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Syed, Minh, Rodrigo,</a:t>
            </a:r>
          </a:p>
          <a:p>
            <a:r>
              <a:rPr lang="en-US" sz="2000" dirty="0" err="1"/>
              <a:t>Hsuan</a:t>
            </a:r>
            <a:r>
              <a:rPr lang="en-US" sz="2000" dirty="0"/>
              <a:t>, Abdullah</a:t>
            </a:r>
            <a:endParaRPr lang="zh-tw" sz="700" dirty="0"/>
          </a:p>
        </p:txBody>
      </p:sp>
    </p:spTree>
    <p:extLst>
      <p:ext uri="{BB962C8B-B14F-4D97-AF65-F5344CB8AC3E}">
        <p14:creationId xmlns:p14="http://schemas.microsoft.com/office/powerpoint/2010/main" val="40750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A" altLang="zh-TW" dirty="0"/>
              <a:t>What is </a:t>
            </a:r>
            <a:r>
              <a:rPr lang="en-CA" altLang="zh-TW" dirty="0" err="1"/>
              <a:t>Crowdsale</a:t>
            </a:r>
            <a:r>
              <a:rPr lang="en-CA" altLang="zh-TW" dirty="0"/>
              <a:t> contract?</a:t>
            </a:r>
            <a:endParaRPr lang="zh-tw" dirty="0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761117" y="1265238"/>
            <a:ext cx="4791637" cy="2325687"/>
          </a:xfrm>
        </p:spPr>
        <p:txBody>
          <a:bodyPr rtlCol="0"/>
          <a:lstStyle/>
          <a:p>
            <a:pPr rtl="0"/>
            <a:r>
              <a:rPr lang="en-CA" altLang="ja-JP" dirty="0"/>
              <a:t>A method of funding a project through the sale of digital tokens that give their buyer the right to participate in an idea being funded by the sale.</a:t>
            </a:r>
            <a:endParaRPr lang="en-US" altLang="ja-JP" dirty="0"/>
          </a:p>
        </p:txBody>
      </p:sp>
      <p:pic>
        <p:nvPicPr>
          <p:cNvPr id="6" name="Picture 4" descr="Considering a Crowdsale to Fundraise for Your Start-Up? Read This First |  by Etherparty Smart Contracts, Inc. | Etherparty">
            <a:extLst>
              <a:ext uri="{FF2B5EF4-FFF2-40B4-BE49-F238E27FC236}">
                <a16:creationId xmlns:a16="http://schemas.microsoft.com/office/drawing/2014/main" id="{2A12DC66-291D-49FE-8A34-E34B6BD4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7" r="8956"/>
          <a:stretch/>
        </p:blipFill>
        <p:spPr bwMode="auto">
          <a:xfrm>
            <a:off x="9525" y="571500"/>
            <a:ext cx="5941018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20">
            <a:extLst>
              <a:ext uri="{FF2B5EF4-FFF2-40B4-BE49-F238E27FC236}">
                <a16:creationId xmlns:a16="http://schemas.microsoft.com/office/drawing/2014/main" id="{48E35A15-E747-43C2-8E65-3E26A1E7765D}"/>
              </a:ext>
            </a:extLst>
          </p:cNvPr>
          <p:cNvSpPr txBox="1">
            <a:spLocks/>
          </p:cNvSpPr>
          <p:nvPr/>
        </p:nvSpPr>
        <p:spPr>
          <a:xfrm>
            <a:off x="6761117" y="4119562"/>
            <a:ext cx="4791637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CA" altLang="zh-TW"/>
              <a:t>Why Crowdsale contract?</a:t>
            </a:r>
            <a:endParaRPr lang="zh-tw" dirty="0"/>
          </a:p>
        </p:txBody>
      </p:sp>
      <p:sp>
        <p:nvSpPr>
          <p:cNvPr id="9" name="內容版面配置區 22">
            <a:extLst>
              <a:ext uri="{FF2B5EF4-FFF2-40B4-BE49-F238E27FC236}">
                <a16:creationId xmlns:a16="http://schemas.microsoft.com/office/drawing/2014/main" id="{8C469A0E-4A7A-4023-8436-E7B330DA8BE9}"/>
              </a:ext>
            </a:extLst>
          </p:cNvPr>
          <p:cNvSpPr txBox="1">
            <a:spLocks/>
          </p:cNvSpPr>
          <p:nvPr/>
        </p:nvSpPr>
        <p:spPr>
          <a:xfrm>
            <a:off x="6761116" y="4776788"/>
            <a:ext cx="4791637" cy="346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None/>
              <a:defRPr sz="15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TW" dirty="0"/>
              <a:t>Hard to raise funds in current primary market (Evidence)</a:t>
            </a:r>
            <a:endParaRPr lang="zh-tw" dirty="0"/>
          </a:p>
        </p:txBody>
      </p:sp>
      <p:sp>
        <p:nvSpPr>
          <p:cNvPr id="10" name="標題 20">
            <a:extLst>
              <a:ext uri="{FF2B5EF4-FFF2-40B4-BE49-F238E27FC236}">
                <a16:creationId xmlns:a16="http://schemas.microsoft.com/office/drawing/2014/main" id="{D89309E5-4BC9-4FC9-99E1-E5534487F101}"/>
              </a:ext>
            </a:extLst>
          </p:cNvPr>
          <p:cNvSpPr txBox="1">
            <a:spLocks/>
          </p:cNvSpPr>
          <p:nvPr/>
        </p:nvSpPr>
        <p:spPr>
          <a:xfrm>
            <a:off x="6761115" y="681037"/>
            <a:ext cx="4791637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CA" altLang="zh-TW"/>
              <a:t>What is Crowdsale contract?</a:t>
            </a:r>
            <a:endParaRPr lang="zh-tw" dirty="0"/>
          </a:p>
        </p:txBody>
      </p:sp>
      <p:sp>
        <p:nvSpPr>
          <p:cNvPr id="11" name="內容版面配置區 22">
            <a:extLst>
              <a:ext uri="{FF2B5EF4-FFF2-40B4-BE49-F238E27FC236}">
                <a16:creationId xmlns:a16="http://schemas.microsoft.com/office/drawing/2014/main" id="{7FB9DAB0-FD88-4272-9C62-6F83408BA993}"/>
              </a:ext>
            </a:extLst>
          </p:cNvPr>
          <p:cNvSpPr txBox="1">
            <a:spLocks/>
          </p:cNvSpPr>
          <p:nvPr/>
        </p:nvSpPr>
        <p:spPr>
          <a:xfrm>
            <a:off x="6761115" y="1265238"/>
            <a:ext cx="4791637" cy="232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None/>
              <a:defRPr sz="15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ja-JP" dirty="0"/>
              <a:t>A method of funding a project through the sale of digital tokens that give their buyer the right to participate in an idea being funded by the sale. Not completely regulated by SEC.</a:t>
            </a:r>
            <a:endParaRPr lang="en-US" altLang="ja-JP" dirty="0"/>
          </a:p>
        </p:txBody>
      </p:sp>
      <p:sp>
        <p:nvSpPr>
          <p:cNvPr id="12" name="標題 20">
            <a:extLst>
              <a:ext uri="{FF2B5EF4-FFF2-40B4-BE49-F238E27FC236}">
                <a16:creationId xmlns:a16="http://schemas.microsoft.com/office/drawing/2014/main" id="{7521F23F-F9CD-4F01-800B-E6318869C28F}"/>
              </a:ext>
            </a:extLst>
          </p:cNvPr>
          <p:cNvSpPr txBox="1">
            <a:spLocks/>
          </p:cNvSpPr>
          <p:nvPr/>
        </p:nvSpPr>
        <p:spPr>
          <a:xfrm>
            <a:off x="6761115" y="4119562"/>
            <a:ext cx="4791637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CA" altLang="zh-TW"/>
              <a:t>Why Crowdsale contract?</a:t>
            </a:r>
            <a:endParaRPr lang="zh-tw" dirty="0"/>
          </a:p>
        </p:txBody>
      </p:sp>
      <p:sp>
        <p:nvSpPr>
          <p:cNvPr id="13" name="內容版面配置區 22">
            <a:extLst>
              <a:ext uri="{FF2B5EF4-FFF2-40B4-BE49-F238E27FC236}">
                <a16:creationId xmlns:a16="http://schemas.microsoft.com/office/drawing/2014/main" id="{D0C7A3EA-9A41-4D87-BCAB-B954E720B917}"/>
              </a:ext>
            </a:extLst>
          </p:cNvPr>
          <p:cNvSpPr txBox="1">
            <a:spLocks/>
          </p:cNvSpPr>
          <p:nvPr/>
        </p:nvSpPr>
        <p:spPr>
          <a:xfrm>
            <a:off x="6761115" y="4776788"/>
            <a:ext cx="4791637" cy="346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None/>
              <a:defRPr sz="15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TW" dirty="0"/>
              <a:t>Hard to raise funds in current primary market (Evidence)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8811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A" altLang="zh-TW" dirty="0"/>
              <a:t>Problem Statement and Targets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1800" b="1" dirty="0"/>
              <a:t>Problem Statement: </a:t>
            </a:r>
            <a:r>
              <a:rPr lang="en-US" sz="1800" dirty="0"/>
              <a:t>We are going to tokenize the asset value(enterprise value) using the proper ERC 20 standard to sell the fungible token – </a:t>
            </a:r>
            <a:r>
              <a:rPr lang="en-US" sz="1800" i="1" dirty="0"/>
              <a:t>Angel Token. </a:t>
            </a:r>
            <a:r>
              <a:rPr lang="en-US" sz="1800" dirty="0"/>
              <a:t>Any company can issue the token to raise funds on our platform. We are not assessing the company but selling the route where people can raise fund.</a:t>
            </a:r>
          </a:p>
          <a:p>
            <a:r>
              <a:rPr lang="en-US" sz="1800" b="1" dirty="0"/>
              <a:t>Target: </a:t>
            </a:r>
            <a:r>
              <a:rPr lang="en-US" sz="1800" dirty="0"/>
              <a:t>institutional angel investors and aggressive retail investors who are interested in this fund-raising process.</a:t>
            </a:r>
          </a:p>
          <a:p>
            <a:r>
              <a:rPr lang="en-US" sz="1800" b="1" dirty="0"/>
              <a:t>Our Ultimate Goal: </a:t>
            </a:r>
            <a:r>
              <a:rPr lang="en-CA" sz="1800" b="0" i="0" dirty="0">
                <a:solidFill>
                  <a:srgbClr val="1D1C1D"/>
                </a:solidFill>
                <a:effectLst/>
              </a:rPr>
              <a:t>Crowdfunding platforms allow </a:t>
            </a:r>
            <a:r>
              <a:rPr lang="en-CA" sz="1800" dirty="0">
                <a:solidFill>
                  <a:srgbClr val="1D1C1D"/>
                </a:solidFill>
              </a:rPr>
              <a:t>companies to </a:t>
            </a:r>
            <a:r>
              <a:rPr lang="en-CA" sz="1800" b="0" i="0" dirty="0">
                <a:solidFill>
                  <a:srgbClr val="1D1C1D"/>
                </a:solidFill>
                <a:effectLst/>
              </a:rPr>
              <a:t>offer the opportunity for </a:t>
            </a:r>
            <a:r>
              <a:rPr lang="en-CA" sz="1800" dirty="0">
                <a:solidFill>
                  <a:srgbClr val="1D1C1D"/>
                </a:solidFill>
              </a:rPr>
              <a:t>investors and allow investors </a:t>
            </a:r>
            <a:r>
              <a:rPr lang="en-CA" sz="1800" b="0" i="0" dirty="0">
                <a:solidFill>
                  <a:srgbClr val="1D1C1D"/>
                </a:solidFill>
                <a:effectLst/>
              </a:rPr>
              <a:t>to contribute to angel- or VC-lead rounds, providing a hybrid funding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A" altLang="zh-TW" dirty="0"/>
              <a:t>Pros &amp; Cons of </a:t>
            </a:r>
            <a:r>
              <a:rPr lang="en-CA" altLang="zh-TW" dirty="0" err="1"/>
              <a:t>Crowdsale</a:t>
            </a:r>
            <a:r>
              <a:rPr lang="en-CA" altLang="zh-TW" dirty="0"/>
              <a:t> Contract</a:t>
            </a:r>
            <a:endParaRPr lang="en-US" altLang="ja-JP"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919ADAFC-DC1D-4249-B968-F885B359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428972"/>
            <a:ext cx="5042646" cy="703135"/>
          </a:xfrm>
        </p:spPr>
        <p:txBody>
          <a:bodyPr rtlCol="0"/>
          <a:lstStyle/>
          <a:p>
            <a:pPr rtl="0"/>
            <a:r>
              <a:rPr lang="en-CA" altLang="zh-TW" dirty="0"/>
              <a:t>Pros</a:t>
            </a:r>
            <a:endParaRPr lang="zh-tw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1ECBBB6-1140-7745-B57A-8FE68E837E2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1428972"/>
            <a:ext cx="5042646" cy="703135"/>
          </a:xfrm>
        </p:spPr>
        <p:txBody>
          <a:bodyPr rtlCol="0"/>
          <a:lstStyle/>
          <a:p>
            <a:pPr rtl="0"/>
            <a:r>
              <a:rPr lang="en-CA" altLang="zh-TW" dirty="0"/>
              <a:t>Cons</a:t>
            </a:r>
            <a:endParaRPr lang="zh-tw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3017211D-9C44-B641-A078-4EA6FEE3BBF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199" y="2284873"/>
            <a:ext cx="5190067" cy="3912727"/>
          </a:xfrm>
        </p:spPr>
        <p:txBody>
          <a:bodyPr rtlCol="0">
            <a:normAutofit fontScale="92500"/>
          </a:bodyPr>
          <a:lstStyle/>
          <a:p>
            <a:pPr rtl="0"/>
            <a:r>
              <a:rPr lang="en-CA" sz="1400" b="0" i="0" dirty="0">
                <a:solidFill>
                  <a:srgbClr val="1D1C1D"/>
                </a:solidFill>
                <a:effectLst/>
                <a:latin typeface="Slack-Lato"/>
              </a:rPr>
              <a:t>Provide the freedom to raise what you want, how you want, without the added complications of investors trying to steer your ship</a:t>
            </a:r>
          </a:p>
          <a:p>
            <a:pPr rtl="0"/>
            <a:r>
              <a:rPr lang="en-CA" sz="1400" b="0" i="0" dirty="0">
                <a:solidFill>
                  <a:srgbClr val="1D1C1D"/>
                </a:solidFill>
                <a:effectLst/>
                <a:latin typeface="Slack-Lato"/>
              </a:rPr>
              <a:t>Relatively fast. Most equity crowdfunding platforms give </a:t>
            </a:r>
            <a:r>
              <a:rPr lang="en-CA" sz="1400" b="0" i="0" dirty="0" err="1">
                <a:solidFill>
                  <a:srgbClr val="1D1C1D"/>
                </a:solidFill>
                <a:effectLst/>
                <a:latin typeface="Slack-Lato"/>
              </a:rPr>
              <a:t>startups</a:t>
            </a:r>
            <a:r>
              <a:rPr lang="en-CA" sz="1400" b="0" i="0" dirty="0">
                <a:solidFill>
                  <a:srgbClr val="1D1C1D"/>
                </a:solidFill>
                <a:effectLst/>
                <a:latin typeface="Slack-Lato"/>
              </a:rPr>
              <a:t> 30-60 days to raise investment.</a:t>
            </a:r>
          </a:p>
          <a:p>
            <a:pPr rtl="0"/>
            <a:r>
              <a:rPr lang="en-CA" sz="1400" b="0" i="0" dirty="0">
                <a:solidFill>
                  <a:srgbClr val="1D1C1D"/>
                </a:solidFill>
                <a:effectLst/>
                <a:latin typeface="Slack-Lato"/>
              </a:rPr>
              <a:t>Democratise investment. </a:t>
            </a:r>
            <a:r>
              <a:rPr lang="en-CA" sz="1400" dirty="0">
                <a:solidFill>
                  <a:srgbClr val="1D1C1D"/>
                </a:solidFill>
                <a:latin typeface="Slack-Lato"/>
              </a:rPr>
              <a:t>D</a:t>
            </a:r>
            <a:r>
              <a:rPr lang="en-CA" sz="1400" b="0" i="0" dirty="0">
                <a:solidFill>
                  <a:srgbClr val="1D1C1D"/>
                </a:solidFill>
                <a:effectLst/>
                <a:latin typeface="Slack-Lato"/>
              </a:rPr>
              <a:t>emocratising investment would prove to be a big attraction for many </a:t>
            </a:r>
            <a:r>
              <a:rPr lang="en-CA" sz="1400" b="0" i="0" dirty="0" err="1">
                <a:solidFill>
                  <a:srgbClr val="1D1C1D"/>
                </a:solidFill>
                <a:effectLst/>
                <a:latin typeface="Slack-Lato"/>
              </a:rPr>
              <a:t>startups’</a:t>
            </a:r>
            <a:r>
              <a:rPr lang="en-CA" sz="1400" b="0" i="0" dirty="0">
                <a:solidFill>
                  <a:srgbClr val="1D1C1D"/>
                </a:solidFill>
                <a:effectLst/>
                <a:latin typeface="Slack-Lato"/>
              </a:rPr>
              <a:t> founders</a:t>
            </a:r>
          </a:p>
          <a:p>
            <a:pPr rtl="0"/>
            <a:r>
              <a:rPr lang="en-CA" sz="1400" b="0" i="0" dirty="0">
                <a:solidFill>
                  <a:srgbClr val="1D1C1D"/>
                </a:solidFill>
                <a:effectLst/>
                <a:latin typeface="Slack-Lato"/>
              </a:rPr>
              <a:t>Crowdfunding is evolving. Affording founders never-before-seen flexibility to raise capital in a way that suits them.</a:t>
            </a:r>
            <a:endParaRPr lang="en-US" altLang="ja-JP" sz="1400" dirty="0"/>
          </a:p>
        </p:txBody>
      </p:sp>
      <p:sp>
        <p:nvSpPr>
          <p:cNvPr id="27" name="內容版面配置區 26">
            <a:extLst>
              <a:ext uri="{FF2B5EF4-FFF2-40B4-BE49-F238E27FC236}">
                <a16:creationId xmlns:a16="http://schemas.microsoft.com/office/drawing/2014/main" id="{78F30852-7324-B342-92E6-181AD0A5705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501205" y="2284873"/>
            <a:ext cx="5041900" cy="4089687"/>
          </a:xfrm>
        </p:spPr>
        <p:txBody>
          <a:bodyPr rtlCol="0">
            <a:normAutofit fontScale="92500" lnSpcReduction="10000"/>
          </a:bodyPr>
          <a:lstStyle/>
          <a:p>
            <a:r>
              <a:rPr lang="en-CA" altLang="zh-TW" sz="1400" dirty="0">
                <a:solidFill>
                  <a:srgbClr val="1D1C1D"/>
                </a:solidFill>
                <a:latin typeface="Slack-Lato"/>
              </a:rPr>
              <a:t>Restricted Capital. With restrictions imposed on the number of investors you can have, and the amount of capital you can raise (currently capped at $1 mm in the US).</a:t>
            </a:r>
          </a:p>
          <a:p>
            <a:r>
              <a:rPr lang="en-CA" altLang="zh-TW" sz="1400" dirty="0">
                <a:solidFill>
                  <a:srgbClr val="1D1C1D"/>
                </a:solidFill>
                <a:latin typeface="Slack-Lato"/>
              </a:rPr>
              <a:t>Hidden fees. Common practice for equity crowdfunding platforms to charge fees for facilitation and payment processing. </a:t>
            </a:r>
          </a:p>
          <a:p>
            <a:r>
              <a:rPr lang="en-CA" altLang="zh-TW" sz="1400" dirty="0">
                <a:solidFill>
                  <a:srgbClr val="1D1C1D"/>
                </a:solidFill>
                <a:latin typeface="Slack-Lato"/>
              </a:rPr>
              <a:t>Easy to trivialise. Without lengthy due diligence or a drawn-out fundraising process, it might be easy to underplay the impact of equity crowdfunding. </a:t>
            </a:r>
          </a:p>
          <a:p>
            <a:r>
              <a:rPr lang="en-CA" altLang="zh-TW" sz="1400" dirty="0">
                <a:solidFill>
                  <a:srgbClr val="1D1C1D"/>
                </a:solidFill>
                <a:latin typeface="Slack-Lato"/>
              </a:rPr>
              <a:t>Lack of guidance. With most types of equity crowdfunding, you're on your own.</a:t>
            </a:r>
          </a:p>
        </p:txBody>
      </p:sp>
    </p:spTree>
    <p:extLst>
      <p:ext uri="{BB962C8B-B14F-4D97-AF65-F5344CB8AC3E}">
        <p14:creationId xmlns:p14="http://schemas.microsoft.com/office/powerpoint/2010/main" val="352984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A" altLang="zh-TW" dirty="0"/>
              <a:t>Technical Sources &amp; Approach</a:t>
            </a:r>
            <a:endParaRPr lang="en-US" altLang="ja-JP"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919ADAFC-DC1D-4249-B968-F885B3594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CA" altLang="zh-TW" dirty="0" err="1"/>
              <a:t>BlockChAIn</a:t>
            </a:r>
            <a:endParaRPr lang="zh-tw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1ECBBB6-1140-7745-B57A-8FE68E837E2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en-CA" altLang="zh-TW" dirty="0"/>
              <a:t>Approach</a:t>
            </a:r>
            <a:endParaRPr lang="zh-tw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3017211D-9C44-B641-A078-4EA6FEE3BBF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rtlCol="0"/>
          <a:lstStyle/>
          <a:p>
            <a:pPr rtl="0"/>
            <a:r>
              <a:rPr lang="en-CA" altLang="zh-TW" dirty="0"/>
              <a:t>Ganache, </a:t>
            </a:r>
            <a:r>
              <a:rPr lang="en-CA" altLang="zh-TW" dirty="0" err="1"/>
              <a:t>MetaMask</a:t>
            </a:r>
            <a:endParaRPr lang="en-CA" altLang="zh-TW" dirty="0"/>
          </a:p>
          <a:p>
            <a:pPr rtl="0"/>
            <a:r>
              <a:rPr lang="en-CA" altLang="zh-TW" dirty="0" err="1"/>
              <a:t>OpenZepplin</a:t>
            </a:r>
            <a:endParaRPr lang="en-CA" altLang="zh-TW" dirty="0"/>
          </a:p>
          <a:p>
            <a:pPr rtl="0"/>
            <a:r>
              <a:rPr lang="en-CA" altLang="zh-TW" dirty="0" err="1"/>
              <a:t>SafeMath</a:t>
            </a:r>
            <a:endParaRPr lang="en-CA" altLang="zh-TW" dirty="0"/>
          </a:p>
          <a:p>
            <a:pPr rtl="0"/>
            <a:r>
              <a:rPr lang="en-CA" altLang="zh-TW" dirty="0"/>
              <a:t>Remix (Solidity)</a:t>
            </a:r>
          </a:p>
          <a:p>
            <a:pPr rtl="0"/>
            <a:r>
              <a:rPr lang="en-CA" altLang="zh-TW" dirty="0"/>
              <a:t>ERC20</a:t>
            </a:r>
            <a:endParaRPr lang="zh-tw" dirty="0"/>
          </a:p>
          <a:p>
            <a:pPr rtl="0"/>
            <a:endParaRPr lang="en-US" altLang="ja-JP" dirty="0"/>
          </a:p>
        </p:txBody>
      </p:sp>
      <p:sp>
        <p:nvSpPr>
          <p:cNvPr id="27" name="內容版面配置區 26">
            <a:extLst>
              <a:ext uri="{FF2B5EF4-FFF2-40B4-BE49-F238E27FC236}">
                <a16:creationId xmlns:a16="http://schemas.microsoft.com/office/drawing/2014/main" id="{78F30852-7324-B342-92E6-181AD0A5705C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CA" altLang="zh-TW" dirty="0"/>
              <a:t>Define variables: Company’s name/ Coin name/ Time/ Refundable policy</a:t>
            </a:r>
          </a:p>
          <a:p>
            <a:pPr rtl="0"/>
            <a:r>
              <a:rPr lang="en-CA" altLang="zh-TW" dirty="0"/>
              <a:t>Mint Function: Max token issuance</a:t>
            </a:r>
          </a:p>
          <a:p>
            <a:pPr rtl="0"/>
            <a:r>
              <a:rPr lang="en-CA" dirty="0"/>
              <a:t>Customize </a:t>
            </a:r>
            <a:r>
              <a:rPr lang="en-CA" dirty="0" err="1"/>
              <a:t>crowdsale</a:t>
            </a:r>
            <a:r>
              <a:rPr lang="en-CA" dirty="0"/>
              <a:t> rate</a:t>
            </a:r>
            <a:endParaRPr lang="en-CA" altLang="zh-TW" dirty="0"/>
          </a:p>
          <a:p>
            <a:pPr rtl="0"/>
            <a:r>
              <a:rPr lang="en-CA" altLang="zh-TW" dirty="0"/>
              <a:t>Time: selling period</a:t>
            </a:r>
          </a:p>
          <a:p>
            <a:pPr rtl="0"/>
            <a:endParaRPr lang="en-CA" altLang="zh-TW" dirty="0"/>
          </a:p>
        </p:txBody>
      </p:sp>
    </p:spTree>
    <p:extLst>
      <p:ext uri="{BB962C8B-B14F-4D97-AF65-F5344CB8AC3E}">
        <p14:creationId xmlns:p14="http://schemas.microsoft.com/office/powerpoint/2010/main" val="279963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A" altLang="zh-TW" dirty="0"/>
              <a:t>Remix Coding</a:t>
            </a:r>
            <a:endParaRPr lang="en-US" altLang="ja-JP"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919ADAFC-DC1D-4249-B968-F885B359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87002"/>
            <a:ext cx="5042646" cy="703135"/>
          </a:xfrm>
        </p:spPr>
        <p:txBody>
          <a:bodyPr rtlCol="0"/>
          <a:lstStyle/>
          <a:p>
            <a:pPr rtl="0"/>
            <a:r>
              <a:rPr lang="en-CA" altLang="zh-TW" dirty="0"/>
              <a:t>Constructor</a:t>
            </a:r>
            <a:endParaRPr lang="zh-tw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1ECBBB6-1140-7745-B57A-8FE68E837E2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1687002"/>
            <a:ext cx="5042646" cy="703135"/>
          </a:xfrm>
        </p:spPr>
        <p:txBody>
          <a:bodyPr rtlCol="0"/>
          <a:lstStyle/>
          <a:p>
            <a:pPr rtl="0"/>
            <a:r>
              <a:rPr lang="en-CA" altLang="zh-TW" dirty="0"/>
              <a:t>Main Functions</a:t>
            </a:r>
            <a:endParaRPr lang="zh-tw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3017211D-9C44-B641-A078-4EA6FEE3BBF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2542903"/>
            <a:ext cx="5041900" cy="3093579"/>
          </a:xfrm>
        </p:spPr>
        <p:txBody>
          <a:bodyPr rtlCol="0">
            <a:normAutofit/>
          </a:bodyPr>
          <a:lstStyle/>
          <a:p>
            <a:pPr rtl="0"/>
            <a:r>
              <a:rPr lang="en-CA" altLang="zh-TW" dirty="0"/>
              <a:t>Rate: rate in </a:t>
            </a:r>
            <a:r>
              <a:rPr lang="en-CA" altLang="zh-TW" dirty="0" err="1"/>
              <a:t>AngelToken</a:t>
            </a:r>
            <a:r>
              <a:rPr lang="en-CA" altLang="zh-TW" dirty="0"/>
              <a:t> Coins</a:t>
            </a:r>
          </a:p>
          <a:p>
            <a:pPr rtl="0"/>
            <a:r>
              <a:rPr lang="en-CA" altLang="zh-TW" dirty="0"/>
              <a:t>Wallet: sale beneficiary</a:t>
            </a:r>
          </a:p>
          <a:p>
            <a:pPr rtl="0"/>
            <a:r>
              <a:rPr lang="en-CA" altLang="zh-TW" dirty="0"/>
              <a:t>Coin:  </a:t>
            </a:r>
            <a:r>
              <a:rPr lang="en-CA" altLang="zh-TW" dirty="0" err="1"/>
              <a:t>AngelToken</a:t>
            </a:r>
            <a:r>
              <a:rPr lang="en-CA" altLang="zh-TW" dirty="0"/>
              <a:t>, name of the Coin</a:t>
            </a:r>
          </a:p>
          <a:p>
            <a:pPr rtl="0"/>
            <a:r>
              <a:rPr lang="en-CA" altLang="zh-TW" dirty="0"/>
              <a:t>Goal: goal for </a:t>
            </a:r>
            <a:r>
              <a:rPr lang="en-CA" altLang="zh-TW" dirty="0" err="1"/>
              <a:t>crowdsale</a:t>
            </a:r>
            <a:endParaRPr lang="en-CA" altLang="zh-TW" dirty="0"/>
          </a:p>
          <a:p>
            <a:pPr rtl="0"/>
            <a:r>
              <a:rPr lang="en-CA" altLang="zh-TW" dirty="0"/>
              <a:t>Open &amp; close: time Cap</a:t>
            </a:r>
          </a:p>
        </p:txBody>
      </p:sp>
      <p:sp>
        <p:nvSpPr>
          <p:cNvPr id="27" name="內容版面配置區 26">
            <a:extLst>
              <a:ext uri="{FF2B5EF4-FFF2-40B4-BE49-F238E27FC236}">
                <a16:creationId xmlns:a16="http://schemas.microsoft.com/office/drawing/2014/main" id="{78F30852-7324-B342-92E6-181AD0A5705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501205" y="2542903"/>
            <a:ext cx="5041900" cy="3093579"/>
          </a:xfrm>
        </p:spPr>
        <p:txBody>
          <a:bodyPr rtlCol="0"/>
          <a:lstStyle/>
          <a:p>
            <a:pPr rtl="0"/>
            <a:r>
              <a:rPr lang="en-US" altLang="ja-JP" dirty="0" err="1"/>
              <a:t>BuyTokens</a:t>
            </a:r>
            <a:r>
              <a:rPr lang="en-US" altLang="ja-JP" dirty="0"/>
              <a:t> </a:t>
            </a:r>
          </a:p>
          <a:p>
            <a:pPr rtl="0"/>
            <a:r>
              <a:rPr lang="en-US" altLang="ja-JP" dirty="0" err="1"/>
              <a:t>ClaimRefunds</a:t>
            </a:r>
            <a:endParaRPr lang="en-US" altLang="ja-JP" dirty="0"/>
          </a:p>
          <a:p>
            <a:pPr rtl="0"/>
            <a:r>
              <a:rPr lang="en-US" altLang="ja-JP" dirty="0"/>
              <a:t>Finalize</a:t>
            </a:r>
          </a:p>
          <a:p>
            <a:pPr rtl="0"/>
            <a:r>
              <a:rPr lang="en-US" altLang="ja-JP" dirty="0" err="1"/>
              <a:t>WithdrarTokens</a:t>
            </a:r>
            <a:endParaRPr lang="en-US" altLang="ja-JP" dirty="0"/>
          </a:p>
          <a:p>
            <a:pPr rtl="0"/>
            <a:r>
              <a:rPr lang="en-US" altLang="ja-JP" dirty="0"/>
              <a:t>Transfer</a:t>
            </a:r>
          </a:p>
          <a:p>
            <a:pPr rtl="0"/>
            <a:r>
              <a:rPr lang="en-US" altLang="ja-JP" dirty="0"/>
              <a:t>Mint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511006-3555-4B91-A8F4-EAD07E312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091"/>
          <a:stretch/>
        </p:blipFill>
        <p:spPr>
          <a:xfrm>
            <a:off x="9137561" y="2847337"/>
            <a:ext cx="2770616" cy="38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CA" altLang="zh-TW" dirty="0"/>
              <a:t>Future Improvement</a:t>
            </a:r>
            <a:endParaRPr lang="zh-tw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0AFE01-E0E8-4B45-8C2F-1E4C3CE63A3C}"/>
              </a:ext>
            </a:extLst>
          </p:cNvPr>
          <p:cNvSpPr txBox="1">
            <a:spLocks/>
          </p:cNvSpPr>
          <p:nvPr/>
        </p:nvSpPr>
        <p:spPr>
          <a:xfrm>
            <a:off x="857779" y="1781387"/>
            <a:ext cx="8946541" cy="4991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TW" sz="2000" dirty="0"/>
              <a:t>Can add more functions:</a:t>
            </a:r>
          </a:p>
          <a:p>
            <a:pPr marL="0" indent="0">
              <a:buNone/>
            </a:pPr>
            <a:r>
              <a:rPr lang="en-CA" altLang="zh-TW" sz="2000" dirty="0"/>
              <a:t>1. Converting time -- Unix Timestamp Conversion Tools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altLang="zh-TW" sz="2000" dirty="0"/>
              <a:t>2. Validate the business operation +fraud detection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CEE414-699B-4F7D-B25C-88B6D457C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4"/>
          <a:stretch/>
        </p:blipFill>
        <p:spPr>
          <a:xfrm>
            <a:off x="1148597" y="2988734"/>
            <a:ext cx="6310537" cy="3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695"/>
      </p:ext>
    </p:extLst>
  </p:cSld>
  <p:clrMapOvr>
    <a:masterClrMapping/>
  </p:clrMapOvr>
</p:sld>
</file>

<file path=ppt/theme/theme1.xml><?xml version="1.0" encoding="utf-8"?>
<a:theme xmlns:a="http://schemas.openxmlformats.org/drawingml/2006/main" name="極簡和柔和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92_TF89826194" id="{628C2A4A-9E0E-49B6-9C5A-700D7DEB9123}" vid="{DBBF65FF-EF22-4F3F-BBB8-CF0355D5B34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{6EFECFCB-2416-40A4-B630-8B317EB13576}tf89826194_win32</Template>
  <TotalTime>73</TotalTime>
  <Words>527</Words>
  <Application>Microsoft Office PowerPoint</Application>
  <PresentationFormat>寬螢幕</PresentationFormat>
  <Paragraphs>75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Slack-Lato</vt:lpstr>
      <vt:lpstr>Arial</vt:lpstr>
      <vt:lpstr>Calibri</vt:lpstr>
      <vt:lpstr>Wingdings</vt:lpstr>
      <vt:lpstr>極簡和柔和</vt:lpstr>
      <vt:lpstr>Crowdsale Contract         - Angel Company</vt:lpstr>
      <vt:lpstr>What is Crowdsale contract?</vt:lpstr>
      <vt:lpstr>Problem Statement and Targets</vt:lpstr>
      <vt:lpstr>Pros &amp; Cons of Crowdsale Contract</vt:lpstr>
      <vt:lpstr>Technical Sources &amp; Approach</vt:lpstr>
      <vt:lpstr>Remix Coding</vt:lpstr>
      <vt:lpstr>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Crowdsale Contract</dc:title>
  <dc:creator>Annie Liu</dc:creator>
  <cp:lastModifiedBy>Annie Liu</cp:lastModifiedBy>
  <cp:revision>65</cp:revision>
  <dcterms:created xsi:type="dcterms:W3CDTF">2021-03-13T14:56:57Z</dcterms:created>
  <dcterms:modified xsi:type="dcterms:W3CDTF">2021-03-13T16:10:16Z</dcterms:modified>
</cp:coreProperties>
</file>