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67" r:id="rId4"/>
    <p:sldId id="268" r:id="rId5"/>
    <p:sldId id="258" r:id="rId6"/>
    <p:sldId id="259" r:id="rId7"/>
    <p:sldId id="260"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A813D-41B0-41DC-9A59-C2C566128592}" type="doc">
      <dgm:prSet loTypeId="urn:microsoft.com/office/officeart/2018/2/layout/IconLabelList" loCatId="icon" qsTypeId="urn:microsoft.com/office/officeart/2005/8/quickstyle/simple1" qsCatId="simple" csTypeId="urn:microsoft.com/office/officeart/2005/8/colors/accent1_1" csCatId="accent1" phldr="1"/>
      <dgm:spPr/>
      <dgm:t>
        <a:bodyPr/>
        <a:lstStyle/>
        <a:p>
          <a:endParaRPr lang="en-US"/>
        </a:p>
      </dgm:t>
    </dgm:pt>
    <dgm:pt modelId="{2041AB3C-F2DA-494A-A864-BD79AE6BF4E1}">
      <dgm:prSet/>
      <dgm:spPr/>
      <dgm:t>
        <a:bodyPr/>
        <a:lstStyle/>
        <a:p>
          <a:pPr>
            <a:lnSpc>
              <a:spcPct val="100000"/>
            </a:lnSpc>
          </a:pPr>
          <a:r>
            <a:rPr lang="en-AU" b="1" i="0" dirty="0"/>
            <a:t>Machine Learning</a:t>
          </a:r>
          <a:endParaRPr lang="en-US" dirty="0"/>
        </a:p>
      </dgm:t>
    </dgm:pt>
    <dgm:pt modelId="{3103A5A5-EB23-4949-B8D6-99FCCC19845B}" type="parTrans" cxnId="{6DFDE2C8-4727-44B3-B5A3-51DB38633C60}">
      <dgm:prSet/>
      <dgm:spPr/>
      <dgm:t>
        <a:bodyPr/>
        <a:lstStyle/>
        <a:p>
          <a:endParaRPr lang="en-US"/>
        </a:p>
      </dgm:t>
    </dgm:pt>
    <dgm:pt modelId="{DE3CBCF8-EFAE-46E1-81A3-D5956A609FC6}" type="sibTrans" cxnId="{6DFDE2C8-4727-44B3-B5A3-51DB38633C60}">
      <dgm:prSet/>
      <dgm:spPr/>
      <dgm:t>
        <a:bodyPr/>
        <a:lstStyle/>
        <a:p>
          <a:endParaRPr lang="en-US"/>
        </a:p>
      </dgm:t>
    </dgm:pt>
    <dgm:pt modelId="{A2B0142E-8FB3-4090-A89E-3A127B3FB64F}">
      <dgm:prSet/>
      <dgm:spPr/>
      <dgm:t>
        <a:bodyPr/>
        <a:lstStyle/>
        <a:p>
          <a:pPr>
            <a:lnSpc>
              <a:spcPct val="100000"/>
            </a:lnSpc>
          </a:pPr>
          <a:r>
            <a:rPr lang="en-AU" b="1" i="0" dirty="0"/>
            <a:t>Preliminary Data Processing</a:t>
          </a:r>
          <a:endParaRPr lang="en-US" dirty="0"/>
        </a:p>
      </dgm:t>
    </dgm:pt>
    <dgm:pt modelId="{57940CDF-F0BF-4088-B56A-A252E30B0FAF}" type="parTrans" cxnId="{FAB8186A-DDEF-4211-A8D3-D908396958D3}">
      <dgm:prSet/>
      <dgm:spPr/>
      <dgm:t>
        <a:bodyPr/>
        <a:lstStyle/>
        <a:p>
          <a:endParaRPr lang="en-US"/>
        </a:p>
      </dgm:t>
    </dgm:pt>
    <dgm:pt modelId="{F38F332E-61ED-408A-A63B-2AAAEC489C5C}" type="sibTrans" cxnId="{FAB8186A-DDEF-4211-A8D3-D908396958D3}">
      <dgm:prSet/>
      <dgm:spPr/>
      <dgm:t>
        <a:bodyPr/>
        <a:lstStyle/>
        <a:p>
          <a:endParaRPr lang="en-US"/>
        </a:p>
      </dgm:t>
    </dgm:pt>
    <dgm:pt modelId="{C2BB7668-BA93-4596-A62E-22E50528C504}">
      <dgm:prSet/>
      <dgm:spPr/>
      <dgm:t>
        <a:bodyPr/>
        <a:lstStyle/>
        <a:p>
          <a:pPr>
            <a:lnSpc>
              <a:spcPct val="100000"/>
            </a:lnSpc>
          </a:pPr>
          <a:r>
            <a:rPr lang="en-AU" b="1" i="0" dirty="0"/>
            <a:t>Model Testing</a:t>
          </a:r>
          <a:endParaRPr lang="en-US" b="1" dirty="0"/>
        </a:p>
      </dgm:t>
    </dgm:pt>
    <dgm:pt modelId="{6B39A639-4CB9-40B3-ADFE-2CE9528628A4}" type="parTrans" cxnId="{5DB96C87-7DF2-4D3C-B0C7-5D2280A5C447}">
      <dgm:prSet/>
      <dgm:spPr/>
      <dgm:t>
        <a:bodyPr/>
        <a:lstStyle/>
        <a:p>
          <a:endParaRPr lang="en-US"/>
        </a:p>
      </dgm:t>
    </dgm:pt>
    <dgm:pt modelId="{DFCA7615-9A16-479A-8432-AE0674853862}" type="sibTrans" cxnId="{5DB96C87-7DF2-4D3C-B0C7-5D2280A5C447}">
      <dgm:prSet/>
      <dgm:spPr/>
      <dgm:t>
        <a:bodyPr/>
        <a:lstStyle/>
        <a:p>
          <a:endParaRPr lang="en-US"/>
        </a:p>
      </dgm:t>
    </dgm:pt>
    <dgm:pt modelId="{1526472F-8564-45FE-A80E-91FC0A4C10EC}" type="pres">
      <dgm:prSet presAssocID="{533A813D-41B0-41DC-9A59-C2C566128592}" presName="root" presStyleCnt="0">
        <dgm:presLayoutVars>
          <dgm:dir/>
          <dgm:resizeHandles val="exact"/>
        </dgm:presLayoutVars>
      </dgm:prSet>
      <dgm:spPr/>
    </dgm:pt>
    <dgm:pt modelId="{A520CAB5-5BEE-4A3A-AF67-81D1E56763E2}" type="pres">
      <dgm:prSet presAssocID="{2041AB3C-F2DA-494A-A864-BD79AE6BF4E1}" presName="compNode" presStyleCnt="0"/>
      <dgm:spPr/>
    </dgm:pt>
    <dgm:pt modelId="{3060B94C-FB3A-4903-A65F-6A6FCB6C4B31}" type="pres">
      <dgm:prSet presAssocID="{2041AB3C-F2DA-494A-A864-BD79AE6BF4E1}" presName="iconRect" presStyleLbl="node1" presStyleIdx="0" presStyleCnt="3" custLinFactNeighborX="-19717" custLinFactNeighborY="-456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70B8AE0B-9429-4620-A1E7-BD09B99F5746}" type="pres">
      <dgm:prSet presAssocID="{2041AB3C-F2DA-494A-A864-BD79AE6BF4E1}" presName="spaceRect" presStyleCnt="0"/>
      <dgm:spPr/>
    </dgm:pt>
    <dgm:pt modelId="{A668C796-5327-4BA5-BB3A-749971871DD5}" type="pres">
      <dgm:prSet presAssocID="{2041AB3C-F2DA-494A-A864-BD79AE6BF4E1}" presName="textRect" presStyleLbl="revTx" presStyleIdx="0" presStyleCnt="3">
        <dgm:presLayoutVars>
          <dgm:chMax val="1"/>
          <dgm:chPref val="1"/>
        </dgm:presLayoutVars>
      </dgm:prSet>
      <dgm:spPr/>
    </dgm:pt>
    <dgm:pt modelId="{933E2096-A9C4-4F79-AF89-595997A0E56B}" type="pres">
      <dgm:prSet presAssocID="{DE3CBCF8-EFAE-46E1-81A3-D5956A609FC6}" presName="sibTrans" presStyleCnt="0"/>
      <dgm:spPr/>
    </dgm:pt>
    <dgm:pt modelId="{8A1E19A7-3126-46F7-8239-CF2870BCD99B}" type="pres">
      <dgm:prSet presAssocID="{A2B0142E-8FB3-4090-A89E-3A127B3FB64F}" presName="compNode" presStyleCnt="0"/>
      <dgm:spPr/>
    </dgm:pt>
    <dgm:pt modelId="{99EE978C-2E15-4B23-A90A-7AA5219F2AB5}" type="pres">
      <dgm:prSet presAssocID="{A2B0142E-8FB3-4090-A89E-3A127B3FB64F}" presName="iconRect" presStyleLbl="node1" presStyleIdx="1" presStyleCnt="3" custLinFactNeighborX="-68784" custLinFactNeighborY="-589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C81CEED6-CD40-4724-A105-762B39462B11}" type="pres">
      <dgm:prSet presAssocID="{A2B0142E-8FB3-4090-A89E-3A127B3FB64F}" presName="spaceRect" presStyleCnt="0"/>
      <dgm:spPr/>
    </dgm:pt>
    <dgm:pt modelId="{94E18645-3A17-4DEF-9796-1E129BA8E7A0}" type="pres">
      <dgm:prSet presAssocID="{A2B0142E-8FB3-4090-A89E-3A127B3FB64F}" presName="textRect" presStyleLbl="revTx" presStyleIdx="1" presStyleCnt="3" custLinFactNeighborX="-24553" custLinFactNeighborY="-12095">
        <dgm:presLayoutVars>
          <dgm:chMax val="1"/>
          <dgm:chPref val="1"/>
        </dgm:presLayoutVars>
      </dgm:prSet>
      <dgm:spPr/>
    </dgm:pt>
    <dgm:pt modelId="{7AE88F13-8CDF-458B-B203-54B1D5DDD0E0}" type="pres">
      <dgm:prSet presAssocID="{F38F332E-61ED-408A-A63B-2AAAEC489C5C}" presName="sibTrans" presStyleCnt="0"/>
      <dgm:spPr/>
    </dgm:pt>
    <dgm:pt modelId="{F4D414C6-C0A9-4937-A18E-BF0C5915B7A6}" type="pres">
      <dgm:prSet presAssocID="{C2BB7668-BA93-4596-A62E-22E50528C504}" presName="compNode" presStyleCnt="0"/>
      <dgm:spPr/>
    </dgm:pt>
    <dgm:pt modelId="{B7D53F4D-BE5E-40D7-A135-DCBBB117C5AE}" type="pres">
      <dgm:prSet presAssocID="{C2BB7668-BA93-4596-A62E-22E50528C504}" presName="iconRect" presStyleLbl="node1" presStyleIdx="2" presStyleCnt="3" custLinFactX="-37141" custLinFactNeighborX="-100000" custLinFactNeighborY="-671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864987F-CF63-473E-A964-ACE304D90138}" type="pres">
      <dgm:prSet presAssocID="{C2BB7668-BA93-4596-A62E-22E50528C504}" presName="spaceRect" presStyleCnt="0"/>
      <dgm:spPr/>
    </dgm:pt>
    <dgm:pt modelId="{314BA14D-D8B9-4398-87C9-22A61F87EF7F}" type="pres">
      <dgm:prSet presAssocID="{C2BB7668-BA93-4596-A62E-22E50528C504}" presName="textRect" presStyleLbl="revTx" presStyleIdx="2" presStyleCnt="3" custScaleX="76886" custLinFactNeighborX="-61050" custLinFactNeighborY="-13422">
        <dgm:presLayoutVars>
          <dgm:chMax val="1"/>
          <dgm:chPref val="1"/>
        </dgm:presLayoutVars>
      </dgm:prSet>
      <dgm:spPr/>
    </dgm:pt>
  </dgm:ptLst>
  <dgm:cxnLst>
    <dgm:cxn modelId="{FAB8186A-DDEF-4211-A8D3-D908396958D3}" srcId="{533A813D-41B0-41DC-9A59-C2C566128592}" destId="{A2B0142E-8FB3-4090-A89E-3A127B3FB64F}" srcOrd="1" destOrd="0" parTransId="{57940CDF-F0BF-4088-B56A-A252E30B0FAF}" sibTransId="{F38F332E-61ED-408A-A63B-2AAAEC489C5C}"/>
    <dgm:cxn modelId="{F1918A4F-B8EB-400D-87B3-BB3BFF60D7DF}" type="presOf" srcId="{C2BB7668-BA93-4596-A62E-22E50528C504}" destId="{314BA14D-D8B9-4398-87C9-22A61F87EF7F}" srcOrd="0" destOrd="0" presId="urn:microsoft.com/office/officeart/2018/2/layout/IconLabelList"/>
    <dgm:cxn modelId="{6C8E7879-BC90-47DE-844E-B0CCA597E473}" type="presOf" srcId="{533A813D-41B0-41DC-9A59-C2C566128592}" destId="{1526472F-8564-45FE-A80E-91FC0A4C10EC}" srcOrd="0" destOrd="0" presId="urn:microsoft.com/office/officeart/2018/2/layout/IconLabelList"/>
    <dgm:cxn modelId="{5DB96C87-7DF2-4D3C-B0C7-5D2280A5C447}" srcId="{533A813D-41B0-41DC-9A59-C2C566128592}" destId="{C2BB7668-BA93-4596-A62E-22E50528C504}" srcOrd="2" destOrd="0" parTransId="{6B39A639-4CB9-40B3-ADFE-2CE9528628A4}" sibTransId="{DFCA7615-9A16-479A-8432-AE0674853862}"/>
    <dgm:cxn modelId="{B010A6B0-910E-40F2-BA3B-D5C475232890}" type="presOf" srcId="{2041AB3C-F2DA-494A-A864-BD79AE6BF4E1}" destId="{A668C796-5327-4BA5-BB3A-749971871DD5}" srcOrd="0" destOrd="0" presId="urn:microsoft.com/office/officeart/2018/2/layout/IconLabelList"/>
    <dgm:cxn modelId="{454DBEB3-AE69-400C-AA95-D2DC5C4F958A}" type="presOf" srcId="{A2B0142E-8FB3-4090-A89E-3A127B3FB64F}" destId="{94E18645-3A17-4DEF-9796-1E129BA8E7A0}" srcOrd="0" destOrd="0" presId="urn:microsoft.com/office/officeart/2018/2/layout/IconLabelList"/>
    <dgm:cxn modelId="{6DFDE2C8-4727-44B3-B5A3-51DB38633C60}" srcId="{533A813D-41B0-41DC-9A59-C2C566128592}" destId="{2041AB3C-F2DA-494A-A864-BD79AE6BF4E1}" srcOrd="0" destOrd="0" parTransId="{3103A5A5-EB23-4949-B8D6-99FCCC19845B}" sibTransId="{DE3CBCF8-EFAE-46E1-81A3-D5956A609FC6}"/>
    <dgm:cxn modelId="{1B63A13C-60BC-43DF-BBB5-F6CC8C1EEA3C}" type="presParOf" srcId="{1526472F-8564-45FE-A80E-91FC0A4C10EC}" destId="{A520CAB5-5BEE-4A3A-AF67-81D1E56763E2}" srcOrd="0" destOrd="0" presId="urn:microsoft.com/office/officeart/2018/2/layout/IconLabelList"/>
    <dgm:cxn modelId="{FBEA72C6-52F8-4BA6-823B-FB1272066E4F}" type="presParOf" srcId="{A520CAB5-5BEE-4A3A-AF67-81D1E56763E2}" destId="{3060B94C-FB3A-4903-A65F-6A6FCB6C4B31}" srcOrd="0" destOrd="0" presId="urn:microsoft.com/office/officeart/2018/2/layout/IconLabelList"/>
    <dgm:cxn modelId="{C722B713-2471-4854-94D4-258685F680E7}" type="presParOf" srcId="{A520CAB5-5BEE-4A3A-AF67-81D1E56763E2}" destId="{70B8AE0B-9429-4620-A1E7-BD09B99F5746}" srcOrd="1" destOrd="0" presId="urn:microsoft.com/office/officeart/2018/2/layout/IconLabelList"/>
    <dgm:cxn modelId="{231F2F25-4013-40CC-8399-68018078BD29}" type="presParOf" srcId="{A520CAB5-5BEE-4A3A-AF67-81D1E56763E2}" destId="{A668C796-5327-4BA5-BB3A-749971871DD5}" srcOrd="2" destOrd="0" presId="urn:microsoft.com/office/officeart/2018/2/layout/IconLabelList"/>
    <dgm:cxn modelId="{48391CFE-0135-4A38-8416-5418579D3F05}" type="presParOf" srcId="{1526472F-8564-45FE-A80E-91FC0A4C10EC}" destId="{933E2096-A9C4-4F79-AF89-595997A0E56B}" srcOrd="1" destOrd="0" presId="urn:microsoft.com/office/officeart/2018/2/layout/IconLabelList"/>
    <dgm:cxn modelId="{00F2F09F-51F6-4F53-8220-AB498BFE4B60}" type="presParOf" srcId="{1526472F-8564-45FE-A80E-91FC0A4C10EC}" destId="{8A1E19A7-3126-46F7-8239-CF2870BCD99B}" srcOrd="2" destOrd="0" presId="urn:microsoft.com/office/officeart/2018/2/layout/IconLabelList"/>
    <dgm:cxn modelId="{A5CDB3F5-B6C2-4D51-BA17-A7D37CC8F885}" type="presParOf" srcId="{8A1E19A7-3126-46F7-8239-CF2870BCD99B}" destId="{99EE978C-2E15-4B23-A90A-7AA5219F2AB5}" srcOrd="0" destOrd="0" presId="urn:microsoft.com/office/officeart/2018/2/layout/IconLabelList"/>
    <dgm:cxn modelId="{9F76D770-E10C-41F3-8C53-4B1842D7C1B3}" type="presParOf" srcId="{8A1E19A7-3126-46F7-8239-CF2870BCD99B}" destId="{C81CEED6-CD40-4724-A105-762B39462B11}" srcOrd="1" destOrd="0" presId="urn:microsoft.com/office/officeart/2018/2/layout/IconLabelList"/>
    <dgm:cxn modelId="{BB677942-F589-4495-887B-35FB53C5F65B}" type="presParOf" srcId="{8A1E19A7-3126-46F7-8239-CF2870BCD99B}" destId="{94E18645-3A17-4DEF-9796-1E129BA8E7A0}" srcOrd="2" destOrd="0" presId="urn:microsoft.com/office/officeart/2018/2/layout/IconLabelList"/>
    <dgm:cxn modelId="{F0044911-F3DE-42C8-AC0B-3348584B42BF}" type="presParOf" srcId="{1526472F-8564-45FE-A80E-91FC0A4C10EC}" destId="{7AE88F13-8CDF-458B-B203-54B1D5DDD0E0}" srcOrd="3" destOrd="0" presId="urn:microsoft.com/office/officeart/2018/2/layout/IconLabelList"/>
    <dgm:cxn modelId="{53F06B5F-D7E5-4DD7-AFCD-3413D2AA5895}" type="presParOf" srcId="{1526472F-8564-45FE-A80E-91FC0A4C10EC}" destId="{F4D414C6-C0A9-4937-A18E-BF0C5915B7A6}" srcOrd="4" destOrd="0" presId="urn:microsoft.com/office/officeart/2018/2/layout/IconLabelList"/>
    <dgm:cxn modelId="{213E195B-CFD7-4D32-B8D1-B2E1B81EE9C6}" type="presParOf" srcId="{F4D414C6-C0A9-4937-A18E-BF0C5915B7A6}" destId="{B7D53F4D-BE5E-40D7-A135-DCBBB117C5AE}" srcOrd="0" destOrd="0" presId="urn:microsoft.com/office/officeart/2018/2/layout/IconLabelList"/>
    <dgm:cxn modelId="{F9B2D7D8-E3C1-452A-96D7-ECE1ABA60AE8}" type="presParOf" srcId="{F4D414C6-C0A9-4937-A18E-BF0C5915B7A6}" destId="{9864987F-CF63-473E-A964-ACE304D90138}" srcOrd="1" destOrd="0" presId="urn:microsoft.com/office/officeart/2018/2/layout/IconLabelList"/>
    <dgm:cxn modelId="{7955325E-E5E2-4B9D-B448-DD2282DB48CF}" type="presParOf" srcId="{F4D414C6-C0A9-4937-A18E-BF0C5915B7A6}" destId="{314BA14D-D8B9-4398-87C9-22A61F87EF7F}"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42750-407B-4C3F-A98D-0155BBDD7F44}"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E24D771B-538D-42BE-AAE6-2229C36BE500}">
      <dgm:prSet/>
      <dgm:spPr/>
      <dgm:t>
        <a:bodyPr/>
        <a:lstStyle/>
        <a:p>
          <a:r>
            <a:rPr lang="en-AU" dirty="0"/>
            <a:t>Kaggle</a:t>
          </a:r>
          <a:endParaRPr lang="en-US" dirty="0"/>
        </a:p>
      </dgm:t>
    </dgm:pt>
    <dgm:pt modelId="{D10A1A10-09C3-4C72-BDE1-1B141C16678C}" type="parTrans" cxnId="{89E14C5B-8EB0-45A0-BA62-759B0129E0DE}">
      <dgm:prSet/>
      <dgm:spPr/>
      <dgm:t>
        <a:bodyPr/>
        <a:lstStyle/>
        <a:p>
          <a:endParaRPr lang="en-US"/>
        </a:p>
      </dgm:t>
    </dgm:pt>
    <dgm:pt modelId="{97A94C16-40D8-4D70-A61B-B3DC7EC5CB00}" type="sibTrans" cxnId="{89E14C5B-8EB0-45A0-BA62-759B0129E0DE}">
      <dgm:prSet/>
      <dgm:spPr/>
      <dgm:t>
        <a:bodyPr/>
        <a:lstStyle/>
        <a:p>
          <a:endParaRPr lang="en-US"/>
        </a:p>
      </dgm:t>
    </dgm:pt>
    <dgm:pt modelId="{406C560E-5556-416F-97C4-EAB5533FEDA0}">
      <dgm:prSet/>
      <dgm:spPr/>
      <dgm:t>
        <a:bodyPr/>
        <a:lstStyle/>
        <a:p>
          <a:r>
            <a:rPr lang="en-AU" dirty="0"/>
            <a:t>lendingclub.com</a:t>
          </a:r>
          <a:endParaRPr lang="en-US" dirty="0"/>
        </a:p>
      </dgm:t>
    </dgm:pt>
    <dgm:pt modelId="{46D89EC0-AA34-4383-949F-7897FF4EFEB6}" type="parTrans" cxnId="{62DF92ED-DAA7-41A5-923C-938E1A44F2B4}">
      <dgm:prSet/>
      <dgm:spPr/>
      <dgm:t>
        <a:bodyPr/>
        <a:lstStyle/>
        <a:p>
          <a:endParaRPr lang="en-US"/>
        </a:p>
      </dgm:t>
    </dgm:pt>
    <dgm:pt modelId="{518A4E1D-635F-4724-BC10-8B3A1EB331B1}" type="sibTrans" cxnId="{62DF92ED-DAA7-41A5-923C-938E1A44F2B4}">
      <dgm:prSet/>
      <dgm:spPr/>
      <dgm:t>
        <a:bodyPr/>
        <a:lstStyle/>
        <a:p>
          <a:endParaRPr lang="en-US"/>
        </a:p>
      </dgm:t>
    </dgm:pt>
    <dgm:pt modelId="{014063A8-3FAB-4FC2-B142-EC9E49BC3020}" type="pres">
      <dgm:prSet presAssocID="{3C742750-407B-4C3F-A98D-0155BBDD7F44}" presName="hierChild1" presStyleCnt="0">
        <dgm:presLayoutVars>
          <dgm:chPref val="1"/>
          <dgm:dir/>
          <dgm:animOne val="branch"/>
          <dgm:animLvl val="lvl"/>
          <dgm:resizeHandles/>
        </dgm:presLayoutVars>
      </dgm:prSet>
      <dgm:spPr/>
    </dgm:pt>
    <dgm:pt modelId="{6DCF13E2-1126-4DEB-8DA3-2C78626ADD1D}" type="pres">
      <dgm:prSet presAssocID="{E24D771B-538D-42BE-AAE6-2229C36BE500}" presName="hierRoot1" presStyleCnt="0"/>
      <dgm:spPr/>
    </dgm:pt>
    <dgm:pt modelId="{D4F15FBF-4DDA-4122-9732-801DC6166414}" type="pres">
      <dgm:prSet presAssocID="{E24D771B-538D-42BE-AAE6-2229C36BE500}" presName="composite" presStyleCnt="0"/>
      <dgm:spPr/>
    </dgm:pt>
    <dgm:pt modelId="{22B3251D-1B45-4EAA-941A-F4FED861F1A5}" type="pres">
      <dgm:prSet presAssocID="{E24D771B-538D-42BE-AAE6-2229C36BE500}" presName="background" presStyleLbl="node0" presStyleIdx="0" presStyleCnt="2"/>
      <dgm:spPr/>
    </dgm:pt>
    <dgm:pt modelId="{626F9E80-0E88-4871-912F-B1E7DC01DC31}" type="pres">
      <dgm:prSet presAssocID="{E24D771B-538D-42BE-AAE6-2229C36BE500}" presName="text" presStyleLbl="fgAcc0" presStyleIdx="0" presStyleCnt="2">
        <dgm:presLayoutVars>
          <dgm:chPref val="3"/>
        </dgm:presLayoutVars>
      </dgm:prSet>
      <dgm:spPr/>
    </dgm:pt>
    <dgm:pt modelId="{F5F749E5-DC0C-4D56-8440-EE269480A348}" type="pres">
      <dgm:prSet presAssocID="{E24D771B-538D-42BE-AAE6-2229C36BE500}" presName="hierChild2" presStyleCnt="0"/>
      <dgm:spPr/>
    </dgm:pt>
    <dgm:pt modelId="{255F6568-4BC3-46B5-8623-CF6EEF4B8ED2}" type="pres">
      <dgm:prSet presAssocID="{406C560E-5556-416F-97C4-EAB5533FEDA0}" presName="hierRoot1" presStyleCnt="0"/>
      <dgm:spPr/>
    </dgm:pt>
    <dgm:pt modelId="{C1D281F6-C931-464E-9E2C-12BB19B3ADC9}" type="pres">
      <dgm:prSet presAssocID="{406C560E-5556-416F-97C4-EAB5533FEDA0}" presName="composite" presStyleCnt="0"/>
      <dgm:spPr/>
    </dgm:pt>
    <dgm:pt modelId="{6DA7D2DB-795E-41FC-A328-4F995D18F0AE}" type="pres">
      <dgm:prSet presAssocID="{406C560E-5556-416F-97C4-EAB5533FEDA0}" presName="background" presStyleLbl="node0" presStyleIdx="1" presStyleCnt="2"/>
      <dgm:spPr/>
    </dgm:pt>
    <dgm:pt modelId="{5E2F1DE3-B3E1-4D01-885A-1F6D045352DD}" type="pres">
      <dgm:prSet presAssocID="{406C560E-5556-416F-97C4-EAB5533FEDA0}" presName="text" presStyleLbl="fgAcc0" presStyleIdx="1" presStyleCnt="2">
        <dgm:presLayoutVars>
          <dgm:chPref val="3"/>
        </dgm:presLayoutVars>
      </dgm:prSet>
      <dgm:spPr/>
    </dgm:pt>
    <dgm:pt modelId="{40763EC0-A41C-472E-B0F2-08D43B0DC0A4}" type="pres">
      <dgm:prSet presAssocID="{406C560E-5556-416F-97C4-EAB5533FEDA0}" presName="hierChild2" presStyleCnt="0"/>
      <dgm:spPr/>
    </dgm:pt>
  </dgm:ptLst>
  <dgm:cxnLst>
    <dgm:cxn modelId="{89E14C5B-8EB0-45A0-BA62-759B0129E0DE}" srcId="{3C742750-407B-4C3F-A98D-0155BBDD7F44}" destId="{E24D771B-538D-42BE-AAE6-2229C36BE500}" srcOrd="0" destOrd="0" parTransId="{D10A1A10-09C3-4C72-BDE1-1B141C16678C}" sibTransId="{97A94C16-40D8-4D70-A61B-B3DC7EC5CB00}"/>
    <dgm:cxn modelId="{5534436B-CBD9-43B3-896F-75F6D919C966}" type="presOf" srcId="{406C560E-5556-416F-97C4-EAB5533FEDA0}" destId="{5E2F1DE3-B3E1-4D01-885A-1F6D045352DD}" srcOrd="0" destOrd="0" presId="urn:microsoft.com/office/officeart/2005/8/layout/hierarchy1"/>
    <dgm:cxn modelId="{EBDCD753-04F9-40E3-A59A-D39198F0E9C4}" type="presOf" srcId="{3C742750-407B-4C3F-A98D-0155BBDD7F44}" destId="{014063A8-3FAB-4FC2-B142-EC9E49BC3020}" srcOrd="0" destOrd="0" presId="urn:microsoft.com/office/officeart/2005/8/layout/hierarchy1"/>
    <dgm:cxn modelId="{6414019D-4C2D-4C4D-AFA5-BF4E091798AD}" type="presOf" srcId="{E24D771B-538D-42BE-AAE6-2229C36BE500}" destId="{626F9E80-0E88-4871-912F-B1E7DC01DC31}" srcOrd="0" destOrd="0" presId="urn:microsoft.com/office/officeart/2005/8/layout/hierarchy1"/>
    <dgm:cxn modelId="{62DF92ED-DAA7-41A5-923C-938E1A44F2B4}" srcId="{3C742750-407B-4C3F-A98D-0155BBDD7F44}" destId="{406C560E-5556-416F-97C4-EAB5533FEDA0}" srcOrd="1" destOrd="0" parTransId="{46D89EC0-AA34-4383-949F-7897FF4EFEB6}" sibTransId="{518A4E1D-635F-4724-BC10-8B3A1EB331B1}"/>
    <dgm:cxn modelId="{9C2E3D3C-56CD-4ED9-AE48-334FF581BDC6}" type="presParOf" srcId="{014063A8-3FAB-4FC2-B142-EC9E49BC3020}" destId="{6DCF13E2-1126-4DEB-8DA3-2C78626ADD1D}" srcOrd="0" destOrd="0" presId="urn:microsoft.com/office/officeart/2005/8/layout/hierarchy1"/>
    <dgm:cxn modelId="{0E64697A-4C42-4DC8-B4FE-D36FF476DBB0}" type="presParOf" srcId="{6DCF13E2-1126-4DEB-8DA3-2C78626ADD1D}" destId="{D4F15FBF-4DDA-4122-9732-801DC6166414}" srcOrd="0" destOrd="0" presId="urn:microsoft.com/office/officeart/2005/8/layout/hierarchy1"/>
    <dgm:cxn modelId="{0DB3B762-6B3D-456B-BBC6-8B407E75F9B9}" type="presParOf" srcId="{D4F15FBF-4DDA-4122-9732-801DC6166414}" destId="{22B3251D-1B45-4EAA-941A-F4FED861F1A5}" srcOrd="0" destOrd="0" presId="urn:microsoft.com/office/officeart/2005/8/layout/hierarchy1"/>
    <dgm:cxn modelId="{48543006-53FD-46AD-983F-CB862D5D0316}" type="presParOf" srcId="{D4F15FBF-4DDA-4122-9732-801DC6166414}" destId="{626F9E80-0E88-4871-912F-B1E7DC01DC31}" srcOrd="1" destOrd="0" presId="urn:microsoft.com/office/officeart/2005/8/layout/hierarchy1"/>
    <dgm:cxn modelId="{DE42B93A-AF5E-48FE-A466-1DE3B6B55C8D}" type="presParOf" srcId="{6DCF13E2-1126-4DEB-8DA3-2C78626ADD1D}" destId="{F5F749E5-DC0C-4D56-8440-EE269480A348}" srcOrd="1" destOrd="0" presId="urn:microsoft.com/office/officeart/2005/8/layout/hierarchy1"/>
    <dgm:cxn modelId="{2D9B70BD-9BEA-49DD-8646-D84EECCC5D4B}" type="presParOf" srcId="{014063A8-3FAB-4FC2-B142-EC9E49BC3020}" destId="{255F6568-4BC3-46B5-8623-CF6EEF4B8ED2}" srcOrd="1" destOrd="0" presId="urn:microsoft.com/office/officeart/2005/8/layout/hierarchy1"/>
    <dgm:cxn modelId="{58413569-F079-4768-AAAC-6EC765287A2F}" type="presParOf" srcId="{255F6568-4BC3-46B5-8623-CF6EEF4B8ED2}" destId="{C1D281F6-C931-464E-9E2C-12BB19B3ADC9}" srcOrd="0" destOrd="0" presId="urn:microsoft.com/office/officeart/2005/8/layout/hierarchy1"/>
    <dgm:cxn modelId="{E636AF1B-6968-4E61-8FF2-08AECA3FD06F}" type="presParOf" srcId="{C1D281F6-C931-464E-9E2C-12BB19B3ADC9}" destId="{6DA7D2DB-795E-41FC-A328-4F995D18F0AE}" srcOrd="0" destOrd="0" presId="urn:microsoft.com/office/officeart/2005/8/layout/hierarchy1"/>
    <dgm:cxn modelId="{B0607A75-F3F3-44B7-A5FA-64273348B2D6}" type="presParOf" srcId="{C1D281F6-C931-464E-9E2C-12BB19B3ADC9}" destId="{5E2F1DE3-B3E1-4D01-885A-1F6D045352DD}" srcOrd="1" destOrd="0" presId="urn:microsoft.com/office/officeart/2005/8/layout/hierarchy1"/>
    <dgm:cxn modelId="{98DBA128-D64F-4BB1-93EE-BEA2E9AB43B3}" type="presParOf" srcId="{255F6568-4BC3-46B5-8623-CF6EEF4B8ED2}" destId="{40763EC0-A41C-472E-B0F2-08D43B0DC0A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B94C-FB3A-4903-A65F-6A6FCB6C4B31}">
      <dsp:nvSpPr>
        <dsp:cNvPr id="0" name=""/>
        <dsp:cNvSpPr/>
      </dsp:nvSpPr>
      <dsp:spPr>
        <a:xfrm>
          <a:off x="754474" y="816206"/>
          <a:ext cx="1476393" cy="14763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8C796-5327-4BA5-BB3A-749971871DD5}">
      <dsp:nvSpPr>
        <dsp:cNvPr id="0" name=""/>
        <dsp:cNvSpPr/>
      </dsp:nvSpPr>
      <dsp:spPr>
        <a:xfrm>
          <a:off x="143334" y="2747763"/>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Machine Learning</a:t>
          </a:r>
          <a:endParaRPr lang="en-US" sz="2300" kern="1200" dirty="0"/>
        </a:p>
      </dsp:txBody>
      <dsp:txXfrm>
        <a:off x="143334" y="2747763"/>
        <a:ext cx="3280874" cy="720000"/>
      </dsp:txXfrm>
    </dsp:sp>
    <dsp:sp modelId="{99EE978C-2E15-4B23-A90A-7AA5219F2AB5}">
      <dsp:nvSpPr>
        <dsp:cNvPr id="0" name=""/>
        <dsp:cNvSpPr/>
      </dsp:nvSpPr>
      <dsp:spPr>
        <a:xfrm>
          <a:off x="3885080" y="796496"/>
          <a:ext cx="1476393" cy="14763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E18645-3A17-4DEF-9796-1E129BA8E7A0}">
      <dsp:nvSpPr>
        <dsp:cNvPr id="0" name=""/>
        <dsp:cNvSpPr/>
      </dsp:nvSpPr>
      <dsp:spPr>
        <a:xfrm>
          <a:off x="3192809" y="2660679"/>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Preliminary Data Processing</a:t>
          </a:r>
          <a:endParaRPr lang="en-US" sz="2300" kern="1200" dirty="0"/>
        </a:p>
      </dsp:txBody>
      <dsp:txXfrm>
        <a:off x="3192809" y="2660679"/>
        <a:ext cx="3280874" cy="720000"/>
      </dsp:txXfrm>
    </dsp:sp>
    <dsp:sp modelId="{B7D53F4D-BE5E-40D7-A135-DCBBB117C5AE}">
      <dsp:nvSpPr>
        <dsp:cNvPr id="0" name=""/>
        <dsp:cNvSpPr/>
      </dsp:nvSpPr>
      <dsp:spPr>
        <a:xfrm>
          <a:off x="6730890" y="784434"/>
          <a:ext cx="1476393" cy="14763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4BA14D-D8B9-4398-87C9-22A61F87EF7F}">
      <dsp:nvSpPr>
        <dsp:cNvPr id="0" name=""/>
        <dsp:cNvSpPr/>
      </dsp:nvSpPr>
      <dsp:spPr>
        <a:xfrm>
          <a:off x="6229587" y="2651125"/>
          <a:ext cx="25225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Model Testing</a:t>
          </a:r>
          <a:endParaRPr lang="en-US" sz="2300" b="1" kern="1200" dirty="0"/>
        </a:p>
      </dsp:txBody>
      <dsp:txXfrm>
        <a:off x="6229587" y="2651125"/>
        <a:ext cx="252253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3251D-1B45-4EAA-941A-F4FED861F1A5}">
      <dsp:nvSpPr>
        <dsp:cNvPr id="0" name=""/>
        <dsp:cNvSpPr/>
      </dsp:nvSpPr>
      <dsp:spPr>
        <a:xfrm>
          <a:off x="1092" y="678400"/>
          <a:ext cx="3833556" cy="2434308"/>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26F9E80-0E88-4871-912F-B1E7DC01DC31}">
      <dsp:nvSpPr>
        <dsp:cNvPr id="0" name=""/>
        <dsp:cNvSpPr/>
      </dsp:nvSpPr>
      <dsp:spPr>
        <a:xfrm>
          <a:off x="427042" y="1083053"/>
          <a:ext cx="3833556" cy="2434308"/>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dirty="0"/>
            <a:t>Kaggle</a:t>
          </a:r>
          <a:endParaRPr lang="en-US" sz="3200" kern="1200" dirty="0"/>
        </a:p>
      </dsp:txBody>
      <dsp:txXfrm>
        <a:off x="498340" y="1154351"/>
        <a:ext cx="3690960" cy="2291712"/>
      </dsp:txXfrm>
    </dsp:sp>
    <dsp:sp modelId="{6DA7D2DB-795E-41FC-A328-4F995D18F0AE}">
      <dsp:nvSpPr>
        <dsp:cNvPr id="0" name=""/>
        <dsp:cNvSpPr/>
      </dsp:nvSpPr>
      <dsp:spPr>
        <a:xfrm>
          <a:off x="4686550" y="678400"/>
          <a:ext cx="3833556" cy="2434308"/>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E2F1DE3-B3E1-4D01-885A-1F6D045352DD}">
      <dsp:nvSpPr>
        <dsp:cNvPr id="0" name=""/>
        <dsp:cNvSpPr/>
      </dsp:nvSpPr>
      <dsp:spPr>
        <a:xfrm>
          <a:off x="5112501" y="1083053"/>
          <a:ext cx="3833556" cy="2434308"/>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dirty="0"/>
            <a:t>lendingclub.com</a:t>
          </a:r>
          <a:endParaRPr lang="en-US" sz="3200" kern="1200" dirty="0"/>
        </a:p>
      </dsp:txBody>
      <dsp:txXfrm>
        <a:off x="5183799" y="1154351"/>
        <a:ext cx="3690960" cy="22917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5/12/2023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3303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5/12/2023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838724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5/12/2023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54586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5/12/2023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4681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5/12/2023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1498442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5/12/2023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603757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5/12/2023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1762720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5/12/2023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68295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5/12/2023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659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5/12/2023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9437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5/12/2023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246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5/12/2023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4075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5/12/2023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67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E237E6-0076-4915-A5A8-B7C11FA4F374}" type="datetime1">
              <a:rPr lang="en-US" smtClean="0"/>
              <a:t>5/12/2023</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813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05F58F-C0B5-422A-8E5A-6B99E5D80F0A}" type="datetime1">
              <a:rPr lang="en-US" smtClean="0"/>
              <a:t>5/12/2023</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7754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65E655-9687-48DF-A33F-F8824CCCB5D1}" type="datetime1">
              <a:rPr lang="en-US" smtClean="0"/>
              <a:t>5/12/2023</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648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5/12/2023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4400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3BAB95-8DA7-460B-B00A-7037C8394FB0}" type="datetime1">
              <a:rPr lang="en-US" smtClean="0"/>
              <a:pPr/>
              <a:t>5/12/2023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02888288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lendingclub.com/info/download-data.a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A0CC-FDA5-C328-6D86-F194CAC5DA97}"/>
              </a:ext>
            </a:extLst>
          </p:cNvPr>
          <p:cNvSpPr>
            <a:spLocks noGrp="1"/>
          </p:cNvSpPr>
          <p:nvPr>
            <p:ph type="ctrTitle"/>
          </p:nvPr>
        </p:nvSpPr>
        <p:spPr>
          <a:xfrm>
            <a:off x="528384" y="1447798"/>
            <a:ext cx="4802187" cy="3329581"/>
          </a:xfrm>
        </p:spPr>
        <p:txBody>
          <a:bodyPr>
            <a:normAutofit/>
          </a:bodyPr>
          <a:lstStyle/>
          <a:p>
            <a:pPr>
              <a:lnSpc>
                <a:spcPct val="90000"/>
              </a:lnSpc>
            </a:pPr>
            <a:r>
              <a:rPr lang="en-AU" sz="6100" dirty="0"/>
              <a:t>LOAN PREDICTION</a:t>
            </a:r>
          </a:p>
        </p:txBody>
      </p:sp>
      <p:sp>
        <p:nvSpPr>
          <p:cNvPr id="3" name="Subtitle 2">
            <a:extLst>
              <a:ext uri="{FF2B5EF4-FFF2-40B4-BE49-F238E27FC236}">
                <a16:creationId xmlns:a16="http://schemas.microsoft.com/office/drawing/2014/main" id="{6A98D68F-BB77-CAF5-C705-D3550A4FA7FC}"/>
              </a:ext>
            </a:extLst>
          </p:cNvPr>
          <p:cNvSpPr>
            <a:spLocks noGrp="1"/>
          </p:cNvSpPr>
          <p:nvPr>
            <p:ph type="subTitle" idx="1"/>
          </p:nvPr>
        </p:nvSpPr>
        <p:spPr>
          <a:xfrm>
            <a:off x="647654" y="4777379"/>
            <a:ext cx="4802187" cy="1471019"/>
          </a:xfrm>
        </p:spPr>
        <p:txBody>
          <a:bodyPr>
            <a:normAutofit/>
          </a:bodyPr>
          <a:lstStyle/>
          <a:p>
            <a:r>
              <a:rPr lang="en-AU" dirty="0"/>
              <a:t>GROUP PROJECT 4</a:t>
            </a:r>
          </a:p>
        </p:txBody>
      </p:sp>
      <p:pic>
        <p:nvPicPr>
          <p:cNvPr id="11" name="Picture 10" descr="Text&#10;&#10;Description automatically generated">
            <a:extLst>
              <a:ext uri="{FF2B5EF4-FFF2-40B4-BE49-F238E27FC236}">
                <a16:creationId xmlns:a16="http://schemas.microsoft.com/office/drawing/2014/main" id="{7D3356F1-6A12-6379-793A-CB4624D25BF0}"/>
              </a:ext>
            </a:extLst>
          </p:cNvPr>
          <p:cNvPicPr>
            <a:picLocks noChangeAspect="1"/>
          </p:cNvPicPr>
          <p:nvPr/>
        </p:nvPicPr>
        <p:blipFill rotWithShape="1">
          <a:blip r:embed="rId3">
            <a:extLst>
              <a:ext uri="{28A0092B-C50C-407E-A947-70E740481C1C}">
                <a14:useLocalDpi xmlns:a14="http://schemas.microsoft.com/office/drawing/2010/main" val="0"/>
              </a:ext>
            </a:extLst>
          </a:blip>
          <a:srcRect r="1" b="1863"/>
          <a:stretch/>
        </p:blipFill>
        <p:spPr>
          <a:xfrm>
            <a:off x="6103423" y="-1"/>
            <a:ext cx="6087038" cy="3429001"/>
          </a:xfrm>
          <a:prstGeom prst="rect">
            <a:avLst/>
          </a:prstGeom>
        </p:spPr>
      </p:pic>
      <p:sp>
        <p:nvSpPr>
          <p:cNvPr id="16" name="Rectangle 15">
            <a:extLst>
              <a:ext uri="{FF2B5EF4-FFF2-40B4-BE49-F238E27FC236}">
                <a16:creationId xmlns:a16="http://schemas.microsoft.com/office/drawing/2014/main" id="{AA9FFBA2-F0B1-4379-BF93-5526B0B8F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Multicolored smoke gradient">
            <a:extLst>
              <a:ext uri="{FF2B5EF4-FFF2-40B4-BE49-F238E27FC236}">
                <a16:creationId xmlns:a16="http://schemas.microsoft.com/office/drawing/2014/main" id="{84B1D485-131C-B307-D19E-F134A3CC699D}"/>
              </a:ext>
            </a:extLst>
          </p:cNvPr>
          <p:cNvPicPr>
            <a:picLocks noChangeAspect="1"/>
          </p:cNvPicPr>
          <p:nvPr/>
        </p:nvPicPr>
        <p:blipFill rotWithShape="1">
          <a:blip r:embed="rId4"/>
          <a:srcRect t="7910" r="3" b="7710"/>
          <a:stretch/>
        </p:blipFill>
        <p:spPr>
          <a:xfrm>
            <a:off x="6103423" y="3428999"/>
            <a:ext cx="6087038" cy="3428539"/>
          </a:xfrm>
          <a:prstGeom prst="rect">
            <a:avLst/>
          </a:prstGeom>
        </p:spPr>
      </p:pic>
    </p:spTree>
    <p:extLst>
      <p:ext uri="{BB962C8B-B14F-4D97-AF65-F5344CB8AC3E}">
        <p14:creationId xmlns:p14="http://schemas.microsoft.com/office/powerpoint/2010/main" val="309999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F657-ACDF-E66E-C308-1E5D9E0158BC}"/>
              </a:ext>
            </a:extLst>
          </p:cNvPr>
          <p:cNvSpPr>
            <a:spLocks noGrp="1"/>
          </p:cNvSpPr>
          <p:nvPr>
            <p:ph type="title"/>
          </p:nvPr>
        </p:nvSpPr>
        <p:spPr>
          <a:xfrm>
            <a:off x="646111" y="452718"/>
            <a:ext cx="9404723" cy="1400530"/>
          </a:xfrm>
        </p:spPr>
        <p:txBody>
          <a:bodyPr>
            <a:normAutofit/>
          </a:bodyPr>
          <a:lstStyle/>
          <a:p>
            <a:r>
              <a:rPr lang="en-AU" dirty="0"/>
              <a:t>Data Sources</a:t>
            </a:r>
          </a:p>
        </p:txBody>
      </p:sp>
      <p:sp>
        <p:nvSpPr>
          <p:cNvPr id="24" name="Rectangle 9">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2C01503-2653-C1FB-A9EF-8D7F6F5C7AC0}"/>
              </a:ext>
            </a:extLst>
          </p:cNvPr>
          <p:cNvGraphicFramePr>
            <a:graphicFrameLocks noGrp="1"/>
          </p:cNvGraphicFramePr>
          <p:nvPr>
            <p:ph idx="1"/>
            <p:extLst>
              <p:ext uri="{D42A27DB-BD31-4B8C-83A1-F6EECF244321}">
                <p14:modId xmlns:p14="http://schemas.microsoft.com/office/powerpoint/2010/main" val="49609122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230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618-0144-AF61-B749-0D908A22D78B}"/>
              </a:ext>
            </a:extLst>
          </p:cNvPr>
          <p:cNvSpPr>
            <a:spLocks noGrp="1"/>
          </p:cNvSpPr>
          <p:nvPr>
            <p:ph type="title"/>
          </p:nvPr>
        </p:nvSpPr>
        <p:spPr>
          <a:xfrm>
            <a:off x="1103313" y="496261"/>
            <a:ext cx="9404723" cy="1400530"/>
          </a:xfrm>
        </p:spPr>
        <p:txBody>
          <a:bodyPr/>
          <a:lstStyle/>
          <a:p>
            <a:r>
              <a:rPr lang="en-AU" dirty="0"/>
              <a:t>Group Members</a:t>
            </a:r>
          </a:p>
        </p:txBody>
      </p:sp>
      <p:graphicFrame>
        <p:nvGraphicFramePr>
          <p:cNvPr id="4" name="Table 4">
            <a:extLst>
              <a:ext uri="{FF2B5EF4-FFF2-40B4-BE49-F238E27FC236}">
                <a16:creationId xmlns:a16="http://schemas.microsoft.com/office/drawing/2014/main" id="{395C4DE4-BC26-E7D9-92F2-1420437FF125}"/>
              </a:ext>
            </a:extLst>
          </p:cNvPr>
          <p:cNvGraphicFramePr>
            <a:graphicFrameLocks noGrp="1"/>
          </p:cNvGraphicFramePr>
          <p:nvPr>
            <p:ph idx="1"/>
            <p:extLst>
              <p:ext uri="{D42A27DB-BD31-4B8C-83A1-F6EECF244321}">
                <p14:modId xmlns:p14="http://schemas.microsoft.com/office/powerpoint/2010/main" val="1293890824"/>
              </p:ext>
            </p:extLst>
          </p:nvPr>
        </p:nvGraphicFramePr>
        <p:xfrm>
          <a:off x="1103312" y="2052638"/>
          <a:ext cx="10326687" cy="2908572"/>
        </p:xfrm>
        <a:graphic>
          <a:graphicData uri="http://schemas.openxmlformats.org/drawingml/2006/table">
            <a:tbl>
              <a:tblPr firstRow="1" bandRow="1">
                <a:tableStyleId>{5C22544A-7EE6-4342-B048-85BDC9FD1C3A}</a:tableStyleId>
              </a:tblPr>
              <a:tblGrid>
                <a:gridCol w="3619892">
                  <a:extLst>
                    <a:ext uri="{9D8B030D-6E8A-4147-A177-3AD203B41FA5}">
                      <a16:colId xmlns:a16="http://schemas.microsoft.com/office/drawing/2014/main" val="2461700964"/>
                    </a:ext>
                  </a:extLst>
                </a:gridCol>
                <a:gridCol w="6706795">
                  <a:extLst>
                    <a:ext uri="{9D8B030D-6E8A-4147-A177-3AD203B41FA5}">
                      <a16:colId xmlns:a16="http://schemas.microsoft.com/office/drawing/2014/main" val="2644620585"/>
                    </a:ext>
                  </a:extLst>
                </a:gridCol>
              </a:tblGrid>
              <a:tr h="640922">
                <a:tc>
                  <a:txBody>
                    <a:bodyPr/>
                    <a:lstStyle/>
                    <a:p>
                      <a:r>
                        <a:rPr lang="en-AU" dirty="0"/>
                        <a:t>Member</a:t>
                      </a:r>
                    </a:p>
                  </a:txBody>
                  <a:tcPr marL="76293" marR="76293"/>
                </a:tc>
                <a:tc>
                  <a:txBody>
                    <a:bodyPr/>
                    <a:lstStyle/>
                    <a:p>
                      <a:r>
                        <a:rPr lang="en-AU" dirty="0"/>
                        <a:t>Responsibilities</a:t>
                      </a:r>
                    </a:p>
                  </a:txBody>
                  <a:tcPr marL="76293" marR="76293"/>
                </a:tc>
                <a:extLst>
                  <a:ext uri="{0D108BD9-81ED-4DB2-BD59-A6C34878D82A}">
                    <a16:rowId xmlns:a16="http://schemas.microsoft.com/office/drawing/2014/main" val="282854398"/>
                  </a:ext>
                </a:extLst>
              </a:tr>
              <a:tr h="813364">
                <a:tc>
                  <a:txBody>
                    <a:bodyPr/>
                    <a:lstStyle/>
                    <a:p>
                      <a:r>
                        <a:rPr lang="en-AU" dirty="0" err="1"/>
                        <a:t>Khin</a:t>
                      </a:r>
                      <a:r>
                        <a:rPr lang="en-AU" dirty="0"/>
                        <a:t> Kyaw</a:t>
                      </a:r>
                    </a:p>
                  </a:txBody>
                  <a:tcPr marL="76293" marR="7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Machine Learning Model and Presentation</a:t>
                      </a:r>
                    </a:p>
                    <a:p>
                      <a:endParaRPr lang="en-AU" dirty="0"/>
                    </a:p>
                  </a:txBody>
                  <a:tcPr marL="76293" marR="76293"/>
                </a:tc>
                <a:extLst>
                  <a:ext uri="{0D108BD9-81ED-4DB2-BD59-A6C34878D82A}">
                    <a16:rowId xmlns:a16="http://schemas.microsoft.com/office/drawing/2014/main" val="2957012543"/>
                  </a:ext>
                </a:extLst>
              </a:tr>
              <a:tr h="640922">
                <a:tc>
                  <a:txBody>
                    <a:bodyPr/>
                    <a:lstStyle/>
                    <a:p>
                      <a:r>
                        <a:rPr lang="en-AU" dirty="0"/>
                        <a:t>Minh Tran </a:t>
                      </a:r>
                    </a:p>
                  </a:txBody>
                  <a:tcPr marL="76293" marR="76293"/>
                </a:tc>
                <a:tc>
                  <a:txBody>
                    <a:bodyPr/>
                    <a:lstStyle/>
                    <a:p>
                      <a:r>
                        <a:rPr lang="en-AU" dirty="0"/>
                        <a:t>Flask Application, Web Page and Presentation</a:t>
                      </a:r>
                    </a:p>
                  </a:txBody>
                  <a:tcPr marL="76293" marR="76293"/>
                </a:tc>
                <a:extLst>
                  <a:ext uri="{0D108BD9-81ED-4DB2-BD59-A6C34878D82A}">
                    <a16:rowId xmlns:a16="http://schemas.microsoft.com/office/drawing/2014/main" val="697114121"/>
                  </a:ext>
                </a:extLst>
              </a:tr>
              <a:tr h="813364">
                <a:tc>
                  <a:txBody>
                    <a:bodyPr/>
                    <a:lstStyle/>
                    <a:p>
                      <a:r>
                        <a:rPr lang="en-AU" dirty="0"/>
                        <a:t>Rohan Liyanage</a:t>
                      </a:r>
                    </a:p>
                  </a:txBody>
                  <a:tcPr marL="76293" marR="7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Flask Application, Web Page and Presentation</a:t>
                      </a:r>
                    </a:p>
                    <a:p>
                      <a:endParaRPr lang="en-AU" dirty="0"/>
                    </a:p>
                  </a:txBody>
                  <a:tcPr marL="76293" marR="76293"/>
                </a:tc>
                <a:extLst>
                  <a:ext uri="{0D108BD9-81ED-4DB2-BD59-A6C34878D82A}">
                    <a16:rowId xmlns:a16="http://schemas.microsoft.com/office/drawing/2014/main" val="2440774867"/>
                  </a:ext>
                </a:extLst>
              </a:tr>
            </a:tbl>
          </a:graphicData>
        </a:graphic>
      </p:graphicFrame>
    </p:spTree>
    <p:extLst>
      <p:ext uri="{BB962C8B-B14F-4D97-AF65-F5344CB8AC3E}">
        <p14:creationId xmlns:p14="http://schemas.microsoft.com/office/powerpoint/2010/main" val="403022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0DD3-1045-A6ED-0344-8D478B03F74B}"/>
              </a:ext>
            </a:extLst>
          </p:cNvPr>
          <p:cNvSpPr>
            <a:spLocks noGrp="1"/>
          </p:cNvSpPr>
          <p:nvPr>
            <p:ph type="title"/>
          </p:nvPr>
        </p:nvSpPr>
        <p:spPr/>
        <p:txBody>
          <a:bodyPr/>
          <a:lstStyle/>
          <a:p>
            <a:r>
              <a:rPr lang="en-AU" dirty="0"/>
              <a:t>What we used </a:t>
            </a:r>
          </a:p>
        </p:txBody>
      </p:sp>
      <p:pic>
        <p:nvPicPr>
          <p:cNvPr id="7" name="Picture 6" descr="A picture containing shape&#10;&#10;Description automatically generated">
            <a:extLst>
              <a:ext uri="{FF2B5EF4-FFF2-40B4-BE49-F238E27FC236}">
                <a16:creationId xmlns:a16="http://schemas.microsoft.com/office/drawing/2014/main" id="{EAC5F276-E95A-DEC8-AFA9-02B95EAEF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604" y="1993160"/>
            <a:ext cx="1914792" cy="3338495"/>
          </a:xfrm>
          <a:prstGeom prst="rect">
            <a:avLst/>
          </a:prstGeom>
        </p:spPr>
      </p:pic>
      <p:pic>
        <p:nvPicPr>
          <p:cNvPr id="4" name="Picture 3" descr="A picture containing text, screenshot, font, design&#10;&#10;Description automatically generated">
            <a:extLst>
              <a:ext uri="{FF2B5EF4-FFF2-40B4-BE49-F238E27FC236}">
                <a16:creationId xmlns:a16="http://schemas.microsoft.com/office/drawing/2014/main" id="{90ADC4AE-3EA1-C71F-7478-516209876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777" y="1993160"/>
            <a:ext cx="1914791" cy="3011593"/>
          </a:xfrm>
          <a:prstGeom prst="rect">
            <a:avLst/>
          </a:prstGeom>
        </p:spPr>
      </p:pic>
      <p:pic>
        <p:nvPicPr>
          <p:cNvPr id="8" name="Picture 7" descr="A yellow background with black text&#10;&#10;Description automatically generated with low confidence">
            <a:extLst>
              <a:ext uri="{FF2B5EF4-FFF2-40B4-BE49-F238E27FC236}">
                <a16:creationId xmlns:a16="http://schemas.microsoft.com/office/drawing/2014/main" id="{77DBB50C-0D49-6D21-B776-CE7E1B6F1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960" y="1993160"/>
            <a:ext cx="1895935" cy="1103359"/>
          </a:xfrm>
          <a:prstGeom prst="rect">
            <a:avLst/>
          </a:prstGeom>
        </p:spPr>
      </p:pic>
      <p:pic>
        <p:nvPicPr>
          <p:cNvPr id="11" name="Picture 10">
            <a:extLst>
              <a:ext uri="{FF2B5EF4-FFF2-40B4-BE49-F238E27FC236}">
                <a16:creationId xmlns:a16="http://schemas.microsoft.com/office/drawing/2014/main" id="{8EA110E5-931A-0D2E-66EB-E6CF237FD8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960" y="3059926"/>
            <a:ext cx="1895935" cy="485132"/>
          </a:xfrm>
          <a:prstGeom prst="rect">
            <a:avLst/>
          </a:prstGeom>
        </p:spPr>
      </p:pic>
      <p:pic>
        <p:nvPicPr>
          <p:cNvPr id="13" name="Picture 12" descr="A screenshot of a computer&#10;&#10;Description automatically generated with low confidence">
            <a:extLst>
              <a:ext uri="{FF2B5EF4-FFF2-40B4-BE49-F238E27FC236}">
                <a16:creationId xmlns:a16="http://schemas.microsoft.com/office/drawing/2014/main" id="{3343B144-2E02-232B-AB86-418303F59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432" y="3545058"/>
            <a:ext cx="1891464" cy="2220528"/>
          </a:xfrm>
          <a:prstGeom prst="rect">
            <a:avLst/>
          </a:prstGeom>
        </p:spPr>
      </p:pic>
    </p:spTree>
    <p:extLst>
      <p:ext uri="{BB962C8B-B14F-4D97-AF65-F5344CB8AC3E}">
        <p14:creationId xmlns:p14="http://schemas.microsoft.com/office/powerpoint/2010/main" val="31159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807-A6DE-A385-9ADA-45F53D66A995}"/>
              </a:ext>
            </a:extLst>
          </p:cNvPr>
          <p:cNvSpPr>
            <a:spLocks noGrp="1"/>
          </p:cNvSpPr>
          <p:nvPr>
            <p:ph type="title"/>
          </p:nvPr>
        </p:nvSpPr>
        <p:spPr/>
        <p:txBody>
          <a:bodyPr/>
          <a:lstStyle/>
          <a:p>
            <a:r>
              <a:rPr lang="en-AU" dirty="0"/>
              <a:t>Steps</a:t>
            </a:r>
          </a:p>
        </p:txBody>
      </p:sp>
      <p:graphicFrame>
        <p:nvGraphicFramePr>
          <p:cNvPr id="5" name="Content Placeholder 2">
            <a:extLst>
              <a:ext uri="{FF2B5EF4-FFF2-40B4-BE49-F238E27FC236}">
                <a16:creationId xmlns:a16="http://schemas.microsoft.com/office/drawing/2014/main" id="{9EB9BD51-776D-D32E-FA24-8081E4B95013}"/>
              </a:ext>
            </a:extLst>
          </p:cNvPr>
          <p:cNvGraphicFramePr>
            <a:graphicFrameLocks noGrp="1"/>
          </p:cNvGraphicFramePr>
          <p:nvPr>
            <p:ph idx="1"/>
            <p:extLst>
              <p:ext uri="{D42A27DB-BD31-4B8C-83A1-F6EECF244321}">
                <p14:modId xmlns:p14="http://schemas.microsoft.com/office/powerpoint/2010/main" val="2017938612"/>
              </p:ext>
            </p:extLst>
          </p:nvPr>
        </p:nvGraphicFramePr>
        <p:xfrm>
          <a:off x="457200" y="1690688"/>
          <a:ext cx="11277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Icon&#10;&#10;Description automatically generated">
            <a:extLst>
              <a:ext uri="{FF2B5EF4-FFF2-40B4-BE49-F238E27FC236}">
                <a16:creationId xmlns:a16="http://schemas.microsoft.com/office/drawing/2014/main" id="{42F23693-147E-27C0-7C12-49F1FC191A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5258" y="2516187"/>
            <a:ext cx="1575067" cy="1480457"/>
          </a:xfrm>
          <a:prstGeom prst="rect">
            <a:avLst/>
          </a:prstGeom>
        </p:spPr>
      </p:pic>
      <p:sp>
        <p:nvSpPr>
          <p:cNvPr id="7" name="TextBox 6">
            <a:extLst>
              <a:ext uri="{FF2B5EF4-FFF2-40B4-BE49-F238E27FC236}">
                <a16:creationId xmlns:a16="http://schemas.microsoft.com/office/drawing/2014/main" id="{38AF02D4-3AA3-B116-E15A-8873C49D0EEC}"/>
              </a:ext>
            </a:extLst>
          </p:cNvPr>
          <p:cNvSpPr txBox="1"/>
          <p:nvPr/>
        </p:nvSpPr>
        <p:spPr>
          <a:xfrm>
            <a:off x="9584873" y="4341813"/>
            <a:ext cx="1395452" cy="369332"/>
          </a:xfrm>
          <a:prstGeom prst="rect">
            <a:avLst/>
          </a:prstGeom>
          <a:noFill/>
        </p:spPr>
        <p:txBody>
          <a:bodyPr wrap="square">
            <a:spAutoFit/>
          </a:bodyPr>
          <a:lstStyle/>
          <a:p>
            <a:pPr lvl="0">
              <a:lnSpc>
                <a:spcPct val="100000"/>
              </a:lnSpc>
            </a:pPr>
            <a:r>
              <a:rPr lang="en-US" b="1" dirty="0"/>
              <a:t>Web Page</a:t>
            </a:r>
          </a:p>
        </p:txBody>
      </p:sp>
    </p:spTree>
    <p:extLst>
      <p:ext uri="{BB962C8B-B14F-4D97-AF65-F5344CB8AC3E}">
        <p14:creationId xmlns:p14="http://schemas.microsoft.com/office/powerpoint/2010/main" val="246687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61D9-9039-133C-C496-C82302AA706C}"/>
              </a:ext>
            </a:extLst>
          </p:cNvPr>
          <p:cNvSpPr>
            <a:spLocks noGrp="1"/>
          </p:cNvSpPr>
          <p:nvPr>
            <p:ph type="title"/>
          </p:nvPr>
        </p:nvSpPr>
        <p:spPr>
          <a:xfrm>
            <a:off x="457200" y="725467"/>
            <a:ext cx="4952999" cy="2247616"/>
          </a:xfrm>
        </p:spPr>
        <p:txBody>
          <a:bodyPr>
            <a:normAutofit/>
          </a:bodyPr>
          <a:lstStyle/>
          <a:p>
            <a:r>
              <a:rPr lang="en-AU" dirty="0"/>
              <a:t>Selected Topic and Introduction</a:t>
            </a:r>
          </a:p>
        </p:txBody>
      </p:sp>
      <p:sp>
        <p:nvSpPr>
          <p:cNvPr id="3" name="Content Placeholder 2">
            <a:extLst>
              <a:ext uri="{FF2B5EF4-FFF2-40B4-BE49-F238E27FC236}">
                <a16:creationId xmlns:a16="http://schemas.microsoft.com/office/drawing/2014/main" id="{BB59DD5E-5F10-A0B7-AE54-62FF24BCDA43}"/>
              </a:ext>
            </a:extLst>
          </p:cNvPr>
          <p:cNvSpPr>
            <a:spLocks noGrp="1"/>
          </p:cNvSpPr>
          <p:nvPr>
            <p:ph idx="1"/>
          </p:nvPr>
        </p:nvSpPr>
        <p:spPr>
          <a:xfrm>
            <a:off x="457200" y="3264832"/>
            <a:ext cx="4952999" cy="3009494"/>
          </a:xfrm>
        </p:spPr>
        <p:txBody>
          <a:bodyPr>
            <a:normAutofit/>
          </a:bodyPr>
          <a:lstStyle/>
          <a:p>
            <a:pPr marL="0" indent="0">
              <a:lnSpc>
                <a:spcPct val="100000"/>
              </a:lnSpc>
              <a:buNone/>
            </a:pPr>
            <a:endParaRPr lang="en-US" sz="1000" b="1" i="0" dirty="0">
              <a:effectLst/>
              <a:latin typeface="sohne"/>
            </a:endParaRPr>
          </a:p>
          <a:p>
            <a:pPr>
              <a:lnSpc>
                <a:spcPct val="100000"/>
              </a:lnSpc>
            </a:pPr>
            <a:r>
              <a:rPr lang="en-US" sz="1000" b="0" i="0" dirty="0">
                <a:effectLst/>
                <a:latin typeface="source-serif-pro"/>
              </a:rPr>
              <a:t>The two most critical questions in the lending industry are: 1) How risky is the borrower? 2) Given the borrower’s risk, should we lend him/her? The answer to the first question determines the interest rate the borrower would have. Interest rate measures among other things (such as time value of money) the riskiness of the borrower, i.e. the riskier the borrower, the higher the interest rate. With interest rate in mind, we can then determine if the borrower is eligible for the loan.</a:t>
            </a:r>
          </a:p>
          <a:p>
            <a:pPr>
              <a:lnSpc>
                <a:spcPct val="100000"/>
              </a:lnSpc>
            </a:pPr>
            <a:r>
              <a:rPr lang="en-US" sz="1000" b="0" i="0" dirty="0">
                <a:effectLst/>
                <a:latin typeface="source-serif-pro"/>
              </a:rPr>
              <a:t>Investors (lenders) provide loans to borrowers in exchange for the promise of repayment with interest. That means the lender only makes profit (interest) if the borrower pays off the loan. However, if he/she doesn’t repay the loan, then the lender loses money.</a:t>
            </a:r>
          </a:p>
          <a:p>
            <a:pPr>
              <a:lnSpc>
                <a:spcPct val="100000"/>
              </a:lnSpc>
            </a:pPr>
            <a:r>
              <a:rPr lang="en-US" sz="1000" b="0" i="0" dirty="0">
                <a:effectLst/>
                <a:latin typeface="source-serif-pro"/>
              </a:rPr>
              <a:t>We’ll be using publicly available data from </a:t>
            </a:r>
            <a:r>
              <a:rPr lang="en-US" sz="1000" b="0" i="0" u="sng" dirty="0">
                <a:effectLst/>
                <a:latin typeface="source-serif-pro"/>
                <a:hlinkClick r:id="rId2"/>
              </a:rPr>
              <a:t>LendingClub.com</a:t>
            </a:r>
            <a:r>
              <a:rPr lang="en-US" sz="1000" b="0" i="0" dirty="0">
                <a:effectLst/>
                <a:latin typeface="source-serif-pro"/>
              </a:rPr>
              <a:t>. The data covers the 9,578 loans funded by the platform between May 2007 and February 2010. The interest rate is provided to us for each borrower. Therefore, so we’ll address the second question indirectly by trying to predict if the borrower will repay the loan by its mature date or not. Through this </a:t>
            </a:r>
            <a:r>
              <a:rPr lang="en-US" sz="1000" b="0" i="0" dirty="0" err="1">
                <a:effectLst/>
                <a:latin typeface="source-serif-pro"/>
              </a:rPr>
              <a:t>excerise</a:t>
            </a:r>
            <a:r>
              <a:rPr lang="en-US" sz="1000" b="0" i="0" dirty="0">
                <a:effectLst/>
                <a:latin typeface="source-serif-pro"/>
              </a:rPr>
              <a:t> we’ll illustrate three modeling concepts:</a:t>
            </a:r>
          </a:p>
          <a:p>
            <a:pPr>
              <a:lnSpc>
                <a:spcPct val="100000"/>
              </a:lnSpc>
            </a:pPr>
            <a:endParaRPr lang="en-AU" sz="1000" dirty="0"/>
          </a:p>
        </p:txBody>
      </p:sp>
      <p:pic>
        <p:nvPicPr>
          <p:cNvPr id="53" name="Picture 4" descr="Graph">
            <a:extLst>
              <a:ext uri="{FF2B5EF4-FFF2-40B4-BE49-F238E27FC236}">
                <a16:creationId xmlns:a16="http://schemas.microsoft.com/office/drawing/2014/main" id="{23387D32-7E6B-7229-2C18-5347681455FA}"/>
              </a:ext>
            </a:extLst>
          </p:cNvPr>
          <p:cNvPicPr>
            <a:picLocks noChangeAspect="1"/>
          </p:cNvPicPr>
          <p:nvPr/>
        </p:nvPicPr>
        <p:blipFill rotWithShape="1">
          <a:blip r:embed="rId3"/>
          <a:srcRect l="14518" r="29652" b="1"/>
          <a:stretch/>
        </p:blipFill>
        <p:spPr>
          <a:xfrm>
            <a:off x="6075730" y="-3440"/>
            <a:ext cx="6129239" cy="6861439"/>
          </a:xfrm>
          <a:prstGeom prst="rect">
            <a:avLst/>
          </a:prstGeom>
        </p:spPr>
      </p:pic>
    </p:spTree>
    <p:extLst>
      <p:ext uri="{BB962C8B-B14F-4D97-AF65-F5344CB8AC3E}">
        <p14:creationId xmlns:p14="http://schemas.microsoft.com/office/powerpoint/2010/main" val="132315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8C93-7FA2-32D5-C55C-4F35A08C2D1A}"/>
              </a:ext>
            </a:extLst>
          </p:cNvPr>
          <p:cNvSpPr>
            <a:spLocks noGrp="1"/>
          </p:cNvSpPr>
          <p:nvPr>
            <p:ph type="title"/>
          </p:nvPr>
        </p:nvSpPr>
        <p:spPr/>
        <p:txBody>
          <a:bodyPr>
            <a:normAutofit/>
          </a:bodyPr>
          <a:lstStyle/>
          <a:p>
            <a:r>
              <a:rPr lang="en-US" dirty="0">
                <a:solidFill>
                  <a:schemeClr val="tx1"/>
                </a:solidFill>
                <a:latin typeface="source-serif-pro"/>
              </a:rPr>
              <a:t>D</a:t>
            </a:r>
            <a:r>
              <a:rPr lang="en-US" b="0" i="0" dirty="0">
                <a:solidFill>
                  <a:schemeClr val="tx1"/>
                </a:solidFill>
                <a:effectLst/>
                <a:latin typeface="source-serif-pro"/>
              </a:rPr>
              <a:t>escription of each feature in the data set</a:t>
            </a:r>
            <a:br>
              <a:rPr lang="en-US" b="0" i="0" dirty="0">
                <a:solidFill>
                  <a:schemeClr val="tx1"/>
                </a:solidFill>
                <a:effectLst/>
                <a:latin typeface="source-serif-pro"/>
              </a:rPr>
            </a:br>
            <a:endParaRPr lang="en-AU" dirty="0">
              <a:solidFill>
                <a:schemeClr val="tx1"/>
              </a:solidFill>
            </a:endParaRPr>
          </a:p>
        </p:txBody>
      </p:sp>
      <p:sp>
        <p:nvSpPr>
          <p:cNvPr id="3" name="Content Placeholder 2">
            <a:extLst>
              <a:ext uri="{FF2B5EF4-FFF2-40B4-BE49-F238E27FC236}">
                <a16:creationId xmlns:a16="http://schemas.microsoft.com/office/drawing/2014/main" id="{D6BB0244-2E13-16D6-C6D8-A6EF4254C7AA}"/>
              </a:ext>
            </a:extLst>
          </p:cNvPr>
          <p:cNvSpPr>
            <a:spLocks noGrp="1"/>
          </p:cNvSpPr>
          <p:nvPr>
            <p:ph idx="1"/>
          </p:nvPr>
        </p:nvSpPr>
        <p:spPr>
          <a:xfrm>
            <a:off x="646111" y="1436914"/>
            <a:ext cx="8946541" cy="4811485"/>
          </a:xfrm>
        </p:spPr>
        <p:txBody>
          <a:bodyPr>
            <a:normAutofit fontScale="70000" lnSpcReduction="20000"/>
          </a:bodyPr>
          <a:lstStyle/>
          <a:p>
            <a:pPr marL="0" indent="0" algn="l">
              <a:buNone/>
            </a:pPr>
            <a:endParaRPr lang="en-US" b="0" i="0" dirty="0">
              <a:effectLst/>
              <a:latin typeface="source-serif-pro"/>
            </a:endParaRPr>
          </a:p>
          <a:p>
            <a:pPr algn="l">
              <a:buFont typeface="Arial" panose="020B0604020202020204" pitchFamily="34" charset="0"/>
              <a:buChar char="•"/>
            </a:pPr>
            <a:r>
              <a:rPr lang="en-US" b="1" i="0" dirty="0" err="1">
                <a:effectLst/>
                <a:latin typeface="source-serif-pro"/>
              </a:rPr>
              <a:t>credit_policy</a:t>
            </a:r>
            <a:r>
              <a:rPr lang="en-US" b="0" i="0" dirty="0">
                <a:effectLst/>
                <a:latin typeface="source-serif-pro"/>
              </a:rPr>
              <a:t>: 1 if the customer meets the credit underwriting criteria of LendingClub.com, and 0 otherwise.</a:t>
            </a:r>
          </a:p>
          <a:p>
            <a:pPr algn="l">
              <a:buFont typeface="Arial" panose="020B0604020202020204" pitchFamily="34" charset="0"/>
              <a:buChar char="•"/>
            </a:pPr>
            <a:r>
              <a:rPr lang="en-US" b="1" i="0" dirty="0">
                <a:effectLst/>
                <a:latin typeface="source-serif-pro"/>
              </a:rPr>
              <a:t>purpose</a:t>
            </a:r>
            <a:r>
              <a:rPr lang="en-US" b="0" i="0" dirty="0">
                <a:effectLst/>
                <a:latin typeface="source-serif-pro"/>
              </a:rPr>
              <a:t>: The purpose of the loan such as: </a:t>
            </a:r>
            <a:r>
              <a:rPr lang="en-US" b="0" i="0" dirty="0" err="1">
                <a:effectLst/>
                <a:latin typeface="source-serif-pro"/>
              </a:rPr>
              <a:t>credit_card</a:t>
            </a:r>
            <a:r>
              <a:rPr lang="en-US" b="0" i="0" dirty="0">
                <a:effectLst/>
                <a:latin typeface="source-serif-pro"/>
              </a:rPr>
              <a:t>, </a:t>
            </a:r>
            <a:r>
              <a:rPr lang="en-US" b="0" i="0" dirty="0" err="1">
                <a:effectLst/>
                <a:latin typeface="source-serif-pro"/>
              </a:rPr>
              <a:t>debt_consolidation</a:t>
            </a:r>
            <a:r>
              <a:rPr lang="en-US" dirty="0">
                <a:latin typeface="source-serif-pro"/>
              </a:rPr>
              <a:t>.</a:t>
            </a:r>
            <a:r>
              <a:rPr lang="en-US" b="0" i="0" dirty="0">
                <a:effectLst/>
                <a:latin typeface="source-serif-pro"/>
              </a:rPr>
              <a:t> </a:t>
            </a:r>
          </a:p>
          <a:p>
            <a:pPr algn="l">
              <a:buFont typeface="Arial" panose="020B0604020202020204" pitchFamily="34" charset="0"/>
              <a:buChar char="•"/>
            </a:pPr>
            <a:r>
              <a:rPr lang="en-US" b="1" i="0" dirty="0" err="1">
                <a:effectLst/>
                <a:latin typeface="source-serif-pro"/>
              </a:rPr>
              <a:t>int_rate</a:t>
            </a:r>
            <a:r>
              <a:rPr lang="en-US" b="0" i="0" dirty="0">
                <a:effectLst/>
                <a:latin typeface="source-serif-pro"/>
              </a:rPr>
              <a:t>: The interest rate of the loan (proportion).</a:t>
            </a:r>
          </a:p>
          <a:p>
            <a:pPr algn="l">
              <a:buFont typeface="Arial" panose="020B0604020202020204" pitchFamily="34" charset="0"/>
              <a:buChar char="•"/>
            </a:pPr>
            <a:r>
              <a:rPr lang="en-US" b="1" i="0" dirty="0">
                <a:effectLst/>
                <a:latin typeface="source-serif-pro"/>
              </a:rPr>
              <a:t>installment</a:t>
            </a:r>
            <a:r>
              <a:rPr lang="en-US" b="0" i="0" dirty="0">
                <a:effectLst/>
                <a:latin typeface="source-serif-pro"/>
              </a:rPr>
              <a:t>: The monthly installments ($) owed by the borrower if the loan is funded.</a:t>
            </a:r>
          </a:p>
          <a:p>
            <a:pPr algn="l">
              <a:buFont typeface="Arial" panose="020B0604020202020204" pitchFamily="34" charset="0"/>
              <a:buChar char="•"/>
            </a:pPr>
            <a:r>
              <a:rPr lang="en-US" b="1" i="0" dirty="0" err="1">
                <a:effectLst/>
                <a:latin typeface="source-serif-pro"/>
              </a:rPr>
              <a:t>log_annual_inc</a:t>
            </a:r>
            <a:r>
              <a:rPr lang="en-US" b="0" i="0" dirty="0">
                <a:effectLst/>
                <a:latin typeface="source-serif-pro"/>
              </a:rPr>
              <a:t>: The natural log of the annual income of the borrower.</a:t>
            </a:r>
          </a:p>
          <a:p>
            <a:pPr algn="l">
              <a:buFont typeface="Arial" panose="020B0604020202020204" pitchFamily="34" charset="0"/>
              <a:buChar char="•"/>
            </a:pPr>
            <a:r>
              <a:rPr lang="en-US" b="1" i="0" dirty="0" err="1">
                <a:effectLst/>
                <a:latin typeface="source-serif-pro"/>
              </a:rPr>
              <a:t>dti</a:t>
            </a:r>
            <a:r>
              <a:rPr lang="en-US" b="0" i="0" dirty="0">
                <a:effectLst/>
                <a:latin typeface="source-serif-pro"/>
              </a:rPr>
              <a:t>: The debt-to-income ratio of the borrower.</a:t>
            </a:r>
          </a:p>
          <a:p>
            <a:pPr algn="l">
              <a:buFont typeface="Arial" panose="020B0604020202020204" pitchFamily="34" charset="0"/>
              <a:buChar char="•"/>
            </a:pPr>
            <a:r>
              <a:rPr lang="en-US" b="1" i="0" dirty="0">
                <a:effectLst/>
                <a:latin typeface="source-serif-pro"/>
              </a:rPr>
              <a:t>fico</a:t>
            </a:r>
            <a:r>
              <a:rPr lang="en-US" b="0" i="0" dirty="0">
                <a:effectLst/>
                <a:latin typeface="source-serif-pro"/>
              </a:rPr>
              <a:t>: The FICO credit score of the borrower.</a:t>
            </a:r>
          </a:p>
          <a:p>
            <a:pPr algn="l">
              <a:buFont typeface="Arial" panose="020B0604020202020204" pitchFamily="34" charset="0"/>
              <a:buChar char="•"/>
            </a:pPr>
            <a:r>
              <a:rPr lang="en-US" b="1" i="0" dirty="0" err="1">
                <a:effectLst/>
                <a:latin typeface="source-serif-pro"/>
              </a:rPr>
              <a:t>days_with_cr_line</a:t>
            </a:r>
            <a:r>
              <a:rPr lang="en-US" b="0" i="0" dirty="0">
                <a:effectLst/>
                <a:latin typeface="source-serif-pro"/>
              </a:rPr>
              <a:t>: The number of days the borrower has had a credit line.</a:t>
            </a:r>
          </a:p>
          <a:p>
            <a:pPr algn="l">
              <a:buFont typeface="Arial" panose="020B0604020202020204" pitchFamily="34" charset="0"/>
              <a:buChar char="•"/>
            </a:pPr>
            <a:r>
              <a:rPr lang="en-US" b="1" i="0" dirty="0" err="1">
                <a:effectLst/>
                <a:latin typeface="source-serif-pro"/>
              </a:rPr>
              <a:t>revol_bal</a:t>
            </a:r>
            <a:r>
              <a:rPr lang="en-US" b="0" i="0" dirty="0">
                <a:effectLst/>
                <a:latin typeface="source-serif-pro"/>
              </a:rPr>
              <a:t>: The borrower’s revolving balance.</a:t>
            </a:r>
          </a:p>
          <a:p>
            <a:pPr algn="l">
              <a:buFont typeface="Arial" panose="020B0604020202020204" pitchFamily="34" charset="0"/>
              <a:buChar char="•"/>
            </a:pPr>
            <a:r>
              <a:rPr lang="en-US" b="1" i="0" dirty="0" err="1">
                <a:effectLst/>
                <a:latin typeface="source-serif-pro"/>
              </a:rPr>
              <a:t>revol_util</a:t>
            </a:r>
            <a:r>
              <a:rPr lang="en-US" b="0" i="0" dirty="0">
                <a:effectLst/>
                <a:latin typeface="source-serif-pro"/>
              </a:rPr>
              <a:t>: The borrower’s revolving line utilization rate.</a:t>
            </a:r>
          </a:p>
          <a:p>
            <a:pPr algn="l">
              <a:buFont typeface="Arial" panose="020B0604020202020204" pitchFamily="34" charset="0"/>
              <a:buChar char="•"/>
            </a:pPr>
            <a:r>
              <a:rPr lang="en-US" b="1" i="0" dirty="0">
                <a:effectLst/>
                <a:latin typeface="source-serif-pro"/>
              </a:rPr>
              <a:t>inq_last_6mths</a:t>
            </a:r>
            <a:r>
              <a:rPr lang="en-US" b="0" i="0" dirty="0">
                <a:effectLst/>
                <a:latin typeface="source-serif-pro"/>
              </a:rPr>
              <a:t>: The borrower’s number of inquiries by creditors in the last 6 months.</a:t>
            </a:r>
          </a:p>
          <a:p>
            <a:pPr algn="l">
              <a:buFont typeface="Arial" panose="020B0604020202020204" pitchFamily="34" charset="0"/>
              <a:buChar char="•"/>
            </a:pPr>
            <a:r>
              <a:rPr lang="en-US" b="1" i="0" dirty="0">
                <a:effectLst/>
                <a:latin typeface="source-serif-pro"/>
              </a:rPr>
              <a:t>delinq_2yrs</a:t>
            </a:r>
            <a:r>
              <a:rPr lang="en-US" b="0" i="0" dirty="0">
                <a:effectLst/>
                <a:latin typeface="source-serif-pro"/>
              </a:rPr>
              <a:t>: The number of times the borrower had been 30+ days past due on a payment in the past 2 years.</a:t>
            </a:r>
          </a:p>
          <a:p>
            <a:pPr algn="l">
              <a:buFont typeface="Arial" panose="020B0604020202020204" pitchFamily="34" charset="0"/>
              <a:buChar char="•"/>
            </a:pPr>
            <a:r>
              <a:rPr lang="en-US" b="1" i="0" dirty="0" err="1">
                <a:effectLst/>
                <a:latin typeface="source-serif-pro"/>
              </a:rPr>
              <a:t>pub_rec</a:t>
            </a:r>
            <a:r>
              <a:rPr lang="en-US" b="0" i="0" dirty="0">
                <a:effectLst/>
                <a:latin typeface="source-serif-pro"/>
              </a:rPr>
              <a:t>: The borrower’s number of derogatory public records.</a:t>
            </a:r>
          </a:p>
          <a:p>
            <a:pPr algn="l">
              <a:buFont typeface="Arial" panose="020B0604020202020204" pitchFamily="34" charset="0"/>
              <a:buChar char="•"/>
            </a:pPr>
            <a:r>
              <a:rPr lang="en-US" b="1" i="0" dirty="0" err="1">
                <a:effectLst/>
                <a:latin typeface="source-serif-pro"/>
              </a:rPr>
              <a:t>not_fully_paid</a:t>
            </a:r>
            <a:r>
              <a:rPr lang="en-US" b="0" i="0" dirty="0">
                <a:effectLst/>
                <a:latin typeface="source-serif-pro"/>
              </a:rPr>
              <a:t>: indicates whether the loan was not paid back in full (the borrower either defaulted or the borrower was deemed unlikely to pay it back).</a:t>
            </a:r>
          </a:p>
          <a:p>
            <a:endParaRPr lang="en-AU" dirty="0"/>
          </a:p>
        </p:txBody>
      </p:sp>
    </p:spTree>
    <p:extLst>
      <p:ext uri="{BB962C8B-B14F-4D97-AF65-F5344CB8AC3E}">
        <p14:creationId xmlns:p14="http://schemas.microsoft.com/office/powerpoint/2010/main" val="132917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 calcmode="lin" valueType="num">
                                      <p:cBhvr additive="base">
                                        <p:cTn id="8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 calcmode="lin" valueType="num">
                                      <p:cBhvr additive="base">
                                        <p:cTn id="8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B394-0D99-BBCF-DCCB-10D987FA0746}"/>
              </a:ext>
            </a:extLst>
          </p:cNvPr>
          <p:cNvSpPr>
            <a:spLocks noGrp="1"/>
          </p:cNvSpPr>
          <p:nvPr>
            <p:ph type="title"/>
          </p:nvPr>
        </p:nvSpPr>
        <p:spPr>
          <a:xfrm>
            <a:off x="789965" y="768207"/>
            <a:ext cx="4952999" cy="1514150"/>
          </a:xfrm>
        </p:spPr>
        <p:txBody>
          <a:bodyPr>
            <a:normAutofit/>
          </a:bodyPr>
          <a:lstStyle/>
          <a:p>
            <a:r>
              <a:rPr lang="en-US" b="1" i="0" dirty="0">
                <a:effectLst/>
                <a:latin typeface="sohne"/>
              </a:rPr>
              <a:t>Modeling</a:t>
            </a:r>
            <a:br>
              <a:rPr lang="en-US" b="1" i="0" dirty="0">
                <a:effectLst/>
                <a:latin typeface="sohne"/>
              </a:rPr>
            </a:br>
            <a:endParaRPr lang="en-AU" dirty="0"/>
          </a:p>
        </p:txBody>
      </p:sp>
      <p:sp>
        <p:nvSpPr>
          <p:cNvPr id="3" name="Content Placeholder 2">
            <a:extLst>
              <a:ext uri="{FF2B5EF4-FFF2-40B4-BE49-F238E27FC236}">
                <a16:creationId xmlns:a16="http://schemas.microsoft.com/office/drawing/2014/main" id="{5A089929-5922-DC5A-BB46-069963D1B955}"/>
              </a:ext>
            </a:extLst>
          </p:cNvPr>
          <p:cNvSpPr>
            <a:spLocks noGrp="1"/>
          </p:cNvSpPr>
          <p:nvPr>
            <p:ph idx="1"/>
          </p:nvPr>
        </p:nvSpPr>
        <p:spPr>
          <a:xfrm>
            <a:off x="457199" y="2105814"/>
            <a:ext cx="4952999" cy="2895600"/>
          </a:xfrm>
        </p:spPr>
        <p:txBody>
          <a:bodyPr>
            <a:normAutofit lnSpcReduction="10000"/>
          </a:bodyPr>
          <a:lstStyle/>
          <a:p>
            <a:pPr>
              <a:lnSpc>
                <a:spcPct val="100000"/>
              </a:lnSpc>
            </a:pPr>
            <a:r>
              <a:rPr lang="en-US" sz="1500" b="1" i="0" dirty="0">
                <a:effectLst/>
                <a:latin typeface="source-serif-pro"/>
              </a:rPr>
              <a:t>Ensemble methods</a:t>
            </a:r>
            <a:r>
              <a:rPr lang="en-US" sz="1500" b="0" i="0" dirty="0">
                <a:effectLst/>
                <a:latin typeface="source-serif-pro"/>
              </a:rPr>
              <a:t> can be defined as combining several different models (base learners) into final model (meta learner) to reduce the generalization error. It relies on the assumption that each model would look at a different aspect of the data which yield to capturing part of the truth. Combining good performing models the were trained independently will capture more of the truth than a single model. Therefore, this would result in more accurate predictions and lower generalization errors.</a:t>
            </a:r>
          </a:p>
          <a:p>
            <a:pPr marL="0" indent="0">
              <a:lnSpc>
                <a:spcPct val="100000"/>
              </a:lnSpc>
              <a:buNone/>
            </a:pPr>
            <a:br>
              <a:rPr lang="en-US" sz="1500" b="0" i="0" dirty="0">
                <a:effectLst/>
                <a:latin typeface="medium-content-sans-serif-font"/>
              </a:rPr>
            </a:br>
            <a:endParaRPr lang="en-AU" sz="1500" dirty="0"/>
          </a:p>
        </p:txBody>
      </p:sp>
      <p:pic>
        <p:nvPicPr>
          <p:cNvPr id="5" name="Picture 4" descr="White puzzle with one red piece">
            <a:extLst>
              <a:ext uri="{FF2B5EF4-FFF2-40B4-BE49-F238E27FC236}">
                <a16:creationId xmlns:a16="http://schemas.microsoft.com/office/drawing/2014/main" id="{FDCC4876-0CB1-F999-4799-0CFD5A8427B4}"/>
              </a:ext>
            </a:extLst>
          </p:cNvPr>
          <p:cNvPicPr>
            <a:picLocks noChangeAspect="1"/>
          </p:cNvPicPr>
          <p:nvPr/>
        </p:nvPicPr>
        <p:blipFill rotWithShape="1">
          <a:blip r:embed="rId2"/>
          <a:srcRect l="25679" r="24074" b="-1"/>
          <a:stretch/>
        </p:blipFill>
        <p:spPr>
          <a:xfrm>
            <a:off x="6075730" y="-3440"/>
            <a:ext cx="6129239" cy="6861439"/>
          </a:xfrm>
          <a:prstGeom prst="rect">
            <a:avLst/>
          </a:prstGeom>
        </p:spPr>
      </p:pic>
    </p:spTree>
    <p:extLst>
      <p:ext uri="{BB962C8B-B14F-4D97-AF65-F5344CB8AC3E}">
        <p14:creationId xmlns:p14="http://schemas.microsoft.com/office/powerpoint/2010/main" val="388040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58DD-0CD1-7D0E-7DF2-9AE106D9F178}"/>
              </a:ext>
            </a:extLst>
          </p:cNvPr>
          <p:cNvSpPr>
            <a:spLocks noGrp="1"/>
          </p:cNvSpPr>
          <p:nvPr>
            <p:ph type="title"/>
          </p:nvPr>
        </p:nvSpPr>
        <p:spPr>
          <a:xfrm>
            <a:off x="457200" y="725467"/>
            <a:ext cx="4952999" cy="2247616"/>
          </a:xfrm>
        </p:spPr>
        <p:txBody>
          <a:bodyPr>
            <a:normAutofit/>
          </a:bodyPr>
          <a:lstStyle/>
          <a:p>
            <a:r>
              <a:rPr lang="en-US" sz="3700" b="0" i="0" dirty="0">
                <a:effectLst/>
                <a:latin typeface="source-serif-pro"/>
              </a:rPr>
              <a:t>Data preprocessing</a:t>
            </a:r>
            <a:endParaRPr lang="en-AU" sz="3700" dirty="0"/>
          </a:p>
        </p:txBody>
      </p:sp>
      <p:sp>
        <p:nvSpPr>
          <p:cNvPr id="3" name="Content Placeholder 2">
            <a:extLst>
              <a:ext uri="{FF2B5EF4-FFF2-40B4-BE49-F238E27FC236}">
                <a16:creationId xmlns:a16="http://schemas.microsoft.com/office/drawing/2014/main" id="{093FAE58-C334-6B02-0F23-7BDF9086D6A3}"/>
              </a:ext>
            </a:extLst>
          </p:cNvPr>
          <p:cNvSpPr>
            <a:spLocks noGrp="1"/>
          </p:cNvSpPr>
          <p:nvPr>
            <p:ph idx="1"/>
          </p:nvPr>
        </p:nvSpPr>
        <p:spPr>
          <a:xfrm>
            <a:off x="139148" y="1849275"/>
            <a:ext cx="4952999" cy="3009494"/>
          </a:xfrm>
        </p:spPr>
        <p:txBody>
          <a:bodyPr>
            <a:normAutofit/>
          </a:bodyPr>
          <a:lstStyle/>
          <a:p>
            <a:pPr>
              <a:lnSpc>
                <a:spcPct val="100000"/>
              </a:lnSpc>
              <a:buFont typeface="+mj-lt"/>
              <a:buAutoNum type="arabicPeriod"/>
            </a:pPr>
            <a:r>
              <a:rPr lang="en-US" sz="1500" b="0" i="0" dirty="0">
                <a:effectLst/>
                <a:latin typeface="source-serif-pro"/>
              </a:rPr>
              <a:t>Create dummy variables from the feature “purpose” since its nominal (not ordinal) categorical variable. It’s also a good practice to drop the first one to avoid linear dependency between the resulted features since some algorithms may struggle with this issue.</a:t>
            </a:r>
          </a:p>
          <a:p>
            <a:pPr>
              <a:lnSpc>
                <a:spcPct val="100000"/>
              </a:lnSpc>
              <a:buFont typeface="+mj-lt"/>
              <a:buAutoNum type="arabicPeriod"/>
            </a:pPr>
            <a:r>
              <a:rPr lang="en-US" sz="1500" b="0" i="0" dirty="0">
                <a:effectLst/>
                <a:latin typeface="source-serif-pro"/>
              </a:rPr>
              <a:t>Split the data into training set (70%), and test set (30%). Training set will be used to fit the model, and test set will be to evaluate the best model to get an estimation of generalization error. Instead of having validation set to tune hyperparameters and evaluate different models, we’ll use 10-folds cross validation because it’s more reliable estimate of generalization error.</a:t>
            </a:r>
          </a:p>
          <a:p>
            <a:pPr>
              <a:lnSpc>
                <a:spcPct val="100000"/>
              </a:lnSpc>
            </a:pPr>
            <a:endParaRPr lang="en-AU" sz="1500" dirty="0"/>
          </a:p>
        </p:txBody>
      </p:sp>
      <p:pic>
        <p:nvPicPr>
          <p:cNvPr id="50" name="Picture 4" descr="Graph on document with pen">
            <a:extLst>
              <a:ext uri="{FF2B5EF4-FFF2-40B4-BE49-F238E27FC236}">
                <a16:creationId xmlns:a16="http://schemas.microsoft.com/office/drawing/2014/main" id="{891A4FD0-04EB-5DF1-EC24-A6D9B5A534B6}"/>
              </a:ext>
            </a:extLst>
          </p:cNvPr>
          <p:cNvPicPr>
            <a:picLocks noChangeAspect="1"/>
          </p:cNvPicPr>
          <p:nvPr/>
        </p:nvPicPr>
        <p:blipFill rotWithShape="1">
          <a:blip r:embed="rId2"/>
          <a:srcRect l="27047" r="13325" b="-1"/>
          <a:stretch/>
        </p:blipFill>
        <p:spPr>
          <a:xfrm>
            <a:off x="6075730" y="-3440"/>
            <a:ext cx="6129239" cy="6861439"/>
          </a:xfrm>
          <a:prstGeom prst="rect">
            <a:avLst/>
          </a:prstGeom>
        </p:spPr>
      </p:pic>
    </p:spTree>
    <p:extLst>
      <p:ext uri="{BB962C8B-B14F-4D97-AF65-F5344CB8AC3E}">
        <p14:creationId xmlns:p14="http://schemas.microsoft.com/office/powerpoint/2010/main" val="73314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79C0-7389-1E23-A245-F080AB7B525B}"/>
              </a:ext>
            </a:extLst>
          </p:cNvPr>
          <p:cNvSpPr>
            <a:spLocks noGrp="1"/>
          </p:cNvSpPr>
          <p:nvPr>
            <p:ph type="title"/>
          </p:nvPr>
        </p:nvSpPr>
        <p:spPr>
          <a:xfrm>
            <a:off x="1102555" y="544999"/>
            <a:ext cx="9404723" cy="1400530"/>
          </a:xfrm>
        </p:spPr>
        <p:txBody>
          <a:bodyPr>
            <a:normAutofit/>
          </a:bodyPr>
          <a:lstStyle/>
          <a:p>
            <a:r>
              <a:rPr lang="en-US" b="1" i="0" dirty="0">
                <a:effectLst/>
                <a:latin typeface="sohne"/>
              </a:rPr>
              <a:t>Conclusion</a:t>
            </a:r>
            <a:br>
              <a:rPr lang="en-US" b="1" i="0" dirty="0">
                <a:effectLst/>
                <a:latin typeface="sohne"/>
              </a:rPr>
            </a:br>
            <a:endParaRPr lang="en-AU" dirty="0"/>
          </a:p>
        </p:txBody>
      </p:sp>
      <p:pic>
        <p:nvPicPr>
          <p:cNvPr id="14" name="Picture 13" descr="Graphical user interface&#10;&#10;Description automatically generated with medium confidence">
            <a:extLst>
              <a:ext uri="{FF2B5EF4-FFF2-40B4-BE49-F238E27FC236}">
                <a16:creationId xmlns:a16="http://schemas.microsoft.com/office/drawing/2014/main" id="{6C55759E-B9F8-7372-B483-10895E3F4F97}"/>
              </a:ext>
            </a:extLst>
          </p:cNvPr>
          <p:cNvPicPr>
            <a:picLocks noChangeAspect="1"/>
          </p:cNvPicPr>
          <p:nvPr/>
        </p:nvPicPr>
        <p:blipFill rotWithShape="1">
          <a:blip r:embed="rId3">
            <a:extLst>
              <a:ext uri="{28A0092B-C50C-407E-A947-70E740481C1C}">
                <a14:useLocalDpi xmlns:a14="http://schemas.microsoft.com/office/drawing/2010/main" val="0"/>
              </a:ext>
            </a:extLst>
          </a:blip>
          <a:srcRect r="7088"/>
          <a:stretch/>
        </p:blipFill>
        <p:spPr>
          <a:xfrm>
            <a:off x="1102555" y="2052213"/>
            <a:ext cx="3409507" cy="2028293"/>
          </a:xfrm>
          <a:prstGeom prst="rect">
            <a:avLst/>
          </a:prstGeom>
          <a:effectLst>
            <a:outerShdw blurRad="50800" dist="38100" dir="5400000" algn="t" rotWithShape="0">
              <a:prstClr val="black">
                <a:alpha val="43000"/>
              </a:prstClr>
            </a:outerShdw>
          </a:effectLst>
        </p:spPr>
      </p:pic>
      <p:pic>
        <p:nvPicPr>
          <p:cNvPr id="10" name="Picture 9" descr="Diagram, engineering drawing&#10;&#10;Description automatically generated">
            <a:extLst>
              <a:ext uri="{FF2B5EF4-FFF2-40B4-BE49-F238E27FC236}">
                <a16:creationId xmlns:a16="http://schemas.microsoft.com/office/drawing/2014/main" id="{D446AF04-7EE9-112B-85CA-6AB42A7A7045}"/>
              </a:ext>
            </a:extLst>
          </p:cNvPr>
          <p:cNvPicPr>
            <a:picLocks noChangeAspect="1"/>
          </p:cNvPicPr>
          <p:nvPr/>
        </p:nvPicPr>
        <p:blipFill rotWithShape="1">
          <a:blip r:embed="rId4">
            <a:extLst>
              <a:ext uri="{28A0092B-C50C-407E-A947-70E740481C1C}">
                <a14:useLocalDpi xmlns:a14="http://schemas.microsoft.com/office/drawing/2010/main" val="0"/>
              </a:ext>
            </a:extLst>
          </a:blip>
          <a:srcRect t="9626" r="4" b="4"/>
          <a:stretch/>
        </p:blipFill>
        <p:spPr>
          <a:xfrm>
            <a:off x="1102555" y="4187190"/>
            <a:ext cx="3409507" cy="2061208"/>
          </a:xfrm>
          <a:prstGeom prst="rect">
            <a:avLst/>
          </a:prstGeom>
          <a:effectLst>
            <a:outerShdw blurRad="50800" dist="38100" dir="5400000" algn="t" rotWithShape="0">
              <a:prstClr val="black">
                <a:alpha val="43000"/>
              </a:prstClr>
            </a:outerShdw>
          </a:effectLst>
        </p:spPr>
      </p:pic>
      <p:sp>
        <p:nvSpPr>
          <p:cNvPr id="27" name="Content Placeholder 2">
            <a:extLst>
              <a:ext uri="{FF2B5EF4-FFF2-40B4-BE49-F238E27FC236}">
                <a16:creationId xmlns:a16="http://schemas.microsoft.com/office/drawing/2014/main" id="{C6767A52-EDD1-1F54-DC97-6C043F5E4939}"/>
              </a:ext>
            </a:extLst>
          </p:cNvPr>
          <p:cNvSpPr>
            <a:spLocks noGrp="1"/>
          </p:cNvSpPr>
          <p:nvPr>
            <p:ph idx="1"/>
          </p:nvPr>
        </p:nvSpPr>
        <p:spPr>
          <a:xfrm>
            <a:off x="5175647" y="2052918"/>
            <a:ext cx="6367721" cy="4195481"/>
          </a:xfrm>
        </p:spPr>
        <p:txBody>
          <a:bodyPr>
            <a:normAutofit/>
          </a:bodyPr>
          <a:lstStyle/>
          <a:p>
            <a:pPr>
              <a:lnSpc>
                <a:spcPct val="90000"/>
              </a:lnSpc>
            </a:pPr>
            <a:r>
              <a:rPr lang="en-US" sz="1100" b="0" i="0" dirty="0">
                <a:effectLst/>
                <a:latin typeface="source-serif-pro"/>
              </a:rPr>
              <a:t>Most classification problems in the real world are imbalanced. Also, almost always data sets have missing values. In this post, we covered strategies to deal with both missing values and imbalanced data sets. We also explored different ways of building ensembles in </a:t>
            </a:r>
            <a:r>
              <a:rPr lang="en-US" sz="1100" b="0" i="0" dirty="0" err="1">
                <a:effectLst/>
                <a:latin typeface="source-serif-pro"/>
              </a:rPr>
              <a:t>sklearn</a:t>
            </a:r>
            <a:r>
              <a:rPr lang="en-US" sz="1100" b="0" i="0" dirty="0">
                <a:effectLst/>
                <a:latin typeface="source-serif-pro"/>
              </a:rPr>
              <a:t>. Below are some takeaway points:</a:t>
            </a:r>
          </a:p>
          <a:p>
            <a:pPr>
              <a:lnSpc>
                <a:spcPct val="90000"/>
              </a:lnSpc>
              <a:buFont typeface="Arial" panose="020B0604020202020204" pitchFamily="34" charset="0"/>
              <a:buChar char="•"/>
            </a:pPr>
            <a:r>
              <a:rPr lang="en-US" sz="1100" b="0" i="0" dirty="0">
                <a:effectLst/>
                <a:latin typeface="source-serif-pro"/>
              </a:rPr>
              <a:t>There is no definitive guide of which algorithms to use given any situation. What may work on some data sets may not necessarily work on others. Therefore, always evaluate methods using cross validation to get a reliable estimates.</a:t>
            </a:r>
          </a:p>
          <a:p>
            <a:pPr>
              <a:lnSpc>
                <a:spcPct val="90000"/>
              </a:lnSpc>
              <a:buFont typeface="Arial" panose="020B0604020202020204" pitchFamily="34" charset="0"/>
              <a:buChar char="•"/>
            </a:pPr>
            <a:r>
              <a:rPr lang="en-US" sz="1100" b="0" i="0" dirty="0">
                <a:effectLst/>
                <a:latin typeface="source-serif-pro"/>
              </a:rPr>
              <a:t>Sometimes we may be willing to give up some improvement to the model if that would increase the complexity much more than the percentage change in the improvement to the evaluation metrics.</a:t>
            </a:r>
          </a:p>
          <a:p>
            <a:pPr>
              <a:lnSpc>
                <a:spcPct val="90000"/>
              </a:lnSpc>
              <a:buFont typeface="Arial" panose="020B0604020202020204" pitchFamily="34" charset="0"/>
              <a:buChar char="•"/>
            </a:pPr>
            <a:r>
              <a:rPr lang="en-US" sz="1100" b="0" i="0" dirty="0">
                <a:effectLst/>
                <a:latin typeface="source-serif-pro"/>
              </a:rPr>
              <a:t>In some classification problems, </a:t>
            </a:r>
            <a:r>
              <a:rPr lang="en-US" sz="1100" b="0" i="1" dirty="0">
                <a:effectLst/>
                <a:latin typeface="source-serif-pro"/>
              </a:rPr>
              <a:t>False Negatives</a:t>
            </a:r>
            <a:r>
              <a:rPr lang="en-US" sz="1100" b="0" i="0" dirty="0">
                <a:effectLst/>
                <a:latin typeface="source-serif-pro"/>
              </a:rPr>
              <a:t> are a lot more expensive than </a:t>
            </a:r>
            <a:r>
              <a:rPr lang="en-US" sz="1100" b="0" i="1" dirty="0">
                <a:effectLst/>
                <a:latin typeface="source-serif-pro"/>
              </a:rPr>
              <a:t>False Positives</a:t>
            </a:r>
            <a:r>
              <a:rPr lang="en-US" sz="1100" b="0" i="0" dirty="0">
                <a:effectLst/>
                <a:latin typeface="source-serif-pro"/>
              </a:rPr>
              <a:t>. Therefore, we can reduce cut-off points to reduce the False Negatives.</a:t>
            </a:r>
          </a:p>
          <a:p>
            <a:pPr>
              <a:lnSpc>
                <a:spcPct val="90000"/>
              </a:lnSpc>
              <a:buFont typeface="Arial" panose="020B0604020202020204" pitchFamily="34" charset="0"/>
              <a:buChar char="•"/>
            </a:pPr>
            <a:r>
              <a:rPr lang="en-US" sz="1100" b="0" i="0" dirty="0">
                <a:effectLst/>
                <a:latin typeface="source-serif-pro"/>
              </a:rPr>
              <a:t>When building ensemble models, try to use good models that are as different as possible to reduce correlation between the base learners. We could’ve enhanced our stacked ensemble model by adding </a:t>
            </a:r>
            <a:r>
              <a:rPr lang="en-US" sz="1100" b="0" i="1" dirty="0">
                <a:effectLst/>
                <a:latin typeface="source-serif-pro"/>
              </a:rPr>
              <a:t>Dense Neural Network</a:t>
            </a:r>
            <a:r>
              <a:rPr lang="en-US" sz="1100" b="0" i="0" dirty="0">
                <a:effectLst/>
                <a:latin typeface="source-serif-pro"/>
              </a:rPr>
              <a:t> and some other kind of base learners as well as adding more layers to the stacked model.</a:t>
            </a:r>
          </a:p>
          <a:p>
            <a:pPr>
              <a:lnSpc>
                <a:spcPct val="90000"/>
              </a:lnSpc>
              <a:buFont typeface="Arial" panose="020B0604020202020204" pitchFamily="34" charset="0"/>
              <a:buChar char="•"/>
            </a:pPr>
            <a:r>
              <a:rPr lang="en-US" sz="1100" b="0" i="0" dirty="0" err="1">
                <a:effectLst/>
                <a:latin typeface="source-serif-pro"/>
              </a:rPr>
              <a:t>EasyEnsemble</a:t>
            </a:r>
            <a:r>
              <a:rPr lang="en-US" sz="1100" b="0" i="0" dirty="0">
                <a:effectLst/>
                <a:latin typeface="source-serif-pro"/>
              </a:rPr>
              <a:t> usually performs better than any other resampling methods.</a:t>
            </a:r>
          </a:p>
          <a:p>
            <a:pPr>
              <a:lnSpc>
                <a:spcPct val="90000"/>
              </a:lnSpc>
              <a:buFont typeface="Arial" panose="020B0604020202020204" pitchFamily="34" charset="0"/>
              <a:buChar char="•"/>
            </a:pPr>
            <a:r>
              <a:rPr lang="en-US" sz="1100" b="0" i="0" dirty="0">
                <a:effectLst/>
                <a:latin typeface="source-serif-pro"/>
              </a:rPr>
              <a:t>Missing values sometimes add more information to the model than we might expect. One way of capturing it is to add binary features for each feature that has missing values to check if each example is missing or not.</a:t>
            </a:r>
          </a:p>
          <a:p>
            <a:pPr marL="0" indent="0">
              <a:lnSpc>
                <a:spcPct val="90000"/>
              </a:lnSpc>
              <a:buNone/>
            </a:pPr>
            <a:br>
              <a:rPr lang="en-US" sz="1100" dirty="0">
                <a:effectLst/>
              </a:rPr>
            </a:br>
            <a:endParaRPr lang="en-AU" sz="1100" dirty="0"/>
          </a:p>
        </p:txBody>
      </p:sp>
    </p:spTree>
    <p:extLst>
      <p:ext uri="{BB962C8B-B14F-4D97-AF65-F5344CB8AC3E}">
        <p14:creationId xmlns:p14="http://schemas.microsoft.com/office/powerpoint/2010/main" val="1173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543</TotalTime>
  <Words>1004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medium-content-sans-serif-font</vt:lpstr>
      <vt:lpstr>sohne</vt:lpstr>
      <vt:lpstr>source-serif-pro</vt:lpstr>
      <vt:lpstr>Wingdings 3</vt:lpstr>
      <vt:lpstr>Ion</vt:lpstr>
      <vt:lpstr>LOAN PREDICTION</vt:lpstr>
      <vt:lpstr>Group Members</vt:lpstr>
      <vt:lpstr>What we used </vt:lpstr>
      <vt:lpstr>Steps</vt:lpstr>
      <vt:lpstr>Selected Topic and Introduction</vt:lpstr>
      <vt:lpstr>Description of each feature in the data set </vt:lpstr>
      <vt:lpstr>Modeling </vt:lpstr>
      <vt:lpstr>Data preprocessing</vt:lpstr>
      <vt:lpstr>Conclusion </vt:lpstr>
      <vt:lpstr>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dc:title>
  <dc:creator>Rohan Liyanage</dc:creator>
  <cp:lastModifiedBy>Rohan Liyanage</cp:lastModifiedBy>
  <cp:revision>37</cp:revision>
  <dcterms:created xsi:type="dcterms:W3CDTF">2023-05-10T15:26:24Z</dcterms:created>
  <dcterms:modified xsi:type="dcterms:W3CDTF">2023-05-12T08:58:06Z</dcterms:modified>
</cp:coreProperties>
</file>