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 id="257" r:id="rId3"/>
    <p:sldId id="258" r:id="rId4"/>
    <p:sldId id="267" r:id="rId5"/>
    <p:sldId id="268" r:id="rId6"/>
    <p:sldId id="264" r:id="rId7"/>
    <p:sldId id="259" r:id="rId8"/>
    <p:sldId id="260" r:id="rId9"/>
    <p:sldId id="270" r:id="rId10"/>
    <p:sldId id="271" r:id="rId11"/>
    <p:sldId id="269" r:id="rId12"/>
    <p:sldId id="272"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sorterViewPr>
    <p:cViewPr>
      <p:scale>
        <a:sx n="100" d="100"/>
        <a:sy n="100" d="100"/>
      </p:scale>
      <p:origin x="0" y="-38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3A813D-41B0-41DC-9A59-C2C566128592}" type="doc">
      <dgm:prSet loTypeId="urn:microsoft.com/office/officeart/2018/2/layout/IconLabelList" loCatId="icon" qsTypeId="urn:microsoft.com/office/officeart/2005/8/quickstyle/simple1" qsCatId="simple" csTypeId="urn:microsoft.com/office/officeart/2005/8/colors/accent1_1" csCatId="accent1" phldr="1"/>
      <dgm:spPr/>
      <dgm:t>
        <a:bodyPr/>
        <a:lstStyle/>
        <a:p>
          <a:endParaRPr lang="en-US"/>
        </a:p>
      </dgm:t>
    </dgm:pt>
    <dgm:pt modelId="{2041AB3C-F2DA-494A-A864-BD79AE6BF4E1}">
      <dgm:prSet/>
      <dgm:spPr/>
      <dgm:t>
        <a:bodyPr/>
        <a:lstStyle/>
        <a:p>
          <a:pPr>
            <a:lnSpc>
              <a:spcPct val="100000"/>
            </a:lnSpc>
          </a:pPr>
          <a:r>
            <a:rPr lang="en-AU" b="1" i="0" dirty="0"/>
            <a:t>Machine Learning</a:t>
          </a:r>
          <a:endParaRPr lang="en-US" dirty="0"/>
        </a:p>
      </dgm:t>
    </dgm:pt>
    <dgm:pt modelId="{3103A5A5-EB23-4949-B8D6-99FCCC19845B}" type="parTrans" cxnId="{6DFDE2C8-4727-44B3-B5A3-51DB38633C60}">
      <dgm:prSet/>
      <dgm:spPr/>
      <dgm:t>
        <a:bodyPr/>
        <a:lstStyle/>
        <a:p>
          <a:endParaRPr lang="en-US"/>
        </a:p>
      </dgm:t>
    </dgm:pt>
    <dgm:pt modelId="{DE3CBCF8-EFAE-46E1-81A3-D5956A609FC6}" type="sibTrans" cxnId="{6DFDE2C8-4727-44B3-B5A3-51DB38633C60}">
      <dgm:prSet/>
      <dgm:spPr/>
      <dgm:t>
        <a:bodyPr/>
        <a:lstStyle/>
        <a:p>
          <a:endParaRPr lang="en-US"/>
        </a:p>
      </dgm:t>
    </dgm:pt>
    <dgm:pt modelId="{A2B0142E-8FB3-4090-A89E-3A127B3FB64F}">
      <dgm:prSet/>
      <dgm:spPr/>
      <dgm:t>
        <a:bodyPr/>
        <a:lstStyle/>
        <a:p>
          <a:pPr>
            <a:lnSpc>
              <a:spcPct val="100000"/>
            </a:lnSpc>
          </a:pPr>
          <a:r>
            <a:rPr lang="en-AU" b="1" i="0" dirty="0"/>
            <a:t>Preliminary Data Processing</a:t>
          </a:r>
          <a:endParaRPr lang="en-US" dirty="0"/>
        </a:p>
      </dgm:t>
    </dgm:pt>
    <dgm:pt modelId="{57940CDF-F0BF-4088-B56A-A252E30B0FAF}" type="parTrans" cxnId="{FAB8186A-DDEF-4211-A8D3-D908396958D3}">
      <dgm:prSet/>
      <dgm:spPr/>
      <dgm:t>
        <a:bodyPr/>
        <a:lstStyle/>
        <a:p>
          <a:endParaRPr lang="en-US"/>
        </a:p>
      </dgm:t>
    </dgm:pt>
    <dgm:pt modelId="{F38F332E-61ED-408A-A63B-2AAAEC489C5C}" type="sibTrans" cxnId="{FAB8186A-DDEF-4211-A8D3-D908396958D3}">
      <dgm:prSet/>
      <dgm:spPr/>
      <dgm:t>
        <a:bodyPr/>
        <a:lstStyle/>
        <a:p>
          <a:endParaRPr lang="en-US"/>
        </a:p>
      </dgm:t>
    </dgm:pt>
    <dgm:pt modelId="{C2BB7668-BA93-4596-A62E-22E50528C504}">
      <dgm:prSet/>
      <dgm:spPr/>
      <dgm:t>
        <a:bodyPr/>
        <a:lstStyle/>
        <a:p>
          <a:pPr>
            <a:lnSpc>
              <a:spcPct val="100000"/>
            </a:lnSpc>
          </a:pPr>
          <a:r>
            <a:rPr lang="en-AU" b="1" i="0" dirty="0"/>
            <a:t>Model Testing</a:t>
          </a:r>
          <a:endParaRPr lang="en-US" b="1" dirty="0"/>
        </a:p>
      </dgm:t>
    </dgm:pt>
    <dgm:pt modelId="{6B39A639-4CB9-40B3-ADFE-2CE9528628A4}" type="parTrans" cxnId="{5DB96C87-7DF2-4D3C-B0C7-5D2280A5C447}">
      <dgm:prSet/>
      <dgm:spPr/>
      <dgm:t>
        <a:bodyPr/>
        <a:lstStyle/>
        <a:p>
          <a:endParaRPr lang="en-US"/>
        </a:p>
      </dgm:t>
    </dgm:pt>
    <dgm:pt modelId="{DFCA7615-9A16-479A-8432-AE0674853862}" type="sibTrans" cxnId="{5DB96C87-7DF2-4D3C-B0C7-5D2280A5C447}">
      <dgm:prSet/>
      <dgm:spPr/>
      <dgm:t>
        <a:bodyPr/>
        <a:lstStyle/>
        <a:p>
          <a:endParaRPr lang="en-US"/>
        </a:p>
      </dgm:t>
    </dgm:pt>
    <dgm:pt modelId="{1526472F-8564-45FE-A80E-91FC0A4C10EC}" type="pres">
      <dgm:prSet presAssocID="{533A813D-41B0-41DC-9A59-C2C566128592}" presName="root" presStyleCnt="0">
        <dgm:presLayoutVars>
          <dgm:dir/>
          <dgm:resizeHandles val="exact"/>
        </dgm:presLayoutVars>
      </dgm:prSet>
      <dgm:spPr/>
    </dgm:pt>
    <dgm:pt modelId="{A520CAB5-5BEE-4A3A-AF67-81D1E56763E2}" type="pres">
      <dgm:prSet presAssocID="{2041AB3C-F2DA-494A-A864-BD79AE6BF4E1}" presName="compNode" presStyleCnt="0"/>
      <dgm:spPr/>
    </dgm:pt>
    <dgm:pt modelId="{3060B94C-FB3A-4903-A65F-6A6FCB6C4B31}" type="pres">
      <dgm:prSet presAssocID="{2041AB3C-F2DA-494A-A864-BD79AE6BF4E1}" presName="iconRect" presStyleLbl="node1" presStyleIdx="0" presStyleCnt="3" custLinFactX="100000" custLinFactNeighborX="101991" custLinFactNeighborY="-393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70B8AE0B-9429-4620-A1E7-BD09B99F5746}" type="pres">
      <dgm:prSet presAssocID="{2041AB3C-F2DA-494A-A864-BD79AE6BF4E1}" presName="spaceRect" presStyleCnt="0"/>
      <dgm:spPr/>
    </dgm:pt>
    <dgm:pt modelId="{A668C796-5327-4BA5-BB3A-749971871DD5}" type="pres">
      <dgm:prSet presAssocID="{2041AB3C-F2DA-494A-A864-BD79AE6BF4E1}" presName="textRect" presStyleLbl="revTx" presStyleIdx="0" presStyleCnt="3" custLinFactNeighborX="90479" custLinFactNeighborY="-12126">
        <dgm:presLayoutVars>
          <dgm:chMax val="1"/>
          <dgm:chPref val="1"/>
        </dgm:presLayoutVars>
      </dgm:prSet>
      <dgm:spPr/>
    </dgm:pt>
    <dgm:pt modelId="{933E2096-A9C4-4F79-AF89-595997A0E56B}" type="pres">
      <dgm:prSet presAssocID="{DE3CBCF8-EFAE-46E1-81A3-D5956A609FC6}" presName="sibTrans" presStyleCnt="0"/>
      <dgm:spPr/>
    </dgm:pt>
    <dgm:pt modelId="{8A1E19A7-3126-46F7-8239-CF2870BCD99B}" type="pres">
      <dgm:prSet presAssocID="{A2B0142E-8FB3-4090-A89E-3A127B3FB64F}" presName="compNode" presStyleCnt="0"/>
      <dgm:spPr/>
    </dgm:pt>
    <dgm:pt modelId="{99EE978C-2E15-4B23-A90A-7AA5219F2AB5}" type="pres">
      <dgm:prSet presAssocID="{A2B0142E-8FB3-4090-A89E-3A127B3FB64F}" presName="iconRect" presStyleLbl="node1" presStyleIdx="1" presStyleCnt="3" custScaleX="110000" custLinFactX="-100000" custLinFactNeighborX="-172750" custLinFactNeighborY="-365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C81CEED6-CD40-4724-A105-762B39462B11}" type="pres">
      <dgm:prSet presAssocID="{A2B0142E-8FB3-4090-A89E-3A127B3FB64F}" presName="spaceRect" presStyleCnt="0"/>
      <dgm:spPr/>
    </dgm:pt>
    <dgm:pt modelId="{94E18645-3A17-4DEF-9796-1E129BA8E7A0}" type="pres">
      <dgm:prSet presAssocID="{A2B0142E-8FB3-4090-A89E-3A127B3FB64F}" presName="textRect" presStyleLbl="revTx" presStyleIdx="1" presStyleCnt="3" custLinFactX="-21362" custLinFactNeighborX="-100000" custLinFactNeighborY="-21347">
        <dgm:presLayoutVars>
          <dgm:chMax val="1"/>
          <dgm:chPref val="1"/>
        </dgm:presLayoutVars>
      </dgm:prSet>
      <dgm:spPr/>
    </dgm:pt>
    <dgm:pt modelId="{7AE88F13-8CDF-458B-B203-54B1D5DDD0E0}" type="pres">
      <dgm:prSet presAssocID="{F38F332E-61ED-408A-A63B-2AAAEC489C5C}" presName="sibTrans" presStyleCnt="0"/>
      <dgm:spPr/>
    </dgm:pt>
    <dgm:pt modelId="{F4D414C6-C0A9-4937-A18E-BF0C5915B7A6}" type="pres">
      <dgm:prSet presAssocID="{C2BB7668-BA93-4596-A62E-22E50528C504}" presName="compNode" presStyleCnt="0"/>
      <dgm:spPr/>
    </dgm:pt>
    <dgm:pt modelId="{B7D53F4D-BE5E-40D7-A135-DCBBB117C5AE}" type="pres">
      <dgm:prSet presAssocID="{C2BB7668-BA93-4596-A62E-22E50528C504}" presName="iconRect" presStyleLbl="node1" presStyleIdx="2" presStyleCnt="3" custLinFactX="-37141" custLinFactNeighborX="-100000" custLinFactNeighborY="-671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9864987F-CF63-473E-A964-ACE304D90138}" type="pres">
      <dgm:prSet presAssocID="{C2BB7668-BA93-4596-A62E-22E50528C504}" presName="spaceRect" presStyleCnt="0"/>
      <dgm:spPr/>
    </dgm:pt>
    <dgm:pt modelId="{314BA14D-D8B9-4398-87C9-22A61F87EF7F}" type="pres">
      <dgm:prSet presAssocID="{C2BB7668-BA93-4596-A62E-22E50528C504}" presName="textRect" presStyleLbl="revTx" presStyleIdx="2" presStyleCnt="3" custScaleX="76886" custLinFactNeighborX="-61050" custLinFactNeighborY="-13422">
        <dgm:presLayoutVars>
          <dgm:chMax val="1"/>
          <dgm:chPref val="1"/>
        </dgm:presLayoutVars>
      </dgm:prSet>
      <dgm:spPr/>
    </dgm:pt>
  </dgm:ptLst>
  <dgm:cxnLst>
    <dgm:cxn modelId="{FAB8186A-DDEF-4211-A8D3-D908396958D3}" srcId="{533A813D-41B0-41DC-9A59-C2C566128592}" destId="{A2B0142E-8FB3-4090-A89E-3A127B3FB64F}" srcOrd="1" destOrd="0" parTransId="{57940CDF-F0BF-4088-B56A-A252E30B0FAF}" sibTransId="{F38F332E-61ED-408A-A63B-2AAAEC489C5C}"/>
    <dgm:cxn modelId="{F1918A4F-B8EB-400D-87B3-BB3BFF60D7DF}" type="presOf" srcId="{C2BB7668-BA93-4596-A62E-22E50528C504}" destId="{314BA14D-D8B9-4398-87C9-22A61F87EF7F}" srcOrd="0" destOrd="0" presId="urn:microsoft.com/office/officeart/2018/2/layout/IconLabelList"/>
    <dgm:cxn modelId="{6C8E7879-BC90-47DE-844E-B0CCA597E473}" type="presOf" srcId="{533A813D-41B0-41DC-9A59-C2C566128592}" destId="{1526472F-8564-45FE-A80E-91FC0A4C10EC}" srcOrd="0" destOrd="0" presId="urn:microsoft.com/office/officeart/2018/2/layout/IconLabelList"/>
    <dgm:cxn modelId="{5DB96C87-7DF2-4D3C-B0C7-5D2280A5C447}" srcId="{533A813D-41B0-41DC-9A59-C2C566128592}" destId="{C2BB7668-BA93-4596-A62E-22E50528C504}" srcOrd="2" destOrd="0" parTransId="{6B39A639-4CB9-40B3-ADFE-2CE9528628A4}" sibTransId="{DFCA7615-9A16-479A-8432-AE0674853862}"/>
    <dgm:cxn modelId="{B010A6B0-910E-40F2-BA3B-D5C475232890}" type="presOf" srcId="{2041AB3C-F2DA-494A-A864-BD79AE6BF4E1}" destId="{A668C796-5327-4BA5-BB3A-749971871DD5}" srcOrd="0" destOrd="0" presId="urn:microsoft.com/office/officeart/2018/2/layout/IconLabelList"/>
    <dgm:cxn modelId="{454DBEB3-AE69-400C-AA95-D2DC5C4F958A}" type="presOf" srcId="{A2B0142E-8FB3-4090-A89E-3A127B3FB64F}" destId="{94E18645-3A17-4DEF-9796-1E129BA8E7A0}" srcOrd="0" destOrd="0" presId="urn:microsoft.com/office/officeart/2018/2/layout/IconLabelList"/>
    <dgm:cxn modelId="{6DFDE2C8-4727-44B3-B5A3-51DB38633C60}" srcId="{533A813D-41B0-41DC-9A59-C2C566128592}" destId="{2041AB3C-F2DA-494A-A864-BD79AE6BF4E1}" srcOrd="0" destOrd="0" parTransId="{3103A5A5-EB23-4949-B8D6-99FCCC19845B}" sibTransId="{DE3CBCF8-EFAE-46E1-81A3-D5956A609FC6}"/>
    <dgm:cxn modelId="{1B63A13C-60BC-43DF-BBB5-F6CC8C1EEA3C}" type="presParOf" srcId="{1526472F-8564-45FE-A80E-91FC0A4C10EC}" destId="{A520CAB5-5BEE-4A3A-AF67-81D1E56763E2}" srcOrd="0" destOrd="0" presId="urn:microsoft.com/office/officeart/2018/2/layout/IconLabelList"/>
    <dgm:cxn modelId="{FBEA72C6-52F8-4BA6-823B-FB1272066E4F}" type="presParOf" srcId="{A520CAB5-5BEE-4A3A-AF67-81D1E56763E2}" destId="{3060B94C-FB3A-4903-A65F-6A6FCB6C4B31}" srcOrd="0" destOrd="0" presId="urn:microsoft.com/office/officeart/2018/2/layout/IconLabelList"/>
    <dgm:cxn modelId="{C722B713-2471-4854-94D4-258685F680E7}" type="presParOf" srcId="{A520CAB5-5BEE-4A3A-AF67-81D1E56763E2}" destId="{70B8AE0B-9429-4620-A1E7-BD09B99F5746}" srcOrd="1" destOrd="0" presId="urn:microsoft.com/office/officeart/2018/2/layout/IconLabelList"/>
    <dgm:cxn modelId="{231F2F25-4013-40CC-8399-68018078BD29}" type="presParOf" srcId="{A520CAB5-5BEE-4A3A-AF67-81D1E56763E2}" destId="{A668C796-5327-4BA5-BB3A-749971871DD5}" srcOrd="2" destOrd="0" presId="urn:microsoft.com/office/officeart/2018/2/layout/IconLabelList"/>
    <dgm:cxn modelId="{48391CFE-0135-4A38-8416-5418579D3F05}" type="presParOf" srcId="{1526472F-8564-45FE-A80E-91FC0A4C10EC}" destId="{933E2096-A9C4-4F79-AF89-595997A0E56B}" srcOrd="1" destOrd="0" presId="urn:microsoft.com/office/officeart/2018/2/layout/IconLabelList"/>
    <dgm:cxn modelId="{00F2F09F-51F6-4F53-8220-AB498BFE4B60}" type="presParOf" srcId="{1526472F-8564-45FE-A80E-91FC0A4C10EC}" destId="{8A1E19A7-3126-46F7-8239-CF2870BCD99B}" srcOrd="2" destOrd="0" presId="urn:microsoft.com/office/officeart/2018/2/layout/IconLabelList"/>
    <dgm:cxn modelId="{A5CDB3F5-B6C2-4D51-BA17-A7D37CC8F885}" type="presParOf" srcId="{8A1E19A7-3126-46F7-8239-CF2870BCD99B}" destId="{99EE978C-2E15-4B23-A90A-7AA5219F2AB5}" srcOrd="0" destOrd="0" presId="urn:microsoft.com/office/officeart/2018/2/layout/IconLabelList"/>
    <dgm:cxn modelId="{9F76D770-E10C-41F3-8C53-4B1842D7C1B3}" type="presParOf" srcId="{8A1E19A7-3126-46F7-8239-CF2870BCD99B}" destId="{C81CEED6-CD40-4724-A105-762B39462B11}" srcOrd="1" destOrd="0" presId="urn:microsoft.com/office/officeart/2018/2/layout/IconLabelList"/>
    <dgm:cxn modelId="{BB677942-F589-4495-887B-35FB53C5F65B}" type="presParOf" srcId="{8A1E19A7-3126-46F7-8239-CF2870BCD99B}" destId="{94E18645-3A17-4DEF-9796-1E129BA8E7A0}" srcOrd="2" destOrd="0" presId="urn:microsoft.com/office/officeart/2018/2/layout/IconLabelList"/>
    <dgm:cxn modelId="{F0044911-F3DE-42C8-AC0B-3348584B42BF}" type="presParOf" srcId="{1526472F-8564-45FE-A80E-91FC0A4C10EC}" destId="{7AE88F13-8CDF-458B-B203-54B1D5DDD0E0}" srcOrd="3" destOrd="0" presId="urn:microsoft.com/office/officeart/2018/2/layout/IconLabelList"/>
    <dgm:cxn modelId="{53F06B5F-D7E5-4DD7-AFCD-3413D2AA5895}" type="presParOf" srcId="{1526472F-8564-45FE-A80E-91FC0A4C10EC}" destId="{F4D414C6-C0A9-4937-A18E-BF0C5915B7A6}" srcOrd="4" destOrd="0" presId="urn:microsoft.com/office/officeart/2018/2/layout/IconLabelList"/>
    <dgm:cxn modelId="{213E195B-CFD7-4D32-B8D1-B2E1B81EE9C6}" type="presParOf" srcId="{F4D414C6-C0A9-4937-A18E-BF0C5915B7A6}" destId="{B7D53F4D-BE5E-40D7-A135-DCBBB117C5AE}" srcOrd="0" destOrd="0" presId="urn:microsoft.com/office/officeart/2018/2/layout/IconLabelList"/>
    <dgm:cxn modelId="{F9B2D7D8-E3C1-452A-96D7-ECE1ABA60AE8}" type="presParOf" srcId="{F4D414C6-C0A9-4937-A18E-BF0C5915B7A6}" destId="{9864987F-CF63-473E-A964-ACE304D90138}" srcOrd="1" destOrd="0" presId="urn:microsoft.com/office/officeart/2018/2/layout/IconLabelList"/>
    <dgm:cxn modelId="{7955325E-E5E2-4B9D-B448-DD2282DB48CF}" type="presParOf" srcId="{F4D414C6-C0A9-4937-A18E-BF0C5915B7A6}" destId="{314BA14D-D8B9-4398-87C9-22A61F87EF7F}" srcOrd="2" destOrd="0" presId="urn:microsoft.com/office/officeart/2018/2/layout/IconLabel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742750-407B-4C3F-A98D-0155BBDD7F44}" type="doc">
      <dgm:prSet loTypeId="urn:microsoft.com/office/officeart/2005/8/layout/hierarchy1" loCatId="hierarchy" qsTypeId="urn:microsoft.com/office/officeart/2005/8/quickstyle/simple2" qsCatId="simple" csTypeId="urn:microsoft.com/office/officeart/2005/8/colors/accent2_2" csCatId="accent2" phldr="1"/>
      <dgm:spPr/>
      <dgm:t>
        <a:bodyPr/>
        <a:lstStyle/>
        <a:p>
          <a:endParaRPr lang="en-US"/>
        </a:p>
      </dgm:t>
    </dgm:pt>
    <dgm:pt modelId="{E24D771B-538D-42BE-AAE6-2229C36BE500}">
      <dgm:prSet/>
      <dgm:spPr/>
      <dgm:t>
        <a:bodyPr/>
        <a:lstStyle/>
        <a:p>
          <a:r>
            <a:rPr lang="en-AU" dirty="0"/>
            <a:t>Kaggle</a:t>
          </a:r>
          <a:endParaRPr lang="en-US" dirty="0"/>
        </a:p>
      </dgm:t>
    </dgm:pt>
    <dgm:pt modelId="{D10A1A10-09C3-4C72-BDE1-1B141C16678C}" type="parTrans" cxnId="{89E14C5B-8EB0-45A0-BA62-759B0129E0DE}">
      <dgm:prSet/>
      <dgm:spPr/>
      <dgm:t>
        <a:bodyPr/>
        <a:lstStyle/>
        <a:p>
          <a:endParaRPr lang="en-US"/>
        </a:p>
      </dgm:t>
    </dgm:pt>
    <dgm:pt modelId="{97A94C16-40D8-4D70-A61B-B3DC7EC5CB00}" type="sibTrans" cxnId="{89E14C5B-8EB0-45A0-BA62-759B0129E0DE}">
      <dgm:prSet/>
      <dgm:spPr/>
      <dgm:t>
        <a:bodyPr/>
        <a:lstStyle/>
        <a:p>
          <a:endParaRPr lang="en-US"/>
        </a:p>
      </dgm:t>
    </dgm:pt>
    <dgm:pt modelId="{406C560E-5556-416F-97C4-EAB5533FEDA0}">
      <dgm:prSet/>
      <dgm:spPr/>
      <dgm:t>
        <a:bodyPr/>
        <a:lstStyle/>
        <a:p>
          <a:r>
            <a:rPr lang="en-AU" dirty="0"/>
            <a:t>lendingclub.com</a:t>
          </a:r>
          <a:endParaRPr lang="en-US" dirty="0"/>
        </a:p>
      </dgm:t>
    </dgm:pt>
    <dgm:pt modelId="{46D89EC0-AA34-4383-949F-7897FF4EFEB6}" type="parTrans" cxnId="{62DF92ED-DAA7-41A5-923C-938E1A44F2B4}">
      <dgm:prSet/>
      <dgm:spPr/>
      <dgm:t>
        <a:bodyPr/>
        <a:lstStyle/>
        <a:p>
          <a:endParaRPr lang="en-US"/>
        </a:p>
      </dgm:t>
    </dgm:pt>
    <dgm:pt modelId="{518A4E1D-635F-4724-BC10-8B3A1EB331B1}" type="sibTrans" cxnId="{62DF92ED-DAA7-41A5-923C-938E1A44F2B4}">
      <dgm:prSet/>
      <dgm:spPr/>
      <dgm:t>
        <a:bodyPr/>
        <a:lstStyle/>
        <a:p>
          <a:endParaRPr lang="en-US"/>
        </a:p>
      </dgm:t>
    </dgm:pt>
    <dgm:pt modelId="{014063A8-3FAB-4FC2-B142-EC9E49BC3020}" type="pres">
      <dgm:prSet presAssocID="{3C742750-407B-4C3F-A98D-0155BBDD7F44}" presName="hierChild1" presStyleCnt="0">
        <dgm:presLayoutVars>
          <dgm:chPref val="1"/>
          <dgm:dir/>
          <dgm:animOne val="branch"/>
          <dgm:animLvl val="lvl"/>
          <dgm:resizeHandles/>
        </dgm:presLayoutVars>
      </dgm:prSet>
      <dgm:spPr/>
    </dgm:pt>
    <dgm:pt modelId="{6DCF13E2-1126-4DEB-8DA3-2C78626ADD1D}" type="pres">
      <dgm:prSet presAssocID="{E24D771B-538D-42BE-AAE6-2229C36BE500}" presName="hierRoot1" presStyleCnt="0"/>
      <dgm:spPr/>
    </dgm:pt>
    <dgm:pt modelId="{D4F15FBF-4DDA-4122-9732-801DC6166414}" type="pres">
      <dgm:prSet presAssocID="{E24D771B-538D-42BE-AAE6-2229C36BE500}" presName="composite" presStyleCnt="0"/>
      <dgm:spPr/>
    </dgm:pt>
    <dgm:pt modelId="{22B3251D-1B45-4EAA-941A-F4FED861F1A5}" type="pres">
      <dgm:prSet presAssocID="{E24D771B-538D-42BE-AAE6-2229C36BE500}" presName="background" presStyleLbl="node0" presStyleIdx="0" presStyleCnt="2"/>
      <dgm:spPr/>
    </dgm:pt>
    <dgm:pt modelId="{626F9E80-0E88-4871-912F-B1E7DC01DC31}" type="pres">
      <dgm:prSet presAssocID="{E24D771B-538D-42BE-AAE6-2229C36BE500}" presName="text" presStyleLbl="fgAcc0" presStyleIdx="0" presStyleCnt="2">
        <dgm:presLayoutVars>
          <dgm:chPref val="3"/>
        </dgm:presLayoutVars>
      </dgm:prSet>
      <dgm:spPr/>
    </dgm:pt>
    <dgm:pt modelId="{F5F749E5-DC0C-4D56-8440-EE269480A348}" type="pres">
      <dgm:prSet presAssocID="{E24D771B-538D-42BE-AAE6-2229C36BE500}" presName="hierChild2" presStyleCnt="0"/>
      <dgm:spPr/>
    </dgm:pt>
    <dgm:pt modelId="{255F6568-4BC3-46B5-8623-CF6EEF4B8ED2}" type="pres">
      <dgm:prSet presAssocID="{406C560E-5556-416F-97C4-EAB5533FEDA0}" presName="hierRoot1" presStyleCnt="0"/>
      <dgm:spPr/>
    </dgm:pt>
    <dgm:pt modelId="{C1D281F6-C931-464E-9E2C-12BB19B3ADC9}" type="pres">
      <dgm:prSet presAssocID="{406C560E-5556-416F-97C4-EAB5533FEDA0}" presName="composite" presStyleCnt="0"/>
      <dgm:spPr/>
    </dgm:pt>
    <dgm:pt modelId="{6DA7D2DB-795E-41FC-A328-4F995D18F0AE}" type="pres">
      <dgm:prSet presAssocID="{406C560E-5556-416F-97C4-EAB5533FEDA0}" presName="background" presStyleLbl="node0" presStyleIdx="1" presStyleCnt="2"/>
      <dgm:spPr/>
    </dgm:pt>
    <dgm:pt modelId="{5E2F1DE3-B3E1-4D01-885A-1F6D045352DD}" type="pres">
      <dgm:prSet presAssocID="{406C560E-5556-416F-97C4-EAB5533FEDA0}" presName="text" presStyleLbl="fgAcc0" presStyleIdx="1" presStyleCnt="2">
        <dgm:presLayoutVars>
          <dgm:chPref val="3"/>
        </dgm:presLayoutVars>
      </dgm:prSet>
      <dgm:spPr/>
    </dgm:pt>
    <dgm:pt modelId="{40763EC0-A41C-472E-B0F2-08D43B0DC0A4}" type="pres">
      <dgm:prSet presAssocID="{406C560E-5556-416F-97C4-EAB5533FEDA0}" presName="hierChild2" presStyleCnt="0"/>
      <dgm:spPr/>
    </dgm:pt>
  </dgm:ptLst>
  <dgm:cxnLst>
    <dgm:cxn modelId="{89E14C5B-8EB0-45A0-BA62-759B0129E0DE}" srcId="{3C742750-407B-4C3F-A98D-0155BBDD7F44}" destId="{E24D771B-538D-42BE-AAE6-2229C36BE500}" srcOrd="0" destOrd="0" parTransId="{D10A1A10-09C3-4C72-BDE1-1B141C16678C}" sibTransId="{97A94C16-40D8-4D70-A61B-B3DC7EC5CB00}"/>
    <dgm:cxn modelId="{5534436B-CBD9-43B3-896F-75F6D919C966}" type="presOf" srcId="{406C560E-5556-416F-97C4-EAB5533FEDA0}" destId="{5E2F1DE3-B3E1-4D01-885A-1F6D045352DD}" srcOrd="0" destOrd="0" presId="urn:microsoft.com/office/officeart/2005/8/layout/hierarchy1"/>
    <dgm:cxn modelId="{EBDCD753-04F9-40E3-A59A-D39198F0E9C4}" type="presOf" srcId="{3C742750-407B-4C3F-A98D-0155BBDD7F44}" destId="{014063A8-3FAB-4FC2-B142-EC9E49BC3020}" srcOrd="0" destOrd="0" presId="urn:microsoft.com/office/officeart/2005/8/layout/hierarchy1"/>
    <dgm:cxn modelId="{6414019D-4C2D-4C4D-AFA5-BF4E091798AD}" type="presOf" srcId="{E24D771B-538D-42BE-AAE6-2229C36BE500}" destId="{626F9E80-0E88-4871-912F-B1E7DC01DC31}" srcOrd="0" destOrd="0" presId="urn:microsoft.com/office/officeart/2005/8/layout/hierarchy1"/>
    <dgm:cxn modelId="{62DF92ED-DAA7-41A5-923C-938E1A44F2B4}" srcId="{3C742750-407B-4C3F-A98D-0155BBDD7F44}" destId="{406C560E-5556-416F-97C4-EAB5533FEDA0}" srcOrd="1" destOrd="0" parTransId="{46D89EC0-AA34-4383-949F-7897FF4EFEB6}" sibTransId="{518A4E1D-635F-4724-BC10-8B3A1EB331B1}"/>
    <dgm:cxn modelId="{9C2E3D3C-56CD-4ED9-AE48-334FF581BDC6}" type="presParOf" srcId="{014063A8-3FAB-4FC2-B142-EC9E49BC3020}" destId="{6DCF13E2-1126-4DEB-8DA3-2C78626ADD1D}" srcOrd="0" destOrd="0" presId="urn:microsoft.com/office/officeart/2005/8/layout/hierarchy1"/>
    <dgm:cxn modelId="{0E64697A-4C42-4DC8-B4FE-D36FF476DBB0}" type="presParOf" srcId="{6DCF13E2-1126-4DEB-8DA3-2C78626ADD1D}" destId="{D4F15FBF-4DDA-4122-9732-801DC6166414}" srcOrd="0" destOrd="0" presId="urn:microsoft.com/office/officeart/2005/8/layout/hierarchy1"/>
    <dgm:cxn modelId="{0DB3B762-6B3D-456B-BBC6-8B407E75F9B9}" type="presParOf" srcId="{D4F15FBF-4DDA-4122-9732-801DC6166414}" destId="{22B3251D-1B45-4EAA-941A-F4FED861F1A5}" srcOrd="0" destOrd="0" presId="urn:microsoft.com/office/officeart/2005/8/layout/hierarchy1"/>
    <dgm:cxn modelId="{48543006-53FD-46AD-983F-CB862D5D0316}" type="presParOf" srcId="{D4F15FBF-4DDA-4122-9732-801DC6166414}" destId="{626F9E80-0E88-4871-912F-B1E7DC01DC31}" srcOrd="1" destOrd="0" presId="urn:microsoft.com/office/officeart/2005/8/layout/hierarchy1"/>
    <dgm:cxn modelId="{DE42B93A-AF5E-48FE-A466-1DE3B6B55C8D}" type="presParOf" srcId="{6DCF13E2-1126-4DEB-8DA3-2C78626ADD1D}" destId="{F5F749E5-DC0C-4D56-8440-EE269480A348}" srcOrd="1" destOrd="0" presId="urn:microsoft.com/office/officeart/2005/8/layout/hierarchy1"/>
    <dgm:cxn modelId="{2D9B70BD-9BEA-49DD-8646-D84EECCC5D4B}" type="presParOf" srcId="{014063A8-3FAB-4FC2-B142-EC9E49BC3020}" destId="{255F6568-4BC3-46B5-8623-CF6EEF4B8ED2}" srcOrd="1" destOrd="0" presId="urn:microsoft.com/office/officeart/2005/8/layout/hierarchy1"/>
    <dgm:cxn modelId="{58413569-F079-4768-AAAC-6EC765287A2F}" type="presParOf" srcId="{255F6568-4BC3-46B5-8623-CF6EEF4B8ED2}" destId="{C1D281F6-C931-464E-9E2C-12BB19B3ADC9}" srcOrd="0" destOrd="0" presId="urn:microsoft.com/office/officeart/2005/8/layout/hierarchy1"/>
    <dgm:cxn modelId="{E636AF1B-6968-4E61-8FF2-08AECA3FD06F}" type="presParOf" srcId="{C1D281F6-C931-464E-9E2C-12BB19B3ADC9}" destId="{6DA7D2DB-795E-41FC-A328-4F995D18F0AE}" srcOrd="0" destOrd="0" presId="urn:microsoft.com/office/officeart/2005/8/layout/hierarchy1"/>
    <dgm:cxn modelId="{B0607A75-F3F3-44B7-A5FA-64273348B2D6}" type="presParOf" srcId="{C1D281F6-C931-464E-9E2C-12BB19B3ADC9}" destId="{5E2F1DE3-B3E1-4D01-885A-1F6D045352DD}" srcOrd="1" destOrd="0" presId="urn:microsoft.com/office/officeart/2005/8/layout/hierarchy1"/>
    <dgm:cxn modelId="{98DBA128-D64F-4BB1-93EE-BEA2E9AB43B3}" type="presParOf" srcId="{255F6568-4BC3-46B5-8623-CF6EEF4B8ED2}" destId="{40763EC0-A41C-472E-B0F2-08D43B0DC0A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0B94C-FB3A-4903-A65F-6A6FCB6C4B31}">
      <dsp:nvSpPr>
        <dsp:cNvPr id="0" name=""/>
        <dsp:cNvSpPr/>
      </dsp:nvSpPr>
      <dsp:spPr>
        <a:xfrm>
          <a:off x="4027757" y="825492"/>
          <a:ext cx="1476393" cy="14763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68C796-5327-4BA5-BB3A-749971871DD5}">
      <dsp:nvSpPr>
        <dsp:cNvPr id="0" name=""/>
        <dsp:cNvSpPr/>
      </dsp:nvSpPr>
      <dsp:spPr>
        <a:xfrm>
          <a:off x="3111837" y="2660456"/>
          <a:ext cx="328087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AU" sz="2300" b="1" i="0" kern="1200" dirty="0"/>
            <a:t>Machine Learning</a:t>
          </a:r>
          <a:endParaRPr lang="en-US" sz="2300" kern="1200" dirty="0"/>
        </a:p>
      </dsp:txBody>
      <dsp:txXfrm>
        <a:off x="3111837" y="2660456"/>
        <a:ext cx="3280874" cy="720000"/>
      </dsp:txXfrm>
    </dsp:sp>
    <dsp:sp modelId="{99EE978C-2E15-4B23-A90A-7AA5219F2AB5}">
      <dsp:nvSpPr>
        <dsp:cNvPr id="0" name=""/>
        <dsp:cNvSpPr/>
      </dsp:nvSpPr>
      <dsp:spPr>
        <a:xfrm>
          <a:off x="799919" y="829567"/>
          <a:ext cx="1624033" cy="14763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E18645-3A17-4DEF-9796-1E129BA8E7A0}">
      <dsp:nvSpPr>
        <dsp:cNvPr id="0" name=""/>
        <dsp:cNvSpPr/>
      </dsp:nvSpPr>
      <dsp:spPr>
        <a:xfrm>
          <a:off x="16626" y="2594065"/>
          <a:ext cx="328087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AU" sz="2300" b="1" i="0" kern="1200" dirty="0"/>
            <a:t>Preliminary Data Processing</a:t>
          </a:r>
          <a:endParaRPr lang="en-US" sz="2300" kern="1200" dirty="0"/>
        </a:p>
      </dsp:txBody>
      <dsp:txXfrm>
        <a:off x="16626" y="2594065"/>
        <a:ext cx="3280874" cy="720000"/>
      </dsp:txXfrm>
    </dsp:sp>
    <dsp:sp modelId="{B7D53F4D-BE5E-40D7-A135-DCBBB117C5AE}">
      <dsp:nvSpPr>
        <dsp:cNvPr id="0" name=""/>
        <dsp:cNvSpPr/>
      </dsp:nvSpPr>
      <dsp:spPr>
        <a:xfrm>
          <a:off x="6730890" y="784434"/>
          <a:ext cx="1476393" cy="14763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4BA14D-D8B9-4398-87C9-22A61F87EF7F}">
      <dsp:nvSpPr>
        <dsp:cNvPr id="0" name=""/>
        <dsp:cNvSpPr/>
      </dsp:nvSpPr>
      <dsp:spPr>
        <a:xfrm>
          <a:off x="6229587" y="2651125"/>
          <a:ext cx="252253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AU" sz="2300" b="1" i="0" kern="1200" dirty="0"/>
            <a:t>Model Testing</a:t>
          </a:r>
          <a:endParaRPr lang="en-US" sz="2300" b="1" kern="1200" dirty="0"/>
        </a:p>
      </dsp:txBody>
      <dsp:txXfrm>
        <a:off x="6229587" y="2651125"/>
        <a:ext cx="2522533"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B3251D-1B45-4EAA-941A-F4FED861F1A5}">
      <dsp:nvSpPr>
        <dsp:cNvPr id="0" name=""/>
        <dsp:cNvSpPr/>
      </dsp:nvSpPr>
      <dsp:spPr>
        <a:xfrm>
          <a:off x="1092" y="678400"/>
          <a:ext cx="3833556" cy="2434308"/>
        </a:xfrm>
        <a:prstGeom prst="roundRect">
          <a:avLst>
            <a:gd name="adj" fmla="val 10000"/>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26F9E80-0E88-4871-912F-B1E7DC01DC31}">
      <dsp:nvSpPr>
        <dsp:cNvPr id="0" name=""/>
        <dsp:cNvSpPr/>
      </dsp:nvSpPr>
      <dsp:spPr>
        <a:xfrm>
          <a:off x="427042" y="1083053"/>
          <a:ext cx="3833556" cy="2434308"/>
        </a:xfrm>
        <a:prstGeom prst="roundRect">
          <a:avLst>
            <a:gd name="adj" fmla="val 10000"/>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AU" sz="3200" kern="1200" dirty="0"/>
            <a:t>Kaggle</a:t>
          </a:r>
          <a:endParaRPr lang="en-US" sz="3200" kern="1200" dirty="0"/>
        </a:p>
      </dsp:txBody>
      <dsp:txXfrm>
        <a:off x="498340" y="1154351"/>
        <a:ext cx="3690960" cy="2291712"/>
      </dsp:txXfrm>
    </dsp:sp>
    <dsp:sp modelId="{6DA7D2DB-795E-41FC-A328-4F995D18F0AE}">
      <dsp:nvSpPr>
        <dsp:cNvPr id="0" name=""/>
        <dsp:cNvSpPr/>
      </dsp:nvSpPr>
      <dsp:spPr>
        <a:xfrm>
          <a:off x="4686550" y="678400"/>
          <a:ext cx="3833556" cy="2434308"/>
        </a:xfrm>
        <a:prstGeom prst="roundRect">
          <a:avLst>
            <a:gd name="adj" fmla="val 10000"/>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E2F1DE3-B3E1-4D01-885A-1F6D045352DD}">
      <dsp:nvSpPr>
        <dsp:cNvPr id="0" name=""/>
        <dsp:cNvSpPr/>
      </dsp:nvSpPr>
      <dsp:spPr>
        <a:xfrm>
          <a:off x="5112501" y="1083053"/>
          <a:ext cx="3833556" cy="2434308"/>
        </a:xfrm>
        <a:prstGeom prst="roundRect">
          <a:avLst>
            <a:gd name="adj" fmla="val 10000"/>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AU" sz="3200" kern="1200" dirty="0"/>
            <a:t>lendingclub.com</a:t>
          </a:r>
          <a:endParaRPr lang="en-US" sz="3200" kern="1200" dirty="0"/>
        </a:p>
      </dsp:txBody>
      <dsp:txXfrm>
        <a:off x="5183799" y="1154351"/>
        <a:ext cx="3690960" cy="229171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3D55F9-11A3-4523-8F38-6BA37933791A}" type="datetime1">
              <a:rPr lang="en-US" smtClean="0"/>
              <a:t>5/16/2023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3303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BAB95-8DA7-460B-B00A-7037C8394FB0}" type="datetime1">
              <a:rPr lang="en-US" smtClean="0"/>
              <a:pPr/>
              <a:t>5/16/2023</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7" name="Slide Number Placeholder 6"/>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9838724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5/16/2023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9545865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5/16/2023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946816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5/16/2023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414984423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3BAB95-8DA7-460B-B00A-7037C8394FB0}" type="datetime1">
              <a:rPr lang="en-US" smtClean="0"/>
              <a:pPr/>
              <a:t>5/16/2023</a:t>
            </a:fld>
            <a:endParaRPr lang="en-US" dirty="0"/>
          </a:p>
        </p:txBody>
      </p:sp>
      <p:sp>
        <p:nvSpPr>
          <p:cNvPr id="4"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1603757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3BAB95-8DA7-460B-B00A-7037C8394FB0}" type="datetime1">
              <a:rPr lang="en-US" smtClean="0"/>
              <a:pPr/>
              <a:t>5/16/2023</a:t>
            </a:fld>
            <a:endParaRPr lang="en-US" dirty="0"/>
          </a:p>
        </p:txBody>
      </p:sp>
      <p:sp>
        <p:nvSpPr>
          <p:cNvPr id="4"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17627205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4E757A-3EC2-4683-9080-1A460C37C843}" type="datetime1">
              <a:rPr lang="en-US" smtClean="0"/>
              <a:t>5/16/2023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568295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C8096C-64ED-4153-A483-5C02E44AD5C3}" type="datetime1">
              <a:rPr lang="en-US" smtClean="0"/>
              <a:t>5/16/2023</a:t>
            </a:fld>
            <a:endParaRPr lang="en-US" dirty="0"/>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6595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9D56B-6EBE-4E5F-99D9-2A3DBDF37D0A}" type="datetime1">
              <a:rPr lang="en-US" smtClean="0"/>
              <a:t>5/16/2023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94375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33F3CA-C7E3-432D-9282-18F13836509A}" type="datetime1">
              <a:rPr lang="en-US" smtClean="0"/>
              <a:t>5/16/2023</a:t>
            </a:fld>
            <a:endParaRPr lang="en-US" dirty="0"/>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1246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BE9C62-1337-40B8-BA50-E9F4861DB4BC}" type="datetime1">
              <a:rPr lang="en-US" smtClean="0"/>
              <a:t>5/16/2023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40752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C195EB-2DA3-4B24-8725-19BC22A7BE50}" type="datetime1">
              <a:rPr lang="en-US" smtClean="0"/>
              <a:t>5/16/2023</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66788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4E237E6-0076-4915-A5A8-B7C11FA4F374}" type="datetime1">
              <a:rPr lang="en-US" smtClean="0"/>
              <a:t>5/16/2023</a:t>
            </a:fld>
            <a:endParaRPr lang="en-US"/>
          </a:p>
        </p:txBody>
      </p:sp>
      <p:sp>
        <p:nvSpPr>
          <p:cNvPr id="5" name="Footer Placeholder 3"/>
          <p:cNvSpPr>
            <a:spLocks noGrp="1"/>
          </p:cNvSpPr>
          <p:nvPr>
            <p:ph type="ftr" sz="quarter" idx="11"/>
          </p:nvPr>
        </p:nvSpPr>
        <p:spPr/>
        <p:txBody>
          <a:bodyPr/>
          <a:lstStyle/>
          <a:p>
            <a:r>
              <a:rPr lang="en-US"/>
              <a:t>Sample Footer Text</a:t>
            </a:r>
          </a:p>
        </p:txBody>
      </p:sp>
      <p:sp>
        <p:nvSpPr>
          <p:cNvPr id="6" name="Slide Number Placeholder 4"/>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78132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505F58F-C0B5-422A-8E5A-6B99E5D80F0A}" type="datetime1">
              <a:rPr lang="en-US" smtClean="0"/>
              <a:t>5/16/2023</a:t>
            </a:fld>
            <a:endParaRPr lang="en-US"/>
          </a:p>
        </p:txBody>
      </p:sp>
      <p:sp>
        <p:nvSpPr>
          <p:cNvPr id="5" name="Footer Placeholder 2"/>
          <p:cNvSpPr>
            <a:spLocks noGrp="1"/>
          </p:cNvSpPr>
          <p:nvPr>
            <p:ph type="ftr" sz="quarter" idx="11"/>
          </p:nvPr>
        </p:nvSpPr>
        <p:spPr/>
        <p:txBody>
          <a:bodyPr/>
          <a:lstStyle/>
          <a:p>
            <a:r>
              <a:rPr lang="en-US"/>
              <a:t>Sample Footer Text</a:t>
            </a:r>
          </a:p>
        </p:txBody>
      </p:sp>
      <p:sp>
        <p:nvSpPr>
          <p:cNvPr id="6" name="Slide Number Placeholder 3"/>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77547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565E655-9687-48DF-A33F-F8824CCCB5D1}" type="datetime1">
              <a:rPr lang="en-US" smtClean="0"/>
              <a:t>5/16/2023</a:t>
            </a:fld>
            <a:endParaRPr lang="en-US"/>
          </a:p>
        </p:txBody>
      </p:sp>
      <p:sp>
        <p:nvSpPr>
          <p:cNvPr id="5" name="Footer Placeholder 5"/>
          <p:cNvSpPr>
            <a:spLocks noGrp="1"/>
          </p:cNvSpPr>
          <p:nvPr>
            <p:ph type="ftr" sz="quarter" idx="11"/>
          </p:nvPr>
        </p:nvSpPr>
        <p:spPr/>
        <p:txBody>
          <a:bodyPr/>
          <a:lstStyle/>
          <a:p>
            <a:r>
              <a:rPr lang="en-US"/>
              <a:t>Sample Footer Text</a:t>
            </a:r>
          </a:p>
        </p:txBody>
      </p:sp>
      <p:sp>
        <p:nvSpPr>
          <p:cNvPr id="6"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16487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7FD56A-AAB8-4544-A495-D0645413C9E3}" type="datetime1">
              <a:rPr lang="en-US" smtClean="0"/>
              <a:t>5/16/2023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944008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93BAB95-8DA7-460B-B00A-7037C8394FB0}" type="datetime1">
              <a:rPr lang="en-US" smtClean="0"/>
              <a:pPr/>
              <a:t>5/16/2023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Sample Footer Text</a:t>
            </a:r>
            <a:endParaRPr lang="en-US" dirty="0">
              <a:solidFill>
                <a:srgbClr val="FFFFFF"/>
              </a:solidFill>
            </a:endParaRPr>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028882880"/>
      </p:ext>
    </p:extLst>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www.lendingclub.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0.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A0CC-FDA5-C328-6D86-F194CAC5DA97}"/>
              </a:ext>
            </a:extLst>
          </p:cNvPr>
          <p:cNvSpPr>
            <a:spLocks noGrp="1"/>
          </p:cNvSpPr>
          <p:nvPr>
            <p:ph type="ctrTitle"/>
          </p:nvPr>
        </p:nvSpPr>
        <p:spPr>
          <a:xfrm>
            <a:off x="528384" y="1447798"/>
            <a:ext cx="4802187" cy="3329581"/>
          </a:xfrm>
        </p:spPr>
        <p:txBody>
          <a:bodyPr>
            <a:normAutofit/>
          </a:bodyPr>
          <a:lstStyle/>
          <a:p>
            <a:pPr>
              <a:lnSpc>
                <a:spcPct val="90000"/>
              </a:lnSpc>
            </a:pPr>
            <a:r>
              <a:rPr lang="en-AU" sz="6100" dirty="0"/>
              <a:t>LOAN PREDICTION</a:t>
            </a:r>
          </a:p>
        </p:txBody>
      </p:sp>
      <p:sp>
        <p:nvSpPr>
          <p:cNvPr id="3" name="Subtitle 2">
            <a:extLst>
              <a:ext uri="{FF2B5EF4-FFF2-40B4-BE49-F238E27FC236}">
                <a16:creationId xmlns:a16="http://schemas.microsoft.com/office/drawing/2014/main" id="{6A98D68F-BB77-CAF5-C705-D3550A4FA7FC}"/>
              </a:ext>
            </a:extLst>
          </p:cNvPr>
          <p:cNvSpPr>
            <a:spLocks noGrp="1"/>
          </p:cNvSpPr>
          <p:nvPr>
            <p:ph type="subTitle" idx="1"/>
          </p:nvPr>
        </p:nvSpPr>
        <p:spPr>
          <a:xfrm>
            <a:off x="634403" y="2125286"/>
            <a:ext cx="4802187" cy="1471019"/>
          </a:xfrm>
        </p:spPr>
        <p:txBody>
          <a:bodyPr>
            <a:normAutofit/>
          </a:bodyPr>
          <a:lstStyle/>
          <a:p>
            <a:r>
              <a:rPr lang="en-AU" dirty="0"/>
              <a:t>PROJECT 4</a:t>
            </a:r>
          </a:p>
        </p:txBody>
      </p:sp>
      <p:pic>
        <p:nvPicPr>
          <p:cNvPr id="11" name="Picture 10" descr="Text&#10;&#10;Description automatically generated">
            <a:extLst>
              <a:ext uri="{FF2B5EF4-FFF2-40B4-BE49-F238E27FC236}">
                <a16:creationId xmlns:a16="http://schemas.microsoft.com/office/drawing/2014/main" id="{7D3356F1-6A12-6379-793A-CB4624D25BF0}"/>
              </a:ext>
            </a:extLst>
          </p:cNvPr>
          <p:cNvPicPr>
            <a:picLocks noChangeAspect="1"/>
          </p:cNvPicPr>
          <p:nvPr/>
        </p:nvPicPr>
        <p:blipFill rotWithShape="1">
          <a:blip r:embed="rId3">
            <a:extLst>
              <a:ext uri="{28A0092B-C50C-407E-A947-70E740481C1C}">
                <a14:useLocalDpi xmlns:a14="http://schemas.microsoft.com/office/drawing/2010/main" val="0"/>
              </a:ext>
            </a:extLst>
          </a:blip>
          <a:srcRect r="1" b="1863"/>
          <a:stretch/>
        </p:blipFill>
        <p:spPr>
          <a:xfrm>
            <a:off x="6103423" y="-1"/>
            <a:ext cx="6087038" cy="3429001"/>
          </a:xfrm>
          <a:prstGeom prst="rect">
            <a:avLst/>
          </a:prstGeom>
        </p:spPr>
      </p:pic>
      <p:sp>
        <p:nvSpPr>
          <p:cNvPr id="16" name="Rectangle 15">
            <a:extLst>
              <a:ext uri="{FF2B5EF4-FFF2-40B4-BE49-F238E27FC236}">
                <a16:creationId xmlns:a16="http://schemas.microsoft.com/office/drawing/2014/main" id="{AA9FFBA2-F0B1-4379-BF93-5526B0B8F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descr="Multicolored smoke gradient">
            <a:extLst>
              <a:ext uri="{FF2B5EF4-FFF2-40B4-BE49-F238E27FC236}">
                <a16:creationId xmlns:a16="http://schemas.microsoft.com/office/drawing/2014/main" id="{84B1D485-131C-B307-D19E-F134A3CC699D}"/>
              </a:ext>
            </a:extLst>
          </p:cNvPr>
          <p:cNvPicPr>
            <a:picLocks noChangeAspect="1"/>
          </p:cNvPicPr>
          <p:nvPr/>
        </p:nvPicPr>
        <p:blipFill rotWithShape="1">
          <a:blip r:embed="rId4"/>
          <a:srcRect t="7910" r="3" b="7710"/>
          <a:stretch/>
        </p:blipFill>
        <p:spPr>
          <a:xfrm>
            <a:off x="6103423" y="3428999"/>
            <a:ext cx="6087038" cy="3428539"/>
          </a:xfrm>
          <a:prstGeom prst="rect">
            <a:avLst/>
          </a:prstGeom>
        </p:spPr>
      </p:pic>
    </p:spTree>
    <p:extLst>
      <p:ext uri="{BB962C8B-B14F-4D97-AF65-F5344CB8AC3E}">
        <p14:creationId xmlns:p14="http://schemas.microsoft.com/office/powerpoint/2010/main" val="309999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081C-56F7-2D28-B0D7-DD3062DC9C9F}"/>
              </a:ext>
            </a:extLst>
          </p:cNvPr>
          <p:cNvSpPr>
            <a:spLocks noGrp="1"/>
          </p:cNvSpPr>
          <p:nvPr>
            <p:ph type="title"/>
          </p:nvPr>
        </p:nvSpPr>
        <p:spPr>
          <a:xfrm>
            <a:off x="1560739" y="423221"/>
            <a:ext cx="9404723" cy="1400530"/>
          </a:xfrm>
        </p:spPr>
        <p:txBody>
          <a:bodyPr/>
          <a:lstStyle/>
          <a:p>
            <a:r>
              <a:rPr lang="en-AU" dirty="0"/>
              <a:t>Logistics Regression Model</a:t>
            </a:r>
          </a:p>
        </p:txBody>
      </p:sp>
      <p:pic>
        <p:nvPicPr>
          <p:cNvPr id="9" name="Picture 8" descr="A picture containing text, screenshot, font, number&#10;&#10;Description automatically generated">
            <a:extLst>
              <a:ext uri="{FF2B5EF4-FFF2-40B4-BE49-F238E27FC236}">
                <a16:creationId xmlns:a16="http://schemas.microsoft.com/office/drawing/2014/main" id="{30048368-A8E5-1D55-74FD-63F8CE2F4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0738" y="2581888"/>
            <a:ext cx="9404723" cy="3184444"/>
          </a:xfrm>
          <a:prstGeom prst="rect">
            <a:avLst/>
          </a:prstGeom>
        </p:spPr>
      </p:pic>
    </p:spTree>
    <p:extLst>
      <p:ext uri="{BB962C8B-B14F-4D97-AF65-F5344CB8AC3E}">
        <p14:creationId xmlns:p14="http://schemas.microsoft.com/office/powerpoint/2010/main" val="53231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A15A4-A032-B3DD-AA9C-C89F0CC23E40}"/>
              </a:ext>
            </a:extLst>
          </p:cNvPr>
          <p:cNvSpPr>
            <a:spLocks noGrp="1"/>
          </p:cNvSpPr>
          <p:nvPr>
            <p:ph type="title"/>
          </p:nvPr>
        </p:nvSpPr>
        <p:spPr>
          <a:xfrm>
            <a:off x="1607574" y="467467"/>
            <a:ext cx="9404723" cy="1400530"/>
          </a:xfrm>
        </p:spPr>
        <p:txBody>
          <a:bodyPr/>
          <a:lstStyle/>
          <a:p>
            <a:r>
              <a:rPr lang="en-AU" dirty="0"/>
              <a:t>SVM</a:t>
            </a:r>
          </a:p>
        </p:txBody>
      </p:sp>
      <p:pic>
        <p:nvPicPr>
          <p:cNvPr id="6" name="Picture 5" descr="A screenshot of a computer&#10;&#10;Description automatically generated with low confidence">
            <a:extLst>
              <a:ext uri="{FF2B5EF4-FFF2-40B4-BE49-F238E27FC236}">
                <a16:creationId xmlns:a16="http://schemas.microsoft.com/office/drawing/2014/main" id="{5DF88CD9-39A3-39AA-A131-C001C3B3E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378" y="1504335"/>
            <a:ext cx="7883709" cy="3775588"/>
          </a:xfrm>
          <a:prstGeom prst="rect">
            <a:avLst/>
          </a:prstGeom>
        </p:spPr>
      </p:pic>
    </p:spTree>
    <p:extLst>
      <p:ext uri="{BB962C8B-B14F-4D97-AF65-F5344CB8AC3E}">
        <p14:creationId xmlns:p14="http://schemas.microsoft.com/office/powerpoint/2010/main" val="343023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A4534-9569-6C02-6876-1A225D9537F3}"/>
              </a:ext>
            </a:extLst>
          </p:cNvPr>
          <p:cNvSpPr>
            <a:spLocks noGrp="1"/>
          </p:cNvSpPr>
          <p:nvPr>
            <p:ph type="title"/>
          </p:nvPr>
        </p:nvSpPr>
        <p:spPr>
          <a:xfrm>
            <a:off x="1103312" y="482215"/>
            <a:ext cx="9404723" cy="1400530"/>
          </a:xfrm>
        </p:spPr>
        <p:txBody>
          <a:bodyPr/>
          <a:lstStyle/>
          <a:p>
            <a:r>
              <a:rPr lang="en-AU" dirty="0"/>
              <a:t>Form html and Outcome html</a:t>
            </a:r>
          </a:p>
        </p:txBody>
      </p:sp>
      <p:pic>
        <p:nvPicPr>
          <p:cNvPr id="5" name="Content Placeholder 4" descr="A picture containing text, screenshot, font, document&#10;&#10;Description automatically generated">
            <a:extLst>
              <a:ext uri="{FF2B5EF4-FFF2-40B4-BE49-F238E27FC236}">
                <a16:creationId xmlns:a16="http://schemas.microsoft.com/office/drawing/2014/main" id="{A7D43051-620D-FFCD-96BB-047056226B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1866180"/>
            <a:ext cx="2881075" cy="4195762"/>
          </a:xfrm>
        </p:spPr>
      </p:pic>
      <p:pic>
        <p:nvPicPr>
          <p:cNvPr id="4" name="Picture 3" descr="A screenshot of a credit card&#10;&#10;Description automatically generated with low confidence">
            <a:extLst>
              <a:ext uri="{FF2B5EF4-FFF2-40B4-BE49-F238E27FC236}">
                <a16:creationId xmlns:a16="http://schemas.microsoft.com/office/drawing/2014/main" id="{F22B0E3B-0EC6-A4C7-7F96-F21D9F9059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3024" y="1866180"/>
            <a:ext cx="3061921" cy="4195762"/>
          </a:xfrm>
          <a:prstGeom prst="rect">
            <a:avLst/>
          </a:prstGeom>
        </p:spPr>
      </p:pic>
      <p:pic>
        <p:nvPicPr>
          <p:cNvPr id="11" name="Picture 10" descr="A screenshot of a credit card&#10;&#10;Description automatically generated with low confidence">
            <a:extLst>
              <a:ext uri="{FF2B5EF4-FFF2-40B4-BE49-F238E27FC236}">
                <a16:creationId xmlns:a16="http://schemas.microsoft.com/office/drawing/2014/main" id="{E8521982-0A19-F639-616F-DF6B05F7ED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3582" y="1866181"/>
            <a:ext cx="2881075" cy="4195762"/>
          </a:xfrm>
          <a:prstGeom prst="rect">
            <a:avLst/>
          </a:prstGeom>
        </p:spPr>
      </p:pic>
    </p:spTree>
    <p:extLst>
      <p:ext uri="{BB962C8B-B14F-4D97-AF65-F5344CB8AC3E}">
        <p14:creationId xmlns:p14="http://schemas.microsoft.com/office/powerpoint/2010/main" val="406190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F79C0-7389-1E23-A245-F080AB7B525B}"/>
              </a:ext>
            </a:extLst>
          </p:cNvPr>
          <p:cNvSpPr>
            <a:spLocks noGrp="1"/>
          </p:cNvSpPr>
          <p:nvPr>
            <p:ph type="title"/>
          </p:nvPr>
        </p:nvSpPr>
        <p:spPr>
          <a:xfrm>
            <a:off x="1102555" y="609601"/>
            <a:ext cx="9404723" cy="1400530"/>
          </a:xfrm>
        </p:spPr>
        <p:txBody>
          <a:bodyPr>
            <a:normAutofit/>
          </a:bodyPr>
          <a:lstStyle/>
          <a:p>
            <a:r>
              <a:rPr lang="en-US" b="1" i="0" dirty="0">
                <a:effectLst/>
                <a:latin typeface="sohne"/>
              </a:rPr>
              <a:t>Conclusion</a:t>
            </a:r>
            <a:br>
              <a:rPr lang="en-US" b="1" i="0" dirty="0">
                <a:effectLst/>
                <a:latin typeface="sohne"/>
              </a:rPr>
            </a:br>
            <a:endParaRPr lang="en-AU" dirty="0"/>
          </a:p>
        </p:txBody>
      </p:sp>
      <p:pic>
        <p:nvPicPr>
          <p:cNvPr id="14" name="Picture 13" descr="Graphical user interface&#10;&#10;Description automatically generated with medium confidence">
            <a:extLst>
              <a:ext uri="{FF2B5EF4-FFF2-40B4-BE49-F238E27FC236}">
                <a16:creationId xmlns:a16="http://schemas.microsoft.com/office/drawing/2014/main" id="{6C55759E-B9F8-7372-B483-10895E3F4F97}"/>
              </a:ext>
            </a:extLst>
          </p:cNvPr>
          <p:cNvPicPr>
            <a:picLocks noChangeAspect="1"/>
          </p:cNvPicPr>
          <p:nvPr/>
        </p:nvPicPr>
        <p:blipFill rotWithShape="1">
          <a:blip r:embed="rId3">
            <a:extLst>
              <a:ext uri="{28A0092B-C50C-407E-A947-70E740481C1C}">
                <a14:useLocalDpi xmlns:a14="http://schemas.microsoft.com/office/drawing/2010/main" val="0"/>
              </a:ext>
            </a:extLst>
          </a:blip>
          <a:srcRect r="7088"/>
          <a:stretch/>
        </p:blipFill>
        <p:spPr>
          <a:xfrm>
            <a:off x="1102555" y="2052213"/>
            <a:ext cx="3409507" cy="2028293"/>
          </a:xfrm>
          <a:prstGeom prst="rect">
            <a:avLst/>
          </a:prstGeom>
          <a:effectLst>
            <a:outerShdw blurRad="50800" dist="38100" dir="5400000" algn="t" rotWithShape="0">
              <a:prstClr val="black">
                <a:alpha val="43000"/>
              </a:prstClr>
            </a:outerShdw>
          </a:effectLst>
        </p:spPr>
      </p:pic>
      <p:pic>
        <p:nvPicPr>
          <p:cNvPr id="10" name="Picture 9" descr="Diagram, engineering drawing&#10;&#10;Description automatically generated">
            <a:extLst>
              <a:ext uri="{FF2B5EF4-FFF2-40B4-BE49-F238E27FC236}">
                <a16:creationId xmlns:a16="http://schemas.microsoft.com/office/drawing/2014/main" id="{D446AF04-7EE9-112B-85CA-6AB42A7A7045}"/>
              </a:ext>
            </a:extLst>
          </p:cNvPr>
          <p:cNvPicPr>
            <a:picLocks noChangeAspect="1"/>
          </p:cNvPicPr>
          <p:nvPr/>
        </p:nvPicPr>
        <p:blipFill rotWithShape="1">
          <a:blip r:embed="rId4">
            <a:extLst>
              <a:ext uri="{28A0092B-C50C-407E-A947-70E740481C1C}">
                <a14:useLocalDpi xmlns:a14="http://schemas.microsoft.com/office/drawing/2010/main" val="0"/>
              </a:ext>
            </a:extLst>
          </a:blip>
          <a:srcRect t="9626" r="4" b="4"/>
          <a:stretch/>
        </p:blipFill>
        <p:spPr>
          <a:xfrm>
            <a:off x="1102555" y="4187190"/>
            <a:ext cx="3409507" cy="2061208"/>
          </a:xfrm>
          <a:prstGeom prst="rect">
            <a:avLst/>
          </a:prstGeom>
          <a:effectLst>
            <a:outerShdw blurRad="50800" dist="38100" dir="5400000" algn="t" rotWithShape="0">
              <a:prstClr val="black">
                <a:alpha val="43000"/>
              </a:prstClr>
            </a:outerShdw>
          </a:effectLst>
        </p:spPr>
      </p:pic>
      <p:sp>
        <p:nvSpPr>
          <p:cNvPr id="27" name="Content Placeholder 2">
            <a:extLst>
              <a:ext uri="{FF2B5EF4-FFF2-40B4-BE49-F238E27FC236}">
                <a16:creationId xmlns:a16="http://schemas.microsoft.com/office/drawing/2014/main" id="{C6767A52-EDD1-1F54-DC97-6C043F5E4939}"/>
              </a:ext>
            </a:extLst>
          </p:cNvPr>
          <p:cNvSpPr>
            <a:spLocks noGrp="1"/>
          </p:cNvSpPr>
          <p:nvPr>
            <p:ph idx="1"/>
          </p:nvPr>
        </p:nvSpPr>
        <p:spPr>
          <a:xfrm>
            <a:off x="5175647" y="2052918"/>
            <a:ext cx="6367721" cy="4195481"/>
          </a:xfrm>
        </p:spPr>
        <p:txBody>
          <a:bodyPr>
            <a:normAutofit/>
          </a:bodyPr>
          <a:lstStyle/>
          <a:p>
            <a:pPr>
              <a:lnSpc>
                <a:spcPct val="90000"/>
              </a:lnSpc>
            </a:pPr>
            <a:r>
              <a:rPr lang="en-US" sz="1400" dirty="0">
                <a:latin typeface="Arial Rounded MT Bold" panose="020B0604020202020204" pitchFamily="34" charset="0"/>
              </a:rPr>
              <a:t>We used three machine learning models, </a:t>
            </a:r>
            <a:r>
              <a:rPr lang="en-AU" sz="1400" dirty="0">
                <a:latin typeface="Arial Rounded MT Bold" panose="020F0704030504030204" pitchFamily="34" charset="0"/>
              </a:rPr>
              <a:t>Decision Tree Classifier</a:t>
            </a:r>
            <a:r>
              <a:rPr lang="en-US" sz="1400" dirty="0">
                <a:latin typeface="Arial Rounded MT Bold" panose="020F0704030504030204" pitchFamily="34" charset="0"/>
              </a:rPr>
              <a:t>, </a:t>
            </a:r>
            <a:r>
              <a:rPr lang="en-AU" sz="1400" dirty="0">
                <a:latin typeface="Arial Rounded MT Bold" panose="020F0704030504030204" pitchFamily="34" charset="0"/>
              </a:rPr>
              <a:t>Logistics Regression and Support Vector Machine (SVM)</a:t>
            </a:r>
            <a:r>
              <a:rPr lang="en-AU" sz="1400" dirty="0"/>
              <a:t>.</a:t>
            </a:r>
            <a:endParaRPr lang="en-US" sz="1400" dirty="0">
              <a:latin typeface="Arial Rounded MT Bold" panose="020B0604020202020204" pitchFamily="34" charset="0"/>
            </a:endParaRPr>
          </a:p>
          <a:p>
            <a:pPr>
              <a:lnSpc>
                <a:spcPct val="90000"/>
              </a:lnSpc>
            </a:pPr>
            <a:r>
              <a:rPr lang="en-US" sz="1400" dirty="0">
                <a:latin typeface="Arial Rounded MT Bold" panose="020B0604020202020204" pitchFamily="34" charset="0"/>
              </a:rPr>
              <a:t>Out of three models, </a:t>
            </a:r>
            <a:r>
              <a:rPr lang="en-AU" sz="1400" dirty="0">
                <a:latin typeface="Arial Rounded MT Bold" panose="020B0604020202020204" pitchFamily="34" charset="0"/>
              </a:rPr>
              <a:t>SVM model is recommended compared to other models  due to much higher precession and recall score for default loan and successful loans. Means this is more accurately classify all for both predictions. </a:t>
            </a:r>
          </a:p>
          <a:p>
            <a:pPr>
              <a:lnSpc>
                <a:spcPct val="90000"/>
              </a:lnSpc>
            </a:pPr>
            <a:r>
              <a:rPr lang="en-AU" sz="1400" dirty="0">
                <a:latin typeface="Arial Rounded MT Bold" panose="020B0604020202020204" pitchFamily="34" charset="0"/>
              </a:rPr>
              <a:t>Overall, SVM has dominant performance in accuracy. This is useful if we want to use the model to determine if a loan is potentially default or not. </a:t>
            </a:r>
          </a:p>
          <a:p>
            <a:r>
              <a:rPr lang="en-US" sz="1400" dirty="0">
                <a:latin typeface="Arial Rounded MT Bold" panose="020B0604020202020204" pitchFamily="34" charset="0"/>
              </a:rPr>
              <a:t>Classification problems in the real world are imbalanced. Also,  data sets may have missing values. There is no definitive guide of which algorithms to use given any situation. What may work on some data sets may not work on others. So, </a:t>
            </a:r>
            <a:r>
              <a:rPr lang="en-AU" sz="1400" dirty="0">
                <a:latin typeface="Arial Rounded MT Bold" panose="020B0604020202020204" pitchFamily="34" charset="0"/>
              </a:rPr>
              <a:t>Still there could be incorrect predictions such as false positives and false negatives.</a:t>
            </a:r>
          </a:p>
          <a:p>
            <a:pPr marL="0" indent="0">
              <a:lnSpc>
                <a:spcPct val="90000"/>
              </a:lnSpc>
              <a:buNone/>
            </a:pPr>
            <a:br>
              <a:rPr lang="en-US" sz="1100" dirty="0">
                <a:effectLst/>
              </a:rPr>
            </a:br>
            <a:endParaRPr lang="en-AU" sz="1100" dirty="0"/>
          </a:p>
        </p:txBody>
      </p:sp>
    </p:spTree>
    <p:extLst>
      <p:ext uri="{BB962C8B-B14F-4D97-AF65-F5344CB8AC3E}">
        <p14:creationId xmlns:p14="http://schemas.microsoft.com/office/powerpoint/2010/main" val="1173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E9618-0144-AF61-B749-0D908A22D78B}"/>
              </a:ext>
            </a:extLst>
          </p:cNvPr>
          <p:cNvSpPr>
            <a:spLocks noGrp="1"/>
          </p:cNvSpPr>
          <p:nvPr>
            <p:ph type="title"/>
          </p:nvPr>
        </p:nvSpPr>
        <p:spPr>
          <a:xfrm>
            <a:off x="1103313" y="496261"/>
            <a:ext cx="9404723" cy="1400530"/>
          </a:xfrm>
        </p:spPr>
        <p:txBody>
          <a:bodyPr/>
          <a:lstStyle/>
          <a:p>
            <a:r>
              <a:rPr lang="en-AU" dirty="0"/>
              <a:t>Group Members</a:t>
            </a:r>
          </a:p>
        </p:txBody>
      </p:sp>
      <p:graphicFrame>
        <p:nvGraphicFramePr>
          <p:cNvPr id="4" name="Table 4">
            <a:extLst>
              <a:ext uri="{FF2B5EF4-FFF2-40B4-BE49-F238E27FC236}">
                <a16:creationId xmlns:a16="http://schemas.microsoft.com/office/drawing/2014/main" id="{395C4DE4-BC26-E7D9-92F2-1420437FF125}"/>
              </a:ext>
            </a:extLst>
          </p:cNvPr>
          <p:cNvGraphicFramePr>
            <a:graphicFrameLocks noGrp="1"/>
          </p:cNvGraphicFramePr>
          <p:nvPr>
            <p:ph idx="1"/>
            <p:extLst>
              <p:ext uri="{D42A27DB-BD31-4B8C-83A1-F6EECF244321}">
                <p14:modId xmlns:p14="http://schemas.microsoft.com/office/powerpoint/2010/main" val="3004491534"/>
              </p:ext>
            </p:extLst>
          </p:nvPr>
        </p:nvGraphicFramePr>
        <p:xfrm>
          <a:off x="1103313" y="2226505"/>
          <a:ext cx="8737394" cy="2908572"/>
        </p:xfrm>
        <a:graphic>
          <a:graphicData uri="http://schemas.openxmlformats.org/drawingml/2006/table">
            <a:tbl>
              <a:tblPr firstRow="1" bandRow="1">
                <a:tableStyleId>{5C22544A-7EE6-4342-B048-85BDC9FD1C3A}</a:tableStyleId>
              </a:tblPr>
              <a:tblGrid>
                <a:gridCol w="2030599">
                  <a:extLst>
                    <a:ext uri="{9D8B030D-6E8A-4147-A177-3AD203B41FA5}">
                      <a16:colId xmlns:a16="http://schemas.microsoft.com/office/drawing/2014/main" val="2461700964"/>
                    </a:ext>
                  </a:extLst>
                </a:gridCol>
                <a:gridCol w="6706795">
                  <a:extLst>
                    <a:ext uri="{9D8B030D-6E8A-4147-A177-3AD203B41FA5}">
                      <a16:colId xmlns:a16="http://schemas.microsoft.com/office/drawing/2014/main" val="2644620585"/>
                    </a:ext>
                  </a:extLst>
                </a:gridCol>
              </a:tblGrid>
              <a:tr h="640922">
                <a:tc>
                  <a:txBody>
                    <a:bodyPr/>
                    <a:lstStyle/>
                    <a:p>
                      <a:r>
                        <a:rPr lang="en-AU" dirty="0"/>
                        <a:t>Member</a:t>
                      </a:r>
                    </a:p>
                  </a:txBody>
                  <a:tcPr marL="76293" marR="76293"/>
                </a:tc>
                <a:tc>
                  <a:txBody>
                    <a:bodyPr/>
                    <a:lstStyle/>
                    <a:p>
                      <a:r>
                        <a:rPr lang="en-AU" dirty="0"/>
                        <a:t>Tasks &amp; Responsibilities</a:t>
                      </a:r>
                    </a:p>
                  </a:txBody>
                  <a:tcPr marL="76293" marR="76293"/>
                </a:tc>
                <a:extLst>
                  <a:ext uri="{0D108BD9-81ED-4DB2-BD59-A6C34878D82A}">
                    <a16:rowId xmlns:a16="http://schemas.microsoft.com/office/drawing/2014/main" val="282854398"/>
                  </a:ext>
                </a:extLst>
              </a:tr>
              <a:tr h="813364">
                <a:tc>
                  <a:txBody>
                    <a:bodyPr/>
                    <a:lstStyle/>
                    <a:p>
                      <a:r>
                        <a:rPr lang="en-AU" dirty="0" err="1"/>
                        <a:t>Khin</a:t>
                      </a:r>
                      <a:r>
                        <a:rPr lang="en-AU" dirty="0"/>
                        <a:t> Kyaw</a:t>
                      </a:r>
                    </a:p>
                  </a:txBody>
                  <a:tcPr marL="76293" marR="7629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Machine Learning Model and Presentation</a:t>
                      </a:r>
                    </a:p>
                    <a:p>
                      <a:endParaRPr lang="en-AU" dirty="0"/>
                    </a:p>
                  </a:txBody>
                  <a:tcPr marL="76293" marR="76293"/>
                </a:tc>
                <a:extLst>
                  <a:ext uri="{0D108BD9-81ED-4DB2-BD59-A6C34878D82A}">
                    <a16:rowId xmlns:a16="http://schemas.microsoft.com/office/drawing/2014/main" val="2957012543"/>
                  </a:ext>
                </a:extLst>
              </a:tr>
              <a:tr h="640922">
                <a:tc>
                  <a:txBody>
                    <a:bodyPr/>
                    <a:lstStyle/>
                    <a:p>
                      <a:r>
                        <a:rPr lang="en-AU" dirty="0"/>
                        <a:t>Minh Tran </a:t>
                      </a:r>
                    </a:p>
                  </a:txBody>
                  <a:tcPr marL="76293" marR="76293"/>
                </a:tc>
                <a:tc>
                  <a:txBody>
                    <a:bodyPr/>
                    <a:lstStyle/>
                    <a:p>
                      <a:r>
                        <a:rPr lang="en-AU" dirty="0"/>
                        <a:t>Flask Application, Web Page and Presentation</a:t>
                      </a:r>
                    </a:p>
                  </a:txBody>
                  <a:tcPr marL="76293" marR="76293"/>
                </a:tc>
                <a:extLst>
                  <a:ext uri="{0D108BD9-81ED-4DB2-BD59-A6C34878D82A}">
                    <a16:rowId xmlns:a16="http://schemas.microsoft.com/office/drawing/2014/main" val="697114121"/>
                  </a:ext>
                </a:extLst>
              </a:tr>
              <a:tr h="813364">
                <a:tc>
                  <a:txBody>
                    <a:bodyPr/>
                    <a:lstStyle/>
                    <a:p>
                      <a:r>
                        <a:rPr lang="en-AU" dirty="0"/>
                        <a:t>Rohan Liyanage</a:t>
                      </a:r>
                    </a:p>
                  </a:txBody>
                  <a:tcPr marL="76293" marR="7629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Flask Application, Web Page and Presentation</a:t>
                      </a:r>
                    </a:p>
                    <a:p>
                      <a:endParaRPr lang="en-AU" dirty="0"/>
                    </a:p>
                  </a:txBody>
                  <a:tcPr marL="76293" marR="76293"/>
                </a:tc>
                <a:extLst>
                  <a:ext uri="{0D108BD9-81ED-4DB2-BD59-A6C34878D82A}">
                    <a16:rowId xmlns:a16="http://schemas.microsoft.com/office/drawing/2014/main" val="2440774867"/>
                  </a:ext>
                </a:extLst>
              </a:tr>
            </a:tbl>
          </a:graphicData>
        </a:graphic>
      </p:graphicFrame>
    </p:spTree>
    <p:extLst>
      <p:ext uri="{BB962C8B-B14F-4D97-AF65-F5344CB8AC3E}">
        <p14:creationId xmlns:p14="http://schemas.microsoft.com/office/powerpoint/2010/main" val="403022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61D9-9039-133C-C496-C82302AA706C}"/>
              </a:ext>
            </a:extLst>
          </p:cNvPr>
          <p:cNvSpPr>
            <a:spLocks noGrp="1"/>
          </p:cNvSpPr>
          <p:nvPr>
            <p:ph type="title"/>
          </p:nvPr>
        </p:nvSpPr>
        <p:spPr>
          <a:xfrm>
            <a:off x="789965" y="725467"/>
            <a:ext cx="4952999" cy="1580411"/>
          </a:xfrm>
        </p:spPr>
        <p:txBody>
          <a:bodyPr>
            <a:normAutofit/>
          </a:bodyPr>
          <a:lstStyle/>
          <a:p>
            <a:r>
              <a:rPr lang="en-AU" dirty="0"/>
              <a:t>Introduction</a:t>
            </a:r>
          </a:p>
        </p:txBody>
      </p:sp>
      <p:sp>
        <p:nvSpPr>
          <p:cNvPr id="3" name="Content Placeholder 2">
            <a:extLst>
              <a:ext uri="{FF2B5EF4-FFF2-40B4-BE49-F238E27FC236}">
                <a16:creationId xmlns:a16="http://schemas.microsoft.com/office/drawing/2014/main" id="{BB59DD5E-5F10-A0B7-AE54-62FF24BCDA43}"/>
              </a:ext>
            </a:extLst>
          </p:cNvPr>
          <p:cNvSpPr>
            <a:spLocks noGrp="1"/>
          </p:cNvSpPr>
          <p:nvPr>
            <p:ph idx="1"/>
          </p:nvPr>
        </p:nvSpPr>
        <p:spPr>
          <a:xfrm>
            <a:off x="457200" y="2001078"/>
            <a:ext cx="4952999" cy="4131455"/>
          </a:xfrm>
        </p:spPr>
        <p:txBody>
          <a:bodyPr>
            <a:normAutofit/>
          </a:bodyPr>
          <a:lstStyle/>
          <a:p>
            <a:pPr marL="0" indent="0">
              <a:lnSpc>
                <a:spcPct val="100000"/>
              </a:lnSpc>
              <a:buNone/>
            </a:pPr>
            <a:endParaRPr lang="en-US" sz="1000" b="1" i="0" dirty="0">
              <a:effectLst/>
              <a:latin typeface="sohne"/>
            </a:endParaRPr>
          </a:p>
          <a:p>
            <a:pPr>
              <a:lnSpc>
                <a:spcPct val="100000"/>
              </a:lnSpc>
            </a:pPr>
            <a:r>
              <a:rPr lang="en-US" sz="1400" b="0" i="0" dirty="0">
                <a:effectLst/>
                <a:latin typeface="source-serif-pro"/>
              </a:rPr>
              <a:t>The two critical questions in the lending industry are</a:t>
            </a:r>
            <a:r>
              <a:rPr lang="en-US" sz="1400" dirty="0">
                <a:latin typeface="source-serif-pro"/>
              </a:rPr>
              <a:t>,  </a:t>
            </a:r>
            <a:r>
              <a:rPr lang="en-US" sz="1400" b="0" i="0" dirty="0">
                <a:effectLst/>
                <a:latin typeface="source-serif-pro"/>
              </a:rPr>
              <a:t>A) What </a:t>
            </a:r>
            <a:r>
              <a:rPr lang="en-US" sz="1400" dirty="0">
                <a:latin typeface="source-serif-pro"/>
              </a:rPr>
              <a:t>type </a:t>
            </a:r>
            <a:r>
              <a:rPr lang="en-US" sz="1400" b="0" i="0" dirty="0">
                <a:effectLst/>
                <a:latin typeface="source-serif-pro"/>
              </a:rPr>
              <a:t>of the borrower we are going to serve? B) </a:t>
            </a:r>
            <a:r>
              <a:rPr lang="en-US" sz="1400" dirty="0">
                <a:latin typeface="source-serif-pro"/>
              </a:rPr>
              <a:t>Considering </a:t>
            </a:r>
            <a:r>
              <a:rPr lang="en-US" sz="1400" b="0" i="0" dirty="0">
                <a:effectLst/>
                <a:latin typeface="source-serif-pro"/>
              </a:rPr>
              <a:t>the borrower’s risk, Could we lend </a:t>
            </a:r>
            <a:r>
              <a:rPr lang="en-US" sz="1400" dirty="0">
                <a:latin typeface="source-serif-pro"/>
              </a:rPr>
              <a:t>to this  borrower</a:t>
            </a:r>
            <a:r>
              <a:rPr lang="en-US" sz="1400" b="0" i="0" dirty="0">
                <a:effectLst/>
                <a:latin typeface="source-serif-pro"/>
              </a:rPr>
              <a:t>?</a:t>
            </a:r>
          </a:p>
          <a:p>
            <a:pPr>
              <a:lnSpc>
                <a:spcPct val="100000"/>
              </a:lnSpc>
            </a:pPr>
            <a:r>
              <a:rPr lang="en-US" sz="1400" b="0" i="0" dirty="0">
                <a:effectLst/>
                <a:latin typeface="source-serif-pro"/>
              </a:rPr>
              <a:t> Lenders provide loans to borrowers in exchange </a:t>
            </a:r>
            <a:r>
              <a:rPr lang="en-US" sz="1400" dirty="0">
                <a:latin typeface="source-serif-pro"/>
              </a:rPr>
              <a:t>for </a:t>
            </a:r>
            <a:r>
              <a:rPr lang="en-US" sz="1400" b="0" i="0" dirty="0">
                <a:effectLst/>
                <a:latin typeface="source-serif-pro"/>
              </a:rPr>
              <a:t>repayment with capital and interest. </a:t>
            </a:r>
            <a:r>
              <a:rPr lang="en-US" sz="1400" dirty="0">
                <a:latin typeface="source-serif-pro"/>
              </a:rPr>
              <a:t>M</a:t>
            </a:r>
            <a:r>
              <a:rPr lang="en-US" sz="1400" b="0" i="0" dirty="0">
                <a:effectLst/>
                <a:latin typeface="source-serif-pro"/>
              </a:rPr>
              <a:t>eans the lender only makes profit if the borrower pays off the loan in full on time. However, if </a:t>
            </a:r>
            <a:r>
              <a:rPr lang="en-US" sz="1400" dirty="0">
                <a:latin typeface="source-serif-pro"/>
              </a:rPr>
              <a:t>borrower </a:t>
            </a:r>
            <a:r>
              <a:rPr lang="en-US" sz="1400" b="0" i="0" dirty="0">
                <a:effectLst/>
                <a:latin typeface="source-serif-pro"/>
              </a:rPr>
              <a:t>doesn’t repay the loan, then the lender loses money. </a:t>
            </a:r>
          </a:p>
          <a:p>
            <a:pPr>
              <a:lnSpc>
                <a:spcPct val="100000"/>
              </a:lnSpc>
            </a:pPr>
            <a:r>
              <a:rPr lang="en-US" sz="1400" b="0" i="0" dirty="0">
                <a:effectLst/>
                <a:latin typeface="source-serif-pro"/>
              </a:rPr>
              <a:t>So, for this project We’ll be using publicly available data from </a:t>
            </a:r>
            <a:r>
              <a:rPr lang="en-US" sz="1400" u="sng" dirty="0">
                <a:latin typeface="source-serif-pro"/>
              </a:rPr>
              <a:t>www.kaggle.com </a:t>
            </a:r>
            <a:r>
              <a:rPr lang="en-US" sz="1400" b="0" i="0" dirty="0">
                <a:effectLst/>
                <a:latin typeface="source-serif-pro"/>
              </a:rPr>
              <a:t> </a:t>
            </a:r>
            <a:r>
              <a:rPr lang="en-US" sz="1400" dirty="0">
                <a:latin typeface="source-serif-pro"/>
              </a:rPr>
              <a:t>and </a:t>
            </a:r>
            <a:r>
              <a:rPr lang="en-US" sz="1400" dirty="0">
                <a:latin typeface="source-serif-pro"/>
                <a:hlinkClick r:id="rId2"/>
              </a:rPr>
              <a:t>www.lendingclub.com</a:t>
            </a:r>
            <a:r>
              <a:rPr lang="en-US" sz="1400" dirty="0">
                <a:latin typeface="source-serif-pro"/>
              </a:rPr>
              <a:t> </a:t>
            </a:r>
          </a:p>
          <a:p>
            <a:pPr>
              <a:lnSpc>
                <a:spcPct val="100000"/>
              </a:lnSpc>
            </a:pPr>
            <a:r>
              <a:rPr lang="en-US" sz="1400" dirty="0">
                <a:latin typeface="source-serif-pro"/>
              </a:rPr>
              <a:t>The </a:t>
            </a:r>
            <a:r>
              <a:rPr lang="en-US" sz="1400" b="0" i="0" dirty="0">
                <a:effectLst/>
                <a:latin typeface="source-serif-pro"/>
              </a:rPr>
              <a:t>data covers the approximately 9,578 loans funded by the platform between year 2007 and 2010. Considering all, we’ll predict if the borrower will repay the loan by its mature date or not. </a:t>
            </a:r>
          </a:p>
          <a:p>
            <a:pPr>
              <a:lnSpc>
                <a:spcPct val="100000"/>
              </a:lnSpc>
            </a:pPr>
            <a:endParaRPr lang="en-AU" sz="1000" dirty="0"/>
          </a:p>
        </p:txBody>
      </p:sp>
      <p:pic>
        <p:nvPicPr>
          <p:cNvPr id="53" name="Picture 4" descr="Graph">
            <a:extLst>
              <a:ext uri="{FF2B5EF4-FFF2-40B4-BE49-F238E27FC236}">
                <a16:creationId xmlns:a16="http://schemas.microsoft.com/office/drawing/2014/main" id="{23387D32-7E6B-7229-2C18-5347681455FA}"/>
              </a:ext>
            </a:extLst>
          </p:cNvPr>
          <p:cNvPicPr>
            <a:picLocks noChangeAspect="1"/>
          </p:cNvPicPr>
          <p:nvPr/>
        </p:nvPicPr>
        <p:blipFill rotWithShape="1">
          <a:blip r:embed="rId3"/>
          <a:srcRect l="14518" r="29652" b="1"/>
          <a:stretch/>
        </p:blipFill>
        <p:spPr>
          <a:xfrm>
            <a:off x="6075730" y="-3440"/>
            <a:ext cx="6129239" cy="6861439"/>
          </a:xfrm>
          <a:prstGeom prst="rect">
            <a:avLst/>
          </a:prstGeom>
        </p:spPr>
      </p:pic>
    </p:spTree>
    <p:extLst>
      <p:ext uri="{BB962C8B-B14F-4D97-AF65-F5344CB8AC3E}">
        <p14:creationId xmlns:p14="http://schemas.microsoft.com/office/powerpoint/2010/main" val="132315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10DD3-1045-A6ED-0344-8D478B03F74B}"/>
              </a:ext>
            </a:extLst>
          </p:cNvPr>
          <p:cNvSpPr>
            <a:spLocks noGrp="1"/>
          </p:cNvSpPr>
          <p:nvPr>
            <p:ph type="title"/>
          </p:nvPr>
        </p:nvSpPr>
        <p:spPr/>
        <p:txBody>
          <a:bodyPr/>
          <a:lstStyle/>
          <a:p>
            <a:r>
              <a:rPr lang="en-AU" dirty="0"/>
              <a:t>What we used </a:t>
            </a:r>
          </a:p>
        </p:txBody>
      </p:sp>
      <p:pic>
        <p:nvPicPr>
          <p:cNvPr id="7" name="Picture 6" descr="A picture containing shape&#10;&#10;Description automatically generated">
            <a:extLst>
              <a:ext uri="{FF2B5EF4-FFF2-40B4-BE49-F238E27FC236}">
                <a16:creationId xmlns:a16="http://schemas.microsoft.com/office/drawing/2014/main" id="{EAC5F276-E95A-DEC8-AFA9-02B95EAEF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8604" y="1993160"/>
            <a:ext cx="1914792" cy="3338495"/>
          </a:xfrm>
          <a:prstGeom prst="rect">
            <a:avLst/>
          </a:prstGeom>
        </p:spPr>
      </p:pic>
      <p:pic>
        <p:nvPicPr>
          <p:cNvPr id="4" name="Picture 3" descr="A picture containing text, screenshot, font, design&#10;&#10;Description automatically generated">
            <a:extLst>
              <a:ext uri="{FF2B5EF4-FFF2-40B4-BE49-F238E27FC236}">
                <a16:creationId xmlns:a16="http://schemas.microsoft.com/office/drawing/2014/main" id="{90ADC4AE-3EA1-C71F-7478-5162098767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0777" y="1993160"/>
            <a:ext cx="1914791" cy="3011593"/>
          </a:xfrm>
          <a:prstGeom prst="rect">
            <a:avLst/>
          </a:prstGeom>
        </p:spPr>
      </p:pic>
      <p:pic>
        <p:nvPicPr>
          <p:cNvPr id="8" name="Picture 7" descr="A yellow background with black text&#10;&#10;Description automatically generated with low confidence">
            <a:extLst>
              <a:ext uri="{FF2B5EF4-FFF2-40B4-BE49-F238E27FC236}">
                <a16:creationId xmlns:a16="http://schemas.microsoft.com/office/drawing/2014/main" id="{77DBB50C-0D49-6D21-B776-CE7E1B6F10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6852" y="1993160"/>
            <a:ext cx="1871044" cy="1103359"/>
          </a:xfrm>
          <a:prstGeom prst="rect">
            <a:avLst/>
          </a:prstGeom>
        </p:spPr>
      </p:pic>
      <p:pic>
        <p:nvPicPr>
          <p:cNvPr id="11" name="Picture 10">
            <a:extLst>
              <a:ext uri="{FF2B5EF4-FFF2-40B4-BE49-F238E27FC236}">
                <a16:creationId xmlns:a16="http://schemas.microsoft.com/office/drawing/2014/main" id="{8EA110E5-931A-0D2E-66EB-E6CF237FD8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2103" y="3059926"/>
            <a:ext cx="1885792" cy="485132"/>
          </a:xfrm>
          <a:prstGeom prst="rect">
            <a:avLst/>
          </a:prstGeom>
        </p:spPr>
      </p:pic>
      <p:pic>
        <p:nvPicPr>
          <p:cNvPr id="13" name="Picture 12" descr="A screenshot of a computer&#10;&#10;Description automatically generated with low confidence">
            <a:extLst>
              <a:ext uri="{FF2B5EF4-FFF2-40B4-BE49-F238E27FC236}">
                <a16:creationId xmlns:a16="http://schemas.microsoft.com/office/drawing/2014/main" id="{3343B144-2E02-232B-AB86-418303F591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6432" y="3545058"/>
            <a:ext cx="1891464" cy="2220528"/>
          </a:xfrm>
          <a:prstGeom prst="rect">
            <a:avLst/>
          </a:prstGeom>
        </p:spPr>
      </p:pic>
    </p:spTree>
    <p:extLst>
      <p:ext uri="{BB962C8B-B14F-4D97-AF65-F5344CB8AC3E}">
        <p14:creationId xmlns:p14="http://schemas.microsoft.com/office/powerpoint/2010/main" val="311596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02807-A6DE-A385-9ADA-45F53D66A995}"/>
              </a:ext>
            </a:extLst>
          </p:cNvPr>
          <p:cNvSpPr>
            <a:spLocks noGrp="1"/>
          </p:cNvSpPr>
          <p:nvPr>
            <p:ph type="title"/>
          </p:nvPr>
        </p:nvSpPr>
        <p:spPr>
          <a:xfrm>
            <a:off x="1202702" y="420445"/>
            <a:ext cx="9404723" cy="1400530"/>
          </a:xfrm>
        </p:spPr>
        <p:txBody>
          <a:bodyPr/>
          <a:lstStyle/>
          <a:p>
            <a:r>
              <a:rPr lang="en-AU" dirty="0"/>
              <a:t>Main Steps</a:t>
            </a:r>
          </a:p>
        </p:txBody>
      </p:sp>
      <p:graphicFrame>
        <p:nvGraphicFramePr>
          <p:cNvPr id="5" name="Content Placeholder 2">
            <a:extLst>
              <a:ext uri="{FF2B5EF4-FFF2-40B4-BE49-F238E27FC236}">
                <a16:creationId xmlns:a16="http://schemas.microsoft.com/office/drawing/2014/main" id="{9EB9BD51-776D-D32E-FA24-8081E4B95013}"/>
              </a:ext>
            </a:extLst>
          </p:cNvPr>
          <p:cNvGraphicFramePr>
            <a:graphicFrameLocks noGrp="1"/>
          </p:cNvGraphicFramePr>
          <p:nvPr>
            <p:ph idx="1"/>
            <p:extLst>
              <p:ext uri="{D42A27DB-BD31-4B8C-83A1-F6EECF244321}">
                <p14:modId xmlns:p14="http://schemas.microsoft.com/office/powerpoint/2010/main" val="2140857724"/>
              </p:ext>
            </p:extLst>
          </p:nvPr>
        </p:nvGraphicFramePr>
        <p:xfrm>
          <a:off x="457200" y="1820975"/>
          <a:ext cx="11277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Icon&#10;&#10;Description automatically generated">
            <a:extLst>
              <a:ext uri="{FF2B5EF4-FFF2-40B4-BE49-F238E27FC236}">
                <a16:creationId xmlns:a16="http://schemas.microsoft.com/office/drawing/2014/main" id="{42F23693-147E-27C0-7C12-49F1FC191A3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05257" y="2603602"/>
            <a:ext cx="1575067" cy="1480457"/>
          </a:xfrm>
          <a:prstGeom prst="rect">
            <a:avLst/>
          </a:prstGeom>
        </p:spPr>
      </p:pic>
      <p:sp>
        <p:nvSpPr>
          <p:cNvPr id="7" name="TextBox 6">
            <a:extLst>
              <a:ext uri="{FF2B5EF4-FFF2-40B4-BE49-F238E27FC236}">
                <a16:creationId xmlns:a16="http://schemas.microsoft.com/office/drawing/2014/main" id="{38AF02D4-3AA3-B116-E15A-8873C49D0EEC}"/>
              </a:ext>
            </a:extLst>
          </p:cNvPr>
          <p:cNvSpPr txBox="1"/>
          <p:nvPr/>
        </p:nvSpPr>
        <p:spPr>
          <a:xfrm>
            <a:off x="9495064" y="4465081"/>
            <a:ext cx="1395452" cy="369332"/>
          </a:xfrm>
          <a:prstGeom prst="rect">
            <a:avLst/>
          </a:prstGeom>
          <a:noFill/>
        </p:spPr>
        <p:txBody>
          <a:bodyPr wrap="square">
            <a:spAutoFit/>
          </a:bodyPr>
          <a:lstStyle/>
          <a:p>
            <a:pPr lvl="0">
              <a:lnSpc>
                <a:spcPct val="100000"/>
              </a:lnSpc>
            </a:pPr>
            <a:r>
              <a:rPr lang="en-US" b="1" dirty="0"/>
              <a:t>Web Page</a:t>
            </a:r>
          </a:p>
        </p:txBody>
      </p:sp>
    </p:spTree>
    <p:extLst>
      <p:ext uri="{BB962C8B-B14F-4D97-AF65-F5344CB8AC3E}">
        <p14:creationId xmlns:p14="http://schemas.microsoft.com/office/powerpoint/2010/main" val="2466872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BF657-ACDF-E66E-C308-1E5D9E0158BC}"/>
              </a:ext>
            </a:extLst>
          </p:cNvPr>
          <p:cNvSpPr>
            <a:spLocks noGrp="1"/>
          </p:cNvSpPr>
          <p:nvPr>
            <p:ph type="title"/>
          </p:nvPr>
        </p:nvSpPr>
        <p:spPr>
          <a:xfrm>
            <a:off x="646111" y="452718"/>
            <a:ext cx="9404723" cy="1400530"/>
          </a:xfrm>
        </p:spPr>
        <p:txBody>
          <a:bodyPr>
            <a:normAutofit/>
          </a:bodyPr>
          <a:lstStyle/>
          <a:p>
            <a:r>
              <a:rPr lang="en-AU" dirty="0"/>
              <a:t>Data Sources</a:t>
            </a:r>
          </a:p>
        </p:txBody>
      </p:sp>
      <p:sp>
        <p:nvSpPr>
          <p:cNvPr id="24" name="Rectangle 9">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2C01503-2653-C1FB-A9EF-8D7F6F5C7AC0}"/>
              </a:ext>
            </a:extLst>
          </p:cNvPr>
          <p:cNvGraphicFramePr>
            <a:graphicFrameLocks noGrp="1"/>
          </p:cNvGraphicFramePr>
          <p:nvPr>
            <p:ph idx="1"/>
            <p:extLst>
              <p:ext uri="{D42A27DB-BD31-4B8C-83A1-F6EECF244321}">
                <p14:modId xmlns:p14="http://schemas.microsoft.com/office/powerpoint/2010/main" val="496091228"/>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230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38C93-7FA2-32D5-C55C-4F35A08C2D1A}"/>
              </a:ext>
            </a:extLst>
          </p:cNvPr>
          <p:cNvSpPr>
            <a:spLocks noGrp="1"/>
          </p:cNvSpPr>
          <p:nvPr>
            <p:ph type="title"/>
          </p:nvPr>
        </p:nvSpPr>
        <p:spPr/>
        <p:txBody>
          <a:bodyPr>
            <a:normAutofit/>
          </a:bodyPr>
          <a:lstStyle/>
          <a:p>
            <a:r>
              <a:rPr lang="en-US" dirty="0">
                <a:solidFill>
                  <a:schemeClr val="tx1"/>
                </a:solidFill>
                <a:latin typeface="source-serif-pro"/>
              </a:rPr>
              <a:t>D</a:t>
            </a:r>
            <a:r>
              <a:rPr lang="en-US" b="0" i="0" dirty="0">
                <a:solidFill>
                  <a:schemeClr val="tx1"/>
                </a:solidFill>
                <a:effectLst/>
                <a:latin typeface="source-serif-pro"/>
              </a:rPr>
              <a:t>escription of each feature in the data set</a:t>
            </a:r>
            <a:br>
              <a:rPr lang="en-US" b="0" i="0" dirty="0">
                <a:solidFill>
                  <a:schemeClr val="tx1"/>
                </a:solidFill>
                <a:effectLst/>
                <a:latin typeface="source-serif-pro"/>
              </a:rPr>
            </a:br>
            <a:endParaRPr lang="en-AU" dirty="0">
              <a:solidFill>
                <a:schemeClr val="tx1"/>
              </a:solidFill>
            </a:endParaRPr>
          </a:p>
        </p:txBody>
      </p:sp>
      <p:sp>
        <p:nvSpPr>
          <p:cNvPr id="3" name="Content Placeholder 2">
            <a:extLst>
              <a:ext uri="{FF2B5EF4-FFF2-40B4-BE49-F238E27FC236}">
                <a16:creationId xmlns:a16="http://schemas.microsoft.com/office/drawing/2014/main" id="{D6BB0244-2E13-16D6-C6D8-A6EF4254C7AA}"/>
              </a:ext>
            </a:extLst>
          </p:cNvPr>
          <p:cNvSpPr>
            <a:spLocks noGrp="1"/>
          </p:cNvSpPr>
          <p:nvPr>
            <p:ph idx="1"/>
          </p:nvPr>
        </p:nvSpPr>
        <p:spPr>
          <a:xfrm>
            <a:off x="646111" y="1436914"/>
            <a:ext cx="8946541" cy="4811485"/>
          </a:xfrm>
        </p:spPr>
        <p:txBody>
          <a:bodyPr>
            <a:normAutofit fontScale="70000" lnSpcReduction="20000"/>
          </a:bodyPr>
          <a:lstStyle/>
          <a:p>
            <a:pPr marL="0" indent="0" algn="l">
              <a:buNone/>
            </a:pPr>
            <a:endParaRPr lang="en-US" b="0" i="0" dirty="0">
              <a:effectLst/>
              <a:latin typeface="source-serif-pro"/>
            </a:endParaRPr>
          </a:p>
          <a:p>
            <a:pPr algn="l">
              <a:buFont typeface="Arial" panose="020B0604020202020204" pitchFamily="34" charset="0"/>
              <a:buChar char="•"/>
            </a:pPr>
            <a:r>
              <a:rPr lang="en-US" b="1" i="0" dirty="0" err="1">
                <a:effectLst/>
                <a:latin typeface="source-serif-pro"/>
              </a:rPr>
              <a:t>credit_policy</a:t>
            </a:r>
            <a:r>
              <a:rPr lang="en-US" b="0" i="0" dirty="0">
                <a:effectLst/>
                <a:latin typeface="source-serif-pro"/>
              </a:rPr>
              <a:t>: 1 if the customer meets the credit underwriting criteria of LendingClub.com, and 0 if not.</a:t>
            </a:r>
          </a:p>
          <a:p>
            <a:pPr algn="l">
              <a:buFont typeface="Arial" panose="020B0604020202020204" pitchFamily="34" charset="0"/>
              <a:buChar char="•"/>
            </a:pPr>
            <a:r>
              <a:rPr lang="en-US" b="1" i="0" dirty="0">
                <a:effectLst/>
                <a:latin typeface="source-serif-pro"/>
              </a:rPr>
              <a:t>purpose</a:t>
            </a:r>
            <a:r>
              <a:rPr lang="en-US" b="0" i="0" dirty="0">
                <a:effectLst/>
                <a:latin typeface="source-serif-pro"/>
              </a:rPr>
              <a:t>: The purpose of the loan such as: credit card, Educational, debt consolidation</a:t>
            </a:r>
            <a:r>
              <a:rPr lang="en-US" dirty="0">
                <a:latin typeface="source-serif-pro"/>
              </a:rPr>
              <a:t>.</a:t>
            </a:r>
            <a:r>
              <a:rPr lang="en-US" b="0" i="0" dirty="0">
                <a:effectLst/>
                <a:latin typeface="source-serif-pro"/>
              </a:rPr>
              <a:t> Home improvement etc.</a:t>
            </a:r>
          </a:p>
          <a:p>
            <a:pPr algn="l">
              <a:buFont typeface="Arial" panose="020B0604020202020204" pitchFamily="34" charset="0"/>
              <a:buChar char="•"/>
            </a:pPr>
            <a:r>
              <a:rPr lang="en-US" b="1" i="0" dirty="0" err="1">
                <a:effectLst/>
                <a:latin typeface="source-serif-pro"/>
              </a:rPr>
              <a:t>int_rate</a:t>
            </a:r>
            <a:r>
              <a:rPr lang="en-US" b="0" i="0" dirty="0">
                <a:effectLst/>
                <a:latin typeface="source-serif-pro"/>
              </a:rPr>
              <a:t>: The interest rate of the loan (proportion).</a:t>
            </a:r>
          </a:p>
          <a:p>
            <a:pPr algn="l">
              <a:buFont typeface="Arial" panose="020B0604020202020204" pitchFamily="34" charset="0"/>
              <a:buChar char="•"/>
            </a:pPr>
            <a:r>
              <a:rPr lang="en-US" b="1" i="0" dirty="0">
                <a:effectLst/>
                <a:latin typeface="source-serif-pro"/>
              </a:rPr>
              <a:t>installment</a:t>
            </a:r>
            <a:r>
              <a:rPr lang="en-US" b="0" i="0" dirty="0">
                <a:effectLst/>
                <a:latin typeface="source-serif-pro"/>
              </a:rPr>
              <a:t>: The monthly installments ($) owed by the borrower if the loan is funded.</a:t>
            </a:r>
          </a:p>
          <a:p>
            <a:pPr algn="l">
              <a:buFont typeface="Arial" panose="020B0604020202020204" pitchFamily="34" charset="0"/>
              <a:buChar char="•"/>
            </a:pPr>
            <a:r>
              <a:rPr lang="en-US" b="1" i="0" dirty="0" err="1">
                <a:effectLst/>
                <a:latin typeface="source-serif-pro"/>
              </a:rPr>
              <a:t>log_annual_inc</a:t>
            </a:r>
            <a:r>
              <a:rPr lang="en-US" b="0" i="0" dirty="0">
                <a:effectLst/>
                <a:latin typeface="source-serif-pro"/>
              </a:rPr>
              <a:t>: The natural log of the annual income of the borrower.</a:t>
            </a:r>
          </a:p>
          <a:p>
            <a:pPr algn="l">
              <a:buFont typeface="Arial" panose="020B0604020202020204" pitchFamily="34" charset="0"/>
              <a:buChar char="•"/>
            </a:pPr>
            <a:r>
              <a:rPr lang="en-US" b="1" i="0" dirty="0" err="1">
                <a:effectLst/>
                <a:latin typeface="source-serif-pro"/>
              </a:rPr>
              <a:t>dti</a:t>
            </a:r>
            <a:r>
              <a:rPr lang="en-US" b="0" i="0" dirty="0">
                <a:effectLst/>
                <a:latin typeface="source-serif-pro"/>
              </a:rPr>
              <a:t>: The debt-to-income ratio of the borrower.</a:t>
            </a:r>
          </a:p>
          <a:p>
            <a:pPr algn="l">
              <a:buFont typeface="Arial" panose="020B0604020202020204" pitchFamily="34" charset="0"/>
              <a:buChar char="•"/>
            </a:pPr>
            <a:r>
              <a:rPr lang="en-US" b="1" i="0" dirty="0">
                <a:effectLst/>
                <a:latin typeface="source-serif-pro"/>
              </a:rPr>
              <a:t>fico</a:t>
            </a:r>
            <a:r>
              <a:rPr lang="en-US" b="0" i="0" dirty="0">
                <a:effectLst/>
                <a:latin typeface="source-serif-pro"/>
              </a:rPr>
              <a:t>: The FICO credit score of the borrower.</a:t>
            </a:r>
          </a:p>
          <a:p>
            <a:pPr algn="l">
              <a:buFont typeface="Arial" panose="020B0604020202020204" pitchFamily="34" charset="0"/>
              <a:buChar char="•"/>
            </a:pPr>
            <a:r>
              <a:rPr lang="en-US" b="1" i="0" dirty="0" err="1">
                <a:effectLst/>
                <a:latin typeface="source-serif-pro"/>
              </a:rPr>
              <a:t>days_with_cr_line</a:t>
            </a:r>
            <a:r>
              <a:rPr lang="en-US" b="0" i="0" dirty="0">
                <a:effectLst/>
                <a:latin typeface="source-serif-pro"/>
              </a:rPr>
              <a:t>: The number of days the borrower has had a credit line.</a:t>
            </a:r>
          </a:p>
          <a:p>
            <a:pPr algn="l">
              <a:buFont typeface="Arial" panose="020B0604020202020204" pitchFamily="34" charset="0"/>
              <a:buChar char="•"/>
            </a:pPr>
            <a:r>
              <a:rPr lang="en-US" b="1" i="0" dirty="0" err="1">
                <a:effectLst/>
                <a:latin typeface="source-serif-pro"/>
              </a:rPr>
              <a:t>revol_bal</a:t>
            </a:r>
            <a:r>
              <a:rPr lang="en-US" b="0" i="0" dirty="0">
                <a:effectLst/>
                <a:latin typeface="source-serif-pro"/>
              </a:rPr>
              <a:t>: The borrower’s revolving balance.</a:t>
            </a:r>
          </a:p>
          <a:p>
            <a:pPr algn="l">
              <a:buFont typeface="Arial" panose="020B0604020202020204" pitchFamily="34" charset="0"/>
              <a:buChar char="•"/>
            </a:pPr>
            <a:r>
              <a:rPr lang="en-US" b="1" i="0" dirty="0" err="1">
                <a:effectLst/>
                <a:latin typeface="source-serif-pro"/>
              </a:rPr>
              <a:t>revol_util</a:t>
            </a:r>
            <a:r>
              <a:rPr lang="en-US" b="0" i="0" dirty="0">
                <a:effectLst/>
                <a:latin typeface="source-serif-pro"/>
              </a:rPr>
              <a:t>: The borrower’s revolving line utilization rate.</a:t>
            </a:r>
          </a:p>
          <a:p>
            <a:pPr algn="l">
              <a:buFont typeface="Arial" panose="020B0604020202020204" pitchFamily="34" charset="0"/>
              <a:buChar char="•"/>
            </a:pPr>
            <a:r>
              <a:rPr lang="en-US" b="1" i="0" dirty="0">
                <a:effectLst/>
                <a:latin typeface="source-serif-pro"/>
              </a:rPr>
              <a:t>inq_last_6mths</a:t>
            </a:r>
            <a:r>
              <a:rPr lang="en-US" b="0" i="0" dirty="0">
                <a:effectLst/>
                <a:latin typeface="source-serif-pro"/>
              </a:rPr>
              <a:t>: The borrower’s number of inquiries by creditors in the last 6 months.(no of credit checks)</a:t>
            </a:r>
          </a:p>
          <a:p>
            <a:pPr algn="l">
              <a:buFont typeface="Arial" panose="020B0604020202020204" pitchFamily="34" charset="0"/>
              <a:buChar char="•"/>
            </a:pPr>
            <a:r>
              <a:rPr lang="en-US" b="1" i="0" dirty="0">
                <a:effectLst/>
                <a:latin typeface="source-serif-pro"/>
              </a:rPr>
              <a:t>delinq_2yrs</a:t>
            </a:r>
            <a:r>
              <a:rPr lang="en-US" b="0" i="0" dirty="0">
                <a:effectLst/>
                <a:latin typeface="source-serif-pro"/>
              </a:rPr>
              <a:t>: The number of times the borrower had been 30+ days past due on a payment in the past 2 years.</a:t>
            </a:r>
          </a:p>
          <a:p>
            <a:pPr algn="l">
              <a:buFont typeface="Arial" panose="020B0604020202020204" pitchFamily="34" charset="0"/>
              <a:buChar char="•"/>
            </a:pPr>
            <a:r>
              <a:rPr lang="en-US" b="1" i="0" dirty="0" err="1">
                <a:effectLst/>
                <a:latin typeface="source-serif-pro"/>
              </a:rPr>
              <a:t>pub_rec</a:t>
            </a:r>
            <a:r>
              <a:rPr lang="en-US" b="0" i="0" dirty="0">
                <a:effectLst/>
                <a:latin typeface="source-serif-pro"/>
              </a:rPr>
              <a:t>: The borrower’s number of derogatory public records.</a:t>
            </a:r>
          </a:p>
          <a:p>
            <a:pPr algn="l">
              <a:buFont typeface="Arial" panose="020B0604020202020204" pitchFamily="34" charset="0"/>
              <a:buChar char="•"/>
            </a:pPr>
            <a:r>
              <a:rPr lang="en-US" b="1" i="0" dirty="0" err="1">
                <a:effectLst/>
                <a:latin typeface="source-serif-pro"/>
              </a:rPr>
              <a:t>not_fully_paid</a:t>
            </a:r>
            <a:r>
              <a:rPr lang="en-US" b="0" i="0" dirty="0">
                <a:effectLst/>
                <a:latin typeface="source-serif-pro"/>
              </a:rPr>
              <a:t>: indicates whether the loan was not paid back in full (the borrower either defaulted or the borrower was deemed unlikely to pay it back).</a:t>
            </a:r>
          </a:p>
          <a:p>
            <a:endParaRPr lang="en-AU" dirty="0"/>
          </a:p>
        </p:txBody>
      </p:sp>
    </p:spTree>
    <p:extLst>
      <p:ext uri="{BB962C8B-B14F-4D97-AF65-F5344CB8AC3E}">
        <p14:creationId xmlns:p14="http://schemas.microsoft.com/office/powerpoint/2010/main" val="132917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 calcmode="lin" valueType="num">
                                      <p:cBhvr additive="base">
                                        <p:cTn id="5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 calcmode="lin" valueType="num">
                                      <p:cBhvr additive="base">
                                        <p:cTn id="6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anim calcmode="lin" valueType="num">
                                      <p:cBhvr additive="base">
                                        <p:cTn id="7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 calcmode="lin" valueType="num">
                                      <p:cBhvr additive="base">
                                        <p:cTn id="7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
                                            <p:txEl>
                                              <p:pRg st="13" end="13"/>
                                            </p:txEl>
                                          </p:spTgt>
                                        </p:tgtEl>
                                        <p:attrNameLst>
                                          <p:attrName>style.visibility</p:attrName>
                                        </p:attrNameLst>
                                      </p:cBhvr>
                                      <p:to>
                                        <p:strVal val="visible"/>
                                      </p:to>
                                    </p:set>
                                    <p:anim calcmode="lin" valueType="num">
                                      <p:cBhvr additive="base">
                                        <p:cTn id="8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3">
                                            <p:txEl>
                                              <p:pRg st="14" end="14"/>
                                            </p:txEl>
                                          </p:spTgt>
                                        </p:tgtEl>
                                        <p:attrNameLst>
                                          <p:attrName>style.visibility</p:attrName>
                                        </p:attrNameLst>
                                      </p:cBhvr>
                                      <p:to>
                                        <p:strVal val="visible"/>
                                      </p:to>
                                    </p:set>
                                    <p:anim calcmode="lin" valueType="num">
                                      <p:cBhvr additive="base">
                                        <p:cTn id="8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089929-5922-DC5A-BB46-069963D1B955}"/>
              </a:ext>
            </a:extLst>
          </p:cNvPr>
          <p:cNvSpPr>
            <a:spLocks noGrp="1"/>
          </p:cNvSpPr>
          <p:nvPr>
            <p:ph idx="1"/>
          </p:nvPr>
        </p:nvSpPr>
        <p:spPr>
          <a:xfrm>
            <a:off x="576469" y="4424944"/>
            <a:ext cx="4952999" cy="2895600"/>
          </a:xfrm>
        </p:spPr>
        <p:txBody>
          <a:bodyPr>
            <a:normAutofit/>
          </a:bodyPr>
          <a:lstStyle/>
          <a:p>
            <a:pPr marL="0" indent="0">
              <a:lnSpc>
                <a:spcPct val="100000"/>
              </a:lnSpc>
              <a:buNone/>
            </a:pPr>
            <a:br>
              <a:rPr lang="en-US" sz="1500" b="0" i="0" dirty="0">
                <a:effectLst/>
                <a:latin typeface="medium-content-sans-serif-font"/>
              </a:rPr>
            </a:br>
            <a:endParaRPr lang="en-AU" sz="1500" dirty="0"/>
          </a:p>
        </p:txBody>
      </p:sp>
      <p:pic>
        <p:nvPicPr>
          <p:cNvPr id="5" name="Picture 4" descr="White puzzle with one red piece">
            <a:extLst>
              <a:ext uri="{FF2B5EF4-FFF2-40B4-BE49-F238E27FC236}">
                <a16:creationId xmlns:a16="http://schemas.microsoft.com/office/drawing/2014/main" id="{FDCC4876-0CB1-F999-4799-0CFD5A8427B4}"/>
              </a:ext>
            </a:extLst>
          </p:cNvPr>
          <p:cNvPicPr>
            <a:picLocks noChangeAspect="1"/>
          </p:cNvPicPr>
          <p:nvPr/>
        </p:nvPicPr>
        <p:blipFill rotWithShape="1">
          <a:blip r:embed="rId2"/>
          <a:srcRect l="25679" r="24074" b="-1"/>
          <a:stretch/>
        </p:blipFill>
        <p:spPr>
          <a:xfrm>
            <a:off x="6075730" y="-3440"/>
            <a:ext cx="6129239" cy="6861439"/>
          </a:xfrm>
          <a:prstGeom prst="rect">
            <a:avLst/>
          </a:prstGeom>
        </p:spPr>
      </p:pic>
      <p:sp>
        <p:nvSpPr>
          <p:cNvPr id="7" name="TextBox 6">
            <a:extLst>
              <a:ext uri="{FF2B5EF4-FFF2-40B4-BE49-F238E27FC236}">
                <a16:creationId xmlns:a16="http://schemas.microsoft.com/office/drawing/2014/main" id="{5804924D-2222-30A8-2589-1705FCC8CC96}"/>
              </a:ext>
            </a:extLst>
          </p:cNvPr>
          <p:cNvSpPr txBox="1"/>
          <p:nvPr/>
        </p:nvSpPr>
        <p:spPr>
          <a:xfrm>
            <a:off x="346412" y="1719119"/>
            <a:ext cx="5630318" cy="3139321"/>
          </a:xfrm>
          <a:prstGeom prst="rect">
            <a:avLst/>
          </a:prstGeom>
          <a:noFill/>
        </p:spPr>
        <p:txBody>
          <a:bodyPr wrap="square">
            <a:spAutoFit/>
          </a:bodyPr>
          <a:lstStyle/>
          <a:p>
            <a:pPr>
              <a:lnSpc>
                <a:spcPct val="100000"/>
              </a:lnSpc>
            </a:pPr>
            <a:r>
              <a:rPr lang="en-US" sz="1800" b="0" i="0" dirty="0">
                <a:effectLst/>
                <a:latin typeface="source-serif-pro"/>
              </a:rPr>
              <a:t>Create dummy variables from the feature “purpose” since its nominal (not ordinal) categorical variable. </a:t>
            </a:r>
          </a:p>
          <a:p>
            <a:pPr>
              <a:lnSpc>
                <a:spcPct val="100000"/>
              </a:lnSpc>
            </a:pPr>
            <a:endParaRPr lang="en-US" dirty="0">
              <a:latin typeface="source-serif-pro"/>
            </a:endParaRPr>
          </a:p>
          <a:p>
            <a:pPr>
              <a:lnSpc>
                <a:spcPct val="100000"/>
              </a:lnSpc>
            </a:pPr>
            <a:r>
              <a:rPr lang="en-US" sz="1800" b="0" i="0" dirty="0">
                <a:effectLst/>
                <a:latin typeface="source-serif-pro"/>
              </a:rPr>
              <a:t>Split the data into training set and test set. </a:t>
            </a:r>
          </a:p>
          <a:p>
            <a:pPr>
              <a:lnSpc>
                <a:spcPct val="100000"/>
              </a:lnSpc>
            </a:pPr>
            <a:endParaRPr lang="en-US" sz="1800" b="0" i="0" dirty="0">
              <a:effectLst/>
              <a:latin typeface="source-serif-pro"/>
            </a:endParaRPr>
          </a:p>
          <a:p>
            <a:pPr>
              <a:lnSpc>
                <a:spcPct val="100000"/>
              </a:lnSpc>
            </a:pPr>
            <a:r>
              <a:rPr lang="en-US" dirty="0">
                <a:latin typeface="source-serif-pro"/>
              </a:rPr>
              <a:t>Fit selected model by using the training data</a:t>
            </a:r>
          </a:p>
          <a:p>
            <a:pPr>
              <a:lnSpc>
                <a:spcPct val="100000"/>
              </a:lnSpc>
            </a:pPr>
            <a:endParaRPr lang="en-US" dirty="0">
              <a:latin typeface="source-serif-pro"/>
            </a:endParaRPr>
          </a:p>
          <a:p>
            <a:pPr>
              <a:lnSpc>
                <a:spcPct val="100000"/>
              </a:lnSpc>
            </a:pPr>
            <a:r>
              <a:rPr lang="en-US" dirty="0">
                <a:latin typeface="source-serif-pro"/>
              </a:rPr>
              <a:t>Use the testing data to evaluate the model for the classification report</a:t>
            </a:r>
          </a:p>
          <a:p>
            <a:pPr>
              <a:lnSpc>
                <a:spcPct val="100000"/>
              </a:lnSpc>
            </a:pPr>
            <a:endParaRPr lang="en-US" dirty="0">
              <a:latin typeface="source-serif-pro"/>
            </a:endParaRPr>
          </a:p>
          <a:p>
            <a:pPr>
              <a:lnSpc>
                <a:spcPct val="100000"/>
              </a:lnSpc>
            </a:pPr>
            <a:r>
              <a:rPr lang="en-US" dirty="0">
                <a:latin typeface="source-serif-pro"/>
              </a:rPr>
              <a:t>Select the best model for the data set</a:t>
            </a:r>
          </a:p>
        </p:txBody>
      </p:sp>
      <p:sp>
        <p:nvSpPr>
          <p:cNvPr id="9" name="Title 8">
            <a:extLst>
              <a:ext uri="{FF2B5EF4-FFF2-40B4-BE49-F238E27FC236}">
                <a16:creationId xmlns:a16="http://schemas.microsoft.com/office/drawing/2014/main" id="{441DB118-042B-2DB1-522A-E7E94FBB20C2}"/>
              </a:ext>
            </a:extLst>
          </p:cNvPr>
          <p:cNvSpPr>
            <a:spLocks noGrp="1"/>
          </p:cNvSpPr>
          <p:nvPr>
            <p:ph type="title"/>
          </p:nvPr>
        </p:nvSpPr>
        <p:spPr>
          <a:xfrm>
            <a:off x="346412" y="426214"/>
            <a:ext cx="9404723" cy="1400530"/>
          </a:xfrm>
        </p:spPr>
        <p:txBody>
          <a:bodyPr/>
          <a:lstStyle/>
          <a:p>
            <a:r>
              <a:rPr lang="en-AU" dirty="0"/>
              <a:t>Machine Learning</a:t>
            </a:r>
          </a:p>
        </p:txBody>
      </p:sp>
    </p:spTree>
    <p:extLst>
      <p:ext uri="{BB962C8B-B14F-4D97-AF65-F5344CB8AC3E}">
        <p14:creationId xmlns:p14="http://schemas.microsoft.com/office/powerpoint/2010/main" val="3880408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98985-1F60-3B1C-B8E7-85A709601B7E}"/>
              </a:ext>
            </a:extLst>
          </p:cNvPr>
          <p:cNvSpPr>
            <a:spLocks noGrp="1"/>
          </p:cNvSpPr>
          <p:nvPr>
            <p:ph type="title"/>
          </p:nvPr>
        </p:nvSpPr>
        <p:spPr>
          <a:xfrm>
            <a:off x="1283110" y="430667"/>
            <a:ext cx="9404723" cy="1400530"/>
          </a:xfrm>
        </p:spPr>
        <p:txBody>
          <a:bodyPr/>
          <a:lstStyle/>
          <a:p>
            <a:r>
              <a:rPr lang="en-AU" dirty="0"/>
              <a:t>Decision Tree Classifier</a:t>
            </a:r>
          </a:p>
        </p:txBody>
      </p:sp>
      <p:pic>
        <p:nvPicPr>
          <p:cNvPr id="6" name="Picture 5" descr="A screenshot of a computer&#10;&#10;Description automatically generated with low confidence">
            <a:extLst>
              <a:ext uri="{FF2B5EF4-FFF2-40B4-BE49-F238E27FC236}">
                <a16:creationId xmlns:a16="http://schemas.microsoft.com/office/drawing/2014/main" id="{5660F319-68B2-B927-4E4A-C341E9C2F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110" y="1831197"/>
            <a:ext cx="8477954" cy="3684699"/>
          </a:xfrm>
          <a:prstGeom prst="rect">
            <a:avLst/>
          </a:prstGeom>
        </p:spPr>
      </p:pic>
    </p:spTree>
    <p:extLst>
      <p:ext uri="{BB962C8B-B14F-4D97-AF65-F5344CB8AC3E}">
        <p14:creationId xmlns:p14="http://schemas.microsoft.com/office/powerpoint/2010/main" val="57002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1378</TotalTime>
  <Words>678</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Rounded MT Bold</vt:lpstr>
      <vt:lpstr>Century Gothic</vt:lpstr>
      <vt:lpstr>medium-content-sans-serif-font</vt:lpstr>
      <vt:lpstr>sohne</vt:lpstr>
      <vt:lpstr>source-serif-pro</vt:lpstr>
      <vt:lpstr>Wingdings 3</vt:lpstr>
      <vt:lpstr>Ion</vt:lpstr>
      <vt:lpstr>LOAN PREDICTION</vt:lpstr>
      <vt:lpstr>Group Members</vt:lpstr>
      <vt:lpstr>Introduction</vt:lpstr>
      <vt:lpstr>What we used </vt:lpstr>
      <vt:lpstr>Main Steps</vt:lpstr>
      <vt:lpstr>Data Sources</vt:lpstr>
      <vt:lpstr>Description of each feature in the data set </vt:lpstr>
      <vt:lpstr>Machine Learning</vt:lpstr>
      <vt:lpstr>Decision Tree Classifier</vt:lpstr>
      <vt:lpstr>Logistics Regression Model</vt:lpstr>
      <vt:lpstr>SVM</vt:lpstr>
      <vt:lpstr>Form html and Outcome html</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PREDICTION</dc:title>
  <dc:creator>Rohan Liyanage</dc:creator>
  <cp:lastModifiedBy>Rohan Liyanage</cp:lastModifiedBy>
  <cp:revision>86</cp:revision>
  <dcterms:created xsi:type="dcterms:W3CDTF">2023-05-10T15:26:24Z</dcterms:created>
  <dcterms:modified xsi:type="dcterms:W3CDTF">2023-05-16T09:41:42Z</dcterms:modified>
</cp:coreProperties>
</file>