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56"/>
  </p:notesMasterIdLst>
  <p:sldIdLst>
    <p:sldId id="256" r:id="rId2"/>
    <p:sldId id="265" r:id="rId3"/>
    <p:sldId id="266" r:id="rId4"/>
    <p:sldId id="264" r:id="rId5"/>
    <p:sldId id="267" r:id="rId6"/>
    <p:sldId id="280" r:id="rId7"/>
    <p:sldId id="281" r:id="rId8"/>
    <p:sldId id="258" r:id="rId9"/>
    <p:sldId id="259" r:id="rId10"/>
    <p:sldId id="260" r:id="rId11"/>
    <p:sldId id="261" r:id="rId12"/>
    <p:sldId id="262" r:id="rId13"/>
    <p:sldId id="263" r:id="rId14"/>
    <p:sldId id="268" r:id="rId15"/>
    <p:sldId id="269" r:id="rId16"/>
    <p:sldId id="271" r:id="rId17"/>
    <p:sldId id="272" r:id="rId18"/>
    <p:sldId id="273" r:id="rId19"/>
    <p:sldId id="274" r:id="rId20"/>
    <p:sldId id="300" r:id="rId21"/>
    <p:sldId id="301" r:id="rId22"/>
    <p:sldId id="302" r:id="rId23"/>
    <p:sldId id="303" r:id="rId24"/>
    <p:sldId id="304" r:id="rId25"/>
    <p:sldId id="276" r:id="rId26"/>
    <p:sldId id="275" r:id="rId27"/>
    <p:sldId id="311" r:id="rId28"/>
    <p:sldId id="277" r:id="rId29"/>
    <p:sldId id="278" r:id="rId30"/>
    <p:sldId id="279" r:id="rId31"/>
    <p:sldId id="282" r:id="rId32"/>
    <p:sldId id="283" r:id="rId33"/>
    <p:sldId id="285" r:id="rId34"/>
    <p:sldId id="286" r:id="rId35"/>
    <p:sldId id="287" r:id="rId36"/>
    <p:sldId id="270" r:id="rId37"/>
    <p:sldId id="288" r:id="rId38"/>
    <p:sldId id="289" r:id="rId39"/>
    <p:sldId id="291" r:id="rId40"/>
    <p:sldId id="290" r:id="rId41"/>
    <p:sldId id="292" r:id="rId42"/>
    <p:sldId id="293" r:id="rId43"/>
    <p:sldId id="294" r:id="rId44"/>
    <p:sldId id="297" r:id="rId45"/>
    <p:sldId id="295" r:id="rId46"/>
    <p:sldId id="296" r:id="rId47"/>
    <p:sldId id="298" r:id="rId48"/>
    <p:sldId id="299" r:id="rId49"/>
    <p:sldId id="305" r:id="rId50"/>
    <p:sldId id="310" r:id="rId51"/>
    <p:sldId id="306" r:id="rId52"/>
    <p:sldId id="307" r:id="rId53"/>
    <p:sldId id="308" r:id="rId54"/>
    <p:sldId id="309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3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4674"/>
  </p:normalViewPr>
  <p:slideViewPr>
    <p:cSldViewPr snapToGrid="0">
      <p:cViewPr>
        <p:scale>
          <a:sx n="125" d="100"/>
          <a:sy n="125" d="100"/>
        </p:scale>
        <p:origin x="408" y="-520"/>
      </p:cViewPr>
      <p:guideLst>
        <p:guide orient="horz" pos="53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bg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727911"/>
            <a:ext cx="8824685" cy="4197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abc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basic.org/golang/go-java-tutorial/" TargetMode="External"/><Relationship Id="rId2" Type="http://schemas.openxmlformats.org/officeDocument/2006/relationships/hyperlink" Target="https://tour.golang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utorialedge.net/golang/" TargetMode="External"/><Relationship Id="rId4" Type="http://schemas.openxmlformats.org/officeDocument/2006/relationships/hyperlink" Target="https://gobyexample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2349" y="1322450"/>
            <a:ext cx="8520054" cy="2025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Khoá học Golang Vue.js cho fresher Open Commerce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172900"/>
            <a:ext cx="7842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cuong@techmaster.vn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2EC5-4EE1-914A-817C-70B1B11A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Trong $GOPATH có gì?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6F8D-27B0-3A46-A3C7-485E8ACA0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VN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cd $GOPATH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VN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tree –L 2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VN" sz="1100"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6B5A0-BB58-4244-B286-9CA088AD7F61}"/>
              </a:ext>
            </a:extLst>
          </p:cNvPr>
          <p:cNvSpPr/>
          <p:nvPr/>
        </p:nvSpPr>
        <p:spPr>
          <a:xfrm>
            <a:off x="2352610" y="649962"/>
            <a:ext cx="4572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.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├── bin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go-outline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go-outliner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go-symbols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gocode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gocode-gomod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godef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godoctor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goimports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golint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gomodifytags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gopkgs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goplay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gopls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gorename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goreturns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gotests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├── pkg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darwin_amd64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├── mod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│   └── sumdb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└── src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    ├── github.com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    ├── golang.org</a:t>
            </a:r>
          </a:p>
          <a:p>
            <a:pPr marL="114300"/>
            <a:r>
              <a:rPr lang="en-US" sz="1100">
                <a:latin typeface="Consolas" panose="020B0609020204030204" pitchFamily="49" charset="0"/>
                <a:ea typeface="RobotoMono Nerd Font" pitchFamily="2" charset="0"/>
                <a:cs typeface="Consolas" panose="020B0609020204030204" pitchFamily="49" charset="0"/>
              </a:rPr>
              <a:t>    └── gopkg.in</a:t>
            </a:r>
            <a:endParaRPr lang="en-VN" sz="11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C60F7CF-A028-234C-9E54-96D423CB2FA5}"/>
              </a:ext>
            </a:extLst>
          </p:cNvPr>
          <p:cNvSpPr/>
          <p:nvPr/>
        </p:nvSpPr>
        <p:spPr>
          <a:xfrm>
            <a:off x="4341886" y="1071846"/>
            <a:ext cx="175613" cy="2543364"/>
          </a:xfrm>
          <a:prstGeom prst="rightBrace">
            <a:avLst>
              <a:gd name="adj1" fmla="val 8333"/>
              <a:gd name="adj2" fmla="val 50475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B83E9-E97B-5D49-862B-279D67A8AB0D}"/>
              </a:ext>
            </a:extLst>
          </p:cNvPr>
          <p:cNvSpPr txBox="1"/>
          <p:nvPr/>
        </p:nvSpPr>
        <p:spPr>
          <a:xfrm>
            <a:off x="4499333" y="2192139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Các file binary dạng utilties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9443F0A-67BE-414C-9C7B-EB20E1FCFE76}"/>
              </a:ext>
            </a:extLst>
          </p:cNvPr>
          <p:cNvSpPr/>
          <p:nvPr/>
        </p:nvSpPr>
        <p:spPr>
          <a:xfrm>
            <a:off x="4330784" y="4511443"/>
            <a:ext cx="168549" cy="533903"/>
          </a:xfrm>
          <a:prstGeom prst="rightBrace">
            <a:avLst>
              <a:gd name="adj1" fmla="val 8333"/>
              <a:gd name="adj2" fmla="val 50475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9B653-ED14-D943-B61C-930072CC107E}"/>
              </a:ext>
            </a:extLst>
          </p:cNvPr>
          <p:cNvSpPr txBox="1"/>
          <p:nvPr/>
        </p:nvSpPr>
        <p:spPr>
          <a:xfrm>
            <a:off x="4488231" y="4609344"/>
            <a:ext cx="3397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Mã nguồn các Golang module bạn tải về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85F296C-4B65-5440-B08C-16AB33767F96}"/>
              </a:ext>
            </a:extLst>
          </p:cNvPr>
          <p:cNvSpPr/>
          <p:nvPr/>
        </p:nvSpPr>
        <p:spPr>
          <a:xfrm>
            <a:off x="4337849" y="3822111"/>
            <a:ext cx="168549" cy="533903"/>
          </a:xfrm>
          <a:prstGeom prst="rightBrace">
            <a:avLst>
              <a:gd name="adj1" fmla="val 8333"/>
              <a:gd name="adj2" fmla="val 50475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0D743-6DBA-E946-A74C-CECF8F8CAC53}"/>
              </a:ext>
            </a:extLst>
          </p:cNvPr>
          <p:cNvSpPr txBox="1"/>
          <p:nvPr/>
        </p:nvSpPr>
        <p:spPr>
          <a:xfrm>
            <a:off x="4519518" y="3926068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r>
              <a:rPr lang="en-VN"/>
              <a:t>recompiled object files</a:t>
            </a:r>
          </a:p>
        </p:txBody>
      </p:sp>
    </p:spTree>
    <p:extLst>
      <p:ext uri="{BB962C8B-B14F-4D97-AF65-F5344CB8AC3E}">
        <p14:creationId xmlns:p14="http://schemas.microsoft.com/office/powerpoint/2010/main" val="334325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B0A0-7178-5A40-A750-4AC43342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IDE để lập trình Golang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4866-19BB-4148-9181-ABC3A3C8E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VSCode + Extension đủ dùng</a:t>
            </a:r>
          </a:p>
          <a:p>
            <a:r>
              <a:rPr lang="en-VN"/>
              <a:t>JetBrains Goland mất phí</a:t>
            </a:r>
          </a:p>
        </p:txBody>
      </p:sp>
    </p:spTree>
    <p:extLst>
      <p:ext uri="{BB962C8B-B14F-4D97-AF65-F5344CB8AC3E}">
        <p14:creationId xmlns:p14="http://schemas.microsoft.com/office/powerpoint/2010/main" val="257637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2C8F-FF55-2F4E-9871-EAA23EB8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Tạo ứng dụng Go đầu tiên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5636C-39D1-DD4F-B750-EE7BA3C6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go run, go build</a:t>
            </a:r>
          </a:p>
          <a:p>
            <a:r>
              <a:rPr lang="en-VN"/>
              <a:t>Launch file vs Launch package</a:t>
            </a:r>
          </a:p>
          <a:p>
            <a:r>
              <a:rPr lang="en-VN"/>
              <a:t>go mod init</a:t>
            </a:r>
          </a:p>
          <a:p>
            <a:r>
              <a:rPr lang="en-VN"/>
              <a:t>go mod tidy</a:t>
            </a:r>
          </a:p>
        </p:txBody>
      </p:sp>
    </p:spTree>
    <p:extLst>
      <p:ext uri="{BB962C8B-B14F-4D97-AF65-F5344CB8AC3E}">
        <p14:creationId xmlns:p14="http://schemas.microsoft.com/office/powerpoint/2010/main" val="392736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F980C-221A-2D4B-8F36-E2D79D347357}"/>
              </a:ext>
            </a:extLst>
          </p:cNvPr>
          <p:cNvSpPr/>
          <p:nvPr/>
        </p:nvSpPr>
        <p:spPr>
          <a:xfrm>
            <a:off x="425883" y="1444603"/>
            <a:ext cx="25991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├── .vscode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│ └── launch.json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├── helloworld.go</a:t>
            </a:r>
            <a:b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└── helloyou.go</a:t>
            </a:r>
            <a:endParaRPr lang="en-VN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1C520-4828-8C4C-81C4-D831B04B8A0B}"/>
              </a:ext>
            </a:extLst>
          </p:cNvPr>
          <p:cNvSpPr/>
          <p:nvPr/>
        </p:nvSpPr>
        <p:spPr>
          <a:xfrm>
            <a:off x="3382026" y="198263"/>
            <a:ext cx="3713969" cy="243348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package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main</a:t>
            </a:r>
          </a:p>
          <a:p>
            <a:pPr>
              <a:lnSpc>
                <a:spcPct val="120000"/>
              </a:lnSpc>
            </a:pPr>
            <a:br>
              <a:rPr lang="en-US" sz="1600">
                <a:solidFill>
                  <a:srgbClr val="D4D4D4"/>
                </a:solidFill>
                <a:latin typeface="RobotoMono Nerd Font" pitchFamily="2" charset="0"/>
              </a:rPr>
            </a:b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import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"fmt"</a:t>
            </a:r>
            <a:endParaRPr lang="en-US" sz="1600">
              <a:solidFill>
                <a:srgbClr val="D4D4D4"/>
              </a:solidFill>
              <a:latin typeface="RobotoMono Nerd Font" pitchFamily="2" charset="0"/>
            </a:endParaRPr>
          </a:p>
          <a:p>
            <a:pPr>
              <a:lnSpc>
                <a:spcPct val="120000"/>
              </a:lnSpc>
            </a:pPr>
            <a:br>
              <a:rPr lang="en-US" sz="1600">
                <a:solidFill>
                  <a:srgbClr val="D4D4D4"/>
                </a:solidFill>
                <a:latin typeface="RobotoMono Nerd Font" pitchFamily="2" charset="0"/>
              </a:rPr>
            </a:b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func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main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fmt.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Println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"hello world"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 Say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"Hello my friend"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D95AA-D91E-B940-B7EF-A0E386C0EC44}"/>
              </a:ext>
            </a:extLst>
          </p:cNvPr>
          <p:cNvSpPr/>
          <p:nvPr/>
        </p:nvSpPr>
        <p:spPr>
          <a:xfrm>
            <a:off x="3375765" y="2798666"/>
            <a:ext cx="4572000" cy="213802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package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main</a:t>
            </a:r>
          </a:p>
          <a:p>
            <a:pPr>
              <a:lnSpc>
                <a:spcPct val="120000"/>
              </a:lnSpc>
            </a:pPr>
            <a:br>
              <a:rPr lang="en-US" sz="1600">
                <a:solidFill>
                  <a:srgbClr val="D4D4D4"/>
                </a:solidFill>
                <a:latin typeface="RobotoMono Nerd Font" pitchFamily="2" charset="0"/>
              </a:rPr>
            </a:b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import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"fmt"</a:t>
            </a:r>
            <a:endParaRPr lang="en-US" sz="1600">
              <a:solidFill>
                <a:srgbClr val="D4D4D4"/>
              </a:solidFill>
              <a:latin typeface="RobotoMono Nerd Font" pitchFamily="2" charset="0"/>
            </a:endParaRPr>
          </a:p>
          <a:p>
            <a:pPr>
              <a:lnSpc>
                <a:spcPct val="120000"/>
              </a:lnSpc>
            </a:pPr>
            <a:br>
              <a:rPr lang="en-US" sz="1600">
                <a:solidFill>
                  <a:srgbClr val="D4D4D4"/>
                </a:solidFill>
                <a:latin typeface="RobotoMono Nerd Font" pitchFamily="2" charset="0"/>
              </a:rPr>
            </a:b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func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Say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(msg </a:t>
            </a: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string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fmt.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Println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(msg)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D51B9D-7960-614E-A90B-263F656A9975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442575" y="1415007"/>
            <a:ext cx="939451" cy="908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15549D-D473-7040-8B80-8D97AD53B1F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36312" y="2617940"/>
            <a:ext cx="939453" cy="1249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0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DDEA-2D27-CF41-9216-CD66FBE1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Go vs Java</a:t>
            </a:r>
          </a:p>
        </p:txBody>
      </p:sp>
    </p:spTree>
    <p:extLst>
      <p:ext uri="{BB962C8B-B14F-4D97-AF65-F5344CB8AC3E}">
        <p14:creationId xmlns:p14="http://schemas.microsoft.com/office/powerpoint/2010/main" val="240394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Hello World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F90A1-6EC8-7545-BEF7-40962C59CE38}"/>
              </a:ext>
            </a:extLst>
          </p:cNvPr>
          <p:cNvSpPr/>
          <p:nvPr/>
        </p:nvSpPr>
        <p:spPr>
          <a:xfrm>
            <a:off x="857723" y="871238"/>
            <a:ext cx="5210569" cy="166404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class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HelloWorld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static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void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main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[]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args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"Hello, World"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6AF2D-3CE9-F243-8FCE-06A450F5CBAA}"/>
              </a:ext>
            </a:extLst>
          </p:cNvPr>
          <p:cNvSpPr/>
          <p:nvPr/>
        </p:nvSpPr>
        <p:spPr>
          <a:xfrm>
            <a:off x="865280" y="2974152"/>
            <a:ext cx="5218125" cy="166629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"fmt"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-60457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7193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307451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Khai báo biến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-60457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7193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2FC847-DF8C-4049-873C-16DC553C36E8}"/>
              </a:ext>
            </a:extLst>
          </p:cNvPr>
          <p:cNvSpPr/>
          <p:nvPr/>
        </p:nvSpPr>
        <p:spPr>
          <a:xfrm>
            <a:off x="857722" y="926198"/>
            <a:ext cx="5369265" cy="166404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b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1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1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"Hello"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final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FC1FF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hello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"Hello"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B5C4A2-D8F3-6E4A-AE13-4162FF6A2A5F}"/>
              </a:ext>
            </a:extLst>
          </p:cNvPr>
          <p:cNvSpPr/>
          <p:nvPr/>
        </p:nvSpPr>
        <p:spPr>
          <a:xfrm>
            <a:off x="857722" y="2896521"/>
            <a:ext cx="5369266" cy="198637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 </a:t>
            </a:r>
            <a:r>
              <a:rPr lang="en-VN" sz="1600">
                <a:solidFill>
                  <a:srgbClr val="6A9955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outside method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6A9955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inside methods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2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-60457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7193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35034-AED7-5947-9ABE-231D18F59A45}"/>
              </a:ext>
            </a:extLst>
          </p:cNvPr>
          <p:cNvSpPr/>
          <p:nvPr/>
        </p:nvSpPr>
        <p:spPr>
          <a:xfrm>
            <a:off x="842607" y="892993"/>
            <a:ext cx="8036897" cy="166404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var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=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"John"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var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lastName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=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"Smith"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var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text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=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"My name is: 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+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+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 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+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lastName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var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text2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= </a:t>
            </a: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String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.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format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"My names is: %s %s"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lastName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var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otherText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=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"My name is: 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+ </a:t>
            </a: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name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.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substring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2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39693-ADCC-784E-8AFF-250317B20E1F}"/>
              </a:ext>
            </a:extLst>
          </p:cNvPr>
          <p:cNvSpPr/>
          <p:nvPr/>
        </p:nvSpPr>
        <p:spPr>
          <a:xfrm>
            <a:off x="827493" y="3051096"/>
            <a:ext cx="8044454" cy="166629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"Smith"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name is: 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name +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lastName;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text2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names is: %s %s"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lastName)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name is: 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name[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:]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6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Multiple lines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-60457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7193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25F33-A5FC-A44F-A213-AFC9B680C93B}"/>
              </a:ext>
            </a:extLst>
          </p:cNvPr>
          <p:cNvSpPr/>
          <p:nvPr/>
        </p:nvSpPr>
        <p:spPr>
          <a:xfrm>
            <a:off x="804823" y="808720"/>
            <a:ext cx="4522879" cy="230646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 Line</a:t>
            </a:r>
            <a:r>
              <a:rPr lang="en-VN" sz="1600">
                <a:solidFill>
                  <a:srgbClr val="D7BA7D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"Second Line</a:t>
            </a:r>
            <a:r>
              <a:rPr lang="en-VN" sz="1600">
                <a:solidFill>
                  <a:srgbClr val="D7BA7D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"Third Line"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textjdk15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multiline in JDK15"""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C43E6-A978-7B4A-B1D4-D5A8B577A14F}"/>
              </a:ext>
            </a:extLst>
          </p:cNvPr>
          <p:cNvSpPr/>
          <p:nvPr/>
        </p:nvSpPr>
        <p:spPr>
          <a:xfrm>
            <a:off x="797266" y="3575277"/>
            <a:ext cx="4572000" cy="102611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`First Line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Line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 Line`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Multiple lines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-60457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7193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25F33-A5FC-A44F-A213-AFC9B680C93B}"/>
              </a:ext>
            </a:extLst>
          </p:cNvPr>
          <p:cNvSpPr/>
          <p:nvPr/>
        </p:nvSpPr>
        <p:spPr>
          <a:xfrm>
            <a:off x="804823" y="808720"/>
            <a:ext cx="4522879" cy="214026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 Line</a:t>
            </a:r>
            <a:r>
              <a:rPr lang="en-VN" sz="1600">
                <a:solidFill>
                  <a:srgbClr val="D7BA7D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"Second Line</a:t>
            </a:r>
            <a:r>
              <a:rPr lang="en-VN" sz="1600">
                <a:solidFill>
                  <a:srgbClr val="D7BA7D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"Third Line"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textjdk15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multiline in JDK15"""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C43E6-A978-7B4A-B1D4-D5A8B577A14F}"/>
              </a:ext>
            </a:extLst>
          </p:cNvPr>
          <p:cNvSpPr/>
          <p:nvPr/>
        </p:nvSpPr>
        <p:spPr>
          <a:xfrm>
            <a:off x="797266" y="3575277"/>
            <a:ext cx="4572000" cy="958404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`First Line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Line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 Line`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2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C29E-199E-054B-8B7C-57474631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Phương pháp học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6CF93-F7AE-034D-8288-29C70C4E9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Không căng thẳng, không cố nhớ cú pháp Golang</a:t>
            </a:r>
          </a:p>
          <a:p>
            <a:r>
              <a:rPr lang="en-VN"/>
              <a:t>Không phàn nàn cú pháp Golang khác với ngôn ngữ bạn quen dùng. Mà giữ một bản cheat sheat so sánh ngôn ngữ bạn quen và Go.</a:t>
            </a:r>
          </a:p>
          <a:p>
            <a:r>
              <a:rPr lang="en-VN"/>
              <a:t>Nên chọn sớm một ý tưởng làm đồ án. Không cần hoành tráng mà phải chạy được đã.</a:t>
            </a:r>
          </a:p>
          <a:p>
            <a:r>
              <a:rPr lang="en-VN"/>
              <a:t>Học Go routing, pointer… khi bạn cảm thấy cần dùng nó.</a:t>
            </a:r>
          </a:p>
          <a:p>
            <a:r>
              <a:rPr lang="en-VN"/>
              <a:t>Đều đặn ghi chép lại và viết blog quá trình học – lập trình – làm sản phẩm với Golang</a:t>
            </a:r>
          </a:p>
        </p:txBody>
      </p:sp>
    </p:spTree>
    <p:extLst>
      <p:ext uri="{BB962C8B-B14F-4D97-AF65-F5344CB8AC3E}">
        <p14:creationId xmlns:p14="http://schemas.microsoft.com/office/powerpoint/2010/main" val="348474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0308B7-E19D-CE44-991B-E8BFA03A5000}"/>
              </a:ext>
            </a:extLst>
          </p:cNvPr>
          <p:cNvSpPr/>
          <p:nvPr/>
        </p:nvSpPr>
        <p:spPr>
          <a:xfrm>
            <a:off x="154918" y="972228"/>
            <a:ext cx="4764705" cy="358681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minTernary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945141-BB7E-954B-94DF-8FE8F2F107BB}"/>
              </a:ext>
            </a:extLst>
          </p:cNvPr>
          <p:cNvSpPr/>
          <p:nvPr/>
        </p:nvSpPr>
        <p:spPr>
          <a:xfrm>
            <a:off x="5180339" y="974975"/>
            <a:ext cx="3676493" cy="230646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&lt; y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F7E1D2-C2E8-C74D-8C48-BBDA3349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</a:t>
            </a:r>
            <a:r>
              <a:rPr lang="en-VN"/>
              <a:t>f else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F7480-6210-EF43-B596-20B7BE78F9D6}"/>
              </a:ext>
            </a:extLst>
          </p:cNvPr>
          <p:cNvSpPr txBox="1"/>
          <p:nvPr/>
        </p:nvSpPr>
        <p:spPr>
          <a:xfrm>
            <a:off x="2712972" y="207818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88D34-F333-FA49-8C87-5DEDA2AE4482}"/>
              </a:ext>
            </a:extLst>
          </p:cNvPr>
          <p:cNvSpPr txBox="1"/>
          <p:nvPr/>
        </p:nvSpPr>
        <p:spPr>
          <a:xfrm>
            <a:off x="7573399" y="2041657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>
                <a:solidFill>
                  <a:schemeClr val="bg1"/>
                </a:solidFill>
              </a:rPr>
              <a:t>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83910-7BD1-844C-BC12-BC2FEC6F5382}"/>
              </a:ext>
            </a:extLst>
          </p:cNvPr>
          <p:cNvSpPr txBox="1"/>
          <p:nvPr/>
        </p:nvSpPr>
        <p:spPr>
          <a:xfrm>
            <a:off x="5169005" y="3627372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/>
              <a:t>Go có không có ternary condition</a:t>
            </a:r>
          </a:p>
        </p:txBody>
      </p:sp>
    </p:spTree>
    <p:extLst>
      <p:ext uri="{BB962C8B-B14F-4D97-AF65-F5344CB8AC3E}">
        <p14:creationId xmlns:p14="http://schemas.microsoft.com/office/powerpoint/2010/main" val="367390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1C91-5ECA-594A-8383-52B8F084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Go if with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A643D-5464-384C-8211-F13D6E6545EF}"/>
              </a:ext>
            </a:extLst>
          </p:cNvPr>
          <p:cNvSpPr/>
          <p:nvPr/>
        </p:nvSpPr>
        <p:spPr>
          <a:xfrm>
            <a:off x="816160" y="974289"/>
            <a:ext cx="6975132" cy="337528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BMIndex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(weight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float32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height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float32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bmi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weight / (height * height); bmi &lt;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18.5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"Underweight"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else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bmi &lt;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25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"Normal"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else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"Overweight"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2AD943-F144-7B4E-AFF9-BEFB7444B116}"/>
              </a:ext>
            </a:extLst>
          </p:cNvPr>
          <p:cNvCxnSpPr/>
          <p:nvPr/>
        </p:nvCxnSpPr>
        <p:spPr>
          <a:xfrm>
            <a:off x="1511405" y="1723002"/>
            <a:ext cx="40505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E76CA7-8D2F-E640-982E-9A68A87A5F7D}"/>
              </a:ext>
            </a:extLst>
          </p:cNvPr>
          <p:cNvSpPr txBox="1"/>
          <p:nvPr/>
        </p:nvSpPr>
        <p:spPr>
          <a:xfrm>
            <a:off x="5517889" y="2661333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>
                <a:solidFill>
                  <a:schemeClr val="bg1"/>
                </a:solidFill>
              </a:rPr>
              <a:t>Đặc sản !</a:t>
            </a:r>
          </a:p>
        </p:txBody>
      </p:sp>
    </p:spTree>
    <p:extLst>
      <p:ext uri="{BB962C8B-B14F-4D97-AF65-F5344CB8AC3E}">
        <p14:creationId xmlns:p14="http://schemas.microsoft.com/office/powerpoint/2010/main" val="2394737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49E1-8D17-0142-B1DB-E1DD598F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Switch in 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9DD0C-AE26-4643-858B-9BAF2C26007A}"/>
              </a:ext>
            </a:extLst>
          </p:cNvPr>
          <p:cNvSpPr/>
          <p:nvPr/>
        </p:nvSpPr>
        <p:spPr>
          <a:xfrm>
            <a:off x="1726782" y="1080087"/>
            <a:ext cx="6004055" cy="358681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"French"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"Spanish"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"Buenos dias!"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"French"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"Bonjour!"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default: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"Hello!"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72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05EABF-3A3A-3643-A7D4-674A222FEAAC}"/>
              </a:ext>
            </a:extLst>
          </p:cNvPr>
          <p:cNvSpPr/>
          <p:nvPr/>
        </p:nvSpPr>
        <p:spPr>
          <a:xfrm>
            <a:off x="128469" y="146632"/>
            <a:ext cx="8939961" cy="230781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switch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(month)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JANUARY, FEBRUARY, MARCH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"1st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b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</a:b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</a:t>
            </a:r>
            <a:r>
              <a:rPr lang="en-VN">
                <a:solidFill>
                  <a:srgbClr val="92D05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//no break needed</a:t>
            </a: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APRIL, MAY, JUNE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"2nd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JULY, AUGUST, SEPTEMBER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"3rd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OCTOBER, NOVEMBER, DECEMBER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"4th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default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"Unknown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r>
              <a:rPr lang="en-VN"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70C47-7126-5847-8B67-AB51DC9DBC48}"/>
              </a:ext>
            </a:extLst>
          </p:cNvPr>
          <p:cNvSpPr/>
          <p:nvPr/>
        </p:nvSpPr>
        <p:spPr>
          <a:xfrm>
            <a:off x="128469" y="2648631"/>
            <a:ext cx="8947519" cy="202965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quarter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(month)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JANUARY, FEBRUARY, MARCH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VN">
                <a:solidFill>
                  <a:srgbClr val="92D05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//must return single value</a:t>
            </a:r>
            <a:endParaRPr lang="en-VN">
              <a:solidFill>
                <a:srgbClr val="92D050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APRIL, MAY, JUNE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"Second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JULY, AUGUST, SEPTEMBER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"Third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OCTOBER, NOVEMBER, DECEMBER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"Forth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"Unknown Quarter"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7D9DA-EBB2-9945-A6A5-F7DCF88E06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09938" y="0"/>
            <a:ext cx="1709632" cy="534987"/>
          </a:xfrm>
        </p:spPr>
        <p:txBody>
          <a:bodyPr/>
          <a:lstStyle/>
          <a:p>
            <a:r>
              <a:rPr lang="en-VN">
                <a:solidFill>
                  <a:schemeClr val="bg1"/>
                </a:solidFill>
              </a:rPr>
              <a:t>JDK 14</a:t>
            </a:r>
          </a:p>
        </p:txBody>
      </p:sp>
    </p:spTree>
    <p:extLst>
      <p:ext uri="{BB962C8B-B14F-4D97-AF65-F5344CB8AC3E}">
        <p14:creationId xmlns:p14="http://schemas.microsoft.com/office/powerpoint/2010/main" val="401446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E719-B672-E648-88A4-350805AE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Switch in 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9A3F8-7BDD-C849-8F1E-A85B2AD04440}"/>
              </a:ext>
            </a:extLst>
          </p:cNvPr>
          <p:cNvSpPr/>
          <p:nvPr/>
        </p:nvSpPr>
        <p:spPr>
          <a:xfrm>
            <a:off x="4930959" y="756509"/>
            <a:ext cx="4213041" cy="426655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5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func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Quarter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(month 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switch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month {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"Jan"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"Feb"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"Mar"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"First Quarter"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"Apr"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"May"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"Jun"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"Second Quarter"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"Jul"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"Aug"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"Sep"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"Third Quarter"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"Oct"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"Nov"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"Dec"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"Forth Quarter"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default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"Unknown Quarter"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5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F0D12-EF62-8F4C-867A-1CEFDB283085}"/>
              </a:ext>
            </a:extLst>
          </p:cNvPr>
          <p:cNvSpPr/>
          <p:nvPr/>
        </p:nvSpPr>
        <p:spPr>
          <a:xfrm>
            <a:off x="102020" y="749639"/>
            <a:ext cx="4689134" cy="306834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5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Greeting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time.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{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hour &lt; </a:t>
            </a:r>
            <a:r>
              <a:rPr lang="en-VN" sz="15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fmt.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 morning!"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hour &lt; </a:t>
            </a:r>
            <a:r>
              <a:rPr lang="en-VN" sz="15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fmt.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 afternoon!"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fmt.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 evening!"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8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0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7722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E8B76-108A-FD49-BD73-B0B7B5388D87}"/>
              </a:ext>
            </a:extLst>
          </p:cNvPr>
          <p:cNvSpPr/>
          <p:nvPr/>
        </p:nvSpPr>
        <p:spPr>
          <a:xfrm>
            <a:off x="827493" y="1243593"/>
            <a:ext cx="7311422" cy="70378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cars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[] 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new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[]{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"Toyota"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"Mercedes"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"BMW"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cars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0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]); </a:t>
            </a:r>
            <a:r>
              <a:rPr lang="en-VN" sz="1600">
                <a:solidFill>
                  <a:srgbClr val="6A9955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// Toyota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1D3AB-5E3C-7542-ABE8-FC3AE2671F4A}"/>
              </a:ext>
            </a:extLst>
          </p:cNvPr>
          <p:cNvSpPr/>
          <p:nvPr/>
        </p:nvSpPr>
        <p:spPr>
          <a:xfrm>
            <a:off x="797264" y="3648786"/>
            <a:ext cx="7349209" cy="70602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[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"Toyota"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"Mercedes"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"BMW"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(cars[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lang="en-VN" sz="1600">
                <a:solidFill>
                  <a:srgbClr val="6A9955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Toyota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29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For loop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0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0" y="383267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46A69-809F-EF4C-A73F-F0C77B829B5E}"/>
              </a:ext>
            </a:extLst>
          </p:cNvPr>
          <p:cNvSpPr/>
          <p:nvPr/>
        </p:nvSpPr>
        <p:spPr>
          <a:xfrm>
            <a:off x="955964" y="1194815"/>
            <a:ext cx="4572000" cy="95615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cars)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59DF64-B2B5-1641-A00E-5D9E6375E5B0}"/>
              </a:ext>
            </a:extLst>
          </p:cNvPr>
          <p:cNvSpPr/>
          <p:nvPr/>
        </p:nvSpPr>
        <p:spPr>
          <a:xfrm>
            <a:off x="918179" y="3597949"/>
            <a:ext cx="4658905" cy="95615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cars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(car)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5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A99B-BC3F-3640-838D-3821BB58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Golang reverse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768C7-D7FD-8C44-9E9D-713EFE288805}"/>
              </a:ext>
            </a:extLst>
          </p:cNvPr>
          <p:cNvSpPr/>
          <p:nvPr/>
        </p:nvSpPr>
        <p:spPr>
          <a:xfrm>
            <a:off x="315311" y="866132"/>
            <a:ext cx="5754414" cy="134620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[]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"Toyota"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"Mercedes"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"BMW"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cars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(index, car)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78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 dimensions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0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52899" y="37948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91B401-E20E-0640-8D18-3C77F5A0E54A}"/>
              </a:ext>
            </a:extLst>
          </p:cNvPr>
          <p:cNvSpPr/>
          <p:nvPr/>
        </p:nvSpPr>
        <p:spPr>
          <a:xfrm>
            <a:off x="827495" y="1253210"/>
            <a:ext cx="7198066" cy="102611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 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[][]{{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"C#"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"Python"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"Java"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"Scala"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"Perl"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"C++"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"HTML"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E3425-64D4-3F4F-8EF2-68898B9EEA25}"/>
              </a:ext>
            </a:extLst>
          </p:cNvPr>
          <p:cNvSpPr/>
          <p:nvPr/>
        </p:nvSpPr>
        <p:spPr>
          <a:xfrm>
            <a:off x="842608" y="3522975"/>
            <a:ext cx="7235852" cy="102387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>
                <a:solidFill>
                  <a:srgbClr val="9CDCFE"/>
                </a:solidFill>
                <a:latin typeface="RobotoMono Nerd Font" pitchFamily="2" charset="0"/>
              </a:rPr>
              <a:t>langs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:= [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3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][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3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]</a:t>
            </a:r>
            <a:r>
              <a:rPr lang="en-US" sz="1600">
                <a:solidFill>
                  <a:srgbClr val="4EC9B0"/>
                </a:solidFill>
                <a:latin typeface="RobotoMono Nerd Font" pitchFamily="2" charset="0"/>
              </a:rPr>
              <a:t>string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{{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"C#"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"C"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"Python"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},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{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"Java"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"Scala"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"Perl"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},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{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"C++"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"Go"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CE9178"/>
                </a:solidFill>
                <a:latin typeface="RobotoMono Nerd Font" pitchFamily="2" charset="0"/>
              </a:rPr>
              <a:t>"HTML"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011858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262-F180-3D43-AD80-8B4B733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Nested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3EFDE-2881-BE45-A031-A83D40280136}"/>
              </a:ext>
            </a:extLst>
          </p:cNvPr>
          <p:cNvSpPr txBox="1"/>
          <p:nvPr/>
        </p:nvSpPr>
        <p:spPr>
          <a:xfrm>
            <a:off x="0" y="14207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531B-BA4A-5F43-9AFC-0552E5D37935}"/>
              </a:ext>
            </a:extLst>
          </p:cNvPr>
          <p:cNvSpPr txBox="1"/>
          <p:nvPr/>
        </p:nvSpPr>
        <p:spPr>
          <a:xfrm>
            <a:off x="52899" y="37948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9CB5C-E1C9-9347-B045-F0CD86F571B4}"/>
              </a:ext>
            </a:extLst>
          </p:cNvPr>
          <p:cNvSpPr/>
          <p:nvPr/>
        </p:nvSpPr>
        <p:spPr>
          <a:xfrm>
            <a:off x="918178" y="825896"/>
            <a:ext cx="5709332" cy="184255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[]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langs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lang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arr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lang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+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 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();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54EF9-E1CD-D143-B482-F40EEBC58155}"/>
              </a:ext>
            </a:extLst>
          </p:cNvPr>
          <p:cNvSpPr/>
          <p:nvPr/>
        </p:nvSpPr>
        <p:spPr>
          <a:xfrm>
            <a:off x="910620" y="3213914"/>
            <a:ext cx="5739561" cy="184480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langs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(lang,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4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275D-D8E3-A64D-8CF3-6C4080A3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Kế hoạch đào tạo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4749-6A04-6746-B838-8F06715F6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Một tuần học 3 buổi. Học Vue và Golang xen kẽ nhau.</a:t>
            </a:r>
          </a:p>
          <a:p>
            <a:r>
              <a:rPr lang="en-VN"/>
              <a:t>Sau 10 buổi Vue, 10 buổi Golang các bạn sẽ bảo vệ đồ án.</a:t>
            </a:r>
          </a:p>
          <a:p>
            <a:r>
              <a:rPr lang="en-VN"/>
              <a:t>Tìm hiểu thật kỹ web site bán hàng đơn giản bằng Golang + Vue.js để có kinh nghiệm sau đó lập trình sản phẩm khác.</a:t>
            </a:r>
          </a:p>
          <a:p>
            <a:r>
              <a:rPr lang="en-VN"/>
              <a:t>4 buổi Golang cuối cùng sẽ học nâng cao về: RabbitMQ, JWT, GRPC, Concurrency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23204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15B-49E7-E143-A5E2-8E287F2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List vs Slice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29929-13D2-5945-A940-0A9864F3376E}"/>
              </a:ext>
            </a:extLst>
          </p:cNvPr>
          <p:cNvSpPr/>
          <p:nvPr/>
        </p:nvSpPr>
        <p:spPr>
          <a:xfrm>
            <a:off x="933290" y="1175580"/>
            <a:ext cx="7968884" cy="145616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&lt;&gt;(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b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b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C3808-F55E-EC41-86CA-BB9E079EF3A8}"/>
              </a:ext>
            </a:extLst>
          </p:cNvPr>
          <p:cNvSpPr txBox="1"/>
          <p:nvPr/>
        </p:nvSpPr>
        <p:spPr>
          <a:xfrm>
            <a:off x="52899" y="153407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A180C-8780-4B46-81EF-CEC182162565}"/>
              </a:ext>
            </a:extLst>
          </p:cNvPr>
          <p:cNvSpPr/>
          <p:nvPr/>
        </p:nvSpPr>
        <p:spPr>
          <a:xfrm>
            <a:off x="903065" y="3397345"/>
            <a:ext cx="4572000" cy="136716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[]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(letters,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(letters)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41256-294F-CD43-8CE2-B945DF9DF601}"/>
              </a:ext>
            </a:extLst>
          </p:cNvPr>
          <p:cNvSpPr txBox="1"/>
          <p:nvPr/>
        </p:nvSpPr>
        <p:spPr>
          <a:xfrm>
            <a:off x="151141" y="394602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123648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15B-49E7-E143-A5E2-8E287F2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List vs Slice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C3808-F55E-EC41-86CA-BB9E079EF3A8}"/>
              </a:ext>
            </a:extLst>
          </p:cNvPr>
          <p:cNvSpPr txBox="1"/>
          <p:nvPr/>
        </p:nvSpPr>
        <p:spPr>
          <a:xfrm>
            <a:off x="0" y="153407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41256-294F-CD43-8CE2-B945DF9DF601}"/>
              </a:ext>
            </a:extLst>
          </p:cNvPr>
          <p:cNvSpPr txBox="1"/>
          <p:nvPr/>
        </p:nvSpPr>
        <p:spPr>
          <a:xfrm>
            <a:off x="120913" y="381755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97A3A6-DF02-C145-B6BF-AFFDDA2B1FC7}"/>
              </a:ext>
            </a:extLst>
          </p:cNvPr>
          <p:cNvSpPr/>
          <p:nvPr/>
        </p:nvSpPr>
        <p:spPr>
          <a:xfrm>
            <a:off x="816160" y="1281379"/>
            <a:ext cx="8101130" cy="967765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&lt;&gt;(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5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"d"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5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5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5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VN" sz="15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5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5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6481B-94CC-BC43-B896-FA4DEA4454C2}"/>
              </a:ext>
            </a:extLst>
          </p:cNvPr>
          <p:cNvSpPr/>
          <p:nvPr/>
        </p:nvSpPr>
        <p:spPr>
          <a:xfrm>
            <a:off x="835050" y="3399405"/>
            <a:ext cx="5104771" cy="134620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[]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letters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(letter)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27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15B-49E7-E143-A5E2-8E287F2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C3808-F55E-EC41-86CA-BB9E079EF3A8}"/>
              </a:ext>
            </a:extLst>
          </p:cNvPr>
          <p:cNvSpPr txBox="1"/>
          <p:nvPr/>
        </p:nvSpPr>
        <p:spPr>
          <a:xfrm>
            <a:off x="0" y="153407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41256-294F-CD43-8CE2-B945DF9DF601}"/>
              </a:ext>
            </a:extLst>
          </p:cNvPr>
          <p:cNvSpPr txBox="1"/>
          <p:nvPr/>
        </p:nvSpPr>
        <p:spPr>
          <a:xfrm>
            <a:off x="120913" y="381755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37175B-7952-2D4A-AF75-899FF029903B}"/>
              </a:ext>
            </a:extLst>
          </p:cNvPr>
          <p:cNvSpPr/>
          <p:nvPr/>
        </p:nvSpPr>
        <p:spPr>
          <a:xfrm>
            <a:off x="925734" y="819712"/>
            <a:ext cx="5339039" cy="202965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"Microsoft"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containsKey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501BA0-BCCE-3747-9162-047064AB6C31}"/>
              </a:ext>
            </a:extLst>
          </p:cNvPr>
          <p:cNvSpPr/>
          <p:nvPr/>
        </p:nvSpPr>
        <p:spPr>
          <a:xfrm>
            <a:off x="933291" y="3073766"/>
            <a:ext cx="5323925" cy="174765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[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]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{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"Microsoft"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mapA[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"APPL"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] =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"Apple"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delete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(mapA,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"APPL"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value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ok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mapA[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]; ok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(value)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30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15B-49E7-E143-A5E2-8E287F2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Loop through 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C3808-F55E-EC41-86CA-BB9E079EF3A8}"/>
              </a:ext>
            </a:extLst>
          </p:cNvPr>
          <p:cNvSpPr txBox="1"/>
          <p:nvPr/>
        </p:nvSpPr>
        <p:spPr>
          <a:xfrm>
            <a:off x="0" y="153407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41256-294F-CD43-8CE2-B945DF9DF601}"/>
              </a:ext>
            </a:extLst>
          </p:cNvPr>
          <p:cNvSpPr txBox="1"/>
          <p:nvPr/>
        </p:nvSpPr>
        <p:spPr>
          <a:xfrm>
            <a:off x="120913" y="381755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 b="1"/>
              <a:t>GO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05B686-C8FC-FD45-8114-7EBF959F2401}"/>
              </a:ext>
            </a:extLst>
          </p:cNvPr>
          <p:cNvSpPr/>
          <p:nvPr/>
        </p:nvSpPr>
        <p:spPr>
          <a:xfrm>
            <a:off x="918177" y="1082835"/>
            <a:ext cx="7583475" cy="118942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"Microsoft"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6A5580-F544-994B-B904-AB5CEA6C5E2F}"/>
              </a:ext>
            </a:extLst>
          </p:cNvPr>
          <p:cNvSpPr/>
          <p:nvPr/>
        </p:nvSpPr>
        <p:spPr>
          <a:xfrm>
            <a:off x="887949" y="3450245"/>
            <a:ext cx="7613704" cy="118942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"MSFT"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"Microsoft"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"Apple"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mapA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value)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50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15B-49E7-E143-A5E2-8E287F2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  <a:r>
              <a:rPr lang="en-VN"/>
              <a:t>rivate vs Public function in 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C5E36-502F-534A-B960-87F8B2DA6FFB}"/>
              </a:ext>
            </a:extLst>
          </p:cNvPr>
          <p:cNvSpPr/>
          <p:nvPr/>
        </p:nvSpPr>
        <p:spPr>
          <a:xfrm>
            <a:off x="0" y="824524"/>
            <a:ext cx="5441057" cy="370819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class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Util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private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void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doInternally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"this is private method"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add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...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result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0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x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: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a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 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result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result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x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result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;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F31FF-52E4-1E46-A2AC-2E6037FD7034}"/>
              </a:ext>
            </a:extLst>
          </p:cNvPr>
          <p:cNvCxnSpPr>
            <a:cxnSpLocks/>
          </p:cNvCxnSpPr>
          <p:nvPr/>
        </p:nvCxnSpPr>
        <p:spPr>
          <a:xfrm>
            <a:off x="294723" y="1428278"/>
            <a:ext cx="7632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00CFB2-F741-E34D-A478-485356D3E3EB}"/>
              </a:ext>
            </a:extLst>
          </p:cNvPr>
          <p:cNvCxnSpPr>
            <a:cxnSpLocks/>
          </p:cNvCxnSpPr>
          <p:nvPr/>
        </p:nvCxnSpPr>
        <p:spPr>
          <a:xfrm>
            <a:off x="303539" y="2517749"/>
            <a:ext cx="6033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11BD5-F442-9F4B-9796-93E5A510FA29}"/>
              </a:ext>
            </a:extLst>
          </p:cNvPr>
          <p:cNvSpPr/>
          <p:nvPr/>
        </p:nvSpPr>
        <p:spPr>
          <a:xfrm>
            <a:off x="3514017" y="3325091"/>
            <a:ext cx="5554412" cy="1749582"/>
          </a:xfrm>
          <a:prstGeom prst="rect">
            <a:avLst/>
          </a:prstGeom>
          <a:solidFill>
            <a:schemeClr val="tx2">
              <a:lumMod val="10000"/>
            </a:schemeClr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F6D315-2C97-7E49-9682-577E092A0E74}"/>
              </a:ext>
            </a:extLst>
          </p:cNvPr>
          <p:cNvSpPr txBox="1"/>
          <p:nvPr/>
        </p:nvSpPr>
        <p:spPr>
          <a:xfrm>
            <a:off x="5705554" y="1035312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botoMono Nerd Font" pitchFamily="2" charset="0"/>
                <a:ea typeface="RobotoMono Nerd Font" pitchFamily="2" charset="0"/>
              </a:rPr>
              <a:t>Access modifier keywords:</a:t>
            </a:r>
            <a:br>
              <a:rPr lang="en-US"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private</a:t>
            </a:r>
            <a:r>
              <a:rPr lang="en-US" b="1"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public</a:t>
            </a:r>
            <a:r>
              <a:rPr lang="en-US" b="1">
                <a:latin typeface="RobotoMono Nerd Font" pitchFamily="2" charset="0"/>
                <a:ea typeface="RobotoMono Nerd Font" pitchFamily="2" charset="0"/>
              </a:rPr>
              <a:t>, </a:t>
            </a: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protected</a:t>
            </a:r>
            <a:endParaRPr lang="en-VN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33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E249-55C8-CA4A-A5B6-B29CFCCE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Private and Public Function in 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61BD2-0419-4E4B-A010-C3B50ED6B3F5}"/>
              </a:ext>
            </a:extLst>
          </p:cNvPr>
          <p:cNvSpPr/>
          <p:nvPr/>
        </p:nvSpPr>
        <p:spPr>
          <a:xfrm>
            <a:off x="207818" y="893223"/>
            <a:ext cx="5195455" cy="326672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doInternally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is private func"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...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result + x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EDDE7-2678-A244-A32B-D7EB8BDD6D12}"/>
              </a:ext>
            </a:extLst>
          </p:cNvPr>
          <p:cNvSpPr/>
          <p:nvPr/>
        </p:nvSpPr>
        <p:spPr>
          <a:xfrm>
            <a:off x="4417080" y="3449328"/>
            <a:ext cx="4537994" cy="1023870"/>
          </a:xfrm>
          <a:prstGeom prst="rect">
            <a:avLst/>
          </a:prstGeom>
          <a:solidFill>
            <a:schemeClr val="tx2">
              <a:lumMod val="10000"/>
            </a:schemeClr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>
                <a:solidFill>
                  <a:srgbClr val="569CD6"/>
                </a:solidFill>
                <a:latin typeface="RobotoMono Nerd Font" pitchFamily="2" charset="0"/>
              </a:rPr>
              <a:t>func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main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() {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  fmt.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Println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DCDCAA"/>
                </a:solidFill>
                <a:latin typeface="RobotoMono Nerd Font" pitchFamily="2" charset="0"/>
              </a:rPr>
              <a:t>Add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2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3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4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RobotoMono Nerd Font" pitchFamily="2" charset="0"/>
              </a:rPr>
              <a:t>5</a:t>
            </a: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))</a:t>
            </a:r>
          </a:p>
          <a:p>
            <a:pPr>
              <a:lnSpc>
                <a:spcPct val="130000"/>
              </a:lnSpc>
            </a:pPr>
            <a:r>
              <a:rPr lang="en-US" sz="1600">
                <a:solidFill>
                  <a:srgbClr val="D4D4D4"/>
                </a:solidFill>
                <a:latin typeface="RobotoMono Nerd Font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E8D4E-1480-2C4C-B348-4919D16527A7}"/>
              </a:ext>
            </a:extLst>
          </p:cNvPr>
          <p:cNvSpPr txBox="1"/>
          <p:nvPr/>
        </p:nvSpPr>
        <p:spPr>
          <a:xfrm>
            <a:off x="5408911" y="1216681"/>
            <a:ext cx="3567002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5100" indent="-165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1800"/>
              <a:t>Ký tự đầu </a:t>
            </a:r>
            <a:r>
              <a:rPr lang="en-VN" sz="1800" b="1"/>
              <a:t>chữ </a:t>
            </a:r>
            <a:r>
              <a:rPr lang="en-VN" sz="1800" b="1">
                <a:solidFill>
                  <a:srgbClr val="FF0000"/>
                </a:solidFill>
              </a:rPr>
              <a:t>t</a:t>
            </a:r>
            <a:r>
              <a:rPr lang="en-VN" sz="1800" b="1"/>
              <a:t>hường </a:t>
            </a:r>
            <a:r>
              <a:rPr lang="en-VN" sz="1800" b="1">
                <a:solidFill>
                  <a:srgbClr val="7030A0"/>
                </a:solidFill>
              </a:rPr>
              <a:t>private</a:t>
            </a:r>
          </a:p>
          <a:p>
            <a:pPr marL="165100" indent="-1651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1800"/>
              <a:t>Ký tự đầu </a:t>
            </a:r>
            <a:r>
              <a:rPr lang="en-VN" sz="1800" b="1"/>
              <a:t>chữ </a:t>
            </a:r>
            <a:r>
              <a:rPr lang="en-VN" sz="1800" b="1">
                <a:solidFill>
                  <a:srgbClr val="FF0000"/>
                </a:solidFill>
              </a:rPr>
              <a:t>H</a:t>
            </a:r>
            <a:r>
              <a:rPr lang="en-VN" sz="1800" b="1"/>
              <a:t>oa </a:t>
            </a:r>
            <a:r>
              <a:rPr lang="en-VN" sz="1800" b="1">
                <a:solidFill>
                  <a:srgbClr val="7030A0"/>
                </a:solidFill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754785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271C87-CDCF-F242-91A4-D7DCCF49E108}"/>
              </a:ext>
            </a:extLst>
          </p:cNvPr>
          <p:cNvSpPr/>
          <p:nvPr/>
        </p:nvSpPr>
        <p:spPr>
          <a:xfrm>
            <a:off x="105796" y="69324"/>
            <a:ext cx="7625038" cy="498662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@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is 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years old"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9DA71-89BC-434C-B502-5FC0733033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72822" y="-241825"/>
            <a:ext cx="2274887" cy="1216025"/>
          </a:xfrm>
        </p:spPr>
        <p:txBody>
          <a:bodyPr/>
          <a:lstStyle/>
          <a:p>
            <a:r>
              <a:rPr lang="en-VN">
                <a:solidFill>
                  <a:schemeClr val="bg1"/>
                </a:solidFill>
              </a:rPr>
              <a:t>                                       Java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87399-BA86-3E44-9F4E-92A5B32D1B89}"/>
              </a:ext>
            </a:extLst>
          </p:cNvPr>
          <p:cNvSpPr/>
          <p:nvPr/>
        </p:nvSpPr>
        <p:spPr>
          <a:xfrm>
            <a:off x="4281054" y="2192342"/>
            <a:ext cx="4862946" cy="629275"/>
          </a:xfrm>
          <a:prstGeom prst="rect">
            <a:avLst/>
          </a:prstGeom>
          <a:solidFill>
            <a:schemeClr val="tx2">
              <a:lumMod val="10000"/>
            </a:schemeClr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"Tom"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"Sawyer"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40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37572F-9683-1246-8C5F-C2652DD4064F}"/>
              </a:ext>
            </a:extLst>
          </p:cNvPr>
          <p:cNvSpPr/>
          <p:nvPr/>
        </p:nvSpPr>
        <p:spPr>
          <a:xfrm>
            <a:off x="128469" y="83934"/>
            <a:ext cx="7277416" cy="370819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type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struct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FirstName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LastName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Age     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(p *Person)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FullName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p.FirstName +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 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+ p.LastName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(p Person)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Sprintf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"%v is %v years old"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p.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FullName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(), p.Age)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5449C-0B7B-E84E-A2CB-14A487A74D96}"/>
              </a:ext>
            </a:extLst>
          </p:cNvPr>
          <p:cNvSpPr/>
          <p:nvPr/>
        </p:nvSpPr>
        <p:spPr>
          <a:xfrm>
            <a:off x="124690" y="4053432"/>
            <a:ext cx="7303865" cy="627351"/>
          </a:xfrm>
          <a:prstGeom prst="rect">
            <a:avLst/>
          </a:prstGeom>
          <a:solidFill>
            <a:schemeClr val="tx2">
              <a:lumMod val="10000"/>
            </a:schemeClr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tom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Person{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"Tom"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"Sawyer"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15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(tom)</a:t>
            </a:r>
            <a:endParaRPr lang="en-VN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B0EC8-BB71-1244-B0AC-0281A7310B95}"/>
              </a:ext>
            </a:extLst>
          </p:cNvPr>
          <p:cNvSpPr txBox="1"/>
          <p:nvPr/>
        </p:nvSpPr>
        <p:spPr>
          <a:xfrm>
            <a:off x="5932264" y="24938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b="1">
                <a:solidFill>
                  <a:schemeClr val="bg1"/>
                </a:solidFill>
              </a:rPr>
              <a:t>Go Struct</a:t>
            </a:r>
          </a:p>
        </p:txBody>
      </p:sp>
    </p:spTree>
    <p:extLst>
      <p:ext uri="{BB962C8B-B14F-4D97-AF65-F5344CB8AC3E}">
        <p14:creationId xmlns:p14="http://schemas.microsoft.com/office/powerpoint/2010/main" val="1636150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3DEE0E-6813-3E4D-8134-01C53236F016}"/>
              </a:ext>
            </a:extLst>
          </p:cNvPr>
          <p:cNvSpPr/>
          <p:nvPr/>
        </p:nvSpPr>
        <p:spPr>
          <a:xfrm>
            <a:off x="253159" y="709795"/>
            <a:ext cx="8618788" cy="326448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func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NewPerson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(firstName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lastName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age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int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*Person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age &lt; 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0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nil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new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(Person)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p.FirstName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firstName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p.LastName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lastName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p.Age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= age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return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p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116DA-45D1-774F-ADE4-673FBD99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Golang không thực sự có constructor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120AE-2FE2-8E41-AF40-F43BED2B5F4E}"/>
              </a:ext>
            </a:extLst>
          </p:cNvPr>
          <p:cNvSpPr/>
          <p:nvPr/>
        </p:nvSpPr>
        <p:spPr>
          <a:xfrm>
            <a:off x="253159" y="4127745"/>
            <a:ext cx="8641459" cy="70602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NewPerson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"Tom"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"Sawyer"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-</a:t>
            </a:r>
            <a:r>
              <a:rPr lang="en-VN" sz="1600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(tom)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2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CEABA-1D4E-6C4C-88F0-20617FAA87AE}"/>
              </a:ext>
            </a:extLst>
          </p:cNvPr>
          <p:cNvSpPr/>
          <p:nvPr/>
        </p:nvSpPr>
        <p:spPr>
          <a:xfrm>
            <a:off x="98242" y="0"/>
            <a:ext cx="6468813" cy="423641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BuildPerson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*Person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(Person)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 *Person)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(firstName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*Person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p.FirstName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firstName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 *Person)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(lastName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*Person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p.LastName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lastName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 *Person)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(age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*Person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age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F567C-3A78-D64F-82BF-D350347459CD}"/>
              </a:ext>
            </a:extLst>
          </p:cNvPr>
          <p:cNvSpPr/>
          <p:nvPr/>
        </p:nvSpPr>
        <p:spPr>
          <a:xfrm>
            <a:off x="90685" y="4414704"/>
            <a:ext cx="8796377" cy="62735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>
                <a:solidFill>
                  <a:srgbClr val="9CDCFE"/>
                </a:solidFill>
                <a:latin typeface="RobotoMono Nerd Font" pitchFamily="2" charset="0"/>
              </a:rPr>
              <a:t>bob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 := </a:t>
            </a:r>
            <a:r>
              <a:rPr lang="en-US">
                <a:solidFill>
                  <a:srgbClr val="DCDCAA"/>
                </a:solidFill>
                <a:latin typeface="RobotoMono Nerd Font" pitchFamily="2" charset="0"/>
              </a:rPr>
              <a:t>BuildPerson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().</a:t>
            </a:r>
            <a:r>
              <a:rPr lang="en-US">
                <a:solidFill>
                  <a:srgbClr val="DCDCAA"/>
                </a:solidFill>
                <a:latin typeface="RobotoMono Nerd Font" pitchFamily="2" charset="0"/>
              </a:rPr>
              <a:t>WithFirstName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>
                <a:solidFill>
                  <a:srgbClr val="CE9178"/>
                </a:solidFill>
                <a:latin typeface="RobotoMono Nerd Font" pitchFamily="2" charset="0"/>
              </a:rPr>
              <a:t>"Bob"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).</a:t>
            </a:r>
            <a:r>
              <a:rPr lang="en-US">
                <a:solidFill>
                  <a:srgbClr val="DCDCAA"/>
                </a:solidFill>
                <a:latin typeface="RobotoMono Nerd Font" pitchFamily="2" charset="0"/>
              </a:rPr>
              <a:t>WithLastName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>
                <a:solidFill>
                  <a:srgbClr val="CE9178"/>
                </a:solidFill>
                <a:latin typeface="RobotoMono Nerd Font" pitchFamily="2" charset="0"/>
              </a:rPr>
              <a:t>"Aladin"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).</a:t>
            </a:r>
            <a:r>
              <a:rPr lang="en-US">
                <a:solidFill>
                  <a:srgbClr val="DCDCAA"/>
                </a:solidFill>
                <a:latin typeface="RobotoMono Nerd Font" pitchFamily="2" charset="0"/>
              </a:rPr>
              <a:t>WithAge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(</a:t>
            </a:r>
            <a:r>
              <a:rPr lang="en-US">
                <a:solidFill>
                  <a:srgbClr val="B5CEA8"/>
                </a:solidFill>
                <a:latin typeface="RobotoMono Nerd Font" pitchFamily="2" charset="0"/>
              </a:rPr>
              <a:t>37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fmt.</a:t>
            </a:r>
            <a:r>
              <a:rPr lang="en-US">
                <a:solidFill>
                  <a:srgbClr val="DCDCAA"/>
                </a:solidFill>
                <a:latin typeface="RobotoMono Nerd Font" pitchFamily="2" charset="0"/>
              </a:rPr>
              <a:t>Println</a:t>
            </a:r>
            <a:r>
              <a:rPr lang="en-US">
                <a:solidFill>
                  <a:srgbClr val="D4D4D4"/>
                </a:solidFill>
                <a:latin typeface="RobotoMono Nerd Font" pitchFamily="2" charset="0"/>
              </a:rPr>
              <a:t>(bob)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6B17E-7DED-3B40-9274-E03CA4E6975A}"/>
              </a:ext>
            </a:extLst>
          </p:cNvPr>
          <p:cNvSpPr txBox="1"/>
          <p:nvPr/>
        </p:nvSpPr>
        <p:spPr>
          <a:xfrm>
            <a:off x="6718795" y="183635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/>
              <a:t>Golang cũng viết </a:t>
            </a:r>
            <a:br>
              <a:rPr lang="en-VN" sz="2000"/>
            </a:br>
            <a:r>
              <a:rPr lang="en-VN" sz="2000"/>
              <a:t>được Fluent API</a:t>
            </a:r>
          </a:p>
        </p:txBody>
      </p:sp>
    </p:spTree>
    <p:extLst>
      <p:ext uri="{BB962C8B-B14F-4D97-AF65-F5344CB8AC3E}">
        <p14:creationId xmlns:p14="http://schemas.microsoft.com/office/powerpoint/2010/main" val="270805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A1D6-4C59-8F4C-A1C4-086AC385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Các tài liệu tự học Golang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B2392-8307-2244-8711-72AEBF510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29" y="801045"/>
            <a:ext cx="8824685" cy="4124055"/>
          </a:xfrm>
        </p:spPr>
        <p:txBody>
          <a:bodyPr/>
          <a:lstStyle/>
          <a:p>
            <a:r>
              <a:rPr lang="en-US">
                <a:hlinkClick r:id="rId2"/>
              </a:rPr>
              <a:t>https://tour.golang.org/</a:t>
            </a:r>
            <a:endParaRPr lang="en-US"/>
          </a:p>
          <a:p>
            <a:r>
              <a:rPr lang="en-US">
                <a:hlinkClick r:id="rId3"/>
              </a:rPr>
              <a:t>https://yourbasic.org/golang/go-java-tutorial/</a:t>
            </a:r>
            <a:endParaRPr lang="en-US"/>
          </a:p>
          <a:p>
            <a:r>
              <a:rPr lang="en-US">
                <a:hlinkClick r:id="rId4"/>
              </a:rPr>
              <a:t>https://gobyexample.com/</a:t>
            </a:r>
            <a:endParaRPr lang="en-US"/>
          </a:p>
          <a:p>
            <a:r>
              <a:rPr lang="en-US">
                <a:hlinkClick r:id="rId5"/>
              </a:rPr>
              <a:t>https://tutorialedge.net/golang/</a:t>
            </a:r>
            <a:endParaRPr lang="en-VN"/>
          </a:p>
          <a:p>
            <a:r>
              <a:rPr lang="en-VN"/>
              <a:t>Các khoá học trên Udemy cực nhiều tha hồ tìm.</a:t>
            </a:r>
          </a:p>
        </p:txBody>
      </p:sp>
    </p:spTree>
    <p:extLst>
      <p:ext uri="{BB962C8B-B14F-4D97-AF65-F5344CB8AC3E}">
        <p14:creationId xmlns:p14="http://schemas.microsoft.com/office/powerpoint/2010/main" val="1214501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5C0FCF-82BC-B64D-9467-0BEC7C82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17917"/>
            <a:ext cx="4289368" cy="429465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Khai báo và khởi tạo biến trong và ngoài function</a:t>
            </a:r>
            <a:br>
              <a:rPr lang="en-VN"/>
            </a:b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Phạm vi: package, global, local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Khai báo có thể tách khởi tạo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Có thể bổ xung kiểu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48F44-AC5D-164A-84FD-3C9DED73826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60403" y="695246"/>
            <a:ext cx="4625655" cy="431732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Chỉ dùng để khai báo và khởi tạo biến trong function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Phạm vi: local trong function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Khai báo luôn đi cùng khởi tạo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VN"/>
              <a:t>Không được bổ xung kiểu. Kiểu xác định khi trong lệnh gán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08AAD-09A6-614A-90E0-F327ED8BC0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VN" sz="2000">
                <a:solidFill>
                  <a:schemeClr val="bg1"/>
                </a:solidFill>
                <a:latin typeface="RobotoMono Nerd Font" pitchFamily="2" charset="0"/>
                <a:ea typeface="RobotoMono Nerd Font" pitchFamily="2" charset="0"/>
              </a:rPr>
              <a:t>var</a:t>
            </a:r>
            <a:r>
              <a:rPr lang="en-VN" sz="2000">
                <a:latin typeface="RobotoMono Nerd Font" pitchFamily="2" charset="0"/>
                <a:ea typeface="RobotoMono Nerd Font" pitchFamily="2" charset="0"/>
              </a:rPr>
              <a:t> x *Person = Person{}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887D0-1572-AD47-996D-6569457E8F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>
                <a:latin typeface="RobotoMono Nerd Font" pitchFamily="2" charset="0"/>
                <a:ea typeface="RobotoMono Nerd Font" pitchFamily="2" charset="0"/>
              </a:rPr>
              <a:t>x</a:t>
            </a:r>
            <a:r>
              <a:rPr lang="en-VN" sz="2000">
                <a:latin typeface="RobotoMono Nerd Font" pitchFamily="2" charset="0"/>
                <a:ea typeface="RobotoMono Nerd Font" pitchFamily="2" charset="0"/>
              </a:rPr>
              <a:t> </a:t>
            </a:r>
            <a:r>
              <a:rPr lang="en-VN" sz="2000">
                <a:solidFill>
                  <a:schemeClr val="bg1"/>
                </a:solidFill>
                <a:latin typeface="RobotoMono Nerd Font" pitchFamily="2" charset="0"/>
                <a:ea typeface="RobotoMono Nerd Font" pitchFamily="2" charset="0"/>
              </a:rPr>
              <a:t>:=</a:t>
            </a:r>
            <a:r>
              <a:rPr lang="en-VN" sz="2000">
                <a:latin typeface="RobotoMono Nerd Font" pitchFamily="2" charset="0"/>
                <a:ea typeface="RobotoMono Nerd Font" pitchFamily="2" charset="0"/>
              </a:rPr>
              <a:t> Person{}</a:t>
            </a:r>
          </a:p>
        </p:txBody>
      </p:sp>
    </p:spTree>
    <p:extLst>
      <p:ext uri="{BB962C8B-B14F-4D97-AF65-F5344CB8AC3E}">
        <p14:creationId xmlns:p14="http://schemas.microsoft.com/office/powerpoint/2010/main" val="3195205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0891-3584-0443-85B9-1D9ACAE9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Pointer receiver hay Value receiver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5CD68-C952-FE45-A82F-9EE20712BA7D}"/>
              </a:ext>
            </a:extLst>
          </p:cNvPr>
          <p:cNvSpPr/>
          <p:nvPr/>
        </p:nvSpPr>
        <p:spPr>
          <a:xfrm>
            <a:off x="158697" y="1108940"/>
            <a:ext cx="8841720" cy="277018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VN" sz="18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 *Person) </a:t>
            </a:r>
            <a:r>
              <a:rPr lang="en-VN" sz="18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VN" sz="18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  </a:t>
            </a:r>
            <a:r>
              <a:rPr lang="en-VN" sz="1800">
                <a:solidFill>
                  <a:srgbClr val="92D05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//Pointer receiver</a:t>
            </a:r>
            <a:endParaRPr lang="en-VN" sz="1800">
              <a:solidFill>
                <a:srgbClr val="92D050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8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p.FirstName + </a:t>
            </a:r>
            <a:r>
              <a:rPr lang="en-VN" sz="18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p.LastName</a:t>
            </a:r>
            <a:endParaRPr lang="en-VN" sz="18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8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 sz="18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 Person) </a:t>
            </a:r>
            <a:r>
              <a:rPr lang="en-VN" sz="18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VN" sz="18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     </a:t>
            </a:r>
            <a:r>
              <a:rPr lang="en-VN" sz="1800">
                <a:solidFill>
                  <a:srgbClr val="92D050"/>
                </a:solidFill>
                <a:latin typeface="RobotoMono Nerd Font" pitchFamily="2" charset="0"/>
                <a:cs typeface="Times New Roman" panose="02020603050405020304" pitchFamily="18" charset="0"/>
              </a:rPr>
              <a:t>//Value receiver</a:t>
            </a: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8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fmt.</a:t>
            </a:r>
            <a:r>
              <a:rPr lang="en-VN" sz="18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800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"%v is %v years old"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</a:t>
            </a:r>
            <a:r>
              <a:rPr lang="en-VN" sz="18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p.Age)</a:t>
            </a:r>
            <a:endParaRPr lang="en-VN" sz="18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VN" sz="18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8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7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05E470-F616-6045-A3A6-14C78AAFD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8014" y="757989"/>
            <a:ext cx="4357381" cy="43855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Tránh không phải copy đối tượng mỗi khi gọi hàm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Phù hợp khi cần thay đổi thuộc tính bên trong đối tượng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Tối ưu khi kích thước đối tượng lớn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Không thread safe (go routine safe) vì nó có thể thay đổi đối tượng (mutable)</a:t>
            </a:r>
          </a:p>
          <a:p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7E5A1-E383-654F-AC68-1D3FC1566C1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60403" y="757989"/>
            <a:ext cx="4625655" cy="43855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Copy đối tượng khi truyền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Không thay đổi thuộc tính bên trong đối tượng (immutable)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Kém hiệu quả khi kích thước đối tượng lớn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Go routing safe vì immutable</a:t>
            </a:r>
          </a:p>
          <a:p>
            <a:endParaRPr lang="en-VN"/>
          </a:p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D4A0-98D8-254D-97C8-CB14FE745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VN"/>
              <a:t>Pointer Receiver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02197-EE83-7343-B3AB-1A944759D7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VN"/>
              <a:t>Value Receiver</a:t>
            </a:r>
          </a:p>
        </p:txBody>
      </p:sp>
    </p:spTree>
    <p:extLst>
      <p:ext uri="{BB962C8B-B14F-4D97-AF65-F5344CB8AC3E}">
        <p14:creationId xmlns:p14="http://schemas.microsoft.com/office/powerpoint/2010/main" val="354395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1D8CB7-FCEC-D84B-BA8B-2F006E2BF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0456" y="627063"/>
            <a:ext cx="4349824" cy="43855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Sử dụng throw, try catch exception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Cơ chế Stack Unwinding</a:t>
            </a:r>
            <a:br>
              <a:rPr lang="en-VN"/>
            </a:b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Check Exception yêu cầu khai báo throws trong method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Non Check Exception không yêu cầu khai báo throws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Có thể tạo Custom Exception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3D88-AF7F-9641-A7AA-BE05ED754EE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45289" y="627063"/>
            <a:ext cx="4640769" cy="43855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Không có exception, chỉ trả về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Lỗi ở hàm nào, hàm đó phải xử lý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VN"/>
              <a:t>Có 3 cách tạo error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VN"/>
              <a:t>String Error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VN"/>
              <a:t>Format String Error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VN"/>
              <a:t>Custom 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E95AD-C71F-EB42-B8F9-507BF21DB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VN"/>
              <a:t>Java Exception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FEB58-E45E-6F44-9FD5-6902908DFB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VN"/>
              <a:t>Go Error</a:t>
            </a:r>
          </a:p>
        </p:txBody>
      </p:sp>
    </p:spTree>
    <p:extLst>
      <p:ext uri="{BB962C8B-B14F-4D97-AF65-F5344CB8AC3E}">
        <p14:creationId xmlns:p14="http://schemas.microsoft.com/office/powerpoint/2010/main" val="2045926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2A84C0-95B3-5B43-8F3C-456BC27018E1}"/>
              </a:ext>
            </a:extLst>
          </p:cNvPr>
          <p:cNvSpPr/>
          <p:nvPr/>
        </p:nvSpPr>
        <p:spPr>
          <a:xfrm>
            <a:off x="75570" y="142452"/>
            <a:ext cx="8970189" cy="492891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"errors"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"fmt"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"math"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float64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float64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 &lt;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errors.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"math: square root of negative number"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math.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(f),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VN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VN">
                <a:solidFill>
                  <a:srgbClr val="B5CEA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 !=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(err)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(result)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6B7F1-63A1-2548-920B-400C288D97C3}"/>
              </a:ext>
            </a:extLst>
          </p:cNvPr>
          <p:cNvSpPr txBox="1"/>
          <p:nvPr/>
        </p:nvSpPr>
        <p:spPr>
          <a:xfrm>
            <a:off x="2395576" y="566776"/>
            <a:ext cx="648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>
                <a:solidFill>
                  <a:schemeClr val="bg1"/>
                </a:solidFill>
              </a:rPr>
              <a:t>Golang không throw exception mà return error</a:t>
            </a:r>
          </a:p>
        </p:txBody>
      </p:sp>
    </p:spTree>
    <p:extLst>
      <p:ext uri="{BB962C8B-B14F-4D97-AF65-F5344CB8AC3E}">
        <p14:creationId xmlns:p14="http://schemas.microsoft.com/office/powerpoint/2010/main" val="263209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512F77-39FC-ED4E-B508-B06DD781A740}"/>
              </a:ext>
            </a:extLst>
          </p:cNvPr>
          <p:cNvSpPr/>
          <p:nvPr/>
        </p:nvSpPr>
        <p:spPr>
          <a:xfrm>
            <a:off x="392964" y="831274"/>
            <a:ext cx="8456310" cy="358681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readAFile 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6A9955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Try with resource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4FC1FF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thisLine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thisLine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VN" sz="1600">
                <a:solidFill>
                  <a:srgbClr val="4FC1FF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bufferReader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!=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VN" sz="1600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thisLine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 sz="160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98E671-89DF-3A4B-8A19-40739A03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Java đọc file, in ra từng dòng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C69CE-3D35-3942-8B54-ABE4DD6A6F5D}"/>
              </a:ext>
            </a:extLst>
          </p:cNvPr>
          <p:cNvSpPr txBox="1"/>
          <p:nvPr/>
        </p:nvSpPr>
        <p:spPr>
          <a:xfrm>
            <a:off x="302281" y="4617342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Sử dụng kỹ thuật try close resource</a:t>
            </a:r>
          </a:p>
        </p:txBody>
      </p:sp>
    </p:spTree>
    <p:extLst>
      <p:ext uri="{BB962C8B-B14F-4D97-AF65-F5344CB8AC3E}">
        <p14:creationId xmlns:p14="http://schemas.microsoft.com/office/powerpoint/2010/main" val="1411412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3F1FEF-C368-8A4E-8430-8D0C1AF56DDF}"/>
              </a:ext>
            </a:extLst>
          </p:cNvPr>
          <p:cNvSpPr/>
          <p:nvPr/>
        </p:nvSpPr>
        <p:spPr>
          <a:xfrm>
            <a:off x="1284696" y="861502"/>
            <a:ext cx="6461256" cy="422474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file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, </a:t>
            </a: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err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os.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Open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"sample.txt"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 </a:t>
            </a:r>
            <a:r>
              <a:rPr lang="en-VN" sz="1600">
                <a:solidFill>
                  <a:srgbClr val="92D05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//trả về lỗi err</a:t>
            </a:r>
            <a:b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</a:b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if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err != </a:t>
            </a:r>
            <a:r>
              <a:rPr lang="en-VN" sz="1600">
                <a:solidFill>
                  <a:srgbClr val="569CD6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nil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log.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Fatalf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</a:t>
            </a:r>
            <a:r>
              <a:rPr lang="en-VN" sz="1600">
                <a:solidFill>
                  <a:srgbClr val="CE9178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"failed to open"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)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b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</a:b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defer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file.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Close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  </a:t>
            </a:r>
            <a:r>
              <a:rPr lang="en-VN" sz="1600">
                <a:solidFill>
                  <a:srgbClr val="92D05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//kỹ thuật defer</a:t>
            </a:r>
          </a:p>
          <a:p>
            <a:pPr>
              <a:lnSpc>
                <a:spcPct val="130000"/>
              </a:lnSpc>
            </a:pPr>
            <a:endParaRPr lang="en-VN" sz="1600">
              <a:solidFill>
                <a:srgbClr val="9CDCFE"/>
              </a:solidFill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9CDCFE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scanner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:= bufio.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NewScanner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(file)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VN" sz="1600">
              <a:solidFill>
                <a:srgbClr val="C586C0"/>
              </a:solidFill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C586C0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for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scanner.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Scan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 {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  fmt.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Println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(scanner.</a:t>
            </a:r>
            <a:r>
              <a:rPr lang="en-VN" sz="1600">
                <a:solidFill>
                  <a:srgbClr val="DCDCAA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Text</a:t>
            </a: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())</a:t>
            </a:r>
            <a:endParaRPr lang="en-VN" sz="1600">
              <a:latin typeface="RobotoMono Nerd Font" pitchFamily="2" charset="0"/>
              <a:ea typeface="RobotoMono Nerd Font" pitchFamily="2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 sz="1600">
                <a:solidFill>
                  <a:srgbClr val="D4D4D4"/>
                </a:solidFill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}</a:t>
            </a:r>
            <a:r>
              <a:rPr lang="en-VN" sz="1600">
                <a:latin typeface="RobotoMono Nerd Font" pitchFamily="2" charset="0"/>
                <a:ea typeface="RobotoMono Nerd Font" pitchFamily="2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7AC4C0-043B-954F-B8A3-1232B71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Golang đọc file, in ra từng dòng</a:t>
            </a:r>
          </a:p>
        </p:txBody>
      </p:sp>
    </p:spTree>
    <p:extLst>
      <p:ext uri="{BB962C8B-B14F-4D97-AF65-F5344CB8AC3E}">
        <p14:creationId xmlns:p14="http://schemas.microsoft.com/office/powerpoint/2010/main" val="731293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7596-85FE-4B4F-B3F0-A83090A9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 cách tạo Error trong Golang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819448-499C-B046-BFAD-4649EFDC425C}"/>
              </a:ext>
            </a:extLst>
          </p:cNvPr>
          <p:cNvSpPr/>
          <p:nvPr/>
        </p:nvSpPr>
        <p:spPr>
          <a:xfrm>
            <a:off x="149617" y="1174989"/>
            <a:ext cx="8813014" cy="174958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VN">
              <a:solidFill>
                <a:srgbClr val="D4D4D4"/>
              </a:solidFill>
              <a:latin typeface="RobotoMono Nerd Fon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"math: square root of negative number"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VN">
                <a:solidFill>
                  <a:srgbClr val="92D05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//plain string error</a:t>
            </a:r>
            <a:br>
              <a:rPr lang="en-VN">
                <a:solidFill>
                  <a:srgbClr val="92D05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VN">
              <a:solidFill>
                <a:srgbClr val="92D050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VN">
              <a:solidFill>
                <a:srgbClr val="D4D4D4"/>
              </a:solidFill>
              <a:latin typeface="RobotoMono Nerd Fon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VN">
              <a:solidFill>
                <a:srgbClr val="D4D4D4"/>
              </a:solidFill>
              <a:latin typeface="RobotoMono Nerd Fon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"math: square root of negative number %g"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f) </a:t>
            </a:r>
            <a:r>
              <a:rPr lang="en-VN">
                <a:solidFill>
                  <a:srgbClr val="92D05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//formatted error string</a:t>
            </a:r>
            <a:endParaRPr lang="en-VN">
              <a:solidFill>
                <a:srgbClr val="92D050"/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7D256F-09E7-5B40-90D7-843A1E7A1CA4}"/>
              </a:ext>
            </a:extLst>
          </p:cNvPr>
          <p:cNvSpPr/>
          <p:nvPr/>
        </p:nvSpPr>
        <p:spPr>
          <a:xfrm>
            <a:off x="302282" y="1216680"/>
            <a:ext cx="317395" cy="317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F95D1F-B96C-D84E-92D0-71E3937A0C4A}"/>
              </a:ext>
            </a:extLst>
          </p:cNvPr>
          <p:cNvSpPr/>
          <p:nvPr/>
        </p:nvSpPr>
        <p:spPr>
          <a:xfrm>
            <a:off x="295984" y="2268365"/>
            <a:ext cx="317395" cy="317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9056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379F-66C2-6246-B5D8-B8EBA3BC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   Custom 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A3B89-07CF-C045-A5E0-7E2FFE309624}"/>
              </a:ext>
            </a:extLst>
          </p:cNvPr>
          <p:cNvSpPr/>
          <p:nvPr/>
        </p:nvSpPr>
        <p:spPr>
          <a:xfrm>
            <a:off x="3215517" y="794292"/>
            <a:ext cx="2656292" cy="77393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95FFC-2C8A-A747-B2C6-FD8D16FEE744}"/>
              </a:ext>
            </a:extLst>
          </p:cNvPr>
          <p:cNvSpPr/>
          <p:nvPr/>
        </p:nvSpPr>
        <p:spPr>
          <a:xfrm>
            <a:off x="102021" y="2232876"/>
            <a:ext cx="4326396" cy="240129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Line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Col 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 *SyntaxError)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"%d:%d: error"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e.Line, e.Col)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4C6659-7FEE-AB4C-B9F2-1CA57EAE391A}"/>
              </a:ext>
            </a:extLst>
          </p:cNvPr>
          <p:cNvSpPr/>
          <p:nvPr/>
        </p:nvSpPr>
        <p:spPr>
          <a:xfrm>
            <a:off x="4572000" y="2227379"/>
            <a:ext cx="4503987" cy="238996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Path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569CD6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 *InternalError) 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VN">
                <a:solidFill>
                  <a:srgbClr val="4EC9B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VN">
                <a:solidFill>
                  <a:srgbClr val="C586C0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fmt.</a:t>
            </a:r>
            <a:r>
              <a:rPr lang="en-VN">
                <a:solidFill>
                  <a:srgbClr val="DCDCAA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VN">
                <a:solidFill>
                  <a:srgbClr val="CE9178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”error at %v"</a:t>
            </a: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e.Path)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VN">
                <a:solidFill>
                  <a:srgbClr val="D4D4D4"/>
                </a:solidFill>
                <a:latin typeface="RobotoMono Nerd Fon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VN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295A1B-A77D-D54E-9FFB-536916EFEB2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65219" y="1579420"/>
            <a:ext cx="2110298" cy="653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8864A8-927D-8C4F-AF06-C61838D9A98B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4543663" y="1568222"/>
            <a:ext cx="2280331" cy="659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44CE884-B3CD-1B46-BAED-E21889E86794}"/>
              </a:ext>
            </a:extLst>
          </p:cNvPr>
          <p:cNvSpPr/>
          <p:nvPr/>
        </p:nvSpPr>
        <p:spPr>
          <a:xfrm>
            <a:off x="205300" y="250639"/>
            <a:ext cx="317395" cy="317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1643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BD1A-36C9-F644-A044-65B8ED5E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Cần bổ xung thêm</a:t>
            </a:r>
          </a:p>
        </p:txBody>
      </p:sp>
    </p:spTree>
    <p:extLst>
      <p:ext uri="{BB962C8B-B14F-4D97-AF65-F5344CB8AC3E}">
        <p14:creationId xmlns:p14="http://schemas.microsoft.com/office/powerpoint/2010/main" val="360367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E736-4212-8548-A4FD-7ED94237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Chuẩn bị buổi thứ 20 bảo vệ sản phẩm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6D11E-3792-2E44-8300-A10A4665D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Hãy bắt đầu tích cực ngay từ ngày hôm nay</a:t>
            </a:r>
          </a:p>
          <a:p>
            <a:r>
              <a:rPr lang="en-VN"/>
              <a:t>Ý tưởng cho đồ án là gì? </a:t>
            </a:r>
            <a:r>
              <a:rPr lang="en-US"/>
              <a:t>C</a:t>
            </a:r>
            <a:r>
              <a:rPr lang="en-VN"/>
              <a:t>ó hữu ích gì đối với hoạt động của OCG?</a:t>
            </a:r>
          </a:p>
          <a:p>
            <a:r>
              <a:rPr lang="en-VN"/>
              <a:t>Đồ án giúp rèn luyện những kỹ năng gì?</a:t>
            </a:r>
          </a:p>
          <a:p>
            <a:r>
              <a:rPr lang="en-VN"/>
              <a:t>Một ngày bạn dành ra bao nhiêu tiếng để lập trình đồ án?</a:t>
            </a:r>
          </a:p>
          <a:p>
            <a:r>
              <a:rPr lang="en-VN"/>
              <a:t>Bạn đã có những kinh nghiệm gì trước khi vào OCG và cần bổ xung gì để làm sản phẩm</a:t>
            </a:r>
          </a:p>
        </p:txBody>
      </p:sp>
    </p:spTree>
    <p:extLst>
      <p:ext uri="{BB962C8B-B14F-4D97-AF65-F5344CB8AC3E}">
        <p14:creationId xmlns:p14="http://schemas.microsoft.com/office/powerpoint/2010/main" val="22444673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CDED-72BA-9343-AC20-502CF8C6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Con trỏ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604D7-7724-F443-8B15-D28229AC0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29270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BD5-42CF-594B-87DC-3023059D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Kiểu Date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2B667-0EC1-6448-8890-081D6924D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3720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0511-D66A-E14B-8372-B4511E4F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Kiểu Enumeration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FB764-1940-F64E-BF9F-EAEDB71A1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71975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57CB-20DF-494E-AA41-210A60BA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066AA-BB5D-F14F-8C3F-8381A28A4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40455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89FA-4810-FE47-800D-D656E905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D999-07E1-F24D-A69B-31CEC5B73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863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80A6-80BD-EF44-8C99-770F7C1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Ý tưởng cho đồ án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D90DD-AB8F-E948-9EFB-A9BC8BEAE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Web site đặt vé xem phim qua mạng kiểu như CGV.vn</a:t>
            </a:r>
          </a:p>
          <a:p>
            <a:r>
              <a:rPr lang="en-VN"/>
              <a:t>Web site cho phép tạo ra CV online</a:t>
            </a:r>
          </a:p>
          <a:p>
            <a:r>
              <a:rPr lang="en-VN"/>
              <a:t>Web site mua bán, cho thuê bất động sản</a:t>
            </a:r>
          </a:p>
          <a:p>
            <a:r>
              <a:rPr lang="en-VN"/>
              <a:t>Web site tuyển và nhận làm việc part time</a:t>
            </a:r>
          </a:p>
        </p:txBody>
      </p:sp>
    </p:spTree>
    <p:extLst>
      <p:ext uri="{BB962C8B-B14F-4D97-AF65-F5344CB8AC3E}">
        <p14:creationId xmlns:p14="http://schemas.microsoft.com/office/powerpoint/2010/main" val="240252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8420-7F39-BC46-AADD-FF8C3502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Nhập môn Golang</a:t>
            </a:r>
          </a:p>
        </p:txBody>
      </p:sp>
    </p:spTree>
    <p:extLst>
      <p:ext uri="{BB962C8B-B14F-4D97-AF65-F5344CB8AC3E}">
        <p14:creationId xmlns:p14="http://schemas.microsoft.com/office/powerpoint/2010/main" val="29147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56D9-C8F5-3B4B-9E47-7A222DD4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Cài đặt Golang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2C1E-3C1A-9849-8E2C-1F5DD36F9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29" y="690342"/>
            <a:ext cx="8824685" cy="4234758"/>
          </a:xfrm>
        </p:spPr>
        <p:txBody>
          <a:bodyPr/>
          <a:lstStyle/>
          <a:p>
            <a:r>
              <a:rPr lang="en-VN"/>
              <a:t>Mac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>
                <a:solidFill>
                  <a:schemeClr val="bg2"/>
                </a:solidFill>
                <a:latin typeface="+mn-lt"/>
                <a:ea typeface="RobotoMono Nerd Font" pitchFamily="2" charset="0"/>
              </a:rPr>
              <a:t>Cài đặt </a:t>
            </a:r>
            <a:r>
              <a:rPr lang="en-US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b</a:t>
            </a:r>
            <a:r>
              <a:rPr lang="en-VN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rew install go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VN">
                <a:solidFill>
                  <a:schemeClr val="bg2"/>
                </a:solidFill>
                <a:latin typeface="+mn-lt"/>
                <a:ea typeface="RobotoMono Nerd Font" pitchFamily="2" charset="0"/>
              </a:rPr>
              <a:t>Gõ bỏ   </a:t>
            </a:r>
            <a:r>
              <a:rPr lang="en-US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b</a:t>
            </a:r>
            <a:r>
              <a:rPr lang="en-VN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rew uninstall go</a:t>
            </a:r>
          </a:p>
          <a:p>
            <a:r>
              <a:rPr lang="en-VN"/>
              <a:t>Ubuntu</a:t>
            </a:r>
          </a:p>
          <a:p>
            <a:pPr lvl="1"/>
            <a:r>
              <a:rPr lang="en-US">
                <a:solidFill>
                  <a:srgbClr val="0070C0"/>
                </a:solidFill>
                <a:latin typeface="+mn-lt"/>
                <a:ea typeface="RobotoMono Nerd Font" pitchFamily="2" charset="0"/>
              </a:rPr>
              <a:t>https://www.cyberciti.biz/faq/how-to-install-gol-ang-on-ubuntu-linux/</a:t>
            </a:r>
            <a:endParaRPr lang="en-VN">
              <a:solidFill>
                <a:srgbClr val="0070C0"/>
              </a:solidFill>
              <a:latin typeface="+mn-lt"/>
              <a:ea typeface="RobotoMono Nerd Font" pitchFamily="2" charset="0"/>
            </a:endParaRPr>
          </a:p>
          <a:p>
            <a:r>
              <a:rPr lang="en-VN"/>
              <a:t>Windows</a:t>
            </a:r>
          </a:p>
          <a:p>
            <a:pPr lvl="1"/>
            <a:r>
              <a:rPr lang="en-VN"/>
              <a:t>Tải về, cài đặt</a:t>
            </a:r>
          </a:p>
          <a:p>
            <a:pPr lvl="1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909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6F16-2468-BB41-8531-59B0BDE7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Kiểm tra môi trường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8C1D1-CCFD-1646-AA95-0DF273A1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29" y="726675"/>
            <a:ext cx="8824685" cy="4198425"/>
          </a:xfrm>
        </p:spPr>
        <p:txBody>
          <a:bodyPr/>
          <a:lstStyle/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VN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go version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go version go1.16.3 darwin/amd64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echo $GOPATH</a:t>
            </a:r>
            <a:b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</a:b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/Users/techmaster/golang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cd $GOPATH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$ ls</a:t>
            </a:r>
          </a:p>
          <a:p>
            <a:pPr marL="1143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030A0"/>
                </a:solidFill>
                <a:latin typeface="RobotoMono Nerd Font" pitchFamily="2" charset="0"/>
                <a:ea typeface="RobotoMono Nerd Font" pitchFamily="2" charset="0"/>
              </a:rPr>
              <a:t>bin pkg src</a:t>
            </a:r>
            <a:endParaRPr lang="en-VN" b="1">
              <a:solidFill>
                <a:srgbClr val="7030A0"/>
              </a:solidFill>
              <a:latin typeface="RobotoMono Nerd Font" pitchFamily="2" charset="0"/>
              <a:ea typeface="RobotoMono Nerd Font" pitchFamily="2" charset="0"/>
            </a:endParaRP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EF5E0501-3DFC-DC43-A8C5-4E0A1B0AC69D}"/>
              </a:ext>
            </a:extLst>
          </p:cNvPr>
          <p:cNvSpPr/>
          <p:nvPr/>
        </p:nvSpPr>
        <p:spPr>
          <a:xfrm>
            <a:off x="4977727" y="714563"/>
            <a:ext cx="4008826" cy="841733"/>
          </a:xfrm>
          <a:prstGeom prst="leftArrow">
            <a:avLst>
              <a:gd name="adj1" fmla="val 66092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/>
                </a:solidFill>
              </a:rPr>
              <a:t>Kiểm tra phiên bản Go cài trên máy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BC28883F-5AAB-2041-97C3-16EB2919C32C}"/>
              </a:ext>
            </a:extLst>
          </p:cNvPr>
          <p:cNvSpPr/>
          <p:nvPr/>
        </p:nvSpPr>
        <p:spPr>
          <a:xfrm>
            <a:off x="4983783" y="1793474"/>
            <a:ext cx="4003779" cy="841733"/>
          </a:xfrm>
          <a:prstGeom prst="leftArrow">
            <a:avLst>
              <a:gd name="adj1" fmla="val 66092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bg2"/>
                </a:solidFill>
              </a:rPr>
              <a:t>$GOPATH đường dẫn đến các package, binary của go</a:t>
            </a:r>
          </a:p>
        </p:txBody>
      </p:sp>
    </p:spTree>
    <p:extLst>
      <p:ext uri="{BB962C8B-B14F-4D97-AF65-F5344CB8AC3E}">
        <p14:creationId xmlns:p14="http://schemas.microsoft.com/office/powerpoint/2010/main" val="329189752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585</TotalTime>
  <Words>3557</Words>
  <Application>Microsoft Macintosh PowerPoint</Application>
  <PresentationFormat>On-screen Show (16:9)</PresentationFormat>
  <Paragraphs>591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Lato</vt:lpstr>
      <vt:lpstr>Raleway</vt:lpstr>
      <vt:lpstr>Arial</vt:lpstr>
      <vt:lpstr>Calibri</vt:lpstr>
      <vt:lpstr>Consolas</vt:lpstr>
      <vt:lpstr>RobotoMono Nerd Font</vt:lpstr>
      <vt:lpstr>Verdana</vt:lpstr>
      <vt:lpstr>Streamline</vt:lpstr>
      <vt:lpstr>Khoá học Golang Vue.js cho fresher Open Commerce</vt:lpstr>
      <vt:lpstr>Phương pháp học</vt:lpstr>
      <vt:lpstr>Kế hoạch đào tạo</vt:lpstr>
      <vt:lpstr>Các tài liệu tự học Golang</vt:lpstr>
      <vt:lpstr>Chuẩn bị buổi thứ 20 bảo vệ sản phẩm</vt:lpstr>
      <vt:lpstr>Ý tưởng cho đồ án</vt:lpstr>
      <vt:lpstr>Nhập môn Golang</vt:lpstr>
      <vt:lpstr>Cài đặt Golang</vt:lpstr>
      <vt:lpstr>Kiểm tra môi trường</vt:lpstr>
      <vt:lpstr>Trong $GOPATH có gì?</vt:lpstr>
      <vt:lpstr>IDE để lập trình Golang</vt:lpstr>
      <vt:lpstr>Tạo ứng dụng Go đầu tiên</vt:lpstr>
      <vt:lpstr>PowerPoint Presentation</vt:lpstr>
      <vt:lpstr>Go vs Java</vt:lpstr>
      <vt:lpstr>Hello World</vt:lpstr>
      <vt:lpstr>Khai báo biến</vt:lpstr>
      <vt:lpstr>String</vt:lpstr>
      <vt:lpstr>Multiple lines String</vt:lpstr>
      <vt:lpstr>Multiple lines String</vt:lpstr>
      <vt:lpstr>If else</vt:lpstr>
      <vt:lpstr>Go if with statement</vt:lpstr>
      <vt:lpstr>Switch in Java</vt:lpstr>
      <vt:lpstr>JDK 14</vt:lpstr>
      <vt:lpstr>Switch in Go</vt:lpstr>
      <vt:lpstr>Array</vt:lpstr>
      <vt:lpstr>For loop array</vt:lpstr>
      <vt:lpstr>Golang reverse loop</vt:lpstr>
      <vt:lpstr>2 dimensions array</vt:lpstr>
      <vt:lpstr>Nested loop</vt:lpstr>
      <vt:lpstr>List vs Slice</vt:lpstr>
      <vt:lpstr>List vs Slice</vt:lpstr>
      <vt:lpstr>Map</vt:lpstr>
      <vt:lpstr>Loop through Map</vt:lpstr>
      <vt:lpstr>Private vs Public function in Java</vt:lpstr>
      <vt:lpstr>Private and Public Function in Go</vt:lpstr>
      <vt:lpstr>                                       Java Class</vt:lpstr>
      <vt:lpstr>PowerPoint Presentation</vt:lpstr>
      <vt:lpstr>Golang không thực sự có constructor</vt:lpstr>
      <vt:lpstr>PowerPoint Presentation</vt:lpstr>
      <vt:lpstr>PowerPoint Presentation</vt:lpstr>
      <vt:lpstr>Pointer receiver hay Value receiver ?</vt:lpstr>
      <vt:lpstr>PowerPoint Presentation</vt:lpstr>
      <vt:lpstr>PowerPoint Presentation</vt:lpstr>
      <vt:lpstr>PowerPoint Presentation</vt:lpstr>
      <vt:lpstr>Java đọc file, in ra từng dòng</vt:lpstr>
      <vt:lpstr>Golang đọc file, in ra từng dòng</vt:lpstr>
      <vt:lpstr>3 cách tạo Error trong Golang</vt:lpstr>
      <vt:lpstr>   Custom Error</vt:lpstr>
      <vt:lpstr>Cần bổ xung thêm</vt:lpstr>
      <vt:lpstr>Con trỏ</vt:lpstr>
      <vt:lpstr>Kiểu Date Time</vt:lpstr>
      <vt:lpstr>Kiểu Enumeration</vt:lpstr>
      <vt:lpstr>Interface</vt:lpstr>
      <vt:lpstr>Generics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by Examples</dc:title>
  <dc:creator>Microsoft Office User</dc:creator>
  <cp:lastModifiedBy>Microsoft Office User</cp:lastModifiedBy>
  <cp:revision>111</cp:revision>
  <cp:lastPrinted>2019-08-12T07:52:59Z</cp:lastPrinted>
  <dcterms:created xsi:type="dcterms:W3CDTF">2021-05-27T09:14:51Z</dcterms:created>
  <dcterms:modified xsi:type="dcterms:W3CDTF">2021-06-02T07:57:23Z</dcterms:modified>
</cp:coreProperties>
</file>