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2" r:id="rId6"/>
    <p:sldId id="303" r:id="rId7"/>
    <p:sldId id="304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2" clrIdx="0">
    <p:extLst>
      <p:ext uri="{19B8F6BF-5375-455C-9EA6-DF929625EA0E}">
        <p15:presenceInfo xmlns:p15="http://schemas.microsoft.com/office/powerpoint/2012/main" userId="M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08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5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2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542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8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80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7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62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9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57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704C-F7CE-49B3-9DBA-FD6C354A44C2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91C8-E1A8-473E-8762-D410B9CE0C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48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7" y="477755"/>
            <a:ext cx="5683637" cy="24489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3510" y="3240150"/>
            <a:ext cx="1084811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BÀI TẬP LỚN 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4131" y="4669845"/>
            <a:ext cx="6154687" cy="1043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VŨ QUANG MINH – 18110150 </a:t>
            </a:r>
          </a:p>
          <a:p>
            <a:pPr algn="ctr"/>
            <a:r>
              <a:rPr lang="en-US" sz="3000" dirty="0" smtClean="0"/>
              <a:t>NGUYỄN PHÚC KHANG - 18110113</a:t>
            </a:r>
            <a:endParaRPr lang="vi-VN" sz="3000" dirty="0"/>
          </a:p>
        </p:txBody>
      </p:sp>
      <p:sp>
        <p:nvSpPr>
          <p:cNvPr id="5" name="Rectangle 4"/>
          <p:cNvSpPr/>
          <p:nvPr/>
        </p:nvSpPr>
        <p:spPr>
          <a:xfrm>
            <a:off x="3157006" y="5798129"/>
            <a:ext cx="6154687" cy="948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Giáo viên: NGUYỄN NGỌC LONG</a:t>
            </a:r>
            <a:endParaRPr lang="vi-VN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18" y="266700"/>
            <a:ext cx="1870364" cy="1759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32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7915" y="702117"/>
            <a:ext cx="1224097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CÁM ƠN THẦY VÀ CÁC BẠN ĐÃ LẮNG NGHE !!! </a:t>
            </a: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XIN MỜI MỌI NGƯỜI ĐẶT CÂU HỎI 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3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8482" y="558483"/>
            <a:ext cx="3241963" cy="1099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152891" y="2924536"/>
            <a:ext cx="2494344" cy="891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CÁC ĐỐI TƯỢNG </a:t>
            </a:r>
            <a:endParaRPr lang="vi-VN" sz="3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492677" y="2924536"/>
            <a:ext cx="2378687" cy="1605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CÁC THAO TÁC</a:t>
            </a:r>
            <a:endParaRPr lang="vi-VN" sz="30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400063" y="2430685"/>
            <a:ext cx="5279020" cy="115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</p:cNvCxnSpPr>
          <p:nvPr/>
        </p:nvCxnSpPr>
        <p:spPr>
          <a:xfrm flipV="1">
            <a:off x="3400063" y="2445151"/>
            <a:ext cx="1" cy="4793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6" idx="0"/>
          </p:cNvCxnSpPr>
          <p:nvPr/>
        </p:nvCxnSpPr>
        <p:spPr>
          <a:xfrm>
            <a:off x="8679082" y="2427792"/>
            <a:ext cx="2939" cy="49674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145191" y="1674471"/>
            <a:ext cx="3378" cy="75524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77" y="4163291"/>
            <a:ext cx="2392146" cy="15413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1" y="3815788"/>
            <a:ext cx="2494344" cy="18160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02" y="558482"/>
            <a:ext cx="2522577" cy="10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3" y="201758"/>
            <a:ext cx="965315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1452" y="393029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Cshape</a:t>
            </a:r>
            <a:endParaRPr lang="en-US" sz="3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452" y="1094599"/>
            <a:ext cx="1150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3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636" y="1184564"/>
            <a:ext cx="1155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Public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vi-VN" sz="3000" dirty="0" smtClean="0">
                <a:solidFill>
                  <a:schemeClr val="bg1"/>
                </a:solidFill>
              </a:rPr>
              <a:t>+ </a:t>
            </a:r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mode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a,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b) = NULL</a:t>
            </a:r>
          </a:p>
          <a:p>
            <a:r>
              <a:rPr lang="vi-VN" sz="3000" dirty="0" smtClean="0">
                <a:solidFill>
                  <a:schemeClr val="bg1"/>
                </a:solidFill>
              </a:rPr>
              <a:t>+ </a:t>
            </a:r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Scale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s) = NULL </a:t>
            </a:r>
          </a:p>
          <a:p>
            <a:r>
              <a:rPr lang="vi-VN" sz="3000" dirty="0" smtClean="0">
                <a:solidFill>
                  <a:schemeClr val="bg1"/>
                </a:solidFill>
              </a:rPr>
              <a:t>+ </a:t>
            </a:r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draw</a:t>
            </a:r>
            <a:r>
              <a:rPr lang="vi-VN" sz="3000" dirty="0" smtClean="0">
                <a:solidFill>
                  <a:schemeClr val="bg1"/>
                </a:solidFill>
              </a:rPr>
              <a:t> (HDC </a:t>
            </a:r>
            <a:r>
              <a:rPr lang="vi-VN" sz="3000" dirty="0" err="1" smtClean="0">
                <a:solidFill>
                  <a:schemeClr val="bg1"/>
                </a:solidFill>
              </a:rPr>
              <a:t>hdc</a:t>
            </a:r>
            <a:r>
              <a:rPr lang="vi-VN" sz="3000" dirty="0" smtClean="0">
                <a:solidFill>
                  <a:schemeClr val="bg1"/>
                </a:solidFill>
              </a:rPr>
              <a:t>) </a:t>
            </a:r>
            <a:r>
              <a:rPr lang="vi-VN" sz="3000" dirty="0" err="1" smtClean="0">
                <a:solidFill>
                  <a:schemeClr val="bg1"/>
                </a:solidFill>
              </a:rPr>
              <a:t>const</a:t>
            </a:r>
            <a:r>
              <a:rPr lang="vi-VN" sz="3000" dirty="0" smtClean="0">
                <a:solidFill>
                  <a:schemeClr val="bg1"/>
                </a:solidFill>
              </a:rPr>
              <a:t> = NULL </a:t>
            </a:r>
            <a:endParaRPr lang="vi-VN" sz="3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69" y="3213521"/>
            <a:ext cx="6553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452" y="393029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636" y="1184564"/>
            <a:ext cx="11558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x,y</a:t>
            </a:r>
            <a:r>
              <a:rPr lang="vi-VN" sz="30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vi-VN" sz="3000" dirty="0" err="1">
                <a:solidFill>
                  <a:schemeClr val="bg1"/>
                </a:solidFill>
              </a:rPr>
              <a:t>p</a:t>
            </a:r>
            <a:r>
              <a:rPr lang="vi-VN" sz="3000" dirty="0" err="1" smtClean="0">
                <a:solidFill>
                  <a:schemeClr val="bg1"/>
                </a:solidFill>
              </a:rPr>
              <a:t>oint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xx</a:t>
            </a:r>
            <a:r>
              <a:rPr lang="vi-VN" sz="3000" dirty="0" smtClean="0">
                <a:solidFill>
                  <a:schemeClr val="bg1"/>
                </a:solidFill>
              </a:rPr>
              <a:t> = 0,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yy</a:t>
            </a:r>
            <a:r>
              <a:rPr lang="vi-VN" sz="3000" dirty="0" smtClean="0">
                <a:solidFill>
                  <a:schemeClr val="bg1"/>
                </a:solidFill>
              </a:rPr>
              <a:t> = 0); x(</a:t>
            </a:r>
            <a:r>
              <a:rPr lang="vi-VN" sz="3000" dirty="0" err="1" smtClean="0">
                <a:solidFill>
                  <a:schemeClr val="bg1"/>
                </a:solidFill>
              </a:rPr>
              <a:t>xx</a:t>
            </a:r>
            <a:r>
              <a:rPr lang="vi-VN" sz="3000" dirty="0" smtClean="0">
                <a:solidFill>
                  <a:schemeClr val="bg1"/>
                </a:solidFill>
              </a:rPr>
              <a:t>), y(</a:t>
            </a:r>
            <a:r>
              <a:rPr lang="vi-VN" sz="3000" dirty="0" err="1" smtClean="0">
                <a:solidFill>
                  <a:schemeClr val="bg1"/>
                </a:solidFill>
              </a:rPr>
              <a:t>yy</a:t>
            </a:r>
            <a:r>
              <a:rPr lang="vi-VN" sz="3000" dirty="0" smtClean="0">
                <a:solidFill>
                  <a:schemeClr val="bg1"/>
                </a:solidFill>
              </a:rPr>
              <a:t>) {}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set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xx</a:t>
            </a:r>
            <a:r>
              <a:rPr lang="vi-VN" sz="3000" dirty="0" smtClean="0">
                <a:solidFill>
                  <a:schemeClr val="bg1"/>
                </a:solidFill>
              </a:rPr>
              <a:t>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yy</a:t>
            </a:r>
            <a:r>
              <a:rPr lang="vi-VN" sz="3000" dirty="0" smtClean="0">
                <a:solidFill>
                  <a:schemeClr val="bg1"/>
                </a:solidFill>
              </a:rPr>
              <a:t>) {x = </a:t>
            </a:r>
            <a:r>
              <a:rPr lang="vi-VN" sz="3000" dirty="0" err="1" smtClean="0">
                <a:solidFill>
                  <a:schemeClr val="bg1"/>
                </a:solidFill>
              </a:rPr>
              <a:t>xx</a:t>
            </a:r>
            <a:r>
              <a:rPr lang="vi-VN" sz="3000" dirty="0" smtClean="0">
                <a:solidFill>
                  <a:schemeClr val="bg1"/>
                </a:solidFill>
              </a:rPr>
              <a:t>; y = </a:t>
            </a:r>
            <a:r>
              <a:rPr lang="vi-VN" sz="3000" dirty="0" err="1" smtClean="0">
                <a:solidFill>
                  <a:schemeClr val="bg1"/>
                </a:solidFill>
              </a:rPr>
              <a:t>yy</a:t>
            </a:r>
            <a:r>
              <a:rPr lang="vi-VN" sz="3000" dirty="0" smtClean="0">
                <a:solidFill>
                  <a:schemeClr val="bg1"/>
                </a:solidFill>
              </a:rPr>
              <a:t>;}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getX</a:t>
            </a:r>
            <a:r>
              <a:rPr lang="vi-VN" sz="3000" dirty="0" smtClean="0">
                <a:solidFill>
                  <a:schemeClr val="bg1"/>
                </a:solidFill>
              </a:rPr>
              <a:t> () </a:t>
            </a:r>
            <a:r>
              <a:rPr lang="vi-VN" sz="3000" dirty="0" err="1" smtClean="0">
                <a:solidFill>
                  <a:schemeClr val="bg1"/>
                </a:solidFill>
              </a:rPr>
              <a:t>const</a:t>
            </a:r>
            <a:r>
              <a:rPr lang="vi-VN" sz="3000" dirty="0" smtClean="0">
                <a:solidFill>
                  <a:schemeClr val="bg1"/>
                </a:solidFill>
              </a:rPr>
              <a:t> {</a:t>
            </a:r>
            <a:r>
              <a:rPr lang="vi-VN" sz="3000" dirty="0" err="1" smtClean="0">
                <a:solidFill>
                  <a:schemeClr val="bg1"/>
                </a:solidFill>
              </a:rPr>
              <a:t>return</a:t>
            </a:r>
            <a:r>
              <a:rPr lang="vi-VN" sz="3000" dirty="0" smtClean="0">
                <a:solidFill>
                  <a:schemeClr val="bg1"/>
                </a:solidFill>
              </a:rPr>
              <a:t> x;}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getY</a:t>
            </a:r>
            <a:r>
              <a:rPr lang="vi-VN" sz="3000" dirty="0">
                <a:solidFill>
                  <a:schemeClr val="bg1"/>
                </a:solidFill>
              </a:rPr>
              <a:t> </a:t>
            </a:r>
            <a:r>
              <a:rPr lang="vi-VN" sz="3000" dirty="0" smtClean="0">
                <a:solidFill>
                  <a:schemeClr val="bg1"/>
                </a:solidFill>
              </a:rPr>
              <a:t>() </a:t>
            </a:r>
            <a:r>
              <a:rPr lang="vi-VN" sz="3000" dirty="0" err="1" smtClean="0">
                <a:solidFill>
                  <a:schemeClr val="bg1"/>
                </a:solidFill>
              </a:rPr>
              <a:t>const</a:t>
            </a:r>
            <a:r>
              <a:rPr lang="vi-VN" sz="3000" dirty="0" smtClean="0">
                <a:solidFill>
                  <a:schemeClr val="bg1"/>
                </a:solidFill>
              </a:rPr>
              <a:t> {</a:t>
            </a:r>
            <a:r>
              <a:rPr lang="vi-VN" sz="3000" dirty="0" err="1" smtClean="0">
                <a:solidFill>
                  <a:schemeClr val="bg1"/>
                </a:solidFill>
              </a:rPr>
              <a:t>return</a:t>
            </a:r>
            <a:r>
              <a:rPr lang="vi-VN" sz="3000" dirty="0" smtClean="0">
                <a:solidFill>
                  <a:schemeClr val="bg1"/>
                </a:solidFill>
              </a:rPr>
              <a:t> y;}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draw</a:t>
            </a:r>
            <a:r>
              <a:rPr lang="vi-VN" sz="3000" dirty="0" smtClean="0">
                <a:solidFill>
                  <a:schemeClr val="bg1"/>
                </a:solidFill>
              </a:rPr>
              <a:t>(HDC </a:t>
            </a:r>
            <a:r>
              <a:rPr lang="vi-VN" sz="3000" dirty="0" err="1" smtClean="0">
                <a:solidFill>
                  <a:schemeClr val="bg1"/>
                </a:solidFill>
              </a:rPr>
              <a:t>hdc</a:t>
            </a:r>
            <a:r>
              <a:rPr lang="vi-VN" sz="3000" dirty="0" smtClean="0">
                <a:solidFill>
                  <a:schemeClr val="bg1"/>
                </a:solidFill>
              </a:rPr>
              <a:t>; COLORREF c = RBG (0,0,0))) </a:t>
            </a:r>
            <a:r>
              <a:rPr lang="vi-VN" sz="3000" dirty="0" err="1" smtClean="0">
                <a:solidFill>
                  <a:schemeClr val="bg1"/>
                </a:solidFill>
              </a:rPr>
              <a:t>const</a:t>
            </a:r>
            <a:r>
              <a:rPr lang="vi-VN" sz="3000" dirty="0" smtClean="0">
                <a:solidFill>
                  <a:schemeClr val="bg1"/>
                </a:solidFill>
              </a:rPr>
              <a:t>;</a:t>
            </a:r>
            <a:endParaRPr lang="vi-VN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67" y="4239490"/>
            <a:ext cx="5796065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452" y="393029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CRectangle</a:t>
            </a:r>
            <a:r>
              <a:rPr lang="en-US" sz="3000" b="1" dirty="0" smtClean="0"/>
              <a:t> và </a:t>
            </a:r>
            <a:r>
              <a:rPr lang="en-US" sz="3000" b="1" dirty="0" err="1" smtClean="0"/>
              <a:t>CSquare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5636" y="1572474"/>
            <a:ext cx="11558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Point</a:t>
            </a:r>
            <a:r>
              <a:rPr lang="vi-VN" sz="3000" dirty="0" smtClean="0">
                <a:solidFill>
                  <a:schemeClr val="bg1"/>
                </a:solidFill>
              </a:rPr>
              <a:t> UL;</a:t>
            </a:r>
            <a:endParaRPr lang="vi-VN" sz="3000" dirty="0">
              <a:solidFill>
                <a:schemeClr val="bg1"/>
              </a:solidFill>
            </a:endParaRPr>
          </a:p>
          <a:p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dai, rong;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Crectangle</a:t>
            </a:r>
            <a:r>
              <a:rPr lang="vi-VN" sz="3000" dirty="0" smtClean="0">
                <a:solidFill>
                  <a:schemeClr val="bg1"/>
                </a:solidFill>
              </a:rPr>
              <a:t> (); UL(</a:t>
            </a:r>
            <a:r>
              <a:rPr lang="vi-VN" sz="3000" dirty="0" err="1" smtClean="0">
                <a:solidFill>
                  <a:schemeClr val="bg1"/>
                </a:solidFill>
              </a:rPr>
              <a:t>x,y</a:t>
            </a:r>
            <a:r>
              <a:rPr lang="vi-VN" sz="3000" dirty="0" smtClean="0">
                <a:solidFill>
                  <a:schemeClr val="bg1"/>
                </a:solidFill>
              </a:rPr>
              <a:t>), dai(d), rong(r)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draw</a:t>
            </a:r>
            <a:r>
              <a:rPr lang="vi-VN" sz="3000" dirty="0" smtClean="0">
                <a:solidFill>
                  <a:schemeClr val="bg1"/>
                </a:solidFill>
              </a:rPr>
              <a:t> (HDC </a:t>
            </a:r>
            <a:r>
              <a:rPr lang="vi-VN" sz="3000" dirty="0" err="1" smtClean="0">
                <a:solidFill>
                  <a:schemeClr val="bg1"/>
                </a:solidFill>
              </a:rPr>
              <a:t>hdc</a:t>
            </a:r>
            <a:r>
              <a:rPr lang="vi-VN" sz="3000" dirty="0" smtClean="0">
                <a:solidFill>
                  <a:schemeClr val="bg1"/>
                </a:solidFill>
              </a:rPr>
              <a:t>) </a:t>
            </a:r>
            <a:r>
              <a:rPr lang="vi-VN" sz="3000" dirty="0" err="1" smtClean="0">
                <a:solidFill>
                  <a:schemeClr val="bg1"/>
                </a:solidFill>
              </a:rPr>
              <a:t>const</a:t>
            </a:r>
            <a:endParaRPr lang="vi-VN" sz="3000" dirty="0" smtClean="0">
              <a:solidFill>
                <a:schemeClr val="bg1"/>
              </a:solidFill>
            </a:endParaRP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move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a,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b)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Scale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48" y="1801075"/>
            <a:ext cx="4565997" cy="20231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25699" y="988123"/>
            <a:ext cx="3264061" cy="4972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CRectangle</a:t>
            </a:r>
            <a:endParaRPr lang="en-US" sz="3000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25698" y="4346847"/>
            <a:ext cx="3264061" cy="4972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CSquare</a:t>
            </a:r>
            <a:r>
              <a:rPr lang="en-US" sz="3000" b="1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327" y="5143500"/>
            <a:ext cx="11180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CSquare</a:t>
            </a:r>
            <a:r>
              <a:rPr lang="vi-VN" sz="3000" dirty="0" smtClean="0">
                <a:solidFill>
                  <a:schemeClr val="bg1"/>
                </a:solidFill>
              </a:rPr>
              <a:t> (); UL(</a:t>
            </a:r>
            <a:r>
              <a:rPr lang="vi-VN" sz="3000" dirty="0" err="1" smtClean="0">
                <a:solidFill>
                  <a:schemeClr val="bg1"/>
                </a:solidFill>
              </a:rPr>
              <a:t>x,y</a:t>
            </a:r>
            <a:r>
              <a:rPr lang="vi-VN" sz="3000" dirty="0" smtClean="0">
                <a:solidFill>
                  <a:schemeClr val="bg1"/>
                </a:solidFill>
              </a:rPr>
              <a:t>), canh (c)</a:t>
            </a:r>
            <a:endParaRPr lang="vi-VN" sz="3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21" y="4844049"/>
            <a:ext cx="2143125" cy="19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452" y="393029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CEllipse</a:t>
            </a:r>
            <a:r>
              <a:rPr lang="en-US" sz="3000" b="1" dirty="0" smtClean="0"/>
              <a:t> và </a:t>
            </a:r>
            <a:r>
              <a:rPr lang="en-US" sz="3000" b="1" dirty="0" err="1" smtClean="0"/>
              <a:t>CCircle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5636" y="1485325"/>
            <a:ext cx="11558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Point</a:t>
            </a:r>
            <a:r>
              <a:rPr lang="vi-VN" sz="3000" dirty="0" smtClean="0">
                <a:solidFill>
                  <a:schemeClr val="bg1"/>
                </a:solidFill>
              </a:rPr>
              <a:t> T;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xR</a:t>
            </a:r>
            <a:r>
              <a:rPr lang="vi-VN" sz="3000" dirty="0" smtClean="0">
                <a:solidFill>
                  <a:schemeClr val="bg1"/>
                </a:solidFill>
              </a:rPr>
              <a:t>, </a:t>
            </a:r>
            <a:r>
              <a:rPr lang="vi-VN" sz="3000" dirty="0" err="1" smtClean="0">
                <a:solidFill>
                  <a:schemeClr val="bg1"/>
                </a:solidFill>
              </a:rPr>
              <a:t>yR</a:t>
            </a:r>
            <a:r>
              <a:rPr lang="vi-VN" sz="30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CEllipse</a:t>
            </a:r>
            <a:r>
              <a:rPr lang="vi-VN" sz="3000" dirty="0" smtClean="0">
                <a:solidFill>
                  <a:schemeClr val="bg1"/>
                </a:solidFill>
              </a:rPr>
              <a:t> (); T(</a:t>
            </a:r>
            <a:r>
              <a:rPr lang="vi-VN" sz="3000" dirty="0" err="1" smtClean="0">
                <a:solidFill>
                  <a:schemeClr val="bg1"/>
                </a:solidFill>
              </a:rPr>
              <a:t>x,y</a:t>
            </a:r>
            <a:r>
              <a:rPr lang="vi-VN" sz="3000" dirty="0" smtClean="0">
                <a:solidFill>
                  <a:schemeClr val="bg1"/>
                </a:solidFill>
              </a:rPr>
              <a:t>), </a:t>
            </a:r>
            <a:r>
              <a:rPr lang="vi-VN" sz="3000" dirty="0" err="1" smtClean="0">
                <a:solidFill>
                  <a:schemeClr val="bg1"/>
                </a:solidFill>
              </a:rPr>
              <a:t>xR</a:t>
            </a:r>
            <a:r>
              <a:rPr lang="vi-VN" sz="3000" dirty="0" smtClean="0">
                <a:solidFill>
                  <a:schemeClr val="bg1"/>
                </a:solidFill>
              </a:rPr>
              <a:t>(a); </a:t>
            </a:r>
            <a:r>
              <a:rPr lang="vi-VN" sz="3000" dirty="0" err="1" smtClean="0">
                <a:solidFill>
                  <a:schemeClr val="bg1"/>
                </a:solidFill>
              </a:rPr>
              <a:t>yR</a:t>
            </a:r>
            <a:r>
              <a:rPr lang="vi-VN" sz="3000" dirty="0" smtClean="0">
                <a:solidFill>
                  <a:schemeClr val="bg1"/>
                </a:solidFill>
              </a:rPr>
              <a:t>(b) </a:t>
            </a:r>
            <a:endParaRPr lang="vi-VN" sz="3000" dirty="0">
              <a:solidFill>
                <a:schemeClr val="bg1"/>
              </a:solidFill>
            </a:endParaRP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move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a,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b)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Scale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s)</a:t>
            </a:r>
            <a:endParaRPr lang="vi-VN" sz="3000" dirty="0">
              <a:solidFill>
                <a:schemeClr val="bg1"/>
              </a:solidFill>
            </a:endParaRP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draw</a:t>
            </a:r>
            <a:r>
              <a:rPr lang="vi-VN" sz="3000" dirty="0" smtClean="0">
                <a:solidFill>
                  <a:schemeClr val="bg1"/>
                </a:solidFill>
              </a:rPr>
              <a:t> (HDC </a:t>
            </a:r>
            <a:r>
              <a:rPr lang="vi-VN" sz="3000" dirty="0" err="1" smtClean="0">
                <a:solidFill>
                  <a:schemeClr val="bg1"/>
                </a:solidFill>
              </a:rPr>
              <a:t>hdc</a:t>
            </a:r>
            <a:r>
              <a:rPr lang="vi-VN" sz="30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62791" y="988123"/>
            <a:ext cx="3264061" cy="4972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CEllipse</a:t>
            </a:r>
            <a:endParaRPr lang="en-US" sz="3000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25698" y="4347647"/>
            <a:ext cx="3264061" cy="4972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CCircle</a:t>
            </a:r>
            <a:r>
              <a:rPr lang="en-US" sz="3000" b="1" dirty="0" smtClean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327" y="5143500"/>
            <a:ext cx="11180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Ccircle</a:t>
            </a:r>
            <a:r>
              <a:rPr lang="vi-VN" sz="3000" dirty="0" smtClean="0">
                <a:solidFill>
                  <a:schemeClr val="bg1"/>
                </a:solidFill>
              </a:rPr>
              <a:t>(); T(</a:t>
            </a:r>
            <a:r>
              <a:rPr lang="vi-VN" sz="3000" dirty="0" err="1" smtClean="0">
                <a:solidFill>
                  <a:schemeClr val="bg1"/>
                </a:solidFill>
              </a:rPr>
              <a:t>x,y,r,r</a:t>
            </a:r>
            <a:r>
              <a:rPr lang="vi-VN" sz="3000" dirty="0" smtClean="0">
                <a:solidFill>
                  <a:schemeClr val="bg1"/>
                </a:solidFill>
              </a:rPr>
              <a:t>)</a:t>
            </a:r>
            <a:endParaRPr lang="vi-VN" sz="3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5" y="1751620"/>
            <a:ext cx="4762500" cy="2446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55" y="4994174"/>
            <a:ext cx="2157844" cy="18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452" y="393029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CDaGiac</a:t>
            </a:r>
            <a:r>
              <a:rPr lang="en-US" sz="3000" b="1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636" y="1002928"/>
            <a:ext cx="115583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 err="1" smtClean="0">
                <a:solidFill>
                  <a:schemeClr val="bg1"/>
                </a:solidFill>
              </a:rPr>
              <a:t>Point</a:t>
            </a:r>
            <a:r>
              <a:rPr lang="vi-VN" sz="3000" dirty="0" smtClean="0">
                <a:solidFill>
                  <a:schemeClr val="bg1"/>
                </a:solidFill>
              </a:rPr>
              <a:t> *DG=NULL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int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size</a:t>
            </a:r>
            <a:r>
              <a:rPr lang="vi-VN" sz="30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int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max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size</a:t>
            </a:r>
            <a:r>
              <a:rPr lang="vi-VN" sz="30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CDaGiac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int</a:t>
            </a:r>
            <a:r>
              <a:rPr lang="vi-VN" sz="3000" dirty="0" smtClean="0">
                <a:solidFill>
                  <a:schemeClr val="bg1"/>
                </a:solidFill>
              </a:rPr>
              <a:t> n = 0); </a:t>
            </a:r>
            <a:r>
              <a:rPr lang="vi-VN" sz="3000" dirty="0" err="1" smtClean="0">
                <a:solidFill>
                  <a:schemeClr val="bg1"/>
                </a:solidFill>
              </a:rPr>
              <a:t>size</a:t>
            </a:r>
            <a:r>
              <a:rPr lang="vi-VN" sz="3000" dirty="0" smtClean="0">
                <a:solidFill>
                  <a:schemeClr val="bg1"/>
                </a:solidFill>
              </a:rPr>
              <a:t> (0), </a:t>
            </a:r>
            <a:r>
              <a:rPr lang="vi-VN" sz="3000" dirty="0" err="1" smtClean="0">
                <a:solidFill>
                  <a:schemeClr val="bg1"/>
                </a:solidFill>
              </a:rPr>
              <a:t>maxSize</a:t>
            </a:r>
            <a:r>
              <a:rPr lang="vi-VN" sz="3000" dirty="0" smtClean="0">
                <a:solidFill>
                  <a:schemeClr val="bg1"/>
                </a:solidFill>
              </a:rPr>
              <a:t>(n){</a:t>
            </a: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move</a:t>
            </a:r>
            <a:r>
              <a:rPr lang="vi-VN" sz="3000" dirty="0">
                <a:solidFill>
                  <a:schemeClr val="bg1"/>
                </a:solidFill>
              </a:rPr>
              <a:t> </a:t>
            </a:r>
            <a:r>
              <a:rPr lang="vi-VN" sz="3000" dirty="0" smtClean="0">
                <a:solidFill>
                  <a:schemeClr val="bg1"/>
                </a:solidFill>
              </a:rPr>
              <a:t>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a, 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b)</a:t>
            </a:r>
          </a:p>
          <a:p>
            <a:r>
              <a:rPr lang="vi-VN" sz="3000" dirty="0" err="1">
                <a:solidFill>
                  <a:schemeClr val="bg1"/>
                </a:solidFill>
              </a:rPr>
              <a:t>v</a:t>
            </a:r>
            <a:r>
              <a:rPr lang="vi-VN" sz="3000" dirty="0" err="1" smtClean="0">
                <a:solidFill>
                  <a:schemeClr val="bg1"/>
                </a:solidFill>
              </a:rPr>
              <a:t>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draw</a:t>
            </a:r>
            <a:r>
              <a:rPr lang="vi-VN" sz="3000" dirty="0" smtClean="0">
                <a:solidFill>
                  <a:schemeClr val="bg1"/>
                </a:solidFill>
              </a:rPr>
              <a:t> (HDC </a:t>
            </a:r>
            <a:r>
              <a:rPr lang="vi-VN" sz="3000" dirty="0" err="1" smtClean="0">
                <a:solidFill>
                  <a:schemeClr val="bg1"/>
                </a:solidFill>
              </a:rPr>
              <a:t>hdc</a:t>
            </a:r>
            <a:r>
              <a:rPr lang="vi-VN" sz="3000" dirty="0" smtClean="0">
                <a:solidFill>
                  <a:schemeClr val="bg1"/>
                </a:solidFill>
              </a:rPr>
              <a:t>) </a:t>
            </a:r>
            <a:endParaRPr lang="vi-VN" sz="3000" dirty="0">
              <a:solidFill>
                <a:schemeClr val="bg1"/>
              </a:solidFill>
            </a:endParaRPr>
          </a:p>
          <a:p>
            <a:r>
              <a:rPr lang="vi-VN" sz="3000" dirty="0" err="1" smtClean="0">
                <a:solidFill>
                  <a:schemeClr val="bg1"/>
                </a:solidFill>
              </a:rPr>
              <a:t>virtual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void</a:t>
            </a:r>
            <a:r>
              <a:rPr lang="vi-VN" sz="3000" dirty="0" smtClean="0">
                <a:solidFill>
                  <a:schemeClr val="bg1"/>
                </a:solidFill>
              </a:rPr>
              <a:t> </a:t>
            </a:r>
            <a:r>
              <a:rPr lang="vi-VN" sz="3000" dirty="0" err="1" smtClean="0">
                <a:solidFill>
                  <a:schemeClr val="bg1"/>
                </a:solidFill>
              </a:rPr>
              <a:t>Scale</a:t>
            </a:r>
            <a:r>
              <a:rPr lang="vi-VN" sz="3000" dirty="0" smtClean="0">
                <a:solidFill>
                  <a:schemeClr val="bg1"/>
                </a:solidFill>
              </a:rPr>
              <a:t> (</a:t>
            </a:r>
            <a:r>
              <a:rPr lang="vi-VN" sz="3000" dirty="0" err="1" smtClean="0">
                <a:solidFill>
                  <a:schemeClr val="bg1"/>
                </a:solidFill>
              </a:rPr>
              <a:t>double</a:t>
            </a:r>
            <a:r>
              <a:rPr lang="vi-VN" sz="3000" dirty="0" smtClean="0">
                <a:solidFill>
                  <a:schemeClr val="bg1"/>
                </a:solidFill>
              </a:rPr>
              <a:t> s)}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20" y="4249882"/>
            <a:ext cx="5758404" cy="26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450" y="320292"/>
            <a:ext cx="11632557" cy="42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Các thao tác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450" y="841665"/>
            <a:ext cx="1155837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</a:rPr>
              <a:t>T</a:t>
            </a:r>
            <a:r>
              <a:rPr lang="vi-VN" sz="2500" dirty="0" smtClean="0">
                <a:solidFill>
                  <a:schemeClr val="bg1"/>
                </a:solidFill>
              </a:rPr>
              <a:t>a </a:t>
            </a:r>
            <a:r>
              <a:rPr lang="vi-VN" sz="2500" dirty="0">
                <a:solidFill>
                  <a:schemeClr val="bg1"/>
                </a:solidFill>
              </a:rPr>
              <a:t>sử dụng </a:t>
            </a:r>
            <a:r>
              <a:rPr lang="vi-VN" sz="2500" dirty="0" err="1">
                <a:solidFill>
                  <a:schemeClr val="bg1"/>
                </a:solidFill>
              </a:rPr>
              <a:t>RadioButton</a:t>
            </a:r>
            <a:r>
              <a:rPr lang="vi-VN" sz="2500" dirty="0">
                <a:solidFill>
                  <a:schemeClr val="bg1"/>
                </a:solidFill>
              </a:rPr>
              <a:t> mà </a:t>
            </a:r>
            <a:r>
              <a:rPr lang="en-US" sz="2500" dirty="0" smtClean="0">
                <a:solidFill>
                  <a:schemeClr val="bg1"/>
                </a:solidFill>
              </a:rPr>
              <a:t>nó</a:t>
            </a:r>
            <a:r>
              <a:rPr lang="vi-VN" sz="2500" dirty="0" smtClean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chỉ lựa chọn duy nhất </a:t>
            </a:r>
            <a:r>
              <a:rPr lang="en-US" sz="2500" dirty="0" smtClean="0">
                <a:solidFill>
                  <a:schemeClr val="bg1"/>
                </a:solidFill>
              </a:rPr>
              <a:t>một</a:t>
            </a:r>
            <a:r>
              <a:rPr lang="vi-VN" sz="2500" dirty="0" smtClean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trong các hình </a:t>
            </a:r>
            <a:r>
              <a:rPr lang="vi-VN" sz="2500" dirty="0" smtClean="0">
                <a:solidFill>
                  <a:schemeClr val="bg1"/>
                </a:solidFill>
              </a:rPr>
              <a:t>tro</a:t>
            </a:r>
            <a:r>
              <a:rPr lang="en-US" sz="2500" dirty="0" smtClean="0">
                <a:solidFill>
                  <a:schemeClr val="bg1"/>
                </a:solidFill>
              </a:rPr>
              <a:t>ng</a:t>
            </a:r>
            <a:r>
              <a:rPr lang="vi-VN" sz="2500" dirty="0" smtClean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danh sách nên ta sử dụng 2 con trỏ và 2 bảng </a:t>
            </a:r>
            <a:r>
              <a:rPr lang="vi-VN" sz="2500" dirty="0" err="1">
                <a:solidFill>
                  <a:schemeClr val="bg1"/>
                </a:solidFill>
              </a:rPr>
              <a:t>RadioButon</a:t>
            </a:r>
            <a:r>
              <a:rPr lang="vi-VN" sz="2500" dirty="0">
                <a:solidFill>
                  <a:schemeClr val="bg1"/>
                </a:solidFill>
              </a:rPr>
              <a:t> để lựa chọn hai hình trong danh </a:t>
            </a:r>
            <a:r>
              <a:rPr lang="vi-VN" sz="2500" dirty="0" smtClean="0">
                <a:solidFill>
                  <a:schemeClr val="bg1"/>
                </a:solidFill>
              </a:rPr>
              <a:t>sách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</a:rPr>
              <a:t>Với vật 1, ta sử dụng tổ hợp phím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,,, (tương ứng với lên, xuống trái phải) để di chuyển và phím </a:t>
            </a:r>
            <a:r>
              <a:rPr lang="en-US" sz="25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(+)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 để phóng to và phím </a:t>
            </a:r>
            <a:r>
              <a:rPr lang="en-US" sz="25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(-)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để thu nhỏ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</a:rPr>
              <a:t>Với vật </a:t>
            </a:r>
            <a:r>
              <a:rPr lang="en-US" sz="2500" dirty="0" smtClean="0">
                <a:solidFill>
                  <a:schemeClr val="bg1"/>
                </a:solidFill>
              </a:rPr>
              <a:t>2, </a:t>
            </a:r>
            <a:r>
              <a:rPr lang="en-US" sz="2500" dirty="0">
                <a:solidFill>
                  <a:schemeClr val="bg1"/>
                </a:solidFill>
              </a:rPr>
              <a:t>ta sử dụng tổ hợp phím </a:t>
            </a:r>
            <a:r>
              <a:rPr lang="en-US" sz="25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2,4,8,6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 (tương </a:t>
            </a:r>
            <a:r>
              <a:rPr lang="en-US" sz="2500" dirty="0">
                <a:solidFill>
                  <a:schemeClr val="bg1"/>
                </a:solidFill>
                <a:sym typeface="Wingdings" panose="05000000000000000000" pitchFamily="2" charset="2"/>
              </a:rPr>
              <a:t>ứng với lên,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xuống, trái, phải</a:t>
            </a:r>
            <a:r>
              <a:rPr lang="en-US" sz="2500" dirty="0">
                <a:solidFill>
                  <a:schemeClr val="bg1"/>
                </a:solidFill>
                <a:sym typeface="Wingdings" panose="05000000000000000000" pitchFamily="2" charset="2"/>
              </a:rPr>
              <a:t>) để di chuyển và phím </a:t>
            </a:r>
            <a:r>
              <a:rPr lang="en-US" sz="25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(*)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500" dirty="0">
                <a:solidFill>
                  <a:schemeClr val="bg1"/>
                </a:solidFill>
                <a:sym typeface="Wingdings" panose="05000000000000000000" pitchFamily="2" charset="2"/>
              </a:rPr>
              <a:t>để phóng to và phím </a:t>
            </a:r>
            <a:r>
              <a:rPr lang="en-US" sz="25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(/) </a:t>
            </a:r>
            <a:r>
              <a:rPr lang="en-US" sz="2500" dirty="0">
                <a:solidFill>
                  <a:schemeClr val="bg1"/>
                </a:solidFill>
                <a:sym typeface="Wingdings" panose="05000000000000000000" pitchFamily="2" charset="2"/>
              </a:rPr>
              <a:t>để thu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nhỏ </a:t>
            </a:r>
            <a:endParaRPr lang="en-US" sz="2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vi-VN" sz="3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88" y="3564081"/>
            <a:ext cx="6274096" cy="31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477</TotalTime>
  <Words>420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51</cp:revision>
  <dcterms:created xsi:type="dcterms:W3CDTF">2020-06-18T01:53:52Z</dcterms:created>
  <dcterms:modified xsi:type="dcterms:W3CDTF">2020-07-25T15:17:10Z</dcterms:modified>
</cp:coreProperties>
</file>