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8"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A592-1E3F-410E-8384-16573E62D7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A871AA-F975-43FC-9E86-8236097B4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6CB039-B24E-4365-9B37-B22158131B10}"/>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5" name="Footer Placeholder 4">
            <a:extLst>
              <a:ext uri="{FF2B5EF4-FFF2-40B4-BE49-F238E27FC236}">
                <a16:creationId xmlns:a16="http://schemas.microsoft.com/office/drawing/2014/main" id="{AA9DA2C4-216E-4B45-B112-5ADBCCAC2D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E866B6-875E-46EF-805D-582567E6F8D2}"/>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398271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B2AA-2752-415C-B672-E7344E8E34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2B1DC6-2F3C-4E76-922D-439AFE5874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8F2F6-4332-4F3D-9388-5A04A90545EF}"/>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5" name="Footer Placeholder 4">
            <a:extLst>
              <a:ext uri="{FF2B5EF4-FFF2-40B4-BE49-F238E27FC236}">
                <a16:creationId xmlns:a16="http://schemas.microsoft.com/office/drawing/2014/main" id="{C2E79A41-5B2F-4F58-BD55-A0A84CB6A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354F1-45D6-4538-A037-5880A789FB48}"/>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143903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9F8E3-3503-4A3B-8F48-4B8C7348FF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79078E-9F81-4F2F-9745-2989ACB480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3BDF7-A19E-4B57-B51F-C7D3236A008A}"/>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5" name="Footer Placeholder 4">
            <a:extLst>
              <a:ext uri="{FF2B5EF4-FFF2-40B4-BE49-F238E27FC236}">
                <a16:creationId xmlns:a16="http://schemas.microsoft.com/office/drawing/2014/main" id="{F6E21D99-25A3-4693-A764-355273DA6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35191-6BCA-45AB-AE78-DBD017F63014}"/>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46566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DAFD-55A5-4396-810F-BCB9B59FF3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C109F-E60A-47CB-A8D2-9B93E050F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8DC25-DC93-4386-AEF7-D34478E84D80}"/>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5" name="Footer Placeholder 4">
            <a:extLst>
              <a:ext uri="{FF2B5EF4-FFF2-40B4-BE49-F238E27FC236}">
                <a16:creationId xmlns:a16="http://schemas.microsoft.com/office/drawing/2014/main" id="{591E7629-28FB-4B88-899D-9B302EEC0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B4CF6-81E0-43B2-8D98-93904CADBC54}"/>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215425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48ED-D8A5-451A-85FD-80CC9F9F8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35B929-D6EF-4DEB-ABD4-2EBAE98C7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02F56-EE25-4929-AFD4-78A7918771ED}"/>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5" name="Footer Placeholder 4">
            <a:extLst>
              <a:ext uri="{FF2B5EF4-FFF2-40B4-BE49-F238E27FC236}">
                <a16:creationId xmlns:a16="http://schemas.microsoft.com/office/drawing/2014/main" id="{4EEEC30D-194C-4424-B9AE-86C7D27EE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72170-0FC6-4984-AB3D-34960038A31B}"/>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242549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7A12-10D6-4B38-B8FE-33CA12D43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87886-1CB0-42BB-8FFF-D828BC423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897F19-AA93-41AC-9669-5CB295C34F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A386A1-27A9-4BF4-B42E-4FEB82E30679}"/>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6" name="Footer Placeholder 5">
            <a:extLst>
              <a:ext uri="{FF2B5EF4-FFF2-40B4-BE49-F238E27FC236}">
                <a16:creationId xmlns:a16="http://schemas.microsoft.com/office/drawing/2014/main" id="{5B8C706D-638A-4314-86DC-8EB9578D06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559909-C16D-42C4-ACFB-50B8CC655B3F}"/>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390620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85F6-EF62-4CB2-8291-89C7643A89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5E6276-C094-469F-8C52-FF4BBCD89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A33405-0A93-466E-9C61-1BDCC36C8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F4C8BE-CE44-497E-BEA1-DA1F1B5ED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C5786-9BBE-4E3D-B212-5DBB7BAAE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FFC58B-0A1B-4119-BE4C-2E716F838748}"/>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8" name="Footer Placeholder 7">
            <a:extLst>
              <a:ext uri="{FF2B5EF4-FFF2-40B4-BE49-F238E27FC236}">
                <a16:creationId xmlns:a16="http://schemas.microsoft.com/office/drawing/2014/main" id="{0D915D94-549E-49F3-A5AE-582C03F399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28547F-7E66-4728-8D97-07DEFE75FAAA}"/>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1352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581-12CA-448A-8C0A-906809D9BF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5961AE-69C8-440A-9B29-EE8F95DF69F0}"/>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4" name="Footer Placeholder 3">
            <a:extLst>
              <a:ext uri="{FF2B5EF4-FFF2-40B4-BE49-F238E27FC236}">
                <a16:creationId xmlns:a16="http://schemas.microsoft.com/office/drawing/2014/main" id="{42AD0C09-C904-41DB-81E6-A3891846F3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097BAF-C85B-44F2-93F2-4F46887B196C}"/>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72761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836FB-5BFC-4C75-B578-210937875BD1}"/>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3" name="Footer Placeholder 2">
            <a:extLst>
              <a:ext uri="{FF2B5EF4-FFF2-40B4-BE49-F238E27FC236}">
                <a16:creationId xmlns:a16="http://schemas.microsoft.com/office/drawing/2014/main" id="{8579FCEF-C001-489F-9F6E-F176D2A03C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F8DB2B-9F50-437C-9DB6-E2371F8DC73D}"/>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2166628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14F1-E532-4F8F-B1F8-E770F3AED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C4D31E-DE1C-4411-9702-FAD3EBA52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F66F93-2CF8-4B91-8AB7-73FB59849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FDAFE-AF19-490B-BB10-E04F58261E07}"/>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6" name="Footer Placeholder 5">
            <a:extLst>
              <a:ext uri="{FF2B5EF4-FFF2-40B4-BE49-F238E27FC236}">
                <a16:creationId xmlns:a16="http://schemas.microsoft.com/office/drawing/2014/main" id="{F9A6E571-FC2D-4436-85DC-5E310BE5A0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E204CB-3843-427F-ADE3-F18368FBB052}"/>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110980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11D5-7C35-4CE8-9C83-D1487835A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C3D362-5F71-41D7-8F83-AF0425FA3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2BCECB-0DF2-47F5-A91F-57DDB0AF1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F0712-5A53-4CA9-9CCF-B2CC87E186E8}"/>
              </a:ext>
            </a:extLst>
          </p:cNvPr>
          <p:cNvSpPr>
            <a:spLocks noGrp="1"/>
          </p:cNvSpPr>
          <p:nvPr>
            <p:ph type="dt" sz="half" idx="10"/>
          </p:nvPr>
        </p:nvSpPr>
        <p:spPr/>
        <p:txBody>
          <a:bodyPr/>
          <a:lstStyle/>
          <a:p>
            <a:fld id="{1BAF9A72-0C23-4DBC-B7B9-E1F912F4F775}" type="datetimeFigureOut">
              <a:rPr lang="en-IN" smtClean="0"/>
              <a:t>19-12-2022</a:t>
            </a:fld>
            <a:endParaRPr lang="en-IN"/>
          </a:p>
        </p:txBody>
      </p:sp>
      <p:sp>
        <p:nvSpPr>
          <p:cNvPr id="6" name="Footer Placeholder 5">
            <a:extLst>
              <a:ext uri="{FF2B5EF4-FFF2-40B4-BE49-F238E27FC236}">
                <a16:creationId xmlns:a16="http://schemas.microsoft.com/office/drawing/2014/main" id="{0FBFE8A7-578C-41E7-9D94-B064CD0B07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978C64-82F6-4264-9454-0E8A1A669D51}"/>
              </a:ext>
            </a:extLst>
          </p:cNvPr>
          <p:cNvSpPr>
            <a:spLocks noGrp="1"/>
          </p:cNvSpPr>
          <p:nvPr>
            <p:ph type="sldNum" sz="quarter" idx="12"/>
          </p:nvPr>
        </p:nvSpPr>
        <p:spPr/>
        <p:txBody>
          <a:bodyPr/>
          <a:lstStyle/>
          <a:p>
            <a:fld id="{0402BBE7-0AF9-4A28-885B-B33B0FB57020}" type="slidenum">
              <a:rPr lang="en-IN" smtClean="0"/>
              <a:t>‹#›</a:t>
            </a:fld>
            <a:endParaRPr lang="en-IN"/>
          </a:p>
        </p:txBody>
      </p:sp>
    </p:spTree>
    <p:extLst>
      <p:ext uri="{BB962C8B-B14F-4D97-AF65-F5344CB8AC3E}">
        <p14:creationId xmlns:p14="http://schemas.microsoft.com/office/powerpoint/2010/main" val="247903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0F1C0-9699-4913-866B-8EF27FC9B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D2AE9E-4F6C-487E-8B70-F059D5FB8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9E8FD4-F485-42BB-AE63-EE400ACA5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F9A72-0C23-4DBC-B7B9-E1F912F4F775}" type="datetimeFigureOut">
              <a:rPr lang="en-IN" smtClean="0"/>
              <a:t>19-12-2022</a:t>
            </a:fld>
            <a:endParaRPr lang="en-IN"/>
          </a:p>
        </p:txBody>
      </p:sp>
      <p:sp>
        <p:nvSpPr>
          <p:cNvPr id="5" name="Footer Placeholder 4">
            <a:extLst>
              <a:ext uri="{FF2B5EF4-FFF2-40B4-BE49-F238E27FC236}">
                <a16:creationId xmlns:a16="http://schemas.microsoft.com/office/drawing/2014/main" id="{54A7AE34-CB22-4465-8291-8D69B028F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E055DB-841E-4463-B799-85B6392F6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2BBE7-0AF9-4A28-885B-B33B0FB57020}" type="slidenum">
              <a:rPr lang="en-IN" smtClean="0"/>
              <a:t>‹#›</a:t>
            </a:fld>
            <a:endParaRPr lang="en-IN"/>
          </a:p>
        </p:txBody>
      </p:sp>
    </p:spTree>
    <p:extLst>
      <p:ext uri="{BB962C8B-B14F-4D97-AF65-F5344CB8AC3E}">
        <p14:creationId xmlns:p14="http://schemas.microsoft.com/office/powerpoint/2010/main" val="94493505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4213-07B4-4491-8C3A-9B13AD793A69}"/>
              </a:ext>
            </a:extLst>
          </p:cNvPr>
          <p:cNvSpPr>
            <a:spLocks noGrp="1"/>
          </p:cNvSpPr>
          <p:nvPr>
            <p:ph type="ctrTitle"/>
          </p:nvPr>
        </p:nvSpPr>
        <p:spPr/>
        <p:txBody>
          <a:bodyPr/>
          <a:lstStyle/>
          <a:p>
            <a:r>
              <a:rPr lang="en-IN" dirty="0"/>
              <a:t>Team 1</a:t>
            </a:r>
          </a:p>
        </p:txBody>
      </p:sp>
      <p:sp>
        <p:nvSpPr>
          <p:cNvPr id="3" name="Subtitle 2">
            <a:extLst>
              <a:ext uri="{FF2B5EF4-FFF2-40B4-BE49-F238E27FC236}">
                <a16:creationId xmlns:a16="http://schemas.microsoft.com/office/drawing/2014/main" id="{FF8FDDFE-FE19-4074-993B-AA6C6A475F55}"/>
              </a:ext>
            </a:extLst>
          </p:cNvPr>
          <p:cNvSpPr>
            <a:spLocks noGrp="1"/>
          </p:cNvSpPr>
          <p:nvPr>
            <p:ph type="subTitle" idx="1"/>
          </p:nvPr>
        </p:nvSpPr>
        <p:spPr>
          <a:xfrm>
            <a:off x="1524000" y="3602038"/>
            <a:ext cx="9144000" cy="458974"/>
          </a:xfrm>
        </p:spPr>
        <p:txBody>
          <a:bodyPr/>
          <a:lstStyle/>
          <a:p>
            <a:r>
              <a:rPr lang="en-IN" dirty="0"/>
              <a:t>Mini project</a:t>
            </a:r>
          </a:p>
        </p:txBody>
      </p:sp>
      <p:sp>
        <p:nvSpPr>
          <p:cNvPr id="4" name="TextBox 3">
            <a:extLst>
              <a:ext uri="{FF2B5EF4-FFF2-40B4-BE49-F238E27FC236}">
                <a16:creationId xmlns:a16="http://schemas.microsoft.com/office/drawing/2014/main" id="{233ADABD-F87E-4656-A293-0BABA2CCEFCE}"/>
              </a:ext>
            </a:extLst>
          </p:cNvPr>
          <p:cNvSpPr txBox="1"/>
          <p:nvPr/>
        </p:nvSpPr>
        <p:spPr>
          <a:xfrm>
            <a:off x="304800" y="4652682"/>
            <a:ext cx="5109882" cy="1754326"/>
          </a:xfrm>
          <a:prstGeom prst="rect">
            <a:avLst/>
          </a:prstGeom>
          <a:noFill/>
        </p:spPr>
        <p:txBody>
          <a:bodyPr wrap="square" rtlCol="0">
            <a:spAutoFit/>
          </a:bodyPr>
          <a:lstStyle/>
          <a:p>
            <a:r>
              <a:rPr lang="en-IN" dirty="0"/>
              <a:t>Team Members:</a:t>
            </a:r>
          </a:p>
          <a:p>
            <a:pPr marL="342900" indent="-342900">
              <a:buFont typeface="+mj-lt"/>
              <a:buAutoNum type="arabicPeriod"/>
            </a:pPr>
            <a:r>
              <a:rPr lang="en-IN" dirty="0"/>
              <a:t>A</a:t>
            </a:r>
          </a:p>
          <a:p>
            <a:pPr marL="342900" indent="-342900">
              <a:buFont typeface="+mj-lt"/>
              <a:buAutoNum type="arabicPeriod"/>
            </a:pPr>
            <a:r>
              <a:rPr lang="en-IN" dirty="0"/>
              <a:t>B</a:t>
            </a:r>
          </a:p>
          <a:p>
            <a:pPr marL="342900" indent="-342900">
              <a:buFont typeface="+mj-lt"/>
              <a:buAutoNum type="arabicPeriod"/>
            </a:pPr>
            <a:r>
              <a:rPr lang="en-IN" dirty="0"/>
              <a:t>C</a:t>
            </a:r>
          </a:p>
          <a:p>
            <a:pPr marL="342900" indent="-342900">
              <a:buFont typeface="+mj-lt"/>
              <a:buAutoNum type="arabicPeriod"/>
            </a:pPr>
            <a:r>
              <a:rPr lang="en-IN" dirty="0"/>
              <a:t>D</a:t>
            </a:r>
          </a:p>
          <a:p>
            <a:pPr marL="342900" indent="-342900">
              <a:buFont typeface="+mj-lt"/>
              <a:buAutoNum type="arabicPeriod"/>
            </a:pPr>
            <a:r>
              <a:rPr lang="en-IN" dirty="0"/>
              <a:t>E</a:t>
            </a:r>
          </a:p>
        </p:txBody>
      </p:sp>
    </p:spTree>
    <p:extLst>
      <p:ext uri="{BB962C8B-B14F-4D97-AF65-F5344CB8AC3E}">
        <p14:creationId xmlns:p14="http://schemas.microsoft.com/office/powerpoint/2010/main" val="5003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378-A310-443D-83EC-A4D462C61C4F}"/>
              </a:ext>
            </a:extLst>
          </p:cNvPr>
          <p:cNvSpPr>
            <a:spLocks noGrp="1"/>
          </p:cNvSpPr>
          <p:nvPr>
            <p:ph type="ctrTitle"/>
          </p:nvPr>
        </p:nvSpPr>
        <p:spPr>
          <a:xfrm>
            <a:off x="394447" y="421341"/>
            <a:ext cx="9144000" cy="1107422"/>
          </a:xfrm>
        </p:spPr>
        <p:txBody>
          <a:bodyPr/>
          <a:lstStyle/>
          <a:p>
            <a:r>
              <a:rPr lang="en-IN" dirty="0"/>
              <a:t>The Problem:</a:t>
            </a:r>
          </a:p>
        </p:txBody>
      </p:sp>
      <p:sp>
        <p:nvSpPr>
          <p:cNvPr id="3" name="Subtitle 2">
            <a:extLst>
              <a:ext uri="{FF2B5EF4-FFF2-40B4-BE49-F238E27FC236}">
                <a16:creationId xmlns:a16="http://schemas.microsoft.com/office/drawing/2014/main" id="{6C255639-D920-4FD0-98A9-9798B08EF8BB}"/>
              </a:ext>
            </a:extLst>
          </p:cNvPr>
          <p:cNvSpPr>
            <a:spLocks noGrp="1"/>
          </p:cNvSpPr>
          <p:nvPr>
            <p:ph type="subTitle" idx="1"/>
          </p:nvPr>
        </p:nvSpPr>
        <p:spPr>
          <a:xfrm>
            <a:off x="1317812" y="1779775"/>
            <a:ext cx="9144000" cy="4020391"/>
          </a:xfrm>
        </p:spPr>
        <p:txBody>
          <a:bodyPr>
            <a:normAutofit lnSpcReduction="10000"/>
          </a:bodyPr>
          <a:lstStyle/>
          <a:p>
            <a:r>
              <a:rPr lang="en-US" dirty="0"/>
              <a:t>Inconvenience: Watering plants manually can be time-consuming and inconvenient, particularly for people who are busy or away from home frequently. </a:t>
            </a:r>
          </a:p>
          <a:p>
            <a:r>
              <a:rPr lang="en-US" dirty="0"/>
              <a:t>Inconsistent watering: It can be difficult to maintain a consistent watering schedule manually, which can lead to over or under watering of plants</a:t>
            </a:r>
          </a:p>
          <a:p>
            <a:r>
              <a:rPr lang="en-US" dirty="0"/>
              <a:t>Water waste: Manually watering plants can sometimes result in water waste due to overspray or runoff. </a:t>
            </a:r>
          </a:p>
          <a:p>
            <a:r>
              <a:rPr lang="en-US" dirty="0"/>
              <a:t>Plant health: Inconsistent watering or over/under watering can lead to poor plant health. </a:t>
            </a:r>
          </a:p>
          <a:p>
            <a:r>
              <a:rPr lang="en-US" dirty="0"/>
              <a:t>(Use floating tile to specify them)</a:t>
            </a:r>
          </a:p>
          <a:p>
            <a:endParaRPr lang="en-IN" dirty="0"/>
          </a:p>
        </p:txBody>
      </p:sp>
    </p:spTree>
    <p:extLst>
      <p:ext uri="{BB962C8B-B14F-4D97-AF65-F5344CB8AC3E}">
        <p14:creationId xmlns:p14="http://schemas.microsoft.com/office/powerpoint/2010/main" val="152642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378-A310-443D-83EC-A4D462C61C4F}"/>
              </a:ext>
            </a:extLst>
          </p:cNvPr>
          <p:cNvSpPr>
            <a:spLocks noGrp="1"/>
          </p:cNvSpPr>
          <p:nvPr>
            <p:ph type="ctrTitle"/>
          </p:nvPr>
        </p:nvSpPr>
        <p:spPr>
          <a:xfrm>
            <a:off x="394447" y="421341"/>
            <a:ext cx="11403106" cy="1107422"/>
          </a:xfrm>
        </p:spPr>
        <p:txBody>
          <a:bodyPr>
            <a:normAutofit/>
          </a:bodyPr>
          <a:lstStyle/>
          <a:p>
            <a:r>
              <a:rPr lang="en-IN" dirty="0"/>
              <a:t>Our Solution(+Value Proposition??)</a:t>
            </a:r>
            <a:r>
              <a:rPr lang="en-IN" dirty="0">
                <a:sym typeface="Wingdings" panose="05000000000000000000" pitchFamily="2" charset="2"/>
              </a:rPr>
              <a:t>:</a:t>
            </a:r>
            <a:endParaRPr lang="en-IN" dirty="0"/>
          </a:p>
        </p:txBody>
      </p:sp>
      <p:sp>
        <p:nvSpPr>
          <p:cNvPr id="3" name="Subtitle 2">
            <a:extLst>
              <a:ext uri="{FF2B5EF4-FFF2-40B4-BE49-F238E27FC236}">
                <a16:creationId xmlns:a16="http://schemas.microsoft.com/office/drawing/2014/main" id="{6C255639-D920-4FD0-98A9-9798B08EF8BB}"/>
              </a:ext>
            </a:extLst>
          </p:cNvPr>
          <p:cNvSpPr>
            <a:spLocks noGrp="1"/>
          </p:cNvSpPr>
          <p:nvPr>
            <p:ph type="subTitle" idx="1"/>
          </p:nvPr>
        </p:nvSpPr>
        <p:spPr>
          <a:xfrm>
            <a:off x="1317812" y="1779775"/>
            <a:ext cx="9144000" cy="4020391"/>
          </a:xfrm>
        </p:spPr>
        <p:txBody>
          <a:bodyPr>
            <a:normAutofit/>
          </a:bodyPr>
          <a:lstStyle/>
          <a:p>
            <a:r>
              <a:rPr lang="en-IN" b="1" dirty="0"/>
              <a:t>A</a:t>
            </a:r>
            <a:r>
              <a:rPr lang="en-IN" dirty="0"/>
              <a:t>utomated </a:t>
            </a:r>
            <a:r>
              <a:rPr lang="en-IN" b="1" dirty="0"/>
              <a:t>D</a:t>
            </a:r>
            <a:r>
              <a:rPr lang="en-IN" dirty="0"/>
              <a:t>omestic </a:t>
            </a:r>
            <a:r>
              <a:rPr lang="en-IN" b="1" dirty="0"/>
              <a:t>I</a:t>
            </a:r>
            <a:r>
              <a:rPr lang="en-IN" dirty="0"/>
              <a:t>rrigation </a:t>
            </a:r>
            <a:r>
              <a:rPr lang="en-IN" b="1" dirty="0"/>
              <a:t>S</a:t>
            </a:r>
            <a:r>
              <a:rPr lang="en-IN" dirty="0"/>
              <a:t>ystem-”Go the green way”</a:t>
            </a:r>
          </a:p>
          <a:p>
            <a:r>
              <a:rPr lang="en-US" dirty="0"/>
              <a:t>A fail-proof, easy to operate and resource-efficient solution to regulate the soil moisture level of the garden and maintain the general health of plants.</a:t>
            </a:r>
          </a:p>
          <a:p>
            <a:endParaRPr lang="en-US" dirty="0"/>
          </a:p>
          <a:p>
            <a:r>
              <a:rPr lang="en-US" dirty="0"/>
              <a:t>(ADD Logo and/or images)</a:t>
            </a:r>
            <a:endParaRPr lang="en-IN" dirty="0"/>
          </a:p>
        </p:txBody>
      </p:sp>
    </p:spTree>
    <p:extLst>
      <p:ext uri="{BB962C8B-B14F-4D97-AF65-F5344CB8AC3E}">
        <p14:creationId xmlns:p14="http://schemas.microsoft.com/office/powerpoint/2010/main" val="416716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378-A310-443D-83EC-A4D462C61C4F}"/>
              </a:ext>
            </a:extLst>
          </p:cNvPr>
          <p:cNvSpPr>
            <a:spLocks noGrp="1"/>
          </p:cNvSpPr>
          <p:nvPr>
            <p:ph type="ctrTitle"/>
          </p:nvPr>
        </p:nvSpPr>
        <p:spPr>
          <a:xfrm>
            <a:off x="394447" y="421341"/>
            <a:ext cx="11403106" cy="1107422"/>
          </a:xfrm>
        </p:spPr>
        <p:txBody>
          <a:bodyPr>
            <a:normAutofit/>
          </a:bodyPr>
          <a:lstStyle/>
          <a:p>
            <a:r>
              <a:rPr lang="en-IN" dirty="0"/>
              <a:t>How it works:</a:t>
            </a:r>
          </a:p>
        </p:txBody>
      </p:sp>
      <p:sp>
        <p:nvSpPr>
          <p:cNvPr id="3" name="Subtitle 2">
            <a:extLst>
              <a:ext uri="{FF2B5EF4-FFF2-40B4-BE49-F238E27FC236}">
                <a16:creationId xmlns:a16="http://schemas.microsoft.com/office/drawing/2014/main" id="{6C255639-D920-4FD0-98A9-9798B08EF8BB}"/>
              </a:ext>
            </a:extLst>
          </p:cNvPr>
          <p:cNvSpPr>
            <a:spLocks noGrp="1"/>
          </p:cNvSpPr>
          <p:nvPr>
            <p:ph type="subTitle" idx="1"/>
          </p:nvPr>
        </p:nvSpPr>
        <p:spPr>
          <a:xfrm>
            <a:off x="1317812" y="1779775"/>
            <a:ext cx="9144000" cy="4020391"/>
          </a:xfrm>
        </p:spPr>
        <p:txBody>
          <a:bodyPr>
            <a:normAutofit/>
          </a:bodyPr>
          <a:lstStyle/>
          <a:p>
            <a:endParaRPr lang="en-IN" dirty="0"/>
          </a:p>
        </p:txBody>
      </p:sp>
    </p:spTree>
    <p:extLst>
      <p:ext uri="{BB962C8B-B14F-4D97-AF65-F5344CB8AC3E}">
        <p14:creationId xmlns:p14="http://schemas.microsoft.com/office/powerpoint/2010/main" val="179331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378-A310-443D-83EC-A4D462C61C4F}"/>
              </a:ext>
            </a:extLst>
          </p:cNvPr>
          <p:cNvSpPr>
            <a:spLocks noGrp="1"/>
          </p:cNvSpPr>
          <p:nvPr>
            <p:ph type="ctrTitle"/>
          </p:nvPr>
        </p:nvSpPr>
        <p:spPr>
          <a:xfrm>
            <a:off x="394447" y="421341"/>
            <a:ext cx="11403106" cy="1107422"/>
          </a:xfrm>
        </p:spPr>
        <p:txBody>
          <a:bodyPr>
            <a:normAutofit/>
          </a:bodyPr>
          <a:lstStyle/>
          <a:p>
            <a:r>
              <a:rPr lang="en-IN" dirty="0"/>
              <a:t>How it works:</a:t>
            </a:r>
          </a:p>
        </p:txBody>
      </p:sp>
      <p:sp>
        <p:nvSpPr>
          <p:cNvPr id="3" name="Subtitle 2">
            <a:extLst>
              <a:ext uri="{FF2B5EF4-FFF2-40B4-BE49-F238E27FC236}">
                <a16:creationId xmlns:a16="http://schemas.microsoft.com/office/drawing/2014/main" id="{6C255639-D920-4FD0-98A9-9798B08EF8BB}"/>
              </a:ext>
            </a:extLst>
          </p:cNvPr>
          <p:cNvSpPr>
            <a:spLocks noGrp="1"/>
          </p:cNvSpPr>
          <p:nvPr>
            <p:ph type="subTitle" idx="1"/>
          </p:nvPr>
        </p:nvSpPr>
        <p:spPr>
          <a:xfrm>
            <a:off x="1317812" y="1779775"/>
            <a:ext cx="9144000" cy="4020391"/>
          </a:xfrm>
        </p:spPr>
        <p:txBody>
          <a:bodyPr>
            <a:normAutofit/>
          </a:bodyPr>
          <a:lstStyle/>
          <a:p>
            <a:r>
              <a:rPr lang="en-IN" dirty="0"/>
              <a:t>Control unit</a:t>
            </a:r>
          </a:p>
        </p:txBody>
      </p:sp>
    </p:spTree>
    <p:extLst>
      <p:ext uri="{BB962C8B-B14F-4D97-AF65-F5344CB8AC3E}">
        <p14:creationId xmlns:p14="http://schemas.microsoft.com/office/powerpoint/2010/main" val="78212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378-A310-443D-83EC-A4D462C61C4F}"/>
              </a:ext>
            </a:extLst>
          </p:cNvPr>
          <p:cNvSpPr>
            <a:spLocks noGrp="1"/>
          </p:cNvSpPr>
          <p:nvPr>
            <p:ph type="ctrTitle"/>
          </p:nvPr>
        </p:nvSpPr>
        <p:spPr>
          <a:xfrm>
            <a:off x="394447" y="421341"/>
            <a:ext cx="11403106" cy="1107422"/>
          </a:xfrm>
        </p:spPr>
        <p:txBody>
          <a:bodyPr>
            <a:normAutofit/>
          </a:bodyPr>
          <a:lstStyle/>
          <a:p>
            <a:r>
              <a:rPr lang="en-IN" dirty="0"/>
              <a:t>How it works:</a:t>
            </a:r>
          </a:p>
        </p:txBody>
      </p:sp>
      <p:sp>
        <p:nvSpPr>
          <p:cNvPr id="3" name="Subtitle 2">
            <a:extLst>
              <a:ext uri="{FF2B5EF4-FFF2-40B4-BE49-F238E27FC236}">
                <a16:creationId xmlns:a16="http://schemas.microsoft.com/office/drawing/2014/main" id="{6C255639-D920-4FD0-98A9-9798B08EF8BB}"/>
              </a:ext>
            </a:extLst>
          </p:cNvPr>
          <p:cNvSpPr>
            <a:spLocks noGrp="1"/>
          </p:cNvSpPr>
          <p:nvPr>
            <p:ph type="subTitle" idx="1"/>
          </p:nvPr>
        </p:nvSpPr>
        <p:spPr>
          <a:xfrm>
            <a:off x="1317812" y="1779775"/>
            <a:ext cx="9144000" cy="4020391"/>
          </a:xfrm>
        </p:spPr>
        <p:txBody>
          <a:bodyPr>
            <a:normAutofit/>
          </a:bodyPr>
          <a:lstStyle/>
          <a:p>
            <a:r>
              <a:rPr lang="en-IN" dirty="0"/>
              <a:t>Sensor unit</a:t>
            </a:r>
          </a:p>
        </p:txBody>
      </p:sp>
    </p:spTree>
    <p:extLst>
      <p:ext uri="{BB962C8B-B14F-4D97-AF65-F5344CB8AC3E}">
        <p14:creationId xmlns:p14="http://schemas.microsoft.com/office/powerpoint/2010/main" val="273920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378-A310-443D-83EC-A4D462C61C4F}"/>
              </a:ext>
            </a:extLst>
          </p:cNvPr>
          <p:cNvSpPr>
            <a:spLocks noGrp="1"/>
          </p:cNvSpPr>
          <p:nvPr>
            <p:ph type="ctrTitle"/>
          </p:nvPr>
        </p:nvSpPr>
        <p:spPr>
          <a:xfrm>
            <a:off x="394447" y="-117864"/>
            <a:ext cx="11403106" cy="1107422"/>
          </a:xfrm>
        </p:spPr>
        <p:txBody>
          <a:bodyPr>
            <a:normAutofit/>
          </a:bodyPr>
          <a:lstStyle/>
          <a:p>
            <a:r>
              <a:rPr lang="en-IN" dirty="0"/>
              <a:t>Market Evaluation</a:t>
            </a:r>
          </a:p>
        </p:txBody>
      </p:sp>
      <p:sp>
        <p:nvSpPr>
          <p:cNvPr id="3" name="Subtitle 2">
            <a:extLst>
              <a:ext uri="{FF2B5EF4-FFF2-40B4-BE49-F238E27FC236}">
                <a16:creationId xmlns:a16="http://schemas.microsoft.com/office/drawing/2014/main" id="{6C255639-D920-4FD0-98A9-9798B08EF8BB}"/>
              </a:ext>
            </a:extLst>
          </p:cNvPr>
          <p:cNvSpPr>
            <a:spLocks noGrp="1"/>
          </p:cNvSpPr>
          <p:nvPr>
            <p:ph type="subTitle" idx="1"/>
          </p:nvPr>
        </p:nvSpPr>
        <p:spPr>
          <a:xfrm>
            <a:off x="0" y="1057835"/>
            <a:ext cx="12192000" cy="5800165"/>
          </a:xfrm>
        </p:spPr>
        <p:txBody>
          <a:bodyPr>
            <a:normAutofit/>
          </a:bodyPr>
          <a:lstStyle/>
          <a:p>
            <a:r>
              <a:rPr lang="en-US" sz="1600" b="0" i="0" dirty="0">
                <a:solidFill>
                  <a:srgbClr val="454748"/>
                </a:solidFill>
                <a:effectLst/>
                <a:latin typeface="Roboto" panose="020B0604020202020204" pitchFamily="2" charset="0"/>
              </a:rPr>
              <a:t>The Global Gardening Equipment Market size is expected to reach $114 billion by 2028, rising at a market growth of 5.0% CAGR during the forecast period.</a:t>
            </a:r>
          </a:p>
          <a:p>
            <a:r>
              <a:rPr lang="en-US" sz="1600" b="0" i="0" dirty="0">
                <a:solidFill>
                  <a:srgbClr val="303233"/>
                </a:solidFill>
                <a:effectLst/>
                <a:latin typeface="Roboto" panose="02000000000000000000" pitchFamily="2" charset="0"/>
              </a:rPr>
              <a:t>The Home sector is valued at ₹ 3,538 billion in 2020 and it is forecast to reach ₹ 5,807 billion by 2025 at a CAGR of 10.4% in the period.</a:t>
            </a:r>
          </a:p>
          <a:p>
            <a:r>
              <a:rPr lang="en-US" sz="1600" b="0" i="0" dirty="0">
                <a:solidFill>
                  <a:srgbClr val="303233"/>
                </a:solidFill>
                <a:effectLst/>
                <a:latin typeface="Roboto" panose="02000000000000000000" pitchFamily="2" charset="0"/>
              </a:rPr>
              <a:t>The mass market players accounted for 61.0% of sector sales in 2020​</a:t>
            </a:r>
          </a:p>
          <a:p>
            <a:r>
              <a:rPr lang="en-US" sz="1400" b="0" i="0" dirty="0">
                <a:solidFill>
                  <a:srgbClr val="303233"/>
                </a:solidFill>
                <a:effectLst/>
                <a:latin typeface="Roboto" panose="02000000000000000000" pitchFamily="2" charset="0"/>
              </a:rPr>
              <a:t> ​</a:t>
            </a:r>
          </a:p>
          <a:p>
            <a:endParaRPr lang="en-US" sz="1400" b="0" i="0" dirty="0">
              <a:solidFill>
                <a:srgbClr val="303233"/>
              </a:solidFill>
              <a:effectLst/>
              <a:latin typeface="Roboto" panose="02000000000000000000" pitchFamily="2" charset="0"/>
            </a:endParaRPr>
          </a:p>
          <a:p>
            <a:endParaRPr lang="en-US" sz="1800" b="0" i="0" dirty="0">
              <a:solidFill>
                <a:srgbClr val="454748"/>
              </a:solidFill>
              <a:effectLst/>
              <a:latin typeface="Roboto" panose="020B0604020202020204" pitchFamily="2" charset="0"/>
            </a:endParaRPr>
          </a:p>
          <a:p>
            <a:endParaRPr lang="en-IN" sz="1800" dirty="0"/>
          </a:p>
        </p:txBody>
      </p:sp>
      <p:pic>
        <p:nvPicPr>
          <p:cNvPr id="1026" name="Picture 2">
            <a:extLst>
              <a:ext uri="{FF2B5EF4-FFF2-40B4-BE49-F238E27FC236}">
                <a16:creationId xmlns:a16="http://schemas.microsoft.com/office/drawing/2014/main" id="{99125013-8CA3-4EB7-B299-4AD811DD7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21223"/>
            <a:ext cx="5837836" cy="320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66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378-A310-443D-83EC-A4D462C61C4F}"/>
              </a:ext>
            </a:extLst>
          </p:cNvPr>
          <p:cNvSpPr>
            <a:spLocks noGrp="1"/>
          </p:cNvSpPr>
          <p:nvPr>
            <p:ph type="ctrTitle"/>
          </p:nvPr>
        </p:nvSpPr>
        <p:spPr>
          <a:xfrm>
            <a:off x="394447" y="421341"/>
            <a:ext cx="11403106" cy="1107422"/>
          </a:xfrm>
        </p:spPr>
        <p:txBody>
          <a:bodyPr>
            <a:normAutofit/>
          </a:bodyPr>
          <a:lstStyle/>
          <a:p>
            <a:r>
              <a:rPr lang="en-IN" dirty="0"/>
              <a:t>Conclusion</a:t>
            </a:r>
          </a:p>
        </p:txBody>
      </p:sp>
      <p:sp>
        <p:nvSpPr>
          <p:cNvPr id="3" name="Subtitle 2">
            <a:extLst>
              <a:ext uri="{FF2B5EF4-FFF2-40B4-BE49-F238E27FC236}">
                <a16:creationId xmlns:a16="http://schemas.microsoft.com/office/drawing/2014/main" id="{6C255639-D920-4FD0-98A9-9798B08EF8BB}"/>
              </a:ext>
            </a:extLst>
          </p:cNvPr>
          <p:cNvSpPr>
            <a:spLocks noGrp="1"/>
          </p:cNvSpPr>
          <p:nvPr>
            <p:ph type="subTitle" idx="1"/>
          </p:nvPr>
        </p:nvSpPr>
        <p:spPr>
          <a:xfrm>
            <a:off x="1317812" y="1779775"/>
            <a:ext cx="9144000" cy="4020391"/>
          </a:xfrm>
        </p:spPr>
        <p:txBody>
          <a:bodyPr>
            <a:normAutofit/>
          </a:bodyPr>
          <a:lstStyle/>
          <a:p>
            <a:r>
              <a:rPr lang="en-US" sz="1800" b="0" i="0" u="none" strike="noStrike" baseline="0" dirty="0">
                <a:solidFill>
                  <a:srgbClr val="000000"/>
                </a:solidFill>
                <a:latin typeface="Times New Roman" panose="02020603050405020304" pitchFamily="18" charset="0"/>
              </a:rPr>
              <a:t>The domestic irrigation system will improve the efficiency of watering the garden and reduce water usage. The system would consist of a network of sprinklers or drip lines, controlled by the central control unit, to efficiently distribute water to plants and lawns. The sensor-based irrigation system will also reduce the amount of time and effort required in maintaining the garden.. Overall, the domestic irrigation system project would help improve the sustainability and aesthetic of the community. </a:t>
            </a:r>
            <a:endParaRPr lang="en-IN" dirty="0"/>
          </a:p>
        </p:txBody>
      </p:sp>
    </p:spTree>
    <p:extLst>
      <p:ext uri="{BB962C8B-B14F-4D97-AF65-F5344CB8AC3E}">
        <p14:creationId xmlns:p14="http://schemas.microsoft.com/office/powerpoint/2010/main" val="583944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336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Times New Roman</vt:lpstr>
      <vt:lpstr>Office Theme</vt:lpstr>
      <vt:lpstr>Team 1</vt:lpstr>
      <vt:lpstr>The Problem:</vt:lpstr>
      <vt:lpstr>Our Solution(+Value Proposition??):</vt:lpstr>
      <vt:lpstr>How it works:</vt:lpstr>
      <vt:lpstr>How it works:</vt:lpstr>
      <vt:lpstr>How it works:</vt:lpstr>
      <vt:lpstr>Market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dc:title>
  <dc:creator>01fe20bar027</dc:creator>
  <cp:lastModifiedBy>01fe20bar027</cp:lastModifiedBy>
  <cp:revision>2</cp:revision>
  <dcterms:created xsi:type="dcterms:W3CDTF">2022-12-19T13:12:40Z</dcterms:created>
  <dcterms:modified xsi:type="dcterms:W3CDTF">2022-12-19T15:33:19Z</dcterms:modified>
</cp:coreProperties>
</file>