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sldIdLst>
    <p:sldId id="256" r:id="rId2"/>
    <p:sldId id="257" r:id="rId3"/>
    <p:sldId id="258" r:id="rId4"/>
    <p:sldId id="259" r:id="rId5"/>
    <p:sldId id="260" r:id="rId6"/>
    <p:sldId id="262" r:id="rId7"/>
    <p:sldId id="263" r:id="rId8"/>
    <p:sldId id="264" r:id="rId9"/>
    <p:sldId id="272" r:id="rId10"/>
    <p:sldId id="270" r:id="rId11"/>
    <p:sldId id="265" r:id="rId12"/>
    <p:sldId id="267" r:id="rId13"/>
    <p:sldId id="269" r:id="rId14"/>
    <p:sldId id="275" r:id="rId15"/>
    <p:sldId id="273" r:id="rId16"/>
    <p:sldId id="274" r:id="rId17"/>
    <p:sldId id="271" r:id="rId18"/>
    <p:sldId id="268"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5e47222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5e47222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60b707cb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60b707c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5e472221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5e472221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5e472221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5e472221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431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2"/>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a:spLocks noGrp="1"/>
          </p:cNvSpPr>
          <p:nvPr>
            <p:ph type="pic" idx="2"/>
          </p:nvPr>
        </p:nvSpPr>
        <p:spPr>
          <a:xfrm>
            <a:off x="681727" y="941439"/>
            <a:ext cx="10821840" cy="3478161"/>
          </a:xfrm>
          <a:prstGeom prst="rect">
            <a:avLst/>
          </a:prstGeom>
          <a:noFill/>
          <a:ln>
            <a:noFill/>
          </a:ln>
        </p:spPr>
      </p:sp>
      <p:sp>
        <p:nvSpPr>
          <p:cNvPr id="74" name="Google Shape;74;p11"/>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1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1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12"/>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12"/>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13"/>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13"/>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13"/>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94" name="Google Shape;94;p13"/>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1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14"/>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14"/>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15"/>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15"/>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15"/>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15"/>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15"/>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6"/>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16"/>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16"/>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16"/>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16"/>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16"/>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16"/>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1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18"/>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18"/>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8"/>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4"/>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4"/>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6"/>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6"/>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9"/>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7861238" y="751241"/>
            <a:ext cx="3644962" cy="5467443"/>
          </a:xfrm>
          <a:prstGeom prst="rect">
            <a:avLst/>
          </a:prstGeom>
          <a:noFill/>
          <a:ln>
            <a:noFill/>
          </a:ln>
        </p:spPr>
      </p:sp>
      <p:sp>
        <p:nvSpPr>
          <p:cNvPr id="67" name="Google Shape;67;p10"/>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1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ni-Project-Machine-Learning/Workspa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17849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ctrTitle"/>
          </p:nvPr>
        </p:nvSpPr>
        <p:spPr>
          <a:xfrm>
            <a:off x="2743200" y="702902"/>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Times New Roman"/>
              <a:buNone/>
            </a:pPr>
            <a:r>
              <a:rPr lang="en-US" sz="3600" b="1" cap="none" dirty="0">
                <a:latin typeface="Times New Roman"/>
                <a:ea typeface="Times New Roman"/>
                <a:cs typeface="Times New Roman"/>
                <a:sym typeface="Times New Roman"/>
              </a:rPr>
              <a:t>Dynamic Feature Integration For Simultaneous Detection Of Salient Object, Edge And Skeleton - Mini Project 1st Review</a:t>
            </a:r>
            <a:endParaRPr sz="3600" b="1" cap="none" dirty="0">
              <a:latin typeface="Times New Roman"/>
              <a:ea typeface="Times New Roman"/>
              <a:cs typeface="Times New Roman"/>
              <a:sym typeface="Times New Roman"/>
            </a:endParaRPr>
          </a:p>
        </p:txBody>
      </p:sp>
      <p:sp>
        <p:nvSpPr>
          <p:cNvPr id="145" name="Google Shape;145;p19"/>
          <p:cNvSpPr txBox="1">
            <a:spLocks noGrp="1"/>
          </p:cNvSpPr>
          <p:nvPr>
            <p:ph type="subTitle" idx="1"/>
          </p:nvPr>
        </p:nvSpPr>
        <p:spPr>
          <a:xfrm>
            <a:off x="1105270" y="3161683"/>
            <a:ext cx="9448800" cy="10108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US" sz="1800" b="1" dirty="0">
                <a:latin typeface="Times New Roman"/>
                <a:ea typeface="Times New Roman"/>
                <a:cs typeface="Times New Roman"/>
                <a:sym typeface="Times New Roman"/>
              </a:rPr>
              <a:t>Bellamkonda Chandra Sekhar  122003049 - CSE</a:t>
            </a:r>
            <a:endParaRPr dirty="0"/>
          </a:p>
          <a:p>
            <a:pPr marL="0" lvl="0" indent="0" algn="l" rtl="0">
              <a:lnSpc>
                <a:spcPct val="90000"/>
              </a:lnSpc>
              <a:spcBef>
                <a:spcPts val="1000"/>
              </a:spcBef>
              <a:spcAft>
                <a:spcPts val="0"/>
              </a:spcAft>
              <a:buClr>
                <a:schemeClr val="lt1"/>
              </a:buClr>
              <a:buSzPts val="1800"/>
              <a:buNone/>
            </a:pPr>
            <a:r>
              <a:rPr lang="en-US" sz="1800" b="1" dirty="0">
                <a:latin typeface="Times New Roman"/>
                <a:ea typeface="Times New Roman"/>
                <a:cs typeface="Times New Roman"/>
                <a:sym typeface="Times New Roman"/>
              </a:rPr>
              <a:t>Sai Aditya Viswanadham           122003291 - CSE	                   Guide – B. Karthikeyan</a:t>
            </a:r>
            <a:endParaRPr dirty="0"/>
          </a:p>
          <a:p>
            <a:pPr marL="0" lvl="0" indent="0" algn="l" rtl="0">
              <a:lnSpc>
                <a:spcPct val="90000"/>
              </a:lnSpc>
              <a:spcBef>
                <a:spcPts val="1000"/>
              </a:spcBef>
              <a:spcAft>
                <a:spcPts val="0"/>
              </a:spcAft>
              <a:buClr>
                <a:schemeClr val="lt1"/>
              </a:buClr>
              <a:buSzPts val="1800"/>
              <a:buNone/>
            </a:pPr>
            <a:r>
              <a:rPr lang="en-US" sz="1800" b="1" dirty="0" err="1">
                <a:latin typeface="Times New Roman"/>
                <a:ea typeface="Times New Roman"/>
                <a:cs typeface="Times New Roman"/>
                <a:sym typeface="Times New Roman"/>
              </a:rPr>
              <a:t>Auti</a:t>
            </a:r>
            <a:r>
              <a:rPr lang="en-US" sz="1800" b="1" dirty="0">
                <a:latin typeface="Times New Roman"/>
                <a:ea typeface="Times New Roman"/>
                <a:cs typeface="Times New Roman"/>
                <a:sym typeface="Times New Roman"/>
              </a:rPr>
              <a:t> Karthik                                122014006 - ICT</a:t>
            </a:r>
            <a:endParaRPr sz="1800"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1800"/>
              <a:buNone/>
            </a:pPr>
            <a:endParaRPr sz="1800"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1800"/>
              <a:buNone/>
            </a:pPr>
            <a:endParaRPr sz="18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latin typeface="Times New Roman"/>
                <a:ea typeface="Times New Roman"/>
                <a:cs typeface="Times New Roman"/>
                <a:sym typeface="Times New Roman"/>
              </a:rPr>
              <a:t>ARCHITECTURAL OVERVIEW</a:t>
            </a:r>
            <a:endParaRPr b="1" dirty="0"/>
          </a:p>
        </p:txBody>
      </p:sp>
      <p:sp>
        <p:nvSpPr>
          <p:cNvPr id="193" name="Google Shape;193;p27"/>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7" name="Google Shape;197;p27"/>
          <p:cNvPicPr preferRelativeResize="0"/>
          <p:nvPr/>
        </p:nvPicPr>
        <p:blipFill>
          <a:blip r:embed="rId3">
            <a:alphaModFix/>
          </a:blip>
          <a:stretch>
            <a:fillRect/>
          </a:stretch>
        </p:blipFill>
        <p:spPr>
          <a:xfrm>
            <a:off x="0" y="2057374"/>
            <a:ext cx="12191999" cy="4800626"/>
          </a:xfrm>
          <a:prstGeom prst="rect">
            <a:avLst/>
          </a:prstGeom>
          <a:noFill/>
          <a:ln>
            <a:noFill/>
          </a:ln>
        </p:spPr>
      </p:pic>
    </p:spTree>
    <p:extLst>
      <p:ext uri="{BB962C8B-B14F-4D97-AF65-F5344CB8AC3E}">
        <p14:creationId xmlns:p14="http://schemas.microsoft.com/office/powerpoint/2010/main" val="31283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WORK PLAN contd.    </a:t>
            </a:r>
            <a:endParaRPr b="1" dirty="0">
              <a:latin typeface="Times New Roman"/>
              <a:ea typeface="Times New Roman"/>
              <a:cs typeface="Times New Roman"/>
              <a:sym typeface="Times New Roman"/>
            </a:endParaRPr>
          </a:p>
        </p:txBody>
      </p:sp>
      <p:sp>
        <p:nvSpPr>
          <p:cNvPr id="203" name="Google Shape;203;p2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t>The main aim of our model is to simplify the procedure for salient object </a:t>
            </a:r>
            <a:r>
              <a:rPr lang="en-US" dirty="0" err="1"/>
              <a:t>segementation</a:t>
            </a:r>
            <a:r>
              <a:rPr lang="en-US" dirty="0"/>
              <a:t>, edge detection and skeleton detection.</a:t>
            </a:r>
            <a:endParaRPr dirty="0"/>
          </a:p>
          <a:p>
            <a:pPr marL="457200" lvl="0" indent="-342900" algn="l" rtl="0">
              <a:lnSpc>
                <a:spcPct val="90000"/>
              </a:lnSpc>
              <a:spcBef>
                <a:spcPts val="0"/>
              </a:spcBef>
              <a:spcAft>
                <a:spcPts val="0"/>
              </a:spcAft>
              <a:buSzPts val="1800"/>
              <a:buChar char="❖"/>
            </a:pPr>
            <a:r>
              <a:rPr lang="en-US" dirty="0"/>
              <a:t>To </a:t>
            </a:r>
            <a:r>
              <a:rPr lang="en-US" dirty="0" err="1"/>
              <a:t>acheive</a:t>
            </a:r>
            <a:r>
              <a:rPr lang="en-US" dirty="0"/>
              <a:t> this we have to train our model using datasets with different set of annotations but this requires a large amount of storage.</a:t>
            </a:r>
            <a:endParaRPr dirty="0"/>
          </a:p>
          <a:p>
            <a:pPr marL="457200" lvl="0" indent="-342900" algn="l" rtl="0">
              <a:lnSpc>
                <a:spcPct val="90000"/>
              </a:lnSpc>
              <a:spcBef>
                <a:spcPts val="0"/>
              </a:spcBef>
              <a:spcAft>
                <a:spcPts val="0"/>
              </a:spcAft>
              <a:buSzPts val="1800"/>
              <a:buChar char="❖"/>
            </a:pPr>
            <a:r>
              <a:rPr lang="en-US" dirty="0"/>
              <a:t>To overcome this we are going to combine the three operations to be done at different levels of our training.</a:t>
            </a:r>
            <a:endParaRPr dirty="0"/>
          </a:p>
          <a:p>
            <a:pPr marL="457200" lvl="0" indent="-342900" algn="l" rtl="0">
              <a:lnSpc>
                <a:spcPct val="90000"/>
              </a:lnSpc>
              <a:spcBef>
                <a:spcPts val="0"/>
              </a:spcBef>
              <a:spcAft>
                <a:spcPts val="0"/>
              </a:spcAft>
              <a:buSzPts val="1800"/>
              <a:buChar char="❖"/>
            </a:pPr>
            <a:r>
              <a:rPr lang="en-US" dirty="0"/>
              <a:t>To do this we are going to use  dynamic feature  integration using the gating mechanism.</a:t>
            </a:r>
            <a:endParaRPr dirty="0"/>
          </a:p>
          <a:p>
            <a:pPr marL="457200" lvl="0" indent="-342900" algn="l" rtl="0">
              <a:lnSpc>
                <a:spcPct val="90000"/>
              </a:lnSpc>
              <a:spcBef>
                <a:spcPts val="0"/>
              </a:spcBef>
              <a:spcAft>
                <a:spcPts val="0"/>
              </a:spcAft>
              <a:buSzPts val="1800"/>
              <a:buChar char="❖"/>
            </a:pPr>
            <a:r>
              <a:rPr lang="en-US" b="1" dirty="0"/>
              <a:t>Gating mechanism </a:t>
            </a:r>
            <a:r>
              <a:rPr lang="en-US" dirty="0"/>
              <a:t>is nothing but  a  </a:t>
            </a:r>
            <a:r>
              <a:rPr lang="en-US" dirty="0" err="1"/>
              <a:t>gater</a:t>
            </a:r>
            <a:r>
              <a:rPr lang="en-US" dirty="0"/>
              <a:t> network to select filters from the backbone network, while  design a soft gating mechanism that allowed each neuron to adaptively adjust its receptive field size.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latin typeface="Times New Roman"/>
                <a:ea typeface="Times New Roman"/>
                <a:cs typeface="Times New Roman"/>
                <a:sym typeface="Times New Roman"/>
              </a:rPr>
              <a:t>WORK PLAN contd. </a:t>
            </a:r>
            <a:endParaRPr b="1" dirty="0"/>
          </a:p>
        </p:txBody>
      </p:sp>
      <p:sp>
        <p:nvSpPr>
          <p:cNvPr id="216" name="Google Shape;216;p30"/>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u="sng"/>
              <a:t>Advantages:</a:t>
            </a:r>
            <a:endParaRPr b="1" u="sng"/>
          </a:p>
          <a:p>
            <a:pPr marL="457200" lvl="0" indent="-342900" algn="l" rtl="0">
              <a:spcBef>
                <a:spcPts val="1000"/>
              </a:spcBef>
              <a:spcAft>
                <a:spcPts val="0"/>
              </a:spcAft>
              <a:buSzPts val="1800"/>
              <a:buChar char="❖"/>
            </a:pPr>
            <a:r>
              <a:rPr lang="en-US"/>
              <a:t>DFI can run at 57 FPS in single-task mode and 40 FPS in multi-task mode which is comparable to other methods while producing better detection results.</a:t>
            </a:r>
            <a:endParaRPr/>
          </a:p>
          <a:p>
            <a:pPr marL="457200" lvl="0" indent="-342900" algn="l" rtl="0">
              <a:spcBef>
                <a:spcPts val="0"/>
              </a:spcBef>
              <a:spcAft>
                <a:spcPts val="0"/>
              </a:spcAft>
              <a:buSzPts val="1800"/>
              <a:buChar char="❖"/>
            </a:pPr>
            <a:r>
              <a:rPr lang="en-US"/>
              <a:t>It takes about 30 hours for the proposed method to be trained while 25 hours for the baseline method. With about 20% more training time introduced by additional parameters in DFIM and TAM, the proposed method has much better and balanced overall performances across all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4E78-AD7E-498A-A013-EBC2CA51F9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 CARRIED</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E5B656-F3C6-4520-917E-08D2E17B8EAB}"/>
              </a:ext>
            </a:extLst>
          </p:cNvPr>
          <p:cNvSpPr>
            <a:spLocks noGrp="1"/>
          </p:cNvSpPr>
          <p:nvPr>
            <p:ph type="body" idx="1"/>
          </p:nvPr>
        </p:nvSpPr>
        <p:spPr/>
        <p:txBody>
          <a:bodyPr/>
          <a:lstStyle/>
          <a:p>
            <a:r>
              <a:rPr lang="en-US" dirty="0"/>
              <a:t>Established Source Control System - </a:t>
            </a:r>
            <a:r>
              <a:rPr lang="en-US" u="sng" dirty="0">
                <a:solidFill>
                  <a:schemeClr val="accent6"/>
                </a:solidFill>
                <a:hlinkClick r:id="rId2">
                  <a:extLst>
                    <a:ext uri="{A12FA001-AC4F-418D-AE19-62706E023703}">
                      <ahyp:hlinkClr xmlns:ahyp="http://schemas.microsoft.com/office/drawing/2018/hyperlinkcolor" val="tx"/>
                    </a:ext>
                  </a:extLst>
                </a:hlinkClick>
              </a:rPr>
              <a:t>https://github.com/Mini-Project-Machine-Learning/Workspace</a:t>
            </a:r>
            <a:endParaRPr lang="en-US" u="sng" dirty="0">
              <a:solidFill>
                <a:schemeClr val="accent6"/>
              </a:solidFill>
            </a:endParaRPr>
          </a:p>
          <a:p>
            <a:r>
              <a:rPr lang="en-US" dirty="0"/>
              <a:t>Started Building the Unified Framework.</a:t>
            </a:r>
          </a:p>
          <a:p>
            <a:r>
              <a:rPr lang="en-US" dirty="0"/>
              <a:t>Understood the role of Dynamic Feature Integration Module.</a:t>
            </a:r>
          </a:p>
          <a:p>
            <a:r>
              <a:rPr lang="en-US" dirty="0"/>
              <a:t>Worked on Backbone and Task Branches.</a:t>
            </a:r>
          </a:p>
          <a:p>
            <a:r>
              <a:rPr lang="en-US" dirty="0"/>
              <a:t>Currently working on Integrating smaller modules and Training the Model with the Datasets.</a:t>
            </a:r>
          </a:p>
          <a:p>
            <a:endParaRPr lang="en-IN" dirty="0"/>
          </a:p>
        </p:txBody>
      </p:sp>
    </p:spTree>
    <p:extLst>
      <p:ext uri="{BB962C8B-B14F-4D97-AF65-F5344CB8AC3E}">
        <p14:creationId xmlns:p14="http://schemas.microsoft.com/office/powerpoint/2010/main" val="156624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DFBA02-1B46-48B7-AF51-E1A7BB1B4450}"/>
              </a:ext>
            </a:extLst>
          </p:cNvPr>
          <p:cNvPicPr>
            <a:picLocks noChangeAspect="1"/>
          </p:cNvPicPr>
          <p:nvPr/>
        </p:nvPicPr>
        <p:blipFill>
          <a:blip r:embed="rId2"/>
          <a:stretch>
            <a:fillRect/>
          </a:stretch>
        </p:blipFill>
        <p:spPr>
          <a:xfrm>
            <a:off x="2895600" y="764372"/>
            <a:ext cx="5715276" cy="5459423"/>
          </a:xfrm>
          <a:prstGeom prst="rect">
            <a:avLst/>
          </a:prstGeom>
        </p:spPr>
      </p:pic>
    </p:spTree>
    <p:extLst>
      <p:ext uri="{BB962C8B-B14F-4D97-AF65-F5344CB8AC3E}">
        <p14:creationId xmlns:p14="http://schemas.microsoft.com/office/powerpoint/2010/main" val="143241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2550-0197-4E0C-955D-89BD1EC18D35}"/>
              </a:ext>
            </a:extLst>
          </p:cNvPr>
          <p:cNvSpPr>
            <a:spLocks noGrp="1"/>
          </p:cNvSpPr>
          <p:nvPr>
            <p:ph type="title" idx="4294967295"/>
          </p:nvPr>
        </p:nvSpPr>
        <p:spPr>
          <a:xfrm>
            <a:off x="3581400" y="763588"/>
            <a:ext cx="8610600" cy="1293812"/>
          </a:xfrm>
        </p:spPr>
        <p:txBody>
          <a:bodyPr/>
          <a:lstStyle/>
          <a:p>
            <a:pPr algn="ctr"/>
            <a:r>
              <a:rPr lang="en-US" b="1" dirty="0">
                <a:latin typeface="Times New Roman" panose="02020603050405020304" pitchFamily="18" charset="0"/>
                <a:cs typeface="Times New Roman" panose="02020603050405020304" pitchFamily="18" charset="0"/>
              </a:rPr>
              <a:t>                           BOTTLENECK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8812EC-8F62-4F85-B134-183C2AE22C00}"/>
              </a:ext>
            </a:extLst>
          </p:cNvPr>
          <p:cNvPicPr>
            <a:picLocks noChangeAspect="1"/>
          </p:cNvPicPr>
          <p:nvPr/>
        </p:nvPicPr>
        <p:blipFill>
          <a:blip r:embed="rId2"/>
          <a:stretch>
            <a:fillRect/>
          </a:stretch>
        </p:blipFill>
        <p:spPr>
          <a:xfrm>
            <a:off x="781761" y="2194559"/>
            <a:ext cx="8074102" cy="4024125"/>
          </a:xfrm>
          <a:prstGeom prst="rect">
            <a:avLst/>
          </a:prstGeom>
        </p:spPr>
      </p:pic>
    </p:spTree>
    <p:extLst>
      <p:ext uri="{BB962C8B-B14F-4D97-AF65-F5344CB8AC3E}">
        <p14:creationId xmlns:p14="http://schemas.microsoft.com/office/powerpoint/2010/main" val="333312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3BDAB0-9EE8-4F73-ABB0-F8F4EE5FB362}"/>
              </a:ext>
            </a:extLst>
          </p:cNvPr>
          <p:cNvPicPr>
            <a:picLocks noChangeAspect="1"/>
          </p:cNvPicPr>
          <p:nvPr/>
        </p:nvPicPr>
        <p:blipFill>
          <a:blip r:embed="rId2"/>
          <a:stretch>
            <a:fillRect/>
          </a:stretch>
        </p:blipFill>
        <p:spPr>
          <a:xfrm>
            <a:off x="685801" y="2185387"/>
            <a:ext cx="4404674" cy="4033298"/>
          </a:xfrm>
          <a:prstGeom prst="rect">
            <a:avLst/>
          </a:prstGeom>
        </p:spPr>
      </p:pic>
      <p:sp>
        <p:nvSpPr>
          <p:cNvPr id="6" name="TextBox 5">
            <a:extLst>
              <a:ext uri="{FF2B5EF4-FFF2-40B4-BE49-F238E27FC236}">
                <a16:creationId xmlns:a16="http://schemas.microsoft.com/office/drawing/2014/main" id="{7CF954EB-1F03-46F4-8358-9388771760F2}"/>
              </a:ext>
            </a:extLst>
          </p:cNvPr>
          <p:cNvSpPr txBox="1"/>
          <p:nvPr/>
        </p:nvSpPr>
        <p:spPr>
          <a:xfrm>
            <a:off x="5840963" y="779239"/>
            <a:ext cx="7634773" cy="707886"/>
          </a:xfrm>
          <a:prstGeom prst="rect">
            <a:avLst/>
          </a:prstGeom>
          <a:noFill/>
        </p:spPr>
        <p:txBody>
          <a:bodyPr wrap="square">
            <a:spAutoFit/>
          </a:bodyPr>
          <a:lstStyle/>
          <a:p>
            <a:r>
              <a:rPr lang="en-US" sz="4000" b="1" dirty="0">
                <a:solidFill>
                  <a:schemeClr val="bg1"/>
                </a:solidFill>
                <a:latin typeface="Times New Roman" panose="02020603050405020304" pitchFamily="18" charset="0"/>
                <a:cs typeface="Times New Roman" panose="02020603050405020304" pitchFamily="18" charset="0"/>
              </a:rPr>
              <a:t> BOTTLENECK  CONTD.</a:t>
            </a:r>
            <a:endParaRPr lang="en-IN" sz="4000" dirty="0">
              <a:solidFill>
                <a:schemeClr val="bg1"/>
              </a:solidFill>
            </a:endParaRPr>
          </a:p>
        </p:txBody>
      </p:sp>
    </p:spTree>
    <p:extLst>
      <p:ext uri="{BB962C8B-B14F-4D97-AF65-F5344CB8AC3E}">
        <p14:creationId xmlns:p14="http://schemas.microsoft.com/office/powerpoint/2010/main" val="395271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BB8C-3750-4628-8AC9-A30313F0E2C9}"/>
              </a:ext>
            </a:extLst>
          </p:cNvPr>
          <p:cNvSpPr>
            <a:spLocks noGrp="1"/>
          </p:cNvSpPr>
          <p:nvPr>
            <p:ph type="title" idx="4294967295"/>
          </p:nvPr>
        </p:nvSpPr>
        <p:spPr>
          <a:xfrm>
            <a:off x="3581400" y="763588"/>
            <a:ext cx="8610600" cy="1293812"/>
          </a:xfrm>
        </p:spPr>
        <p:txBody>
          <a:bodyPr>
            <a:normAutofit/>
          </a:bodyPr>
          <a:lstStyle/>
          <a:p>
            <a:r>
              <a:rPr lang="en-US" sz="3600" b="1" dirty="0">
                <a:latin typeface="Times New Roman" panose="02020603050405020304" pitchFamily="18" charset="0"/>
                <a:cs typeface="Times New Roman" panose="02020603050405020304" pitchFamily="18" charset="0"/>
              </a:rPr>
              <a:t>DYNAMIC FEATURE INTEGRATION MODULE</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F8B4F5-A60E-4CA5-A6A1-2A52F4CB2447}"/>
              </a:ext>
            </a:extLst>
          </p:cNvPr>
          <p:cNvPicPr>
            <a:picLocks noChangeAspect="1"/>
          </p:cNvPicPr>
          <p:nvPr/>
        </p:nvPicPr>
        <p:blipFill>
          <a:blip r:embed="rId2"/>
          <a:stretch>
            <a:fillRect/>
          </a:stretch>
        </p:blipFill>
        <p:spPr>
          <a:xfrm>
            <a:off x="1319753" y="2188034"/>
            <a:ext cx="6721312" cy="4052556"/>
          </a:xfrm>
          <a:prstGeom prst="rect">
            <a:avLst/>
          </a:prstGeom>
        </p:spPr>
      </p:pic>
    </p:spTree>
    <p:extLst>
      <p:ext uri="{BB962C8B-B14F-4D97-AF65-F5344CB8AC3E}">
        <p14:creationId xmlns:p14="http://schemas.microsoft.com/office/powerpoint/2010/main" val="3894928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Times New Roman"/>
              <a:buNone/>
            </a:pPr>
            <a:r>
              <a:rPr lang="en-US">
                <a:latin typeface="Times New Roman"/>
                <a:ea typeface="Times New Roman"/>
                <a:cs typeface="Times New Roman"/>
                <a:sym typeface="Times New Roman"/>
              </a:rPr>
              <a:t>THANKYOU</a:t>
            </a:r>
            <a:endParaRPr>
              <a:latin typeface="Times New Roman"/>
              <a:ea typeface="Times New Roman"/>
              <a:cs typeface="Times New Roman"/>
              <a:sym typeface="Times New Roman"/>
            </a:endParaRPr>
          </a:p>
        </p:txBody>
      </p:sp>
      <p:sp>
        <p:nvSpPr>
          <p:cNvPr id="222" name="Google Shape;222;p31"/>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US" sz="2400">
                <a:latin typeface="Times New Roman"/>
                <a:ea typeface="Times New Roman"/>
                <a:cs typeface="Times New Roman"/>
                <a:sym typeface="Times New Roman"/>
              </a:rPr>
              <a:t>“ Aim Bigger- Achieve Bigger”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ACKNOWLEDGEMENTS</a:t>
            </a:r>
            <a:endParaRPr b="1" dirty="0">
              <a:latin typeface="Times New Roman"/>
              <a:ea typeface="Times New Roman"/>
              <a:cs typeface="Times New Roman"/>
              <a:sym typeface="Times New Roman"/>
            </a:endParaRPr>
          </a:p>
        </p:txBody>
      </p:sp>
      <p:sp>
        <p:nvSpPr>
          <p:cNvPr id="151" name="Google Shape;151;p2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Font typeface="Noto Sans Symbols"/>
              <a:buChar char="❖"/>
            </a:pPr>
            <a:r>
              <a:rPr lang="en-US"/>
              <a:t>Firstly, I would be grateful for the management and faculty for their huge efforts of smooth running of Academics without any hurdles in this pandemic situation.</a:t>
            </a:r>
            <a:endParaRPr/>
          </a:p>
          <a:p>
            <a:pPr marL="228600" lvl="0" indent="-228600" algn="l" rtl="0">
              <a:lnSpc>
                <a:spcPct val="90000"/>
              </a:lnSpc>
              <a:spcBef>
                <a:spcPts val="1000"/>
              </a:spcBef>
              <a:spcAft>
                <a:spcPts val="0"/>
              </a:spcAft>
              <a:buClr>
                <a:schemeClr val="lt1"/>
              </a:buClr>
              <a:buSzPts val="2200"/>
              <a:buFont typeface="Noto Sans Symbols"/>
              <a:buChar char="❖"/>
            </a:pPr>
            <a:r>
              <a:rPr lang="en-US"/>
              <a:t>I would specially thank and express my gratitude to Prof. Karthikeyan .B, Senior Assistant Professor, School of Computing for providing us an opportunity to do this project and for his overwhelming support and guidance.</a:t>
            </a:r>
            <a:endParaRPr/>
          </a:p>
          <a:p>
            <a:pPr marL="228600" lvl="0" indent="-228600" algn="l" rtl="0">
              <a:lnSpc>
                <a:spcPct val="90000"/>
              </a:lnSpc>
              <a:spcBef>
                <a:spcPts val="1000"/>
              </a:spcBef>
              <a:spcAft>
                <a:spcPts val="0"/>
              </a:spcAft>
              <a:buClr>
                <a:schemeClr val="lt1"/>
              </a:buClr>
              <a:buSzPts val="2200"/>
              <a:buFont typeface="Noto Sans Symbols"/>
              <a:buChar char="❖"/>
            </a:pPr>
            <a:r>
              <a:rPr lang="en-US"/>
              <a:t>Finally, I thank God Almighty for his endless blessings and my parents who help me acquire this interest in project and aided me in completing it within the deadline without much struggle.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b="1" dirty="0">
                <a:latin typeface="Times New Roman" panose="02020603050405020304" pitchFamily="18" charset="0"/>
                <a:cs typeface="Times New Roman" panose="02020603050405020304" pitchFamily="18" charset="0"/>
              </a:rPr>
              <a:t>BASE PAPER DETAILS</a:t>
            </a:r>
            <a:endParaRPr b="1"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solidFill>
                  <a:srgbClr val="FFFFFF"/>
                </a:solidFill>
              </a:rPr>
              <a:t>IEEE Link: </a:t>
            </a:r>
            <a:r>
              <a:rPr lang="en-US" dirty="0">
                <a:solidFill>
                  <a:schemeClr val="accent6"/>
                </a:solidFill>
                <a:hlinkClick r:id="rId3">
                  <a:extLst>
                    <a:ext uri="{A12FA001-AC4F-418D-AE19-62706E023703}">
                      <ahyp:hlinkClr xmlns:ahyp="http://schemas.microsoft.com/office/drawing/2018/hyperlinkcolor" val="tx"/>
                    </a:ext>
                  </a:extLst>
                </a:hlinkClick>
              </a:rPr>
              <a:t>https://ieeexplore.ieee.org/document/9178497</a:t>
            </a:r>
            <a:endParaRPr dirty="0">
              <a:solidFill>
                <a:schemeClr val="accent6"/>
              </a:solidFill>
            </a:endParaRPr>
          </a:p>
          <a:p>
            <a:pPr marL="457200" lvl="0" indent="-342900" algn="l" rtl="0">
              <a:spcBef>
                <a:spcPts val="0"/>
              </a:spcBef>
              <a:spcAft>
                <a:spcPts val="0"/>
              </a:spcAft>
              <a:buSzPts val="1800"/>
              <a:buChar char="❖"/>
            </a:pPr>
            <a:r>
              <a:rPr lang="en-US" dirty="0">
                <a:solidFill>
                  <a:srgbClr val="FFFFFF"/>
                </a:solidFill>
              </a:rPr>
              <a:t>Publisher: IEEE</a:t>
            </a:r>
            <a:endParaRPr dirty="0">
              <a:solidFill>
                <a:srgbClr val="FFFFFF"/>
              </a:solidFill>
            </a:endParaRPr>
          </a:p>
          <a:p>
            <a:pPr marL="457200" lvl="0" indent="-342900" algn="l" rtl="0">
              <a:spcBef>
                <a:spcPts val="0"/>
              </a:spcBef>
              <a:spcAft>
                <a:spcPts val="0"/>
              </a:spcAft>
              <a:buSzPts val="1800"/>
              <a:buChar char="❖"/>
            </a:pPr>
            <a:r>
              <a:rPr lang="en-US" dirty="0">
                <a:solidFill>
                  <a:srgbClr val="FFFFFF"/>
                </a:solidFill>
              </a:rPr>
              <a:t>Date of Publication: 26 August 2020</a:t>
            </a:r>
            <a:endParaRPr dirty="0">
              <a:solidFill>
                <a:srgbClr val="FFFFFF"/>
              </a:solidFill>
            </a:endParaRPr>
          </a:p>
          <a:p>
            <a:pPr marL="457200" lvl="0" indent="-342900" algn="l" rtl="0">
              <a:spcBef>
                <a:spcPts val="0"/>
              </a:spcBef>
              <a:spcAft>
                <a:spcPts val="0"/>
              </a:spcAft>
              <a:buSzPts val="1800"/>
              <a:buChar char="❖"/>
            </a:pPr>
            <a:r>
              <a:rPr lang="en-US" dirty="0">
                <a:solidFill>
                  <a:srgbClr val="FFFFFF"/>
                </a:solidFill>
              </a:rPr>
              <a:t>ISSN / eISSN: 1057-7149 / 1941-0042</a:t>
            </a:r>
            <a:endParaRPr dirty="0">
              <a:solidFill>
                <a:srgbClr val="FFFFFF"/>
              </a:solidFill>
            </a:endParaRPr>
          </a:p>
          <a:p>
            <a:pPr marL="457200" lvl="0" indent="-342900" algn="l" rtl="0">
              <a:spcBef>
                <a:spcPts val="0"/>
              </a:spcBef>
              <a:spcAft>
                <a:spcPts val="0"/>
              </a:spcAft>
              <a:buSzPts val="1800"/>
              <a:buChar char="❖"/>
            </a:pPr>
            <a:r>
              <a:rPr lang="en-US" dirty="0">
                <a:solidFill>
                  <a:srgbClr val="FFFFFF"/>
                </a:solidFill>
              </a:rPr>
              <a:t>Web of Science Core Collection: Science Citation Index Expanded(SCI-E)</a:t>
            </a:r>
            <a:endParaRPr dirty="0">
              <a:solidFill>
                <a:srgbClr val="FFFFFF"/>
              </a:solidFill>
            </a:endParaRPr>
          </a:p>
          <a:p>
            <a:pPr marL="457200" lvl="0" indent="-342900" algn="l" rtl="0">
              <a:spcBef>
                <a:spcPts val="0"/>
              </a:spcBef>
              <a:spcAft>
                <a:spcPts val="0"/>
              </a:spcAft>
              <a:buSzPts val="1800"/>
              <a:buChar char="❖"/>
            </a:pPr>
            <a:r>
              <a:rPr lang="en-US" dirty="0">
                <a:solidFill>
                  <a:srgbClr val="FFFFFF"/>
                </a:solidFill>
              </a:rPr>
              <a:t>J. -J. Liu, Q. Hou and M. -M. Cheng, "Dynamic Feature Integration for Simultaneous Detection of Salient Object, Edge, and Skeleton," in IEEE Transactions on Image Processing, vol. 29, pp. 8652-8667, 2020, </a:t>
            </a:r>
            <a:r>
              <a:rPr lang="en-US" dirty="0" err="1">
                <a:solidFill>
                  <a:srgbClr val="FFFFFF"/>
                </a:solidFill>
              </a:rPr>
              <a:t>doi</a:t>
            </a:r>
            <a:r>
              <a:rPr lang="en-US" dirty="0">
                <a:solidFill>
                  <a:srgbClr val="FFFFFF"/>
                </a:solidFill>
              </a:rPr>
              <a:t>: 10.1109/TIP.2020.3017352.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PROBLEM STATEMENT</a:t>
            </a:r>
            <a:endParaRPr b="1" dirty="0">
              <a:latin typeface="Times New Roman"/>
              <a:ea typeface="Times New Roman"/>
              <a:cs typeface="Times New Roman"/>
              <a:sym typeface="Times New Roman"/>
            </a:endParaRPr>
          </a:p>
        </p:txBody>
      </p:sp>
      <p:sp>
        <p:nvSpPr>
          <p:cNvPr id="163" name="Google Shape;163;p2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Font typeface="Noto Sans Symbols"/>
              <a:buChar char="❖"/>
            </a:pPr>
            <a:r>
              <a:rPr lang="en-US" dirty="0"/>
              <a:t>The rapid use and popularization of mobile devices have made many computer vision and deep learning applications to act as fundamental components running in background to improve mobile photography and in turn provide real-time effects previews.</a:t>
            </a:r>
            <a:endParaRPr dirty="0"/>
          </a:p>
          <a:p>
            <a:pPr marL="228600" lvl="0" indent="-228600" algn="l" rtl="0">
              <a:lnSpc>
                <a:spcPct val="90000"/>
              </a:lnSpc>
              <a:spcBef>
                <a:spcPts val="1000"/>
              </a:spcBef>
              <a:spcAft>
                <a:spcPts val="0"/>
              </a:spcAft>
              <a:buClr>
                <a:schemeClr val="lt1"/>
              </a:buClr>
              <a:buSzPts val="2200"/>
              <a:buFont typeface="Noto Sans Symbols"/>
              <a:buChar char="❖"/>
            </a:pPr>
            <a:r>
              <a:rPr lang="en-US" dirty="0"/>
              <a:t>Salient object segmentation task makes use of depth information in order to simulate the bokeh effect  and by obtaining structure information edge detection helps taking pictures with more visual pleasing compositions , skeleton extraction supports gestures.</a:t>
            </a:r>
            <a:endParaRPr dirty="0"/>
          </a:p>
          <a:p>
            <a:pPr marL="228600" lvl="0" indent="-228600" algn="l" rtl="0">
              <a:lnSpc>
                <a:spcPct val="90000"/>
              </a:lnSpc>
              <a:spcBef>
                <a:spcPts val="1000"/>
              </a:spcBef>
              <a:spcAft>
                <a:spcPts val="0"/>
              </a:spcAft>
              <a:buClr>
                <a:schemeClr val="lt1"/>
              </a:buClr>
              <a:buSzPts val="2200"/>
              <a:buFont typeface="Noto Sans Symbols"/>
              <a:buChar char="❖"/>
            </a:pPr>
            <a:r>
              <a:rPr lang="en-US" dirty="0"/>
              <a:t>The three low-level pixel-wise vision issues of salient object segmentation, edge detection, and skeleton extraction are three different low-level pixel-wise vision difficulties, with most existing work focusing on designing customized techniques for each unique job.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PROBLEM STATEMENT</a:t>
            </a:r>
            <a:r>
              <a:rPr lang="en-US"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CONTD.</a:t>
            </a:r>
            <a:endParaRPr sz="2400" dirty="0">
              <a:latin typeface="Times New Roman"/>
              <a:ea typeface="Times New Roman"/>
              <a:cs typeface="Times New Roman"/>
              <a:sym typeface="Times New Roman"/>
            </a:endParaRPr>
          </a:p>
        </p:txBody>
      </p:sp>
      <p:sp>
        <p:nvSpPr>
          <p:cNvPr id="169" name="Google Shape;169;p23"/>
          <p:cNvSpPr txBox="1">
            <a:spLocks noGrp="1"/>
          </p:cNvSpPr>
          <p:nvPr>
            <p:ph type="body" idx="1"/>
          </p:nvPr>
        </p:nvSpPr>
        <p:spPr>
          <a:xfrm>
            <a:off x="685800" y="2057401"/>
            <a:ext cx="10820400" cy="3803959"/>
          </a:xfrm>
          <a:prstGeom prst="rect">
            <a:avLst/>
          </a:prstGeom>
          <a:noFill/>
          <a:ln>
            <a:noFill/>
          </a:ln>
        </p:spPr>
        <p:txBody>
          <a:bodyPr spcFirstLastPara="1" wrap="square" lIns="91425" tIns="45700" rIns="91425" bIns="45700" anchor="t" anchorCtr="0">
            <a:normAutofit fontScale="92500" lnSpcReduction="20000"/>
          </a:bodyPr>
          <a:lstStyle/>
          <a:p>
            <a:pPr marL="228600" lvl="0" indent="-88900" algn="l" rtl="0">
              <a:lnSpc>
                <a:spcPct val="90000"/>
              </a:lnSpc>
              <a:spcBef>
                <a:spcPts val="0"/>
              </a:spcBef>
              <a:spcAft>
                <a:spcPts val="0"/>
              </a:spcAft>
              <a:buClr>
                <a:schemeClr val="lt1"/>
              </a:buClr>
              <a:buSzPts val="2200"/>
              <a:buFont typeface="Noto Sans Symbols"/>
              <a:buNone/>
            </a:pPr>
            <a:endParaRPr dirty="0"/>
          </a:p>
          <a:p>
            <a:pPr marL="228600" lvl="0" indent="-88900" algn="l" rtl="0">
              <a:lnSpc>
                <a:spcPct val="90000"/>
              </a:lnSpc>
              <a:spcBef>
                <a:spcPts val="1000"/>
              </a:spcBef>
              <a:spcAft>
                <a:spcPts val="0"/>
              </a:spcAft>
              <a:buClr>
                <a:schemeClr val="lt1"/>
              </a:buClr>
              <a:buSzPts val="2200"/>
              <a:buFont typeface="Noto Sans Symbols"/>
              <a:buNone/>
            </a:pPr>
            <a:endParaRPr dirty="0"/>
          </a:p>
          <a:p>
            <a:pPr marL="228600" lvl="0" indent="-228600" algn="l" rtl="0">
              <a:lnSpc>
                <a:spcPct val="90000"/>
              </a:lnSpc>
              <a:spcBef>
                <a:spcPts val="1000"/>
              </a:spcBef>
              <a:spcAft>
                <a:spcPts val="0"/>
              </a:spcAft>
              <a:buClr>
                <a:schemeClr val="lt1"/>
              </a:buClr>
              <a:buSzPts val="2200"/>
              <a:buFont typeface="Noto Sans Symbols"/>
              <a:buChar char="❖"/>
            </a:pPr>
            <a:r>
              <a:rPr lang="en-US" dirty="0"/>
              <a:t>Due to it’s threshold in computing and storage it is inefficient to perform this three different tasks sequentially and storing pre-trained models for every different application.</a:t>
            </a:r>
          </a:p>
          <a:p>
            <a:pPr marL="0" lvl="0" indent="0" algn="l" rtl="0">
              <a:lnSpc>
                <a:spcPct val="90000"/>
              </a:lnSpc>
              <a:spcBef>
                <a:spcPts val="100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Font typeface="Noto Sans Symbols"/>
              <a:buChar char="❖"/>
            </a:pPr>
            <a:r>
              <a:rPr lang="en-US" dirty="0"/>
              <a:t>We offer a selective integration module in particular, which allows each job to dynamically choose features from the shared backbone at different levels based on its unique characteristics. </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1000"/>
              </a:spcBef>
              <a:spcAft>
                <a:spcPts val="0"/>
              </a:spcAft>
              <a:buClr>
                <a:schemeClr val="lt1"/>
              </a:buClr>
              <a:buSzPts val="2200"/>
              <a:buFont typeface="Noto Sans Symbols"/>
              <a:buChar char="❖"/>
            </a:pPr>
            <a:r>
              <a:rPr lang="en-US" dirty="0"/>
              <a:t>In addition, we create a task-adaptive attention module with the goal of appropriately distributing information for various activities based on picture content priors. We undertake extensive experiments on several sample datasets to evaluate the performance of our proposed network on these tasks. </a:t>
            </a:r>
          </a:p>
          <a:p>
            <a:pPr marL="0" lvl="0" indent="0" algn="l" rtl="0">
              <a:lnSpc>
                <a:spcPct val="90000"/>
              </a:lnSpc>
              <a:spcBef>
                <a:spcPts val="1000"/>
              </a:spcBef>
              <a:spcAft>
                <a:spcPts val="0"/>
              </a:spcAft>
              <a:buClr>
                <a:schemeClr val="lt1"/>
              </a:buClr>
              <a:buSzPts val="2200"/>
              <a:buNone/>
            </a:pPr>
            <a:endParaRPr dirty="0"/>
          </a:p>
          <a:p>
            <a:pPr marL="228600" lvl="0" indent="-88900" algn="l" rtl="0">
              <a:lnSpc>
                <a:spcPct val="90000"/>
              </a:lnSpc>
              <a:spcBef>
                <a:spcPts val="1000"/>
              </a:spcBef>
              <a:spcAft>
                <a:spcPts val="0"/>
              </a:spcAft>
              <a:buClr>
                <a:schemeClr val="lt1"/>
              </a:buClr>
              <a:buSzPts val="2200"/>
              <a:buFont typeface="Noto Sans Symbols"/>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LITERATURE SURVEY</a:t>
            </a:r>
            <a:endParaRPr b="1" dirty="0">
              <a:latin typeface="Times New Roman"/>
              <a:ea typeface="Times New Roman"/>
              <a:cs typeface="Times New Roman"/>
              <a:sym typeface="Times New Roman"/>
            </a:endParaRPr>
          </a:p>
        </p:txBody>
      </p:sp>
      <p:sp>
        <p:nvSpPr>
          <p:cNvPr id="181" name="Google Shape;181;p2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ct val="100000"/>
              <a:buFont typeface="Noto Sans Symbols"/>
              <a:buChar char="❖"/>
            </a:pPr>
            <a:r>
              <a:rPr lang="en-US" dirty="0" err="1">
                <a:latin typeface="Century Gothic"/>
                <a:ea typeface="Century Gothic"/>
                <a:cs typeface="Century Gothic"/>
                <a:sym typeface="Century Gothic"/>
              </a:rPr>
              <a:t>Qibin</a:t>
            </a:r>
            <a:r>
              <a:rPr lang="en-US" dirty="0">
                <a:latin typeface="Century Gothic"/>
                <a:ea typeface="Century Gothic"/>
                <a:cs typeface="Century Gothic"/>
                <a:sym typeface="Century Gothic"/>
              </a:rPr>
              <a:t> Hou worked on creating a framework that takes full advantage of multilevel and multi-scale features extracted from FCN’s, providing more advanced representations to perform segment detection. </a:t>
            </a:r>
          </a:p>
          <a:p>
            <a:pPr marL="228600" lvl="0" indent="-228600" algn="l" rtl="0">
              <a:lnSpc>
                <a:spcPct val="90000"/>
              </a:lnSpc>
              <a:spcBef>
                <a:spcPts val="0"/>
              </a:spcBef>
              <a:spcAft>
                <a:spcPts val="0"/>
              </a:spcAft>
              <a:buClr>
                <a:schemeClr val="lt1"/>
              </a:buClr>
              <a:buSzPct val="100000"/>
              <a:buFont typeface="Noto Sans Symbols"/>
              <a:buChar char="❖"/>
            </a:pPr>
            <a:endParaRPr lang="en-US" dirty="0"/>
          </a:p>
          <a:p>
            <a:pPr marL="228600" lvl="0" indent="-228600" algn="l" rtl="0">
              <a:lnSpc>
                <a:spcPct val="90000"/>
              </a:lnSpc>
              <a:spcBef>
                <a:spcPts val="0"/>
              </a:spcBef>
              <a:spcAft>
                <a:spcPts val="0"/>
              </a:spcAft>
              <a:buClr>
                <a:schemeClr val="lt1"/>
              </a:buClr>
              <a:buSzPct val="100000"/>
              <a:buFont typeface="Noto Sans Symbols"/>
              <a:buChar char="❖"/>
            </a:pPr>
            <a:r>
              <a:rPr lang="en-US" dirty="0">
                <a:latin typeface="Century Gothic"/>
                <a:ea typeface="Century Gothic"/>
                <a:cs typeface="Century Gothic"/>
                <a:sym typeface="Century Gothic"/>
              </a:rPr>
              <a:t>Cheng worked on how computer vision techniques benefit computer graphics techniques and vice versa, and cover research on analysis, manipulation, synthesis, and interaction. </a:t>
            </a:r>
            <a:endParaRPr lang="en-US" dirty="0"/>
          </a:p>
          <a:p>
            <a:pPr marL="228600" lvl="0" indent="-228600" algn="l" rtl="0">
              <a:lnSpc>
                <a:spcPct val="90000"/>
              </a:lnSpc>
              <a:spcBef>
                <a:spcPts val="1000"/>
              </a:spcBef>
              <a:spcAft>
                <a:spcPts val="0"/>
              </a:spcAft>
              <a:buClr>
                <a:schemeClr val="lt1"/>
              </a:buClr>
              <a:buSzPct val="100000"/>
              <a:buFont typeface="Noto Sans Symbols"/>
              <a:buChar char="❖"/>
            </a:pPr>
            <a:r>
              <a:rPr lang="en-US" dirty="0">
                <a:latin typeface="Century Gothic"/>
                <a:ea typeface="Century Gothic"/>
                <a:cs typeface="Century Gothic"/>
                <a:sym typeface="Century Gothic"/>
              </a:rPr>
              <a:t>Wang proposed a new end-to-end Multi-Scale Convolutional Features (MSCF) network to integrate the dilated convolution and rich convolutional features extracted from the intermediate layers of traditional CNN.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Times New Roman"/>
              <a:buNone/>
            </a:pPr>
            <a:r>
              <a:rPr lang="en-US" b="1" dirty="0">
                <a:latin typeface="Times New Roman"/>
                <a:ea typeface="Times New Roman"/>
                <a:cs typeface="Times New Roman"/>
                <a:sym typeface="Times New Roman"/>
              </a:rPr>
              <a:t>LITERATURE SURVEY</a:t>
            </a:r>
            <a:r>
              <a:rPr lang="en-US" dirty="0">
                <a:latin typeface="Times New Roman"/>
                <a:ea typeface="Times New Roman"/>
                <a:cs typeface="Times New Roman"/>
                <a:sym typeface="Times New Roman"/>
              </a:rPr>
              <a:t> </a:t>
            </a:r>
            <a:r>
              <a:rPr lang="en-US" sz="2800" dirty="0">
                <a:latin typeface="Times New Roman"/>
                <a:ea typeface="Times New Roman"/>
                <a:cs typeface="Times New Roman"/>
                <a:sym typeface="Times New Roman"/>
              </a:rPr>
              <a:t>CONTD.</a:t>
            </a:r>
            <a:endParaRPr sz="2800" dirty="0"/>
          </a:p>
        </p:txBody>
      </p:sp>
      <p:sp>
        <p:nvSpPr>
          <p:cNvPr id="187" name="Google Shape;187;p2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Font typeface="Noto Sans Symbols"/>
              <a:buChar char="❖"/>
            </a:pPr>
            <a:r>
              <a:rPr lang="en-US" dirty="0"/>
              <a:t>Kai Zhao proposed CNN-based approach has a powerful multi-scale feature integration ability that intrinsically captures high-level semantics from deeper layers as well as low-level details from shallower layers. </a:t>
            </a:r>
            <a:endParaRPr dirty="0"/>
          </a:p>
          <a:p>
            <a:pPr marL="228600" lvl="0" indent="-228600" algn="l" rtl="0">
              <a:lnSpc>
                <a:spcPct val="90000"/>
              </a:lnSpc>
              <a:spcBef>
                <a:spcPts val="1000"/>
              </a:spcBef>
              <a:spcAft>
                <a:spcPts val="0"/>
              </a:spcAft>
              <a:buClr>
                <a:schemeClr val="lt1"/>
              </a:buClr>
              <a:buSzPts val="2200"/>
              <a:buFont typeface="Noto Sans Symbols"/>
              <a:buChar char="❖"/>
            </a:pPr>
            <a:r>
              <a:rPr lang="en-US" dirty="0" err="1"/>
              <a:t>Kokinos</a:t>
            </a:r>
            <a:r>
              <a:rPr lang="en-US" dirty="0"/>
              <a:t> addressed two main technical challenges that emerge when broadening up the range of tasks handled by a single CNN, training a deep architecture while relying on diverse training sets and training many (potentially unlimited) tasks with a limited memory budget.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dirty="0"/>
              <a:t>WORK PLAN  </a:t>
            </a:r>
            <a:endParaRPr dirty="0"/>
          </a:p>
        </p:txBody>
      </p:sp>
      <p:sp>
        <p:nvSpPr>
          <p:cNvPr id="193" name="Google Shape;193;p27"/>
          <p:cNvSpPr txBox="1">
            <a:spLocks noGrp="1"/>
          </p:cNvSpPr>
          <p:nvPr>
            <p:ph type="body" idx="1"/>
          </p:nvPr>
        </p:nvSpPr>
        <p:spPr>
          <a:xfrm>
            <a:off x="685800" y="2194560"/>
            <a:ext cx="10820400" cy="4024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lang="en-US"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endParaRPr lang="en-IN" dirty="0"/>
          </a:p>
          <a:p>
            <a:pPr marL="0" lvl="0" indent="0" algn="l" rtl="0">
              <a:spcBef>
                <a:spcPts val="1000"/>
              </a:spcBef>
              <a:spcAft>
                <a:spcPts val="0"/>
              </a:spcAft>
              <a:buNone/>
            </a:pPr>
            <a:r>
              <a:rPr lang="en-IN" dirty="0"/>
              <a:t>Salient Segmentation             Edge Detection                Skeleton Extraction</a:t>
            </a:r>
            <a:endParaRPr dirty="0"/>
          </a:p>
        </p:txBody>
      </p:sp>
      <p:pic>
        <p:nvPicPr>
          <p:cNvPr id="194" name="Google Shape;194;p27"/>
          <p:cNvPicPr preferRelativeResize="0"/>
          <p:nvPr/>
        </p:nvPicPr>
        <p:blipFill>
          <a:blip r:embed="rId3">
            <a:alphaModFix/>
          </a:blip>
          <a:stretch>
            <a:fillRect/>
          </a:stretch>
        </p:blipFill>
        <p:spPr>
          <a:xfrm>
            <a:off x="874450" y="2194550"/>
            <a:ext cx="3395600" cy="3046753"/>
          </a:xfrm>
          <a:prstGeom prst="rect">
            <a:avLst/>
          </a:prstGeom>
          <a:noFill/>
          <a:ln>
            <a:noFill/>
          </a:ln>
        </p:spPr>
      </p:pic>
      <p:pic>
        <p:nvPicPr>
          <p:cNvPr id="195" name="Google Shape;195;p27"/>
          <p:cNvPicPr preferRelativeResize="0"/>
          <p:nvPr/>
        </p:nvPicPr>
        <p:blipFill>
          <a:blip r:embed="rId4">
            <a:alphaModFix/>
          </a:blip>
          <a:stretch>
            <a:fillRect/>
          </a:stretch>
        </p:blipFill>
        <p:spPr>
          <a:xfrm>
            <a:off x="4270050" y="2194563"/>
            <a:ext cx="3651900" cy="3183917"/>
          </a:xfrm>
          <a:prstGeom prst="rect">
            <a:avLst/>
          </a:prstGeom>
          <a:noFill/>
          <a:ln>
            <a:noFill/>
          </a:ln>
        </p:spPr>
      </p:pic>
      <p:pic>
        <p:nvPicPr>
          <p:cNvPr id="196" name="Google Shape;196;p27"/>
          <p:cNvPicPr preferRelativeResize="0"/>
          <p:nvPr/>
        </p:nvPicPr>
        <p:blipFill>
          <a:blip r:embed="rId5">
            <a:alphaModFix/>
          </a:blip>
          <a:stretch>
            <a:fillRect/>
          </a:stretch>
        </p:blipFill>
        <p:spPr>
          <a:xfrm>
            <a:off x="7944475" y="2289200"/>
            <a:ext cx="3561725" cy="30892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729E5B-CEEB-447A-9934-A44EEB12DB4D}"/>
              </a:ext>
            </a:extLst>
          </p:cNvPr>
          <p:cNvPicPr>
            <a:picLocks noChangeAspect="1"/>
          </p:cNvPicPr>
          <p:nvPr/>
        </p:nvPicPr>
        <p:blipFill>
          <a:blip r:embed="rId2"/>
          <a:stretch>
            <a:fillRect/>
          </a:stretch>
        </p:blipFill>
        <p:spPr>
          <a:xfrm>
            <a:off x="8339499" y="3869314"/>
            <a:ext cx="3166701" cy="2375026"/>
          </a:xfrm>
          <a:prstGeom prst="rect">
            <a:avLst/>
          </a:prstGeom>
        </p:spPr>
      </p:pic>
      <p:pic>
        <p:nvPicPr>
          <p:cNvPr id="7" name="Picture 6">
            <a:extLst>
              <a:ext uri="{FF2B5EF4-FFF2-40B4-BE49-F238E27FC236}">
                <a16:creationId xmlns:a16="http://schemas.microsoft.com/office/drawing/2014/main" id="{EB421FAD-5145-4E1F-97CB-8468537F3EF6}"/>
              </a:ext>
            </a:extLst>
          </p:cNvPr>
          <p:cNvPicPr>
            <a:picLocks noChangeAspect="1"/>
          </p:cNvPicPr>
          <p:nvPr/>
        </p:nvPicPr>
        <p:blipFill>
          <a:blip r:embed="rId3"/>
          <a:stretch>
            <a:fillRect/>
          </a:stretch>
        </p:blipFill>
        <p:spPr>
          <a:xfrm>
            <a:off x="4512649" y="3850310"/>
            <a:ext cx="3166701" cy="2375026"/>
          </a:xfrm>
          <a:prstGeom prst="rect">
            <a:avLst/>
          </a:prstGeom>
        </p:spPr>
      </p:pic>
      <p:pic>
        <p:nvPicPr>
          <p:cNvPr id="9" name="Picture 8">
            <a:extLst>
              <a:ext uri="{FF2B5EF4-FFF2-40B4-BE49-F238E27FC236}">
                <a16:creationId xmlns:a16="http://schemas.microsoft.com/office/drawing/2014/main" id="{2E66EEA7-EF13-4657-9441-33B94F2C7198}"/>
              </a:ext>
            </a:extLst>
          </p:cNvPr>
          <p:cNvPicPr>
            <a:picLocks noChangeAspect="1"/>
          </p:cNvPicPr>
          <p:nvPr/>
        </p:nvPicPr>
        <p:blipFill>
          <a:blip r:embed="rId4"/>
          <a:stretch>
            <a:fillRect/>
          </a:stretch>
        </p:blipFill>
        <p:spPr>
          <a:xfrm>
            <a:off x="685801" y="3756968"/>
            <a:ext cx="3166701" cy="2375026"/>
          </a:xfrm>
          <a:prstGeom prst="rect">
            <a:avLst/>
          </a:prstGeom>
        </p:spPr>
      </p:pic>
      <p:pic>
        <p:nvPicPr>
          <p:cNvPr id="11" name="Picture 10">
            <a:extLst>
              <a:ext uri="{FF2B5EF4-FFF2-40B4-BE49-F238E27FC236}">
                <a16:creationId xmlns:a16="http://schemas.microsoft.com/office/drawing/2014/main" id="{FFBBBA89-D189-4917-9EE3-DC6AE64A61D9}"/>
              </a:ext>
            </a:extLst>
          </p:cNvPr>
          <p:cNvPicPr>
            <a:picLocks noChangeAspect="1"/>
          </p:cNvPicPr>
          <p:nvPr/>
        </p:nvPicPr>
        <p:blipFill>
          <a:blip r:embed="rId5"/>
          <a:stretch>
            <a:fillRect/>
          </a:stretch>
        </p:blipFill>
        <p:spPr>
          <a:xfrm>
            <a:off x="4512649" y="720682"/>
            <a:ext cx="3058212" cy="2293659"/>
          </a:xfrm>
          <a:prstGeom prst="rect">
            <a:avLst/>
          </a:prstGeom>
        </p:spPr>
      </p:pic>
      <p:sp>
        <p:nvSpPr>
          <p:cNvPr id="12" name="Arrow: Down 11">
            <a:extLst>
              <a:ext uri="{FF2B5EF4-FFF2-40B4-BE49-F238E27FC236}">
                <a16:creationId xmlns:a16="http://schemas.microsoft.com/office/drawing/2014/main" id="{E75C37B8-5C0C-4107-824D-271894A19A6A}"/>
              </a:ext>
            </a:extLst>
          </p:cNvPr>
          <p:cNvSpPr/>
          <p:nvPr/>
        </p:nvSpPr>
        <p:spPr>
          <a:xfrm>
            <a:off x="5775488" y="3172205"/>
            <a:ext cx="320511" cy="52024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Arrow: Down 9">
            <a:extLst>
              <a:ext uri="{FF2B5EF4-FFF2-40B4-BE49-F238E27FC236}">
                <a16:creationId xmlns:a16="http://schemas.microsoft.com/office/drawing/2014/main" id="{560E534B-449A-4415-9594-0194F626C9DA}"/>
              </a:ext>
            </a:extLst>
          </p:cNvPr>
          <p:cNvSpPr/>
          <p:nvPr/>
        </p:nvSpPr>
        <p:spPr>
          <a:xfrm rot="18501199">
            <a:off x="7847192" y="2961676"/>
            <a:ext cx="320511" cy="88044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373A2BEA-FE89-46F0-88C9-AD7E56597F87}"/>
              </a:ext>
            </a:extLst>
          </p:cNvPr>
          <p:cNvSpPr/>
          <p:nvPr/>
        </p:nvSpPr>
        <p:spPr>
          <a:xfrm rot="2887134">
            <a:off x="3702422" y="3021482"/>
            <a:ext cx="320511" cy="78922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392351469"/>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922</Words>
  <Application>Microsoft Office PowerPoint</Application>
  <PresentationFormat>Widescreen</PresentationFormat>
  <Paragraphs>67</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Times New Roman</vt:lpstr>
      <vt:lpstr>Arial</vt:lpstr>
      <vt:lpstr>Noto Sans Symbols</vt:lpstr>
      <vt:lpstr>Vapor Trail</vt:lpstr>
      <vt:lpstr>Dynamic Feature Integration For Simultaneous Detection Of Salient Object, Edge And Skeleton - Mini Project 1st Review</vt:lpstr>
      <vt:lpstr>ACKNOWLEDGEMENTS</vt:lpstr>
      <vt:lpstr>BASE PAPER DETAILS</vt:lpstr>
      <vt:lpstr>PROBLEM STATEMENT</vt:lpstr>
      <vt:lpstr>PROBLEM STATEMENT CONTD.</vt:lpstr>
      <vt:lpstr>LITERATURE SURVEY</vt:lpstr>
      <vt:lpstr>LITERATURE SURVEY CONTD.</vt:lpstr>
      <vt:lpstr>WORK PLAN  </vt:lpstr>
      <vt:lpstr>PowerPoint Presentation</vt:lpstr>
      <vt:lpstr>ARCHITECTURAL OVERVIEW</vt:lpstr>
      <vt:lpstr>WORK PLAN contd.    </vt:lpstr>
      <vt:lpstr>WORK PLAN contd. </vt:lpstr>
      <vt:lpstr>WORK CARRIED</vt:lpstr>
      <vt:lpstr>PowerPoint Presentation</vt:lpstr>
      <vt:lpstr>                           BOTTLENECK </vt:lpstr>
      <vt:lpstr>PowerPoint Presentation</vt:lpstr>
      <vt:lpstr>DYNAMIC FEATURE INTEGRATION MODULE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Feature Integration For Simultaneous Detection Of Salient Object, Edge And Skeleton</dc:title>
  <cp:lastModifiedBy>ChandraSekhar Bellamkonda</cp:lastModifiedBy>
  <cp:revision>6</cp:revision>
  <dcterms:modified xsi:type="dcterms:W3CDTF">2021-11-11T04:08:33Z</dcterms:modified>
</cp:coreProperties>
</file>