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8" r:id="rId10"/>
    <p:sldId id="269" r:id="rId11"/>
    <p:sldId id="265" r:id="rId12"/>
    <p:sldId id="266" r:id="rId13"/>
    <p:sldId id="270" r:id="rId14"/>
    <p:sldId id="274" r:id="rId15"/>
    <p:sldId id="271" r:id="rId16"/>
    <p:sldId id="272"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382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11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62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73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807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26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96628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544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22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67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182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53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669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48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9093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65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78074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7770-3D23-3271-43C6-87D754CA515B}"/>
              </a:ext>
            </a:extLst>
          </p:cNvPr>
          <p:cNvSpPr>
            <a:spLocks noGrp="1"/>
          </p:cNvSpPr>
          <p:nvPr>
            <p:ph type="ctrTitle"/>
          </p:nvPr>
        </p:nvSpPr>
        <p:spPr/>
        <p:txBody>
          <a:bodyPr/>
          <a:lstStyle/>
          <a:p>
            <a:pPr algn="ctr"/>
            <a:r>
              <a:rPr lang="en-IN" dirty="0"/>
              <a:t>AI DRIVEN LEGAL APP:</a:t>
            </a:r>
            <a:br>
              <a:rPr lang="en-IN" dirty="0"/>
            </a:br>
            <a:r>
              <a:rPr lang="en-IN" dirty="0" err="1"/>
              <a:t>Nyay</a:t>
            </a:r>
            <a:r>
              <a:rPr lang="en-IN" dirty="0"/>
              <a:t> </a:t>
            </a:r>
            <a:r>
              <a:rPr lang="en-IN" dirty="0" err="1" smtClean="0"/>
              <a:t>Mitra</a:t>
            </a:r>
            <a:r>
              <a:rPr lang="en-IN" dirty="0" smtClean="0"/>
              <a:t/>
            </a:r>
            <a:br>
              <a:rPr lang="en-IN" dirty="0" smtClean="0"/>
            </a:br>
            <a:r>
              <a:rPr lang="hi-IN" b="1" dirty="0" smtClean="0"/>
              <a:t>न्याय </a:t>
            </a:r>
            <a:r>
              <a:rPr lang="hi-IN" b="1" dirty="0"/>
              <a:t>मित्र</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66" y="3171947"/>
            <a:ext cx="878889" cy="878889"/>
          </a:xfrm>
          <a:prstGeom prst="rect">
            <a:avLst/>
          </a:prstGeom>
        </p:spPr>
      </p:pic>
      <p:sp>
        <p:nvSpPr>
          <p:cNvPr id="4" name="TextBox 3"/>
          <p:cNvSpPr txBox="1"/>
          <p:nvPr/>
        </p:nvSpPr>
        <p:spPr>
          <a:xfrm>
            <a:off x="772357" y="5078027"/>
            <a:ext cx="2511265" cy="1477328"/>
          </a:xfrm>
          <a:prstGeom prst="rect">
            <a:avLst/>
          </a:prstGeom>
          <a:noFill/>
        </p:spPr>
        <p:txBody>
          <a:bodyPr wrap="none" rtlCol="0">
            <a:spAutoFit/>
          </a:bodyPr>
          <a:lstStyle/>
          <a:p>
            <a:r>
              <a:rPr lang="en-GB" dirty="0"/>
              <a:t>Group 13:</a:t>
            </a:r>
          </a:p>
          <a:p>
            <a:r>
              <a:rPr lang="en-GB" dirty="0"/>
              <a:t>Arshak Muhammed P K</a:t>
            </a:r>
            <a:br>
              <a:rPr lang="en-GB" dirty="0"/>
            </a:br>
            <a:r>
              <a:rPr lang="en-GB" dirty="0" err="1"/>
              <a:t>Sayooj</a:t>
            </a:r>
            <a:r>
              <a:rPr lang="en-GB" dirty="0"/>
              <a:t> . V</a:t>
            </a:r>
          </a:p>
          <a:p>
            <a:r>
              <a:rPr lang="en-GB" dirty="0" err="1"/>
              <a:t>Devakrishna</a:t>
            </a:r>
            <a:r>
              <a:rPr lang="en-GB" dirty="0"/>
              <a:t> A.S</a:t>
            </a:r>
          </a:p>
          <a:p>
            <a:r>
              <a:rPr lang="en-GB" dirty="0" err="1"/>
              <a:t>Ajina</a:t>
            </a:r>
            <a:endParaRPr lang="en-IN" dirty="0"/>
          </a:p>
        </p:txBody>
      </p:sp>
    </p:spTree>
    <p:extLst>
      <p:ext uri="{BB962C8B-B14F-4D97-AF65-F5344CB8AC3E}">
        <p14:creationId xmlns:p14="http://schemas.microsoft.com/office/powerpoint/2010/main" val="2059443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8353-4BB2-B2AF-A264-322DA5CDF2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438572C-2A66-B473-2A72-C6C2F6D32D48}"/>
              </a:ext>
            </a:extLst>
          </p:cNvPr>
          <p:cNvPicPr>
            <a:picLocks noGrp="1" noChangeAspect="1"/>
          </p:cNvPicPr>
          <p:nvPr>
            <p:ph idx="1"/>
          </p:nvPr>
        </p:nvPicPr>
        <p:blipFill>
          <a:blip r:embed="rId2"/>
          <a:stretch>
            <a:fillRect/>
          </a:stretch>
        </p:blipFill>
        <p:spPr>
          <a:xfrm>
            <a:off x="677334" y="2193403"/>
            <a:ext cx="1906755" cy="3881437"/>
          </a:xfrm>
          <a:prstGeom prst="rect">
            <a:avLst/>
          </a:prstGeom>
        </p:spPr>
      </p:pic>
      <p:pic>
        <p:nvPicPr>
          <p:cNvPr id="7" name="Picture 6">
            <a:extLst>
              <a:ext uri="{FF2B5EF4-FFF2-40B4-BE49-F238E27FC236}">
                <a16:creationId xmlns:a16="http://schemas.microsoft.com/office/drawing/2014/main" id="{D164433C-E10D-0727-FAF1-44804C529898}"/>
              </a:ext>
            </a:extLst>
          </p:cNvPr>
          <p:cNvPicPr>
            <a:picLocks noChangeAspect="1"/>
          </p:cNvPicPr>
          <p:nvPr/>
        </p:nvPicPr>
        <p:blipFill>
          <a:blip r:embed="rId3"/>
          <a:stretch>
            <a:fillRect/>
          </a:stretch>
        </p:blipFill>
        <p:spPr>
          <a:xfrm>
            <a:off x="5199529" y="2116099"/>
            <a:ext cx="1849470" cy="4132302"/>
          </a:xfrm>
          <a:prstGeom prst="rect">
            <a:avLst/>
          </a:prstGeom>
        </p:spPr>
      </p:pic>
      <p:pic>
        <p:nvPicPr>
          <p:cNvPr id="8" name="Picture 7">
            <a:extLst>
              <a:ext uri="{FF2B5EF4-FFF2-40B4-BE49-F238E27FC236}">
                <a16:creationId xmlns:a16="http://schemas.microsoft.com/office/drawing/2014/main" id="{0F045A62-1AA9-E45B-45AD-B8E5E9E89454}"/>
              </a:ext>
            </a:extLst>
          </p:cNvPr>
          <p:cNvPicPr>
            <a:picLocks noChangeAspect="1"/>
          </p:cNvPicPr>
          <p:nvPr/>
        </p:nvPicPr>
        <p:blipFill>
          <a:blip r:embed="rId4"/>
          <a:stretch>
            <a:fillRect/>
          </a:stretch>
        </p:blipFill>
        <p:spPr>
          <a:xfrm>
            <a:off x="2848045" y="2134005"/>
            <a:ext cx="1972614" cy="400023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283088839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3C6C-A662-4DD6-4084-29DB20F54A95}"/>
              </a:ext>
            </a:extLst>
          </p:cNvPr>
          <p:cNvSpPr>
            <a:spLocks noGrp="1"/>
          </p:cNvSpPr>
          <p:nvPr>
            <p:ph type="title"/>
          </p:nvPr>
        </p:nvSpPr>
        <p:spPr>
          <a:xfrm>
            <a:off x="677334" y="406400"/>
            <a:ext cx="8596668" cy="1524000"/>
          </a:xfrm>
        </p:spPr>
        <p:txBody>
          <a:bodyPr/>
          <a:lstStyle/>
          <a:p>
            <a:r>
              <a:rPr lang="en-IN" dirty="0"/>
              <a:t>PROJECT TIMELINE</a:t>
            </a:r>
            <a:endParaRPr lang="en-US" dirty="0"/>
          </a:p>
        </p:txBody>
      </p:sp>
      <p:graphicFrame>
        <p:nvGraphicFramePr>
          <p:cNvPr id="5" name="Content Placeholder 3">
            <a:extLst>
              <a:ext uri="{FF2B5EF4-FFF2-40B4-BE49-F238E27FC236}">
                <a16:creationId xmlns:a16="http://schemas.microsoft.com/office/drawing/2014/main" id="{6A2BFC52-F8C9-BA55-CE23-014949F00D7E}"/>
              </a:ext>
            </a:extLst>
          </p:cNvPr>
          <p:cNvGraphicFramePr>
            <a:graphicFrameLocks noGrp="1"/>
          </p:cNvGraphicFramePr>
          <p:nvPr>
            <p:ph idx="1"/>
            <p:extLst>
              <p:ext uri="{D42A27DB-BD31-4B8C-83A1-F6EECF244321}">
                <p14:modId xmlns:p14="http://schemas.microsoft.com/office/powerpoint/2010/main" val="2793611129"/>
              </p:ext>
            </p:extLst>
          </p:nvPr>
        </p:nvGraphicFramePr>
        <p:xfrm>
          <a:off x="569757" y="1061336"/>
          <a:ext cx="8596311" cy="5390264"/>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982557271"/>
                    </a:ext>
                  </a:extLst>
                </a:gridCol>
                <a:gridCol w="2865437">
                  <a:extLst>
                    <a:ext uri="{9D8B030D-6E8A-4147-A177-3AD203B41FA5}">
                      <a16:colId xmlns:a16="http://schemas.microsoft.com/office/drawing/2014/main" val="2491231224"/>
                    </a:ext>
                  </a:extLst>
                </a:gridCol>
                <a:gridCol w="2865437">
                  <a:extLst>
                    <a:ext uri="{9D8B030D-6E8A-4147-A177-3AD203B41FA5}">
                      <a16:colId xmlns:a16="http://schemas.microsoft.com/office/drawing/2014/main" val="1594440837"/>
                    </a:ext>
                  </a:extLst>
                </a:gridCol>
              </a:tblGrid>
              <a:tr h="452504">
                <a:tc>
                  <a:txBody>
                    <a:bodyPr/>
                    <a:lstStyle/>
                    <a:p>
                      <a:r>
                        <a:rPr lang="en-IN" dirty="0"/>
                        <a:t>Date</a:t>
                      </a:r>
                      <a:endParaRPr lang="en-US" dirty="0"/>
                    </a:p>
                  </a:txBody>
                  <a:tcPr/>
                </a:tc>
                <a:tc>
                  <a:txBody>
                    <a:bodyPr/>
                    <a:lstStyle/>
                    <a:p>
                      <a:r>
                        <a:rPr lang="en-IN" dirty="0"/>
                        <a:t>Task</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244104014"/>
                  </a:ext>
                </a:extLst>
              </a:tr>
              <a:tr h="452504">
                <a:tc>
                  <a:txBody>
                    <a:bodyPr/>
                    <a:lstStyle/>
                    <a:p>
                      <a:r>
                        <a:rPr lang="en-IN" dirty="0"/>
                        <a:t>Jan 5,2025</a:t>
                      </a:r>
                      <a:endParaRPr lang="en-US" dirty="0"/>
                    </a:p>
                  </a:txBody>
                  <a:tcPr/>
                </a:tc>
                <a:tc>
                  <a:txBody>
                    <a:bodyPr/>
                    <a:lstStyle/>
                    <a:p>
                      <a:r>
                        <a:rPr lang="en-IN" dirty="0"/>
                        <a:t>Project Planning</a:t>
                      </a:r>
                      <a:endParaRPr lang="en-US" dirty="0"/>
                    </a:p>
                  </a:txBody>
                  <a:tcPr/>
                </a:tc>
                <a:tc>
                  <a:txBody>
                    <a:bodyPr/>
                    <a:lstStyle/>
                    <a:p>
                      <a:r>
                        <a:rPr lang="en-IN" dirty="0"/>
                        <a:t>Defined app features, selected team (</a:t>
                      </a:r>
                      <a:r>
                        <a:rPr lang="en-IN" dirty="0" err="1"/>
                        <a:t>Ajina</a:t>
                      </a:r>
                      <a:r>
                        <a:rPr lang="en-IN" dirty="0"/>
                        <a:t>, Deva, </a:t>
                      </a:r>
                      <a:r>
                        <a:rPr lang="en-IN" dirty="0" err="1"/>
                        <a:t>Sayooj</a:t>
                      </a:r>
                      <a:r>
                        <a:rPr lang="en-IN" dirty="0"/>
                        <a:t>, </a:t>
                      </a:r>
                      <a:r>
                        <a:rPr lang="en-IN" dirty="0" err="1"/>
                        <a:t>Arshak</a:t>
                      </a:r>
                      <a:r>
                        <a:rPr lang="en-IN" dirty="0"/>
                        <a:t>).</a:t>
                      </a:r>
                      <a:endParaRPr lang="en-US" dirty="0"/>
                    </a:p>
                  </a:txBody>
                  <a:tcPr/>
                </a:tc>
                <a:extLst>
                  <a:ext uri="{0D108BD9-81ED-4DB2-BD59-A6C34878D82A}">
                    <a16:rowId xmlns:a16="http://schemas.microsoft.com/office/drawing/2014/main" val="3647398407"/>
                  </a:ext>
                </a:extLst>
              </a:tr>
              <a:tr h="452504">
                <a:tc>
                  <a:txBody>
                    <a:bodyPr/>
                    <a:lstStyle/>
                    <a:p>
                      <a:r>
                        <a:rPr lang="en-IN" dirty="0"/>
                        <a:t>Jan 12,2025</a:t>
                      </a:r>
                      <a:endParaRPr lang="en-US" dirty="0"/>
                    </a:p>
                  </a:txBody>
                  <a:tcPr/>
                </a:tc>
                <a:tc>
                  <a:txBody>
                    <a:bodyPr/>
                    <a:lstStyle/>
                    <a:p>
                      <a:r>
                        <a:rPr lang="en-IN" dirty="0"/>
                        <a:t>Tech Stack Finalized </a:t>
                      </a:r>
                      <a:endParaRPr lang="en-US" dirty="0"/>
                    </a:p>
                  </a:txBody>
                  <a:tcPr/>
                </a:tc>
                <a:tc>
                  <a:txBody>
                    <a:bodyPr/>
                    <a:lstStyle/>
                    <a:p>
                      <a:r>
                        <a:rPr lang="en-IN" dirty="0"/>
                        <a:t>Chose Flutter for frontend, Firebase for backend.</a:t>
                      </a:r>
                      <a:endParaRPr lang="en-US" dirty="0"/>
                    </a:p>
                  </a:txBody>
                  <a:tcPr/>
                </a:tc>
                <a:extLst>
                  <a:ext uri="{0D108BD9-81ED-4DB2-BD59-A6C34878D82A}">
                    <a16:rowId xmlns:a16="http://schemas.microsoft.com/office/drawing/2014/main" val="21094046"/>
                  </a:ext>
                </a:extLst>
              </a:tr>
              <a:tr h="452504">
                <a:tc>
                  <a:txBody>
                    <a:bodyPr/>
                    <a:lstStyle/>
                    <a:p>
                      <a:r>
                        <a:rPr lang="en-IN" dirty="0"/>
                        <a:t>Jan 18,2025</a:t>
                      </a:r>
                      <a:endParaRPr lang="en-US" dirty="0"/>
                    </a:p>
                  </a:txBody>
                  <a:tcPr/>
                </a:tc>
                <a:tc>
                  <a:txBody>
                    <a:bodyPr/>
                    <a:lstStyle/>
                    <a:p>
                      <a:r>
                        <a:rPr lang="en-IN" dirty="0" err="1"/>
                        <a:t>Github</a:t>
                      </a:r>
                      <a:r>
                        <a:rPr lang="en-IN" dirty="0"/>
                        <a:t> Repo Setup</a:t>
                      </a:r>
                      <a:endParaRPr lang="en-US" dirty="0"/>
                    </a:p>
                  </a:txBody>
                  <a:tcPr/>
                </a:tc>
                <a:tc>
                  <a:txBody>
                    <a:bodyPr/>
                    <a:lstStyle/>
                    <a:p>
                      <a:r>
                        <a:rPr lang="en-IN" dirty="0"/>
                        <a:t>Created GitHub repo, divided coding tasks among team members.</a:t>
                      </a:r>
                      <a:endParaRPr lang="en-US" dirty="0"/>
                    </a:p>
                  </a:txBody>
                  <a:tcPr/>
                </a:tc>
                <a:extLst>
                  <a:ext uri="{0D108BD9-81ED-4DB2-BD59-A6C34878D82A}">
                    <a16:rowId xmlns:a16="http://schemas.microsoft.com/office/drawing/2014/main" val="1104311802"/>
                  </a:ext>
                </a:extLst>
              </a:tr>
              <a:tr h="452504">
                <a:tc>
                  <a:txBody>
                    <a:bodyPr/>
                    <a:lstStyle/>
                    <a:p>
                      <a:r>
                        <a:rPr lang="en-IN" dirty="0"/>
                        <a:t>Jab 24,2025</a:t>
                      </a:r>
                      <a:endParaRPr lang="en-US" dirty="0"/>
                    </a:p>
                  </a:txBody>
                  <a:tcPr/>
                </a:tc>
                <a:tc>
                  <a:txBody>
                    <a:bodyPr/>
                    <a:lstStyle/>
                    <a:p>
                      <a:r>
                        <a:rPr lang="en-IN" dirty="0"/>
                        <a:t>Basic UI Design</a:t>
                      </a:r>
                      <a:endParaRPr lang="en-US" dirty="0"/>
                    </a:p>
                  </a:txBody>
                  <a:tcPr/>
                </a:tc>
                <a:tc>
                  <a:txBody>
                    <a:bodyPr/>
                    <a:lstStyle/>
                    <a:p>
                      <a:r>
                        <a:rPr lang="en-IN" dirty="0"/>
                        <a:t>Designed </a:t>
                      </a:r>
                      <a:r>
                        <a:rPr lang="en-IN" dirty="0" err="1"/>
                        <a:t>Ul</a:t>
                      </a:r>
                      <a:r>
                        <a:rPr lang="en-IN" dirty="0"/>
                        <a:t> wireframes in </a:t>
                      </a:r>
                      <a:r>
                        <a:rPr lang="en-IN" dirty="0" err="1"/>
                        <a:t>Figma</a:t>
                      </a:r>
                      <a:endParaRPr lang="en-US" dirty="0"/>
                    </a:p>
                  </a:txBody>
                  <a:tcPr/>
                </a:tc>
                <a:extLst>
                  <a:ext uri="{0D108BD9-81ED-4DB2-BD59-A6C34878D82A}">
                    <a16:rowId xmlns:a16="http://schemas.microsoft.com/office/drawing/2014/main" val="1316158666"/>
                  </a:ext>
                </a:extLst>
              </a:tr>
              <a:tr h="452504">
                <a:tc>
                  <a:txBody>
                    <a:bodyPr/>
                    <a:lstStyle/>
                    <a:p>
                      <a:r>
                        <a:rPr lang="en-IN" dirty="0"/>
                        <a:t>Feb 2,2025</a:t>
                      </a:r>
                      <a:endParaRPr lang="en-US" dirty="0"/>
                    </a:p>
                  </a:txBody>
                  <a:tcPr/>
                </a:tc>
                <a:tc>
                  <a:txBody>
                    <a:bodyPr/>
                    <a:lstStyle/>
                    <a:p>
                      <a:r>
                        <a:rPr lang="en-IN" dirty="0"/>
                        <a:t>Login &amp; Authentication </a:t>
                      </a:r>
                      <a:endParaRPr lang="en-US" dirty="0"/>
                    </a:p>
                  </a:txBody>
                  <a:tcPr/>
                </a:tc>
                <a:tc>
                  <a:txBody>
                    <a:bodyPr/>
                    <a:lstStyle/>
                    <a:p>
                      <a:r>
                        <a:rPr lang="en-IN" dirty="0"/>
                        <a:t>Integrated Firebase Google Sign-In &amp; Email/Password auth.</a:t>
                      </a:r>
                      <a:endParaRPr lang="en-US" dirty="0"/>
                    </a:p>
                  </a:txBody>
                  <a:tcPr/>
                </a:tc>
                <a:extLst>
                  <a:ext uri="{0D108BD9-81ED-4DB2-BD59-A6C34878D82A}">
                    <a16:rowId xmlns:a16="http://schemas.microsoft.com/office/drawing/2014/main" val="906691544"/>
                  </a:ext>
                </a:extLst>
              </a:tr>
              <a:tr h="452504">
                <a:tc>
                  <a:txBody>
                    <a:bodyPr/>
                    <a:lstStyle/>
                    <a:p>
                      <a:r>
                        <a:rPr lang="en-IN" dirty="0"/>
                        <a:t>Feb 8,2025</a:t>
                      </a:r>
                      <a:endParaRPr lang="en-US" dirty="0"/>
                    </a:p>
                  </a:txBody>
                  <a:tcPr/>
                </a:tc>
                <a:tc>
                  <a:txBody>
                    <a:bodyPr/>
                    <a:lstStyle/>
                    <a:p>
                      <a:r>
                        <a:rPr lang="en-IN" dirty="0"/>
                        <a:t>Text-based Query Input</a:t>
                      </a:r>
                      <a:endParaRPr lang="en-US" dirty="0"/>
                    </a:p>
                  </a:txBody>
                  <a:tcPr/>
                </a:tc>
                <a:tc>
                  <a:txBody>
                    <a:bodyPr/>
                    <a:lstStyle/>
                    <a:p>
                      <a:r>
                        <a:rPr lang="en-US" dirty="0"/>
                        <a:t>Implemented text input field for legal queries.</a:t>
                      </a:r>
                    </a:p>
                  </a:txBody>
                  <a:tcPr/>
                </a:tc>
                <a:extLst>
                  <a:ext uri="{0D108BD9-81ED-4DB2-BD59-A6C34878D82A}">
                    <a16:rowId xmlns:a16="http://schemas.microsoft.com/office/drawing/2014/main" val="2381598896"/>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03059792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532-9819-D73C-B842-CDBBDF66768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526AD9A-836C-1C8F-B620-5BCCDEA9725A}"/>
              </a:ext>
            </a:extLst>
          </p:cNvPr>
          <p:cNvGraphicFramePr>
            <a:graphicFrameLocks noGrp="1"/>
          </p:cNvGraphicFramePr>
          <p:nvPr>
            <p:ph idx="1"/>
            <p:extLst>
              <p:ext uri="{D42A27DB-BD31-4B8C-83A1-F6EECF244321}">
                <p14:modId xmlns:p14="http://schemas.microsoft.com/office/powerpoint/2010/main" val="2739186099"/>
              </p:ext>
            </p:extLst>
          </p:nvPr>
        </p:nvGraphicFramePr>
        <p:xfrm>
          <a:off x="677863" y="2160588"/>
          <a:ext cx="8596311" cy="400812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091447003"/>
                    </a:ext>
                  </a:extLst>
                </a:gridCol>
                <a:gridCol w="2865437">
                  <a:extLst>
                    <a:ext uri="{9D8B030D-6E8A-4147-A177-3AD203B41FA5}">
                      <a16:colId xmlns:a16="http://schemas.microsoft.com/office/drawing/2014/main" val="2186451901"/>
                    </a:ext>
                  </a:extLst>
                </a:gridCol>
                <a:gridCol w="2865437">
                  <a:extLst>
                    <a:ext uri="{9D8B030D-6E8A-4147-A177-3AD203B41FA5}">
                      <a16:colId xmlns:a16="http://schemas.microsoft.com/office/drawing/2014/main" val="390145568"/>
                    </a:ext>
                  </a:extLst>
                </a:gridCol>
              </a:tblGrid>
              <a:tr h="624840">
                <a:tc>
                  <a:txBody>
                    <a:bodyPr/>
                    <a:lstStyle/>
                    <a:p>
                      <a:r>
                        <a:rPr lang="en-IN" dirty="0"/>
                        <a:t>Date</a:t>
                      </a:r>
                      <a:endParaRPr lang="en-US" dirty="0"/>
                    </a:p>
                  </a:txBody>
                  <a:tcPr/>
                </a:tc>
                <a:tc>
                  <a:txBody>
                    <a:bodyPr/>
                    <a:lstStyle/>
                    <a:p>
                      <a:r>
                        <a:rPr lang="en-IN" dirty="0"/>
                        <a:t>Task</a:t>
                      </a:r>
                      <a:endParaRPr lang="en-US" dirty="0"/>
                    </a:p>
                  </a:txBody>
                  <a:tcPr/>
                </a:tc>
                <a:tc>
                  <a:txBody>
                    <a:bodyPr/>
                    <a:lstStyle/>
                    <a:p>
                      <a:r>
                        <a:rPr lang="en-IN" dirty="0"/>
                        <a:t>Description </a:t>
                      </a:r>
                      <a:endParaRPr lang="en-US" dirty="0"/>
                    </a:p>
                  </a:txBody>
                  <a:tcPr/>
                </a:tc>
                <a:extLst>
                  <a:ext uri="{0D108BD9-81ED-4DB2-BD59-A6C34878D82A}">
                    <a16:rowId xmlns:a16="http://schemas.microsoft.com/office/drawing/2014/main" val="1403873504"/>
                  </a:ext>
                </a:extLst>
              </a:tr>
              <a:tr h="624840">
                <a:tc>
                  <a:txBody>
                    <a:bodyPr/>
                    <a:lstStyle/>
                    <a:p>
                      <a:r>
                        <a:rPr lang="en-IN" dirty="0"/>
                        <a:t>Feb 14,2025</a:t>
                      </a:r>
                      <a:endParaRPr lang="en-US" dirty="0"/>
                    </a:p>
                  </a:txBody>
                  <a:tcPr/>
                </a:tc>
                <a:tc>
                  <a:txBody>
                    <a:bodyPr/>
                    <a:lstStyle/>
                    <a:p>
                      <a:r>
                        <a:rPr lang="en-IN" dirty="0"/>
                        <a:t>Voice Input Feature</a:t>
                      </a:r>
                      <a:endParaRPr lang="en-US" dirty="0"/>
                    </a:p>
                  </a:txBody>
                  <a:tcPr/>
                </a:tc>
                <a:tc>
                  <a:txBody>
                    <a:bodyPr/>
                    <a:lstStyle/>
                    <a:p>
                      <a:r>
                        <a:rPr lang="en-IN" dirty="0"/>
                        <a:t>Added speech-to-text using Google ML Kit for voice queries.</a:t>
                      </a:r>
                      <a:endParaRPr lang="en-US" dirty="0"/>
                    </a:p>
                  </a:txBody>
                  <a:tcPr/>
                </a:tc>
                <a:extLst>
                  <a:ext uri="{0D108BD9-81ED-4DB2-BD59-A6C34878D82A}">
                    <a16:rowId xmlns:a16="http://schemas.microsoft.com/office/drawing/2014/main" val="1445449842"/>
                  </a:ext>
                </a:extLst>
              </a:tr>
              <a:tr h="624840">
                <a:tc>
                  <a:txBody>
                    <a:bodyPr/>
                    <a:lstStyle/>
                    <a:p>
                      <a:r>
                        <a:rPr lang="en-IN" dirty="0"/>
                        <a:t>Feb 21,2025</a:t>
                      </a:r>
                      <a:endParaRPr lang="en-US" dirty="0"/>
                    </a:p>
                  </a:txBody>
                  <a:tcPr/>
                </a:tc>
                <a:tc>
                  <a:txBody>
                    <a:bodyPr/>
                    <a:lstStyle/>
                    <a:p>
                      <a:r>
                        <a:rPr lang="en-IN" dirty="0"/>
                        <a:t>Image Input Feature</a:t>
                      </a:r>
                      <a:endParaRPr lang="en-US" dirty="0"/>
                    </a:p>
                  </a:txBody>
                  <a:tcPr/>
                </a:tc>
                <a:tc>
                  <a:txBody>
                    <a:bodyPr/>
                    <a:lstStyle/>
                    <a:p>
                      <a:r>
                        <a:rPr lang="en-IN" dirty="0"/>
                        <a:t>Integrated image upload &amp; OCR-based text extraction.</a:t>
                      </a:r>
                      <a:endParaRPr lang="en-US" dirty="0"/>
                    </a:p>
                  </a:txBody>
                  <a:tcPr/>
                </a:tc>
                <a:extLst>
                  <a:ext uri="{0D108BD9-81ED-4DB2-BD59-A6C34878D82A}">
                    <a16:rowId xmlns:a16="http://schemas.microsoft.com/office/drawing/2014/main" val="1999616007"/>
                  </a:ext>
                </a:extLst>
              </a:tr>
              <a:tr h="624840">
                <a:tc>
                  <a:txBody>
                    <a:bodyPr/>
                    <a:lstStyle/>
                    <a:p>
                      <a:r>
                        <a:rPr lang="en-IN" dirty="0"/>
                        <a:t>Feb 27,2025</a:t>
                      </a:r>
                      <a:endParaRPr lang="en-US" dirty="0"/>
                    </a:p>
                  </a:txBody>
                  <a:tcPr/>
                </a:tc>
                <a:tc>
                  <a:txBody>
                    <a:bodyPr/>
                    <a:lstStyle/>
                    <a:p>
                      <a:r>
                        <a:rPr lang="en-IN" dirty="0"/>
                        <a:t>Backend Integration </a:t>
                      </a:r>
                      <a:endParaRPr lang="en-US" dirty="0"/>
                    </a:p>
                  </a:txBody>
                  <a:tcPr/>
                </a:tc>
                <a:tc>
                  <a:txBody>
                    <a:bodyPr/>
                    <a:lstStyle/>
                    <a:p>
                      <a:r>
                        <a:rPr lang="en-IN" dirty="0"/>
                        <a:t>Connected extracted data with legal database for response.</a:t>
                      </a:r>
                      <a:endParaRPr lang="en-US" dirty="0"/>
                    </a:p>
                  </a:txBody>
                  <a:tcPr/>
                </a:tc>
                <a:extLst>
                  <a:ext uri="{0D108BD9-81ED-4DB2-BD59-A6C34878D82A}">
                    <a16:rowId xmlns:a16="http://schemas.microsoft.com/office/drawing/2014/main" val="3081963498"/>
                  </a:ext>
                </a:extLst>
              </a:tr>
              <a:tr h="624840">
                <a:tc>
                  <a:txBody>
                    <a:bodyPr/>
                    <a:lstStyle/>
                    <a:p>
                      <a:r>
                        <a:rPr lang="en-IN" dirty="0"/>
                        <a:t>Mar 15,2025</a:t>
                      </a:r>
                      <a:endParaRPr lang="en-US" dirty="0"/>
                    </a:p>
                  </a:txBody>
                  <a:tcPr/>
                </a:tc>
                <a:tc>
                  <a:txBody>
                    <a:bodyPr/>
                    <a:lstStyle/>
                    <a:p>
                      <a:r>
                        <a:rPr lang="en-IN" dirty="0"/>
                        <a:t>Profile Section Update</a:t>
                      </a:r>
                      <a:endParaRPr lang="en-US" dirty="0"/>
                    </a:p>
                  </a:txBody>
                  <a:tcPr/>
                </a:tc>
                <a:tc>
                  <a:txBody>
                    <a:bodyPr/>
                    <a:lstStyle/>
                    <a:p>
                      <a:r>
                        <a:rPr lang="en-IN" dirty="0"/>
                        <a:t>Added the logout function.</a:t>
                      </a:r>
                      <a:endParaRPr lang="en-US" dirty="0"/>
                    </a:p>
                  </a:txBody>
                  <a:tcPr/>
                </a:tc>
                <a:extLst>
                  <a:ext uri="{0D108BD9-81ED-4DB2-BD59-A6C34878D82A}">
                    <a16:rowId xmlns:a16="http://schemas.microsoft.com/office/drawing/2014/main" val="429297325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142360987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881B-76B6-13E8-92EE-8152F928FF8A}"/>
              </a:ext>
            </a:extLst>
          </p:cNvPr>
          <p:cNvSpPr>
            <a:spLocks noGrp="1"/>
          </p:cNvSpPr>
          <p:nvPr>
            <p:ph type="title"/>
          </p:nvPr>
        </p:nvSpPr>
        <p:spPr>
          <a:xfrm>
            <a:off x="576218" y="2358464"/>
            <a:ext cx="4396206" cy="1320800"/>
          </a:xfrm>
        </p:spPr>
        <p:txBody>
          <a:bodyPr>
            <a:normAutofit/>
          </a:bodyPr>
          <a:lstStyle/>
          <a:p>
            <a:r>
              <a:rPr lang="en-IN" dirty="0"/>
              <a:t>Performance Matrix</a:t>
            </a:r>
            <a:endParaRPr lang="en-US" dirty="0"/>
          </a:p>
        </p:txBody>
      </p:sp>
      <p:graphicFrame>
        <p:nvGraphicFramePr>
          <p:cNvPr id="5" name="Table 4">
            <a:extLst>
              <a:ext uri="{FF2B5EF4-FFF2-40B4-BE49-F238E27FC236}">
                <a16:creationId xmlns:a16="http://schemas.microsoft.com/office/drawing/2014/main" id="{043CDA5C-C46E-8029-3FDD-154B3B2D625A}"/>
              </a:ext>
            </a:extLst>
          </p:cNvPr>
          <p:cNvGraphicFramePr>
            <a:graphicFrameLocks noGrp="1"/>
          </p:cNvGraphicFramePr>
          <p:nvPr>
            <p:extLst>
              <p:ext uri="{D42A27DB-BD31-4B8C-83A1-F6EECF244321}">
                <p14:modId xmlns:p14="http://schemas.microsoft.com/office/powerpoint/2010/main" val="1999225291"/>
              </p:ext>
            </p:extLst>
          </p:nvPr>
        </p:nvGraphicFramePr>
        <p:xfrm>
          <a:off x="677334" y="2843307"/>
          <a:ext cx="5418666" cy="312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18910217"/>
                    </a:ext>
                  </a:extLst>
                </a:gridCol>
                <a:gridCol w="2709333">
                  <a:extLst>
                    <a:ext uri="{9D8B030D-6E8A-4147-A177-3AD203B41FA5}">
                      <a16:colId xmlns:a16="http://schemas.microsoft.com/office/drawing/2014/main" val="4243485307"/>
                    </a:ext>
                  </a:extLst>
                </a:gridCol>
              </a:tblGrid>
              <a:tr h="624840">
                <a:tc>
                  <a:txBody>
                    <a:bodyPr/>
                    <a:lstStyle/>
                    <a:p>
                      <a:r>
                        <a:rPr lang="en-IN" dirty="0"/>
                        <a:t>Metric</a:t>
                      </a:r>
                      <a:endParaRPr lang="en-US" dirty="0"/>
                    </a:p>
                  </a:txBody>
                  <a:tcPr/>
                </a:tc>
                <a:tc>
                  <a:txBody>
                    <a:bodyPr/>
                    <a:lstStyle/>
                    <a:p>
                      <a:r>
                        <a:rPr lang="en-IN" dirty="0"/>
                        <a:t>Value</a:t>
                      </a:r>
                      <a:endParaRPr lang="en-US" dirty="0"/>
                    </a:p>
                  </a:txBody>
                  <a:tcPr/>
                </a:tc>
                <a:extLst>
                  <a:ext uri="{0D108BD9-81ED-4DB2-BD59-A6C34878D82A}">
                    <a16:rowId xmlns:a16="http://schemas.microsoft.com/office/drawing/2014/main" val="849135881"/>
                  </a:ext>
                </a:extLst>
              </a:tr>
              <a:tr h="624840">
                <a:tc>
                  <a:txBody>
                    <a:bodyPr/>
                    <a:lstStyle/>
                    <a:p>
                      <a:r>
                        <a:rPr lang="en-IN" dirty="0"/>
                        <a:t>Accuracy </a:t>
                      </a:r>
                      <a:endParaRPr lang="en-US" dirty="0"/>
                    </a:p>
                  </a:txBody>
                  <a:tcPr/>
                </a:tc>
                <a:tc>
                  <a:txBody>
                    <a:bodyPr/>
                    <a:lstStyle/>
                    <a:p>
                      <a:r>
                        <a:rPr lang="en-IN" dirty="0"/>
                        <a:t>83.33%</a:t>
                      </a:r>
                      <a:endParaRPr lang="en-US" dirty="0"/>
                    </a:p>
                  </a:txBody>
                  <a:tcPr/>
                </a:tc>
                <a:extLst>
                  <a:ext uri="{0D108BD9-81ED-4DB2-BD59-A6C34878D82A}">
                    <a16:rowId xmlns:a16="http://schemas.microsoft.com/office/drawing/2014/main" val="2224268868"/>
                  </a:ext>
                </a:extLst>
              </a:tr>
              <a:tr h="624840">
                <a:tc>
                  <a:txBody>
                    <a:bodyPr/>
                    <a:lstStyle/>
                    <a:p>
                      <a:r>
                        <a:rPr lang="en-IN" dirty="0"/>
                        <a:t>Precision </a:t>
                      </a:r>
                      <a:endParaRPr lang="en-US" dirty="0"/>
                    </a:p>
                  </a:txBody>
                  <a:tcPr/>
                </a:tc>
                <a:tc>
                  <a:txBody>
                    <a:bodyPr/>
                    <a:lstStyle/>
                    <a:p>
                      <a:r>
                        <a:rPr lang="en-IN" dirty="0"/>
                        <a:t>100.00%</a:t>
                      </a:r>
                      <a:endParaRPr lang="en-US" dirty="0"/>
                    </a:p>
                  </a:txBody>
                  <a:tcPr/>
                </a:tc>
                <a:extLst>
                  <a:ext uri="{0D108BD9-81ED-4DB2-BD59-A6C34878D82A}">
                    <a16:rowId xmlns:a16="http://schemas.microsoft.com/office/drawing/2014/main" val="2310188507"/>
                  </a:ext>
                </a:extLst>
              </a:tr>
              <a:tr h="624840">
                <a:tc>
                  <a:txBody>
                    <a:bodyPr/>
                    <a:lstStyle/>
                    <a:p>
                      <a:r>
                        <a:rPr lang="en-IN" dirty="0"/>
                        <a:t>Recall</a:t>
                      </a:r>
                      <a:endParaRPr lang="en-US" dirty="0"/>
                    </a:p>
                  </a:txBody>
                  <a:tcPr/>
                </a:tc>
                <a:tc>
                  <a:txBody>
                    <a:bodyPr/>
                    <a:lstStyle/>
                    <a:p>
                      <a:r>
                        <a:rPr lang="en-IN" dirty="0"/>
                        <a:t>83.33</a:t>
                      </a:r>
                      <a:endParaRPr lang="en-US" dirty="0"/>
                    </a:p>
                  </a:txBody>
                  <a:tcPr/>
                </a:tc>
                <a:extLst>
                  <a:ext uri="{0D108BD9-81ED-4DB2-BD59-A6C34878D82A}">
                    <a16:rowId xmlns:a16="http://schemas.microsoft.com/office/drawing/2014/main" val="3797094668"/>
                  </a:ext>
                </a:extLst>
              </a:tr>
              <a:tr h="624840">
                <a:tc>
                  <a:txBody>
                    <a:bodyPr/>
                    <a:lstStyle/>
                    <a:p>
                      <a:r>
                        <a:rPr lang="en-IN" dirty="0"/>
                        <a:t>F1 Score</a:t>
                      </a:r>
                      <a:endParaRPr lang="en-US" dirty="0"/>
                    </a:p>
                  </a:txBody>
                  <a:tcPr/>
                </a:tc>
                <a:tc>
                  <a:txBody>
                    <a:bodyPr/>
                    <a:lstStyle/>
                    <a:p>
                      <a:r>
                        <a:rPr lang="en-IN" dirty="0"/>
                        <a:t>90.91%</a:t>
                      </a:r>
                      <a:endParaRPr lang="en-US" dirty="0"/>
                    </a:p>
                  </a:txBody>
                  <a:tcPr/>
                </a:tc>
                <a:extLst>
                  <a:ext uri="{0D108BD9-81ED-4DB2-BD59-A6C34878D82A}">
                    <a16:rowId xmlns:a16="http://schemas.microsoft.com/office/drawing/2014/main" val="3450048327"/>
                  </a:ext>
                </a:extLst>
              </a:tr>
            </a:tbl>
          </a:graphicData>
        </a:graphic>
      </p:graphicFrame>
      <p:sp>
        <p:nvSpPr>
          <p:cNvPr id="9" name="Title 1">
            <a:extLst>
              <a:ext uri="{FF2B5EF4-FFF2-40B4-BE49-F238E27FC236}">
                <a16:creationId xmlns:a16="http://schemas.microsoft.com/office/drawing/2014/main" id="{9CBCB2E2-D872-C6F4-1516-0F31BF701849}"/>
              </a:ext>
            </a:extLst>
          </p:cNvPr>
          <p:cNvSpPr txBox="1">
            <a:spLocks/>
          </p:cNvSpPr>
          <p:nvPr/>
        </p:nvSpPr>
        <p:spPr>
          <a:xfrm>
            <a:off x="677334" y="103766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TEST RESULTS</a:t>
            </a:r>
            <a:endParaRPr lang="en-US" dirty="0"/>
          </a:p>
        </p:txBody>
      </p:sp>
      <p:graphicFrame>
        <p:nvGraphicFramePr>
          <p:cNvPr id="12" name="Table 11">
            <a:extLst>
              <a:ext uri="{FF2B5EF4-FFF2-40B4-BE49-F238E27FC236}">
                <a16:creationId xmlns:a16="http://schemas.microsoft.com/office/drawing/2014/main" id="{9002132B-05BE-F0A7-A6B2-BE814F7D7159}"/>
              </a:ext>
            </a:extLst>
          </p:cNvPr>
          <p:cNvGraphicFramePr>
            <a:graphicFrameLocks noGrp="1"/>
          </p:cNvGraphicFramePr>
          <p:nvPr>
            <p:extLst>
              <p:ext uri="{D42A27DB-BD31-4B8C-83A1-F6EECF244321}">
                <p14:modId xmlns:p14="http://schemas.microsoft.com/office/powerpoint/2010/main" val="1234774234"/>
              </p:ext>
            </p:extLst>
          </p:nvPr>
        </p:nvGraphicFramePr>
        <p:xfrm>
          <a:off x="6510370" y="2843307"/>
          <a:ext cx="5418666" cy="2977029"/>
        </p:xfrm>
        <a:graphic>
          <a:graphicData uri="http://schemas.openxmlformats.org/drawingml/2006/table">
            <a:tbl>
              <a:tblPr firstRow="1" bandRow="1">
                <a:tableStyleId>{5C22544A-7EE6-4342-B048-85BDC9FD1C3A}</a:tableStyleId>
              </a:tblPr>
              <a:tblGrid>
                <a:gridCol w="1806222">
                  <a:extLst>
                    <a:ext uri="{9D8B030D-6E8A-4147-A177-3AD203B41FA5}">
                      <a16:colId xmlns:a16="http://schemas.microsoft.com/office/drawing/2014/main" val="1654757328"/>
                    </a:ext>
                  </a:extLst>
                </a:gridCol>
                <a:gridCol w="1806222">
                  <a:extLst>
                    <a:ext uri="{9D8B030D-6E8A-4147-A177-3AD203B41FA5}">
                      <a16:colId xmlns:a16="http://schemas.microsoft.com/office/drawing/2014/main" val="3983602827"/>
                    </a:ext>
                  </a:extLst>
                </a:gridCol>
                <a:gridCol w="1806222">
                  <a:extLst>
                    <a:ext uri="{9D8B030D-6E8A-4147-A177-3AD203B41FA5}">
                      <a16:colId xmlns:a16="http://schemas.microsoft.com/office/drawing/2014/main" val="1814659380"/>
                    </a:ext>
                  </a:extLst>
                </a:gridCol>
              </a:tblGrid>
              <a:tr h="992343">
                <a:tc>
                  <a:txBody>
                    <a:bodyPr/>
                    <a:lstStyle/>
                    <a:p>
                      <a:endParaRPr lang="en-US"/>
                    </a:p>
                  </a:txBody>
                  <a:tcPr/>
                </a:tc>
                <a:tc>
                  <a:txBody>
                    <a:bodyPr/>
                    <a:lstStyle/>
                    <a:p>
                      <a:r>
                        <a:rPr lang="en-IN" dirty="0"/>
                        <a:t>Actual  positive </a:t>
                      </a:r>
                      <a:endParaRPr lang="en-US" dirty="0"/>
                    </a:p>
                  </a:txBody>
                  <a:tcPr/>
                </a:tc>
                <a:tc>
                  <a:txBody>
                    <a:bodyPr/>
                    <a:lstStyle/>
                    <a:p>
                      <a:r>
                        <a:rPr lang="en-IN" dirty="0"/>
                        <a:t>Actual negative</a:t>
                      </a:r>
                      <a:endParaRPr lang="en-US" dirty="0"/>
                    </a:p>
                  </a:txBody>
                  <a:tcPr/>
                </a:tc>
                <a:extLst>
                  <a:ext uri="{0D108BD9-81ED-4DB2-BD59-A6C34878D82A}">
                    <a16:rowId xmlns:a16="http://schemas.microsoft.com/office/drawing/2014/main" val="3528378814"/>
                  </a:ext>
                </a:extLst>
              </a:tr>
              <a:tr h="992343">
                <a:tc>
                  <a:txBody>
                    <a:bodyPr/>
                    <a:lstStyle/>
                    <a:p>
                      <a:r>
                        <a:rPr lang="en-IN" dirty="0"/>
                        <a:t>Predicted positive </a:t>
                      </a:r>
                      <a:endParaRPr lang="en-US" dirty="0"/>
                    </a:p>
                  </a:txBody>
                  <a:tcPr/>
                </a:tc>
                <a:tc>
                  <a:txBody>
                    <a:bodyPr/>
                    <a:lstStyle/>
                    <a:p>
                      <a:r>
                        <a:rPr lang="en-IN" dirty="0"/>
                        <a:t>10(TP)</a:t>
                      </a:r>
                      <a:endParaRPr lang="en-US" dirty="0"/>
                    </a:p>
                  </a:txBody>
                  <a:tcPr/>
                </a:tc>
                <a:tc>
                  <a:txBody>
                    <a:bodyPr/>
                    <a:lstStyle/>
                    <a:p>
                      <a:r>
                        <a:rPr lang="en-IN" dirty="0"/>
                        <a:t>2(FN)</a:t>
                      </a:r>
                      <a:endParaRPr lang="en-US" dirty="0"/>
                    </a:p>
                  </a:txBody>
                  <a:tcPr/>
                </a:tc>
                <a:extLst>
                  <a:ext uri="{0D108BD9-81ED-4DB2-BD59-A6C34878D82A}">
                    <a16:rowId xmlns:a16="http://schemas.microsoft.com/office/drawing/2014/main" val="1129442687"/>
                  </a:ext>
                </a:extLst>
              </a:tr>
              <a:tr h="992343">
                <a:tc>
                  <a:txBody>
                    <a:bodyPr/>
                    <a:lstStyle/>
                    <a:p>
                      <a:r>
                        <a:rPr lang="en-IN" dirty="0"/>
                        <a:t>Predicted negative </a:t>
                      </a:r>
                      <a:endParaRPr lang="en-US" dirty="0"/>
                    </a:p>
                  </a:txBody>
                  <a:tcPr/>
                </a:tc>
                <a:tc>
                  <a:txBody>
                    <a:bodyPr/>
                    <a:lstStyle/>
                    <a:p>
                      <a:r>
                        <a:rPr lang="en-IN" dirty="0"/>
                        <a:t>0(FP)</a:t>
                      </a:r>
                      <a:endParaRPr lang="en-US" dirty="0"/>
                    </a:p>
                  </a:txBody>
                  <a:tcPr/>
                </a:tc>
                <a:tc>
                  <a:txBody>
                    <a:bodyPr/>
                    <a:lstStyle/>
                    <a:p>
                      <a:r>
                        <a:rPr lang="en-IN" dirty="0"/>
                        <a:t>0(TN)</a:t>
                      </a:r>
                      <a:endParaRPr lang="en-US" dirty="0"/>
                    </a:p>
                  </a:txBody>
                  <a:tcPr/>
                </a:tc>
                <a:extLst>
                  <a:ext uri="{0D108BD9-81ED-4DB2-BD59-A6C34878D82A}">
                    <a16:rowId xmlns:a16="http://schemas.microsoft.com/office/drawing/2014/main" val="3875005510"/>
                  </a:ext>
                </a:extLst>
              </a:tr>
            </a:tbl>
          </a:graphicData>
        </a:graphic>
      </p:graphicFrame>
      <p:sp>
        <p:nvSpPr>
          <p:cNvPr id="14" name="Title 1">
            <a:extLst>
              <a:ext uri="{FF2B5EF4-FFF2-40B4-BE49-F238E27FC236}">
                <a16:creationId xmlns:a16="http://schemas.microsoft.com/office/drawing/2014/main" id="{7AE4F295-85ED-3C43-CDA0-4A5720B5FECA}"/>
              </a:ext>
            </a:extLst>
          </p:cNvPr>
          <p:cNvSpPr txBox="1">
            <a:spLocks/>
          </p:cNvSpPr>
          <p:nvPr/>
        </p:nvSpPr>
        <p:spPr>
          <a:xfrm>
            <a:off x="6472262" y="2422713"/>
            <a:ext cx="5042404" cy="472140"/>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Confusion Matrix</a:t>
            </a:r>
            <a:endParaRPr lang="en-US" dirty="0"/>
          </a:p>
        </p:txBody>
      </p:sp>
    </p:spTree>
    <p:extLst>
      <p:ext uri="{BB962C8B-B14F-4D97-AF65-F5344CB8AC3E}">
        <p14:creationId xmlns:p14="http://schemas.microsoft.com/office/powerpoint/2010/main" val="363986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Tree>
    <p:extLst>
      <p:ext uri="{BB962C8B-B14F-4D97-AF65-F5344CB8AC3E}">
        <p14:creationId xmlns:p14="http://schemas.microsoft.com/office/powerpoint/2010/main" val="410695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Model Scalability</a:t>
            </a:r>
          </a:p>
        </p:txBody>
      </p:sp>
      <p:sp>
        <p:nvSpPr>
          <p:cNvPr id="3" name="Content Placeholder 2"/>
          <p:cNvSpPr>
            <a:spLocks noGrp="1"/>
          </p:cNvSpPr>
          <p:nvPr>
            <p:ph idx="1"/>
          </p:nvPr>
        </p:nvSpPr>
        <p:spPr/>
        <p:txBody>
          <a:bodyPr/>
          <a:lstStyle/>
          <a:p>
            <a:r>
              <a:rPr lang="en-GB" dirty="0"/>
              <a:t>✅ Scalability Aspects of </a:t>
            </a:r>
            <a:r>
              <a:rPr lang="en-GB" dirty="0" err="1"/>
              <a:t>Nyay</a:t>
            </a:r>
            <a:r>
              <a:rPr lang="en-GB" dirty="0"/>
              <a:t> </a:t>
            </a:r>
            <a:r>
              <a:rPr lang="en-GB" dirty="0" err="1"/>
              <a:t>Mitra</a:t>
            </a:r>
            <a:r>
              <a:rPr lang="en-GB" dirty="0" smtClean="0"/>
              <a:t>:</a:t>
            </a:r>
          </a:p>
          <a:p>
            <a:pPr lvl="1"/>
            <a:r>
              <a:rPr lang="en-GB" b="1" dirty="0"/>
              <a:t>Modular Design</a:t>
            </a:r>
            <a:r>
              <a:rPr lang="en-GB" dirty="0"/>
              <a:t>: Each input method (Text, Voice, Image) is a separate module and can scale independently</a:t>
            </a:r>
            <a:r>
              <a:rPr lang="en-GB" dirty="0" smtClean="0"/>
              <a:t>.</a:t>
            </a:r>
          </a:p>
          <a:p>
            <a:pPr lvl="1"/>
            <a:r>
              <a:rPr lang="en-IN" b="1" dirty="0"/>
              <a:t>API-based </a:t>
            </a:r>
            <a:r>
              <a:rPr lang="en-IN" b="1" dirty="0" smtClean="0"/>
              <a:t>Architecture</a:t>
            </a:r>
            <a:r>
              <a:rPr lang="en-IN" dirty="0" smtClean="0"/>
              <a:t>: </a:t>
            </a:r>
            <a:r>
              <a:rPr lang="en-GB" dirty="0"/>
              <a:t>Uses Gemini API and external services, which scale automatically with usage</a:t>
            </a:r>
            <a:r>
              <a:rPr lang="en-GB" dirty="0" smtClean="0"/>
              <a:t>.</a:t>
            </a:r>
          </a:p>
          <a:p>
            <a:pPr lvl="1"/>
            <a:r>
              <a:rPr lang="en-GB" b="1" dirty="0"/>
              <a:t>Platform Independence</a:t>
            </a:r>
            <a:r>
              <a:rPr lang="en-GB" dirty="0"/>
              <a:t>: Built with Flutter – supports Android, iOS, and web with minimal changes</a:t>
            </a:r>
            <a:r>
              <a:rPr lang="en-GB" dirty="0" smtClean="0"/>
              <a:t>.</a:t>
            </a:r>
          </a:p>
          <a:p>
            <a:pPr lvl="1"/>
            <a:r>
              <a:rPr lang="en-GB" b="1" dirty="0"/>
              <a:t>Stateless Processing</a:t>
            </a:r>
            <a:r>
              <a:rPr lang="en-GB" dirty="0"/>
              <a:t>: No backend database is currently used, so multiple users can interact in real time without session conflicts</a:t>
            </a:r>
            <a:r>
              <a:rPr lang="en-GB" dirty="0" smtClean="0"/>
              <a:t>.</a:t>
            </a:r>
          </a:p>
          <a:p>
            <a:pPr lvl="1"/>
            <a:r>
              <a:rPr lang="en-GB" b="1" dirty="0"/>
              <a:t>Pluggable Features</a:t>
            </a:r>
            <a:r>
              <a:rPr lang="en-GB" dirty="0"/>
              <a:t>: Can easily add new features (like case filing, history tracking) as modules without affecting the core app.</a:t>
            </a:r>
            <a:endParaRPr lang="en-GB" dirty="0" smtClean="0"/>
          </a:p>
        </p:txBody>
      </p:sp>
    </p:spTree>
    <p:extLst>
      <p:ext uri="{BB962C8B-B14F-4D97-AF65-F5344CB8AC3E}">
        <p14:creationId xmlns:p14="http://schemas.microsoft.com/office/powerpoint/2010/main" val="193973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Enhancements</a:t>
            </a:r>
          </a:p>
        </p:txBody>
      </p:sp>
      <p:sp>
        <p:nvSpPr>
          <p:cNvPr id="3" name="Content Placeholder 2"/>
          <p:cNvSpPr>
            <a:spLocks noGrp="1"/>
          </p:cNvSpPr>
          <p:nvPr>
            <p:ph idx="1"/>
          </p:nvPr>
        </p:nvSpPr>
        <p:spPr/>
        <p:txBody>
          <a:bodyPr/>
          <a:lstStyle/>
          <a:p>
            <a:r>
              <a:rPr lang="en-IN" b="1" dirty="0"/>
              <a:t>🌱 Planned Additions</a:t>
            </a:r>
            <a:r>
              <a:rPr lang="en-IN" b="1" dirty="0" smtClean="0"/>
              <a:t>:</a:t>
            </a:r>
          </a:p>
          <a:p>
            <a:pPr lvl="1"/>
            <a:r>
              <a:rPr lang="en-GB" b="1" dirty="0"/>
              <a:t>User Query History Storage</a:t>
            </a:r>
            <a:r>
              <a:rPr lang="en-GB" dirty="0"/>
              <a:t> (using Firebase or SQLite</a:t>
            </a:r>
            <a:r>
              <a:rPr lang="en-GB" dirty="0" smtClean="0"/>
              <a:t>)</a:t>
            </a:r>
          </a:p>
          <a:p>
            <a:pPr lvl="1"/>
            <a:r>
              <a:rPr lang="fr-FR" b="1" dirty="0" err="1"/>
              <a:t>Regional</a:t>
            </a:r>
            <a:r>
              <a:rPr lang="fr-FR" b="1" dirty="0"/>
              <a:t> </a:t>
            </a:r>
            <a:r>
              <a:rPr lang="fr-FR" b="1" dirty="0" err="1"/>
              <a:t>Language</a:t>
            </a:r>
            <a:r>
              <a:rPr lang="fr-FR" b="1" dirty="0"/>
              <a:t> Support</a:t>
            </a:r>
            <a:r>
              <a:rPr lang="fr-FR" dirty="0"/>
              <a:t> (Malayalam, Hindi, etc</a:t>
            </a:r>
            <a:r>
              <a:rPr lang="fr-FR" dirty="0" smtClean="0"/>
              <a:t>.)</a:t>
            </a:r>
          </a:p>
          <a:p>
            <a:pPr lvl="1"/>
            <a:r>
              <a:rPr lang="en-IN" dirty="0"/>
              <a:t>Chat-based UI for conversational </a:t>
            </a:r>
            <a:r>
              <a:rPr lang="en-IN" dirty="0" smtClean="0"/>
              <a:t>queries</a:t>
            </a:r>
          </a:p>
          <a:p>
            <a:pPr lvl="1"/>
            <a:r>
              <a:rPr lang="en-GB" b="1" dirty="0"/>
              <a:t>Case Filing Tracker</a:t>
            </a:r>
            <a:r>
              <a:rPr lang="en-GB" dirty="0"/>
              <a:t> for </a:t>
            </a:r>
            <a:r>
              <a:rPr lang="en-GB" dirty="0" smtClean="0"/>
              <a:t>FIR/complaints</a:t>
            </a:r>
          </a:p>
          <a:p>
            <a:pPr lvl="1"/>
            <a:r>
              <a:rPr lang="en-GB" b="1" dirty="0"/>
              <a:t>Offline Mode</a:t>
            </a:r>
            <a:r>
              <a:rPr lang="en-GB" dirty="0"/>
              <a:t> for basic legal info without </a:t>
            </a:r>
            <a:r>
              <a:rPr lang="en-GB" dirty="0" smtClean="0"/>
              <a:t>internet</a:t>
            </a:r>
          </a:p>
          <a:p>
            <a:pPr lvl="1"/>
            <a:r>
              <a:rPr lang="en-GB" b="1" dirty="0"/>
              <a:t>Push Notifications</a:t>
            </a:r>
            <a:r>
              <a:rPr lang="en-GB" dirty="0"/>
              <a:t> for legal news &amp; case </a:t>
            </a:r>
            <a:r>
              <a:rPr lang="en-GB" dirty="0" smtClean="0"/>
              <a:t>updates</a:t>
            </a:r>
          </a:p>
          <a:p>
            <a:pPr lvl="1"/>
            <a:r>
              <a:rPr lang="en-GB" b="1" dirty="0"/>
              <a:t>Admin Dashboard</a:t>
            </a:r>
            <a:r>
              <a:rPr lang="en-GB" dirty="0"/>
              <a:t> for analytics and content management</a:t>
            </a:r>
            <a:endParaRPr lang="en-IN" b="1" dirty="0"/>
          </a:p>
        </p:txBody>
      </p:sp>
    </p:spTree>
    <p:extLst>
      <p:ext uri="{BB962C8B-B14F-4D97-AF65-F5344CB8AC3E}">
        <p14:creationId xmlns:p14="http://schemas.microsoft.com/office/powerpoint/2010/main" val="208935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Appendices</a:t>
            </a:r>
          </a:p>
        </p:txBody>
      </p:sp>
      <p:sp>
        <p:nvSpPr>
          <p:cNvPr id="3" name="Content Placeholder 2"/>
          <p:cNvSpPr>
            <a:spLocks noGrp="1"/>
          </p:cNvSpPr>
          <p:nvPr>
            <p:ph idx="1"/>
          </p:nvPr>
        </p:nvSpPr>
        <p:spPr>
          <a:xfrm>
            <a:off x="677334" y="2160589"/>
            <a:ext cx="8596668" cy="2349267"/>
          </a:xfrm>
        </p:spPr>
        <p:txBody>
          <a:bodyPr/>
          <a:lstStyle/>
          <a:p>
            <a:r>
              <a:rPr lang="en-IN" b="1" dirty="0"/>
              <a:t>📎 Appendix A: </a:t>
            </a:r>
            <a:r>
              <a:rPr lang="en-IN" b="1" dirty="0" smtClean="0"/>
              <a:t>Glossary</a:t>
            </a:r>
          </a:p>
          <a:p>
            <a:pPr lvl="1"/>
            <a:r>
              <a:rPr lang="en-IN" b="1" dirty="0"/>
              <a:t>IPC</a:t>
            </a:r>
            <a:r>
              <a:rPr lang="en-IN" dirty="0"/>
              <a:t>: Indian Penal </a:t>
            </a:r>
            <a:r>
              <a:rPr lang="en-IN" dirty="0" smtClean="0"/>
              <a:t>Code</a:t>
            </a:r>
          </a:p>
          <a:p>
            <a:pPr lvl="1"/>
            <a:r>
              <a:rPr lang="en-IN" b="1" dirty="0"/>
              <a:t>BNS</a:t>
            </a:r>
            <a:r>
              <a:rPr lang="en-IN" dirty="0"/>
              <a:t>: </a:t>
            </a:r>
            <a:r>
              <a:rPr lang="en-IN" dirty="0" err="1"/>
              <a:t>Bharatiya</a:t>
            </a:r>
            <a:r>
              <a:rPr lang="en-IN" dirty="0"/>
              <a:t> Nyaya </a:t>
            </a:r>
            <a:r>
              <a:rPr lang="en-IN" dirty="0" smtClean="0"/>
              <a:t>Samhita</a:t>
            </a:r>
          </a:p>
          <a:p>
            <a:pPr lvl="1"/>
            <a:r>
              <a:rPr lang="en-IN" b="1" dirty="0"/>
              <a:t>OCR</a:t>
            </a:r>
            <a:r>
              <a:rPr lang="en-IN" dirty="0"/>
              <a:t>: Optical Character </a:t>
            </a:r>
            <a:r>
              <a:rPr lang="en-IN" dirty="0" smtClean="0"/>
              <a:t>Recognition</a:t>
            </a:r>
          </a:p>
          <a:p>
            <a:pPr lvl="1"/>
            <a:r>
              <a:rPr lang="en-IN" b="1" dirty="0"/>
              <a:t>NLP</a:t>
            </a:r>
            <a:r>
              <a:rPr lang="en-IN" dirty="0"/>
              <a:t>: Natural Language </a:t>
            </a:r>
            <a:r>
              <a:rPr lang="en-IN" dirty="0" smtClean="0"/>
              <a:t>Processing</a:t>
            </a:r>
          </a:p>
          <a:p>
            <a:pPr lvl="1"/>
            <a:r>
              <a:rPr lang="en-IN" b="1" dirty="0"/>
              <a:t>UI/UX</a:t>
            </a:r>
            <a:r>
              <a:rPr lang="en-IN" dirty="0"/>
              <a:t>: User Interface / User </a:t>
            </a:r>
            <a:r>
              <a:rPr lang="en-IN" dirty="0" smtClean="0"/>
              <a:t>Experience</a:t>
            </a:r>
            <a:endParaRPr lang="en-IN" b="1" dirty="0" smtClean="0"/>
          </a:p>
          <a:p>
            <a:pPr lvl="1"/>
            <a:endParaRPr lang="en-GB" b="1" dirty="0"/>
          </a:p>
          <a:p>
            <a:pPr marL="457200" lvl="1" indent="0">
              <a:buNone/>
            </a:pPr>
            <a:endParaRPr lang="en-IN" dirty="0" smtClean="0"/>
          </a:p>
        </p:txBody>
      </p:sp>
      <p:sp>
        <p:nvSpPr>
          <p:cNvPr id="6" name="Content Placeholder 2"/>
          <p:cNvSpPr txBox="1">
            <a:spLocks/>
          </p:cNvSpPr>
          <p:nvPr/>
        </p:nvSpPr>
        <p:spPr>
          <a:xfrm>
            <a:off x="677334" y="4509856"/>
            <a:ext cx="8596668" cy="23492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a:t>📎 Appendix B: References</a:t>
            </a:r>
          </a:p>
          <a:p>
            <a:pPr lvl="1"/>
            <a:r>
              <a:rPr lang="en-IN" dirty="0"/>
              <a:t>Indian Penal Code, </a:t>
            </a:r>
            <a:r>
              <a:rPr lang="en-IN" dirty="0" smtClean="0"/>
              <a:t>1860</a:t>
            </a:r>
          </a:p>
          <a:p>
            <a:pPr lvl="1"/>
            <a:r>
              <a:rPr lang="en-GB" dirty="0"/>
              <a:t>Code of Criminal Procedure, </a:t>
            </a:r>
            <a:r>
              <a:rPr lang="en-GB" dirty="0" smtClean="0"/>
              <a:t>1973</a:t>
            </a:r>
          </a:p>
          <a:p>
            <a:pPr lvl="1"/>
            <a:r>
              <a:rPr lang="en-IN" dirty="0" err="1"/>
              <a:t>Bharatiya</a:t>
            </a:r>
            <a:r>
              <a:rPr lang="en-IN" dirty="0"/>
              <a:t> Nyaya Samhita, </a:t>
            </a:r>
            <a:r>
              <a:rPr lang="en-IN" dirty="0" smtClean="0"/>
              <a:t>2023</a:t>
            </a:r>
          </a:p>
          <a:p>
            <a:pPr lvl="1"/>
            <a:r>
              <a:rPr lang="en-IN" dirty="0"/>
              <a:t>Google Gemini API </a:t>
            </a:r>
            <a:r>
              <a:rPr lang="en-IN" dirty="0" smtClean="0"/>
              <a:t>Docs</a:t>
            </a:r>
          </a:p>
          <a:p>
            <a:pPr lvl="1"/>
            <a:r>
              <a:rPr lang="en-IN" dirty="0"/>
              <a:t>News API Documentation</a:t>
            </a:r>
            <a:endParaRPr lang="en-GB" b="1" dirty="0" smtClean="0"/>
          </a:p>
          <a:p>
            <a:pPr marL="457200" lvl="1" indent="0">
              <a:buFont typeface="Wingdings 3" charset="2"/>
              <a:buNone/>
            </a:pPr>
            <a:endParaRPr lang="en-IN" dirty="0" smtClean="0"/>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246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CDE2-FD4D-BFB1-0E12-A7C00472C46D}"/>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50810018-4BE6-0ECB-88B5-A6E89B0055C0}"/>
              </a:ext>
            </a:extLst>
          </p:cNvPr>
          <p:cNvSpPr>
            <a:spLocks noGrp="1"/>
          </p:cNvSpPr>
          <p:nvPr>
            <p:ph idx="1"/>
          </p:nvPr>
        </p:nvSpPr>
        <p:spPr>
          <a:xfrm>
            <a:off x="677334" y="1613647"/>
            <a:ext cx="7139890" cy="4427715"/>
          </a:xfrm>
        </p:spPr>
        <p:txBody>
          <a:bodyPr/>
          <a:lstStyle/>
          <a:p>
            <a:pPr marL="0" indent="0">
              <a:buNone/>
            </a:pPr>
            <a:r>
              <a:rPr lang="en-IN" dirty="0"/>
              <a:t>The AI-driven legal app aims to simplify legal understanding by providing accurate information about relevant legal sections based on user complaints. By leveraging NLP and a structured legal database, it enhances accessibility, reduces dependency on legal professionals for basic queries, and ensures informed decision-making. With robust security, scalability, and compliance measures, the app empowers individuals with essential legal knowledge while maintaining data privacy. This innovative solution bridges the gap between legal complexities and public awareness, making legal assistance more accessible and efficient.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39567446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362B-3354-A219-9C04-B46994F84F9C}"/>
              </a:ext>
            </a:extLst>
          </p:cNvPr>
          <p:cNvSpPr>
            <a:spLocks noGrp="1"/>
          </p:cNvSpPr>
          <p:nvPr>
            <p:ph type="title"/>
          </p:nvPr>
        </p:nvSpPr>
        <p:spPr>
          <a:xfrm>
            <a:off x="808817" y="1255059"/>
            <a:ext cx="8596668" cy="1320800"/>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43F000A5-0369-9A95-CFA5-23F9BD74BC11}"/>
              </a:ext>
            </a:extLst>
          </p:cNvPr>
          <p:cNvSpPr>
            <a:spLocks noGrp="1"/>
          </p:cNvSpPr>
          <p:nvPr>
            <p:ph idx="1"/>
          </p:nvPr>
        </p:nvSpPr>
        <p:spPr>
          <a:xfrm>
            <a:off x="677334" y="2160589"/>
            <a:ext cx="7187701" cy="3880773"/>
          </a:xfrm>
        </p:spPr>
        <p:txBody>
          <a:bodyPr>
            <a:normAutofit/>
          </a:bodyPr>
          <a:lstStyle/>
          <a:p>
            <a:pPr marL="0" indent="0">
              <a:buNone/>
            </a:pPr>
            <a:r>
              <a:rPr lang="en-IN" sz="2000" dirty="0"/>
              <a:t>In the modern legal landscape, understanding the complexities of laws and legal procedures can be challenging for the general public. Many individuals face difficulties in identifying the relevant legal provisions applicable to their complaints. To bridge this gap, we propose an AI-driven legal application that provides users with precise legal information, including the sections of law applicable to their complaints. This app aims to enhance accessibility to legal knowledge and empower users with accurate legal insights.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40622470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75F6-8719-1E0D-9B4E-FD9AD04F3C44}"/>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96739E5F-A562-4BB2-C8F6-81A237113198}"/>
              </a:ext>
            </a:extLst>
          </p:cNvPr>
          <p:cNvSpPr>
            <a:spLocks noGrp="1"/>
          </p:cNvSpPr>
          <p:nvPr>
            <p:ph idx="1"/>
          </p:nvPr>
        </p:nvSpPr>
        <p:spPr>
          <a:xfrm>
            <a:off x="677334" y="2160589"/>
            <a:ext cx="6661772" cy="3880773"/>
          </a:xfrm>
        </p:spPr>
        <p:txBody>
          <a:bodyPr/>
          <a:lstStyle/>
          <a:p>
            <a:pPr marL="0" indent="0">
              <a:buNone/>
            </a:pPr>
            <a:r>
              <a:rPr lang="en-IN" dirty="0"/>
              <a:t>Many people struggle to determine which legal sections apply to their grievances, often leading to delays, misinformation, and costly legal consultations. The legal system is vast and complex, making it difficult for individuals to navigate without professional assistance. An AI-driven solution that can </a:t>
            </a:r>
            <a:r>
              <a:rPr lang="en-IN" dirty="0" err="1"/>
              <a:t>analyze</a:t>
            </a:r>
            <a:r>
              <a:rPr lang="en-IN" dirty="0"/>
              <a:t> complaints and suggest the relevant legal provisions will significantly improve accessibility to legal information and ensure informed decision-making.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62270768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903E-7D69-2BD9-EE25-D157999032C5}"/>
              </a:ext>
            </a:extLst>
          </p:cNvPr>
          <p:cNvSpPr>
            <a:spLocks noGrp="1"/>
          </p:cNvSpPr>
          <p:nvPr>
            <p:ph type="title"/>
          </p:nvPr>
        </p:nvSpPr>
        <p:spPr/>
        <p:txBody>
          <a:bodyPr/>
          <a:lstStyle/>
          <a:p>
            <a:r>
              <a:rPr lang="en-IN" dirty="0"/>
              <a:t>OBJECTIVE </a:t>
            </a:r>
            <a:endParaRPr lang="en-US" dirty="0"/>
          </a:p>
        </p:txBody>
      </p:sp>
      <p:sp>
        <p:nvSpPr>
          <p:cNvPr id="3" name="Content Placeholder 2">
            <a:extLst>
              <a:ext uri="{FF2B5EF4-FFF2-40B4-BE49-F238E27FC236}">
                <a16:creationId xmlns:a16="http://schemas.microsoft.com/office/drawing/2014/main" id="{AAEAF146-BA76-718E-3AB6-DE460DC7B754}"/>
              </a:ext>
            </a:extLst>
          </p:cNvPr>
          <p:cNvSpPr>
            <a:spLocks noGrp="1"/>
          </p:cNvSpPr>
          <p:nvPr>
            <p:ph idx="1"/>
          </p:nvPr>
        </p:nvSpPr>
        <p:spPr/>
        <p:txBody>
          <a:bodyPr/>
          <a:lstStyle/>
          <a:p>
            <a:r>
              <a:rPr lang="en-IN" dirty="0"/>
              <a:t>To develop an AI-powered legal application that assists users in identifying the relevant legal sections associated with their complaints.
To provide an easy-to-use platform for individuals seeking preliminary legal insights before consulting a lawyer.
To enhance legal awareness and reduce dependency on legal professionals for basic legal queries.
To ensure accuracy and reliability through AI-driven legal databases and natural language processing (NLP).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90209892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F022-2ACF-74FC-0DE0-BC85754B41FC}"/>
              </a:ext>
            </a:extLst>
          </p:cNvPr>
          <p:cNvSpPr>
            <a:spLocks noGrp="1"/>
          </p:cNvSpPr>
          <p:nvPr>
            <p:ph type="title"/>
          </p:nvPr>
        </p:nvSpPr>
        <p:spPr/>
        <p:txBody>
          <a:bodyPr/>
          <a:lstStyle/>
          <a:p>
            <a:r>
              <a:rPr lang="en-IN" dirty="0"/>
              <a:t>PROPOSED METHODS</a:t>
            </a:r>
            <a:endParaRPr lang="en-US" dirty="0"/>
          </a:p>
        </p:txBody>
      </p:sp>
      <p:sp>
        <p:nvSpPr>
          <p:cNvPr id="3" name="Content Placeholder 2">
            <a:extLst>
              <a:ext uri="{FF2B5EF4-FFF2-40B4-BE49-F238E27FC236}">
                <a16:creationId xmlns:a16="http://schemas.microsoft.com/office/drawing/2014/main" id="{B00F035F-7C86-2569-80AA-EBC3690E0819}"/>
              </a:ext>
            </a:extLst>
          </p:cNvPr>
          <p:cNvSpPr>
            <a:spLocks noGrp="1"/>
          </p:cNvSpPr>
          <p:nvPr>
            <p:ph idx="1"/>
          </p:nvPr>
        </p:nvSpPr>
        <p:spPr>
          <a:xfrm>
            <a:off x="677334" y="1446307"/>
            <a:ext cx="8596668" cy="4595056"/>
          </a:xfrm>
        </p:spPr>
        <p:txBody>
          <a:bodyPr>
            <a:normAutofit fontScale="92500" lnSpcReduction="10000"/>
          </a:bodyPr>
          <a:lstStyle/>
          <a:p>
            <a:pPr marL="0" indent="0">
              <a:buNone/>
            </a:pPr>
            <a:endParaRPr lang="en-IN" b="1" dirty="0"/>
          </a:p>
          <a:p>
            <a:r>
              <a:rPr lang="en-IN" b="1" dirty="0">
                <a:solidFill>
                  <a:schemeClr val="accent5"/>
                </a:solidFill>
              </a:rPr>
              <a:t>Natural</a:t>
            </a:r>
            <a:r>
              <a:rPr lang="en-IN" b="1" dirty="0"/>
              <a:t> </a:t>
            </a:r>
            <a:r>
              <a:rPr lang="en-IN" b="1" dirty="0">
                <a:solidFill>
                  <a:schemeClr val="accent5"/>
                </a:solidFill>
              </a:rPr>
              <a:t>Language</a:t>
            </a:r>
            <a:r>
              <a:rPr lang="en-IN" b="1" dirty="0"/>
              <a:t> </a:t>
            </a:r>
            <a:r>
              <a:rPr lang="en-IN" b="1" dirty="0">
                <a:solidFill>
                  <a:schemeClr val="accent5"/>
                </a:solidFill>
              </a:rPr>
              <a:t>Processing (NLP)</a:t>
            </a:r>
            <a:r>
              <a:rPr lang="en-IN" b="1" dirty="0"/>
              <a:t> </a:t>
            </a:r>
            <a:r>
              <a:rPr lang="en-IN" b="1" dirty="0">
                <a:solidFill>
                  <a:schemeClr val="accent5"/>
                </a:solidFill>
              </a:rPr>
              <a:t>for</a:t>
            </a:r>
            <a:r>
              <a:rPr lang="en-IN" b="1" dirty="0"/>
              <a:t> </a:t>
            </a:r>
            <a:r>
              <a:rPr lang="en-IN" b="1" dirty="0">
                <a:solidFill>
                  <a:schemeClr val="accent5"/>
                </a:solidFill>
              </a:rPr>
              <a:t>Complaint</a:t>
            </a:r>
            <a:r>
              <a:rPr lang="en-IN" b="1" dirty="0"/>
              <a:t> </a:t>
            </a:r>
            <a:r>
              <a:rPr lang="en-IN" b="1" dirty="0">
                <a:solidFill>
                  <a:schemeClr val="accent5"/>
                </a:solidFill>
              </a:rPr>
              <a:t>Analysis</a:t>
            </a:r>
            <a:r>
              <a:rPr lang="en-IN" dirty="0"/>
              <a:t>
Implement AI models trained on legal texts to understand and classify user complaints.
Use NLP techniques to extract key information from user inputs and match it with legal sections.
</a:t>
            </a:r>
            <a:r>
              <a:rPr lang="en-IN" b="1" dirty="0">
                <a:solidFill>
                  <a:schemeClr val="accent5"/>
                </a:solidFill>
              </a:rPr>
              <a:t>Legal Knowledge Base</a:t>
            </a:r>
            <a:r>
              <a:rPr lang="en-IN" dirty="0"/>
              <a:t>
Create a structured legal database containing various laws, sections, and case references.
Continuously update the database with new amendments and legal precedents.
AI-Powered Legal Section Recommendation
Develop a machine learning model to predict the most relevant legal sections based on the complaint.
Provide detailed explanations of the recommended legal provisions.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342750980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FAF0-80AE-2BA2-DDF7-20F63D7936AD}"/>
              </a:ext>
            </a:extLst>
          </p:cNvPr>
          <p:cNvSpPr>
            <a:spLocks noGrp="1"/>
          </p:cNvSpPr>
          <p:nvPr>
            <p:ph type="title"/>
          </p:nvPr>
        </p:nvSpPr>
        <p:spPr/>
        <p:txBody>
          <a:bodyPr/>
          <a:lstStyle/>
          <a:p>
            <a:r>
              <a:rPr lang="en-IN" dirty="0"/>
              <a:t>PROPOSED METHODS </a:t>
            </a:r>
            <a:endParaRPr lang="en-US" dirty="0"/>
          </a:p>
        </p:txBody>
      </p:sp>
      <p:sp>
        <p:nvSpPr>
          <p:cNvPr id="3" name="Content Placeholder 2">
            <a:extLst>
              <a:ext uri="{FF2B5EF4-FFF2-40B4-BE49-F238E27FC236}">
                <a16:creationId xmlns:a16="http://schemas.microsoft.com/office/drawing/2014/main" id="{DDC94921-28C4-2DF9-41B5-E98D1C7A80BD}"/>
              </a:ext>
            </a:extLst>
          </p:cNvPr>
          <p:cNvSpPr>
            <a:spLocks noGrp="1"/>
          </p:cNvSpPr>
          <p:nvPr>
            <p:ph idx="1"/>
          </p:nvPr>
        </p:nvSpPr>
        <p:spPr/>
        <p:txBody>
          <a:bodyPr>
            <a:normAutofit/>
          </a:bodyPr>
          <a:lstStyle/>
          <a:p>
            <a:r>
              <a:rPr lang="en-IN" b="1" dirty="0">
                <a:solidFill>
                  <a:schemeClr val="accent5"/>
                </a:solidFill>
              </a:rPr>
              <a:t>User-Friendly Interface</a:t>
            </a:r>
            <a:r>
              <a:rPr lang="en-IN" dirty="0"/>
              <a:t>
Design an intuitive and accessible UI for users to input complaints and receive legal insights.
Implement multi-language support to ensure inclusivity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195823500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F263-1940-7DF0-23A8-F8F89170B179}"/>
              </a:ext>
            </a:extLst>
          </p:cNvPr>
          <p:cNvSpPr>
            <a:spLocks noGrp="1"/>
          </p:cNvSpPr>
          <p:nvPr>
            <p:ph type="title"/>
          </p:nvPr>
        </p:nvSpPr>
        <p:spPr/>
        <p:txBody>
          <a:bodyPr/>
          <a:lstStyle/>
          <a:p>
            <a:r>
              <a:rPr lang="en-IN" dirty="0"/>
              <a:t>SOFTWARE REQUIREMENTS SPECIFICATION</a:t>
            </a:r>
            <a:endParaRPr lang="en-US" dirty="0"/>
          </a:p>
        </p:txBody>
      </p:sp>
      <p:sp>
        <p:nvSpPr>
          <p:cNvPr id="3" name="Content Placeholder 2">
            <a:extLst>
              <a:ext uri="{FF2B5EF4-FFF2-40B4-BE49-F238E27FC236}">
                <a16:creationId xmlns:a16="http://schemas.microsoft.com/office/drawing/2014/main" id="{056FBE70-2C37-E307-64D0-E1D1F6A6960D}"/>
              </a:ext>
            </a:extLst>
          </p:cNvPr>
          <p:cNvSpPr>
            <a:spLocks noGrp="1"/>
          </p:cNvSpPr>
          <p:nvPr>
            <p:ph idx="1"/>
          </p:nvPr>
        </p:nvSpPr>
        <p:spPr>
          <a:xfrm>
            <a:off x="677334" y="1822824"/>
            <a:ext cx="8596668" cy="4828987"/>
          </a:xfrm>
        </p:spPr>
        <p:txBody>
          <a:bodyPr/>
          <a:lstStyle/>
          <a:p>
            <a:pPr marL="0" indent="0">
              <a:buNone/>
            </a:pPr>
            <a:endParaRPr lang="en-IN" dirty="0"/>
          </a:p>
          <a:p>
            <a:r>
              <a:rPr lang="en-IN" b="1" dirty="0">
                <a:solidFill>
                  <a:schemeClr val="accent5"/>
                </a:solidFill>
              </a:rPr>
              <a:t>Functional</a:t>
            </a:r>
            <a:r>
              <a:rPr lang="en-IN" dirty="0">
                <a:solidFill>
                  <a:schemeClr val="accent5"/>
                </a:solidFill>
              </a:rPr>
              <a:t> </a:t>
            </a:r>
            <a:r>
              <a:rPr lang="en-IN" b="1" dirty="0">
                <a:solidFill>
                  <a:schemeClr val="accent5"/>
                </a:solidFill>
              </a:rPr>
              <a:t>Requirements</a:t>
            </a:r>
            <a:r>
              <a:rPr lang="en-IN" dirty="0"/>
              <a:t>
Complaint Processing – AI </a:t>
            </a:r>
            <a:r>
              <a:rPr lang="en-IN" dirty="0" err="1"/>
              <a:t>analyzes</a:t>
            </a:r>
            <a:r>
              <a:rPr lang="en-IN" dirty="0"/>
              <a:t> complaints and identifies relevant legal sections.
Legal Knowledge Base – Maintains an up-to-date database of laws and amendments.
User Support – Voice translation for fast retrieval of outputs.</a:t>
            </a:r>
          </a:p>
          <a:p>
            <a:r>
              <a:rPr lang="en-IN" b="1" dirty="0">
                <a:solidFill>
                  <a:schemeClr val="accent5"/>
                </a:solidFill>
              </a:rPr>
              <a:t>Non-Functional</a:t>
            </a:r>
            <a:r>
              <a:rPr lang="en-IN" dirty="0"/>
              <a:t> </a:t>
            </a:r>
            <a:r>
              <a:rPr lang="en-IN" b="1" dirty="0">
                <a:solidFill>
                  <a:schemeClr val="accent5"/>
                </a:solidFill>
              </a:rPr>
              <a:t>Requirements</a:t>
            </a:r>
            <a:r>
              <a:rPr lang="en-IN" dirty="0"/>
              <a:t>
Security &amp; Privacy – Encrypt user data and ensure legal compliance.
Performance &amp; Scalability – Fast response time and ability to handle high traffic.
User Experience – Intuitive UI with voice translation.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88813602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B40D9-E9C0-5BCA-E26A-9BD313B391AB}"/>
              </a:ext>
            </a:extLst>
          </p:cNvPr>
          <p:cNvSpPr>
            <a:spLocks noGrp="1"/>
          </p:cNvSpPr>
          <p:nvPr>
            <p:ph idx="1"/>
          </p:nvPr>
        </p:nvSpPr>
        <p:spPr>
          <a:xfrm>
            <a:off x="677334" y="772883"/>
            <a:ext cx="8596668" cy="5312233"/>
          </a:xfrm>
        </p:spPr>
        <p:txBody>
          <a:bodyPr/>
          <a:lstStyle/>
          <a:p>
            <a:r>
              <a:rPr lang="en-IN" b="1" dirty="0">
                <a:solidFill>
                  <a:schemeClr val="accent5"/>
                </a:solidFill>
              </a:rPr>
              <a:t>System Features</a:t>
            </a:r>
            <a:r>
              <a:rPr lang="en-IN" dirty="0"/>
              <a:t>
AI-Powered Legal Assistant – Automated legal section identification.
Search &amp; Query System – Advanced search for laws and legal provisions.
Latest legal news – Explore latest news regarding laws and judgments. </a:t>
            </a:r>
          </a:p>
          <a:p>
            <a:r>
              <a:rPr lang="en-IN" b="1" dirty="0">
                <a:solidFill>
                  <a:schemeClr val="accent5"/>
                </a:solidFill>
              </a:rPr>
              <a:t>System</a:t>
            </a:r>
            <a:r>
              <a:rPr lang="en-IN" dirty="0"/>
              <a:t> </a:t>
            </a:r>
            <a:r>
              <a:rPr lang="en-IN" b="1" dirty="0">
                <a:solidFill>
                  <a:schemeClr val="accent5"/>
                </a:solidFill>
              </a:rPr>
              <a:t>Constraints</a:t>
            </a:r>
            <a:r>
              <a:rPr lang="en-IN" dirty="0"/>
              <a:t>
Legal Data Limitations – Accuracy depends on available legal data.
Language Processing Challenges – Handling ambiguous or complex complaints.
Regulatory Compliance – Must adhere to country-specific legal regulations.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9528634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D999-AB86-1CD6-10E3-D039E71B41E2}"/>
              </a:ext>
            </a:extLst>
          </p:cNvPr>
          <p:cNvSpPr>
            <a:spLocks noGrp="1"/>
          </p:cNvSpPr>
          <p:nvPr>
            <p:ph type="title"/>
          </p:nvPr>
        </p:nvSpPr>
        <p:spPr/>
        <p:txBody>
          <a:bodyPr/>
          <a:lstStyle/>
          <a:p>
            <a:r>
              <a:rPr lang="en-IN" dirty="0"/>
              <a:t>IMPLEMENTATION STATUS</a:t>
            </a:r>
            <a:endParaRPr lang="en-US" dirty="0"/>
          </a:p>
        </p:txBody>
      </p:sp>
      <p:pic>
        <p:nvPicPr>
          <p:cNvPr id="4" name="Content Placeholder 3">
            <a:extLst>
              <a:ext uri="{FF2B5EF4-FFF2-40B4-BE49-F238E27FC236}">
                <a16:creationId xmlns:a16="http://schemas.microsoft.com/office/drawing/2014/main" id="{82655534-FA8A-E805-A5C2-DE392D17F421}"/>
              </a:ext>
            </a:extLst>
          </p:cNvPr>
          <p:cNvPicPr>
            <a:picLocks noGrp="1" noChangeAspect="1"/>
          </p:cNvPicPr>
          <p:nvPr>
            <p:ph idx="1"/>
          </p:nvPr>
        </p:nvPicPr>
        <p:blipFill>
          <a:blip r:embed="rId2"/>
          <a:stretch>
            <a:fillRect/>
          </a:stretch>
        </p:blipFill>
        <p:spPr>
          <a:xfrm>
            <a:off x="953161" y="2366963"/>
            <a:ext cx="1901904" cy="38814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FF7F05BE-E68D-D356-02E7-E30F0FD41352}"/>
              </a:ext>
            </a:extLst>
          </p:cNvPr>
          <p:cNvPicPr>
            <a:picLocks noChangeAspect="1"/>
          </p:cNvPicPr>
          <p:nvPr/>
        </p:nvPicPr>
        <p:blipFill>
          <a:blip r:embed="rId3"/>
          <a:stretch>
            <a:fillRect/>
          </a:stretch>
        </p:blipFill>
        <p:spPr>
          <a:xfrm>
            <a:off x="5717402" y="2184981"/>
            <a:ext cx="2159648" cy="4407444"/>
          </a:xfrm>
          <a:prstGeom prst="rect">
            <a:avLst/>
          </a:prstGeom>
        </p:spPr>
      </p:pic>
      <p:pic>
        <p:nvPicPr>
          <p:cNvPr id="7" name="Picture 6">
            <a:extLst>
              <a:ext uri="{FF2B5EF4-FFF2-40B4-BE49-F238E27FC236}">
                <a16:creationId xmlns:a16="http://schemas.microsoft.com/office/drawing/2014/main" id="{707F4E2A-B2AC-9AFF-2107-A48F6D43752C}"/>
              </a:ext>
            </a:extLst>
          </p:cNvPr>
          <p:cNvPicPr>
            <a:picLocks noChangeAspect="1"/>
          </p:cNvPicPr>
          <p:nvPr/>
        </p:nvPicPr>
        <p:blipFill>
          <a:blip r:embed="rId4"/>
          <a:stretch>
            <a:fillRect/>
          </a:stretch>
        </p:blipFill>
        <p:spPr>
          <a:xfrm>
            <a:off x="3206409" y="2196196"/>
            <a:ext cx="2159648" cy="4401829"/>
          </a:xfrm>
          <a:prstGeom prst="rect">
            <a:avLst/>
          </a:prstGeom>
        </p:spPr>
      </p:pic>
      <p:pic>
        <p:nvPicPr>
          <p:cNvPr id="3" name="Picture 2">
            <a:extLst>
              <a:ext uri="{FF2B5EF4-FFF2-40B4-BE49-F238E27FC236}">
                <a16:creationId xmlns:a16="http://schemas.microsoft.com/office/drawing/2014/main" id="{1F864B70-FEDB-92DA-517C-3363FCD3830F}"/>
              </a:ext>
            </a:extLst>
          </p:cNvPr>
          <p:cNvPicPr>
            <a:picLocks noChangeAspect="1"/>
          </p:cNvPicPr>
          <p:nvPr/>
        </p:nvPicPr>
        <p:blipFill>
          <a:blip r:embed="rId5"/>
          <a:stretch>
            <a:fillRect/>
          </a:stretch>
        </p:blipFill>
        <p:spPr>
          <a:xfrm>
            <a:off x="8228395" y="2184981"/>
            <a:ext cx="2204118" cy="449247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3111" y="0"/>
            <a:ext cx="878889" cy="878889"/>
          </a:xfrm>
          <a:prstGeom prst="rect">
            <a:avLst/>
          </a:prstGeom>
        </p:spPr>
      </p:pic>
    </p:spTree>
    <p:extLst>
      <p:ext uri="{BB962C8B-B14F-4D97-AF65-F5344CB8AC3E}">
        <p14:creationId xmlns:p14="http://schemas.microsoft.com/office/powerpoint/2010/main" val="4153250254"/>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TotalTime>
  <Words>718</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Mangal</vt:lpstr>
      <vt:lpstr>Trebuchet MS</vt:lpstr>
      <vt:lpstr>Wingdings 3</vt:lpstr>
      <vt:lpstr>Facet</vt:lpstr>
      <vt:lpstr>AI DRIVEN LEGAL APP: Nyay Mitra न्याय मित्र</vt:lpstr>
      <vt:lpstr>INTRODUCTION</vt:lpstr>
      <vt:lpstr>PROBLEM STATEMENT</vt:lpstr>
      <vt:lpstr>OBJECTIVE </vt:lpstr>
      <vt:lpstr>PROPOSED METHODS</vt:lpstr>
      <vt:lpstr>PROPOSED METHODS </vt:lpstr>
      <vt:lpstr>SOFTWARE REQUIREMENTS SPECIFICATION</vt:lpstr>
      <vt:lpstr>PowerPoint Presentation</vt:lpstr>
      <vt:lpstr>IMPLEMENTATION STATUS</vt:lpstr>
      <vt:lpstr>PowerPoint Presentation</vt:lpstr>
      <vt:lpstr>PROJECT TIMELINE</vt:lpstr>
      <vt:lpstr>PowerPoint Presentation</vt:lpstr>
      <vt:lpstr>Performance Matrix</vt:lpstr>
      <vt:lpstr>PowerPoint Presentation</vt:lpstr>
      <vt:lpstr>System Model Scalability</vt:lpstr>
      <vt:lpstr>Future Enhancements</vt:lpstr>
      <vt:lpstr>Appendices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DRIVEN LEGAL APP</dc:title>
  <dc:creator>ajinamalu123@gmail.com</dc:creator>
  <cp:lastModifiedBy>Arshak PK</cp:lastModifiedBy>
  <cp:revision>17</cp:revision>
  <dcterms:created xsi:type="dcterms:W3CDTF">2025-03-09T14:56:48Z</dcterms:created>
  <dcterms:modified xsi:type="dcterms:W3CDTF">2025-04-21T17:45:08Z</dcterms:modified>
</cp:coreProperties>
</file>