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9"/>
  </p:notesMasterIdLst>
  <p:handoutMasterIdLst>
    <p:handoutMasterId r:id="rId10"/>
  </p:handoutMasterIdLst>
  <p:sldIdLst>
    <p:sldId id="291" r:id="rId2"/>
    <p:sldId id="287" r:id="rId3"/>
    <p:sldId id="293" r:id="rId4"/>
    <p:sldId id="295" r:id="rId5"/>
    <p:sldId id="294" r:id="rId6"/>
    <p:sldId id="288" r:id="rId7"/>
    <p:sldId id="2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11" autoAdjust="0"/>
  </p:normalViewPr>
  <p:slideViewPr>
    <p:cSldViewPr snapToGrid="0">
      <p:cViewPr varScale="1">
        <p:scale>
          <a:sx n="66" d="100"/>
          <a:sy n="66" d="100"/>
        </p:scale>
        <p:origin x="900" y="72"/>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10/1/2021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4273814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a:t>page </a:t>
            </a:r>
            <a:fld id="{19B51A1E-902D-48AF-9020-955120F399B6}" type="slidenum">
              <a:rPr lang="en-US" b="1" i="1" noProof="0" smtClean="0"/>
              <a:pPr/>
              <a:t>1</a:t>
            </a:fld>
            <a:endParaRPr lang="en-US" b="1" i="1" noProof="0" dirty="0"/>
          </a:p>
        </p:txBody>
      </p:sp>
      <p:sp>
        <p:nvSpPr>
          <p:cNvPr id="3" name="Title 2"/>
          <p:cNvSpPr>
            <a:spLocks noGrp="1"/>
          </p:cNvSpPr>
          <p:nvPr>
            <p:ph type="title"/>
          </p:nvPr>
        </p:nvSpPr>
        <p:spPr>
          <a:xfrm>
            <a:off x="592804" y="854846"/>
            <a:ext cx="9973553" cy="1023938"/>
          </a:xfrm>
        </p:spPr>
        <p:txBody>
          <a:bodyPr/>
          <a:lstStyle/>
          <a:p>
            <a:pPr algn="ctr"/>
            <a:r>
              <a:rPr lang="en-US" sz="6000" b="0">
                <a:latin typeface="Cooper Black" panose="0208090404030B020404" pitchFamily="18" charset="0"/>
              </a:rPr>
              <a:t>Buddies Hub</a:t>
            </a:r>
            <a:endParaRPr lang="en-US" sz="6000" b="0" dirty="0">
              <a:latin typeface="Cooper Black" panose="0208090404030B020404" pitchFamily="18" charset="0"/>
            </a:endParaRPr>
          </a:p>
        </p:txBody>
      </p:sp>
      <p:sp>
        <p:nvSpPr>
          <p:cNvPr id="6" name="TextBox 5">
            <a:extLst>
              <a:ext uri="{FF2B5EF4-FFF2-40B4-BE49-F238E27FC236}">
                <a16:creationId xmlns:a16="http://schemas.microsoft.com/office/drawing/2014/main" id="{E6B65C55-18DA-4A61-AFD0-B5AE56F38B99}"/>
              </a:ext>
            </a:extLst>
          </p:cNvPr>
          <p:cNvSpPr txBox="1"/>
          <p:nvPr/>
        </p:nvSpPr>
        <p:spPr>
          <a:xfrm>
            <a:off x="756820" y="3191108"/>
            <a:ext cx="4276819" cy="461665"/>
          </a:xfrm>
          <a:prstGeom prst="rect">
            <a:avLst/>
          </a:prstGeom>
          <a:noFill/>
        </p:spPr>
        <p:txBody>
          <a:bodyPr wrap="square">
            <a:spAutoFit/>
          </a:bodyPr>
          <a:lstStyle/>
          <a:p>
            <a:r>
              <a:rPr lang="en-IN" sz="2400" dirty="0">
                <a:solidFill>
                  <a:schemeClr val="bg1"/>
                </a:solidFill>
                <a:latin typeface="Britannic Bold" panose="020B0903060703020204" pitchFamily="34" charset="0"/>
              </a:rPr>
              <a:t>MINI PROJECT GROUP NO - </a:t>
            </a:r>
            <a:r>
              <a:rPr lang="en-IN" sz="2400" dirty="0">
                <a:solidFill>
                  <a:schemeClr val="bg1"/>
                </a:solidFill>
                <a:latin typeface="Britannic Bold" panose="020B0903060703020204" pitchFamily="34" charset="0"/>
                <a:cs typeface="Times New Roman" panose="02020603050405020304" pitchFamily="18" charset="0"/>
              </a:rPr>
              <a:t>10</a:t>
            </a:r>
            <a:endParaRPr lang="en-IN" sz="2400" dirty="0">
              <a:latin typeface="Britannic Bold" panose="020B0903060703020204" pitchFamily="34" charset="0"/>
            </a:endParaRPr>
          </a:p>
        </p:txBody>
      </p:sp>
      <p:pic>
        <p:nvPicPr>
          <p:cNvPr id="8" name="Picture 7">
            <a:extLst>
              <a:ext uri="{FF2B5EF4-FFF2-40B4-BE49-F238E27FC236}">
                <a16:creationId xmlns:a16="http://schemas.microsoft.com/office/drawing/2014/main" id="{9C1292B9-16C4-4707-9F24-85C82D1237DE}"/>
              </a:ext>
            </a:extLst>
          </p:cNvPr>
          <p:cNvPicPr>
            <a:picLocks noChangeAspect="1"/>
          </p:cNvPicPr>
          <p:nvPr/>
        </p:nvPicPr>
        <p:blipFill>
          <a:blip r:embed="rId2"/>
          <a:stretch>
            <a:fillRect/>
          </a:stretch>
        </p:blipFill>
        <p:spPr>
          <a:xfrm>
            <a:off x="6098961" y="2334828"/>
            <a:ext cx="5502489" cy="3668326"/>
          </a:xfrm>
          <a:prstGeom prst="rect">
            <a:avLst/>
          </a:prstGeom>
          <a:ln>
            <a:noFill/>
          </a:ln>
          <a:effectLst>
            <a:softEdge rad="112500"/>
          </a:effectLst>
        </p:spPr>
      </p:pic>
      <p:sp>
        <p:nvSpPr>
          <p:cNvPr id="10" name="TextBox 9">
            <a:extLst>
              <a:ext uri="{FF2B5EF4-FFF2-40B4-BE49-F238E27FC236}">
                <a16:creationId xmlns:a16="http://schemas.microsoft.com/office/drawing/2014/main" id="{DDB7B0FC-464D-4B06-9FF8-188E2045E24D}"/>
              </a:ext>
            </a:extLst>
          </p:cNvPr>
          <p:cNvSpPr txBox="1"/>
          <p:nvPr/>
        </p:nvSpPr>
        <p:spPr>
          <a:xfrm>
            <a:off x="756820" y="3764768"/>
            <a:ext cx="4276818" cy="1200329"/>
          </a:xfrm>
          <a:prstGeom prst="rect">
            <a:avLst/>
          </a:prstGeom>
          <a:noFill/>
        </p:spPr>
        <p:txBody>
          <a:bodyPr wrap="square">
            <a:spAutoFit/>
          </a:bodyPr>
          <a:lstStyle/>
          <a:p>
            <a:r>
              <a:rPr lang="en-US" b="0" cap="none" noProof="1">
                <a:solidFill>
                  <a:schemeClr val="bg1"/>
                </a:solidFill>
                <a:latin typeface="Bodoni MT" panose="02070603080606020203" pitchFamily="18" charset="0"/>
                <a:cs typeface="Times New Roman" panose="02020603050405020304" pitchFamily="18" charset="0"/>
              </a:rPr>
              <a:t>Group Members:</a:t>
            </a:r>
            <a:br>
              <a:rPr lang="en-US" b="0" cap="none" noProof="1">
                <a:solidFill>
                  <a:schemeClr val="bg1"/>
                </a:solidFill>
                <a:latin typeface="Bodoni MT" panose="02070603080606020203" pitchFamily="18" charset="0"/>
                <a:cs typeface="Times New Roman" panose="02020603050405020304" pitchFamily="18" charset="0"/>
              </a:rPr>
            </a:br>
            <a:r>
              <a:rPr lang="en-US" b="0" spc="0" noProof="1">
                <a:solidFill>
                  <a:schemeClr val="bg1"/>
                </a:solidFill>
                <a:latin typeface="Bodoni MT" panose="02070603080606020203" pitchFamily="18" charset="0"/>
                <a:cs typeface="Times New Roman" panose="02020603050405020304" pitchFamily="18" charset="0"/>
              </a:rPr>
              <a:t>M</a:t>
            </a:r>
            <a:r>
              <a:rPr lang="en-US" b="0" cap="none" spc="0" noProof="1">
                <a:solidFill>
                  <a:schemeClr val="bg1"/>
                </a:solidFill>
                <a:latin typeface="Bodoni MT" panose="02070603080606020203" pitchFamily="18" charset="0"/>
                <a:cs typeface="Times New Roman" panose="02020603050405020304" pitchFamily="18" charset="0"/>
              </a:rPr>
              <a:t>uskan</a:t>
            </a:r>
            <a:r>
              <a:rPr lang="en-US" b="0" spc="0" noProof="1">
                <a:solidFill>
                  <a:schemeClr val="bg1"/>
                </a:solidFill>
                <a:latin typeface="Bodoni MT" panose="02070603080606020203" pitchFamily="18" charset="0"/>
                <a:cs typeface="Times New Roman" panose="02020603050405020304" pitchFamily="18" charset="0"/>
              </a:rPr>
              <a:t> G</a:t>
            </a:r>
            <a:r>
              <a:rPr lang="en-US" b="0" cap="none" spc="0" noProof="1">
                <a:solidFill>
                  <a:schemeClr val="bg1"/>
                </a:solidFill>
                <a:latin typeface="Bodoni MT" panose="02070603080606020203" pitchFamily="18" charset="0"/>
                <a:cs typeface="Times New Roman" panose="02020603050405020304" pitchFamily="18" charset="0"/>
              </a:rPr>
              <a:t>upta</a:t>
            </a:r>
            <a:r>
              <a:rPr lang="en-US" b="0" spc="0" noProof="1">
                <a:solidFill>
                  <a:schemeClr val="bg1"/>
                </a:solidFill>
                <a:latin typeface="Bodoni MT" panose="02070603080606020203" pitchFamily="18" charset="0"/>
                <a:cs typeface="Times New Roman" panose="02020603050405020304" pitchFamily="18" charset="0"/>
              </a:rPr>
              <a:t> - </a:t>
            </a:r>
            <a:r>
              <a:rPr lang="en-US" noProof="1">
                <a:solidFill>
                  <a:schemeClr val="bg1"/>
                </a:solidFill>
                <a:latin typeface="Bodoni MT" panose="02070603080606020203" pitchFamily="18" charset="0"/>
                <a:cs typeface="Times New Roman" panose="02020603050405020304" pitchFamily="18" charset="0"/>
              </a:rPr>
              <a:t>32</a:t>
            </a:r>
            <a:br>
              <a:rPr lang="en-US" b="0" spc="0" noProof="1">
                <a:solidFill>
                  <a:schemeClr val="bg1"/>
                </a:solidFill>
                <a:latin typeface="Bodoni MT" panose="02070603080606020203" pitchFamily="18" charset="0"/>
                <a:cs typeface="Times New Roman" panose="02020603050405020304" pitchFamily="18" charset="0"/>
              </a:rPr>
            </a:br>
            <a:r>
              <a:rPr lang="en-US" b="0" cap="none" spc="0" noProof="1">
                <a:solidFill>
                  <a:schemeClr val="bg1"/>
                </a:solidFill>
                <a:latin typeface="Bodoni MT" panose="02070603080606020203" pitchFamily="18" charset="0"/>
                <a:cs typeface="Times New Roman" panose="02020603050405020304" pitchFamily="18" charset="0"/>
              </a:rPr>
              <a:t>Hrishita Kumar </a:t>
            </a:r>
            <a:r>
              <a:rPr lang="en-US" b="0" spc="0" noProof="1">
                <a:solidFill>
                  <a:schemeClr val="bg1"/>
                </a:solidFill>
                <a:latin typeface="Bodoni MT" panose="02070603080606020203" pitchFamily="18" charset="0"/>
                <a:cs typeface="Times New Roman" panose="02020603050405020304" pitchFamily="18" charset="0"/>
              </a:rPr>
              <a:t>- </a:t>
            </a:r>
            <a:r>
              <a:rPr lang="en-US" noProof="1">
                <a:solidFill>
                  <a:schemeClr val="bg1"/>
                </a:solidFill>
                <a:latin typeface="Bodoni MT" panose="02070603080606020203" pitchFamily="18" charset="0"/>
                <a:cs typeface="Times New Roman" panose="02020603050405020304" pitchFamily="18" charset="0"/>
              </a:rPr>
              <a:t>57</a:t>
            </a:r>
            <a:br>
              <a:rPr lang="en-US" b="0" spc="0" noProof="1">
                <a:solidFill>
                  <a:schemeClr val="bg1"/>
                </a:solidFill>
                <a:latin typeface="Bodoni MT" panose="02070603080606020203" pitchFamily="18" charset="0"/>
                <a:cs typeface="Times New Roman" panose="02020603050405020304" pitchFamily="18" charset="0"/>
              </a:rPr>
            </a:br>
            <a:r>
              <a:rPr lang="en-US" b="0" cap="none" spc="0" noProof="1">
                <a:solidFill>
                  <a:schemeClr val="bg1"/>
                </a:solidFill>
                <a:latin typeface="Bodoni MT" panose="02070603080606020203" pitchFamily="18" charset="0"/>
                <a:cs typeface="Times New Roman" panose="02020603050405020304" pitchFamily="18" charset="0"/>
              </a:rPr>
              <a:t>Shreya Manjucha </a:t>
            </a:r>
            <a:r>
              <a:rPr lang="en-US" b="0" spc="0" noProof="1">
                <a:solidFill>
                  <a:schemeClr val="bg1"/>
                </a:solidFill>
                <a:latin typeface="Bodoni MT" panose="02070603080606020203" pitchFamily="18" charset="0"/>
                <a:cs typeface="Times New Roman" panose="02020603050405020304" pitchFamily="18" charset="0"/>
              </a:rPr>
              <a:t>- </a:t>
            </a:r>
            <a:r>
              <a:rPr lang="en-US" noProof="1">
                <a:solidFill>
                  <a:schemeClr val="bg1"/>
                </a:solidFill>
                <a:latin typeface="Bodoni MT" panose="02070603080606020203" pitchFamily="18" charset="0"/>
                <a:cs typeface="Times New Roman" panose="02020603050405020304" pitchFamily="18" charset="0"/>
              </a:rPr>
              <a:t>64</a:t>
            </a:r>
            <a:endParaRPr lang="en-IN" dirty="0">
              <a:solidFill>
                <a:schemeClr val="bg1"/>
              </a:solidFill>
              <a:latin typeface="Bodoni MT" panose="02070603080606020203" pitchFamily="18" charset="0"/>
            </a:endParaRPr>
          </a:p>
        </p:txBody>
      </p:sp>
      <p:sp>
        <p:nvSpPr>
          <p:cNvPr id="12" name="TextBox 11">
            <a:extLst>
              <a:ext uri="{FF2B5EF4-FFF2-40B4-BE49-F238E27FC236}">
                <a16:creationId xmlns:a16="http://schemas.microsoft.com/office/drawing/2014/main" id="{CE16A4BC-A344-4463-8C1A-ED2981105903}"/>
              </a:ext>
            </a:extLst>
          </p:cNvPr>
          <p:cNvSpPr txBox="1"/>
          <p:nvPr/>
        </p:nvSpPr>
        <p:spPr>
          <a:xfrm>
            <a:off x="661572" y="5274057"/>
            <a:ext cx="2853986" cy="369332"/>
          </a:xfrm>
          <a:prstGeom prst="rect">
            <a:avLst/>
          </a:prstGeom>
          <a:noFill/>
        </p:spPr>
        <p:txBody>
          <a:bodyPr wrap="square">
            <a:spAutoFit/>
          </a:bodyPr>
          <a:lstStyle/>
          <a:p>
            <a:pPr algn="ctr"/>
            <a:r>
              <a:rPr lang="en-IN" dirty="0" err="1">
                <a:solidFill>
                  <a:schemeClr val="bg1"/>
                </a:solidFill>
              </a:rPr>
              <a:t>Dr.</a:t>
            </a:r>
            <a:r>
              <a:rPr lang="en-IN" dirty="0">
                <a:solidFill>
                  <a:schemeClr val="bg1"/>
                </a:solidFill>
              </a:rPr>
              <a:t> Arun Kulkarni - (Guide)</a:t>
            </a:r>
          </a:p>
        </p:txBody>
      </p:sp>
    </p:spTree>
    <p:extLst>
      <p:ext uri="{BB962C8B-B14F-4D97-AF65-F5344CB8AC3E}">
        <p14:creationId xmlns:p14="http://schemas.microsoft.com/office/powerpoint/2010/main" val="147435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hidden="1"/>
          <p:cNvSpPr>
            <a:spLocks noGrp="1"/>
          </p:cNvSpPr>
          <p:nvPr>
            <p:ph type="sldNum" sz="quarter" idx="11"/>
          </p:nvPr>
        </p:nvSpPr>
        <p:spPr/>
        <p:txBody>
          <a:bodyPr/>
          <a:lstStyle/>
          <a:p>
            <a:r>
              <a:rPr lang="en-US" noProof="0"/>
              <a:t>page </a:t>
            </a:r>
            <a:fld id="{19B51A1E-902D-48AF-9020-955120F399B6}" type="slidenum">
              <a:rPr lang="en-US" b="1" i="1" noProof="0" smtClean="0"/>
              <a:pPr/>
              <a:t>2</a:t>
            </a:fld>
            <a:endParaRPr lang="en-US" b="1" i="1" noProof="0" dirty="0"/>
          </a:p>
        </p:txBody>
      </p:sp>
      <p:sp>
        <p:nvSpPr>
          <p:cNvPr id="4" name="Title 2">
            <a:extLst>
              <a:ext uri="{FF2B5EF4-FFF2-40B4-BE49-F238E27FC236}">
                <a16:creationId xmlns:a16="http://schemas.microsoft.com/office/drawing/2014/main" id="{0DED61FF-98D7-468C-A710-A0E65FFCFDD7}"/>
              </a:ext>
            </a:extLst>
          </p:cNvPr>
          <p:cNvSpPr txBox="1">
            <a:spLocks/>
          </p:cNvSpPr>
          <p:nvPr/>
        </p:nvSpPr>
        <p:spPr>
          <a:xfrm>
            <a:off x="1385396" y="947699"/>
            <a:ext cx="9421207" cy="783446"/>
          </a:xfrm>
          <a:prstGeom prst="rect">
            <a:avLst/>
          </a:prstGeom>
        </p:spPr>
        <p:txBody>
          <a:bodyPr/>
          <a:lst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a:lstStyle>
          <a:p>
            <a:pPr algn="ctr"/>
            <a:r>
              <a:rPr lang="en-US" b="0" spc="0" noProof="1">
                <a:latin typeface="Arial Black" panose="020B0A04020102020204" pitchFamily="34" charset="0"/>
                <a:cs typeface="Times New Roman" panose="02020603050405020304" pitchFamily="18" charset="0"/>
              </a:rPr>
              <a:t>Buddies Hub - Online Gaming Site</a:t>
            </a:r>
            <a:endParaRPr lang="en-IN" b="0" spc="0" dirty="0">
              <a:latin typeface="Arial Black" panose="020B0A04020102020204" pitchFamily="34" charset="0"/>
              <a:cs typeface="Times New Roman" panose="02020603050405020304" pitchFamily="18" charset="0"/>
            </a:endParaRPr>
          </a:p>
        </p:txBody>
      </p:sp>
      <p:sp>
        <p:nvSpPr>
          <p:cNvPr id="5" name="TextBox 4"/>
          <p:cNvSpPr txBox="1"/>
          <p:nvPr/>
        </p:nvSpPr>
        <p:spPr>
          <a:xfrm>
            <a:off x="972766" y="1731145"/>
            <a:ext cx="10544916" cy="5016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rPr>
              <a:t>Our project is aimed at developing a website for online gaming. </a:t>
            </a:r>
          </a:p>
          <a:p>
            <a:pPr marL="285750" indent="-285750">
              <a:lnSpc>
                <a:spcPct val="150000"/>
              </a:lnSpc>
              <a:buFont typeface="Arial" panose="020B0604020202020204" pitchFamily="34" charset="0"/>
              <a:buChar char="•"/>
            </a:pPr>
            <a:r>
              <a:rPr lang="en-US" sz="2000" dirty="0">
                <a:solidFill>
                  <a:schemeClr val="bg1"/>
                </a:solidFill>
              </a:rPr>
              <a:t> Playing games is a surefire way to engage students, but making games can be just as absorbing. Game design and development builds art, math, and coding skills, and offers students an outlet to show what they know. We as a students will embark on creative, energizing experiences that'll get them thinking in new, exciting ways.</a:t>
            </a:r>
          </a:p>
          <a:p>
            <a:pPr marL="285750" indent="-285750">
              <a:lnSpc>
                <a:spcPct val="150000"/>
              </a:lnSpc>
              <a:buFont typeface="Arial" panose="020B0604020202020204" pitchFamily="34" charset="0"/>
              <a:buChar char="•"/>
            </a:pPr>
            <a:r>
              <a:rPr lang="en-US" sz="2000" dirty="0">
                <a:solidFill>
                  <a:schemeClr val="bg1"/>
                </a:solidFill>
              </a:rPr>
              <a:t>We have made sure to include features such as scoreboard and voice assistance that will keep the players engaged.</a:t>
            </a:r>
          </a:p>
          <a:p>
            <a:pPr marL="285750" indent="-285750">
              <a:lnSpc>
                <a:spcPct val="150000"/>
              </a:lnSpc>
              <a:buFont typeface="Arial" panose="020B0604020202020204" pitchFamily="34" charset="0"/>
              <a:buChar char="•"/>
            </a:pPr>
            <a:r>
              <a:rPr lang="en-US" sz="2000" dirty="0">
                <a:solidFill>
                  <a:schemeClr val="bg1"/>
                </a:solidFill>
              </a:rPr>
              <a:t>So keeping this in mind we have chosen to make four games from different domains which will help the players in all round development .</a:t>
            </a:r>
          </a:p>
          <a:p>
            <a:pPr marL="285750" indent="-285750">
              <a:lnSpc>
                <a:spcPct val="150000"/>
              </a:lnSpc>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19747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0E5899F-D715-4F84-974D-19251CDA89BC}"/>
              </a:ext>
            </a:extLst>
          </p:cNvPr>
          <p:cNvPicPr>
            <a:picLocks noGrp="1" noChangeAspect="1"/>
          </p:cNvPicPr>
          <p:nvPr>
            <p:ph sz="half" idx="2"/>
          </p:nvPr>
        </p:nvPicPr>
        <p:blipFill>
          <a:blip r:embed="rId2"/>
          <a:stretch>
            <a:fillRect/>
          </a:stretch>
        </p:blipFill>
        <p:spPr>
          <a:xfrm>
            <a:off x="9674289" y="4398963"/>
            <a:ext cx="1724639" cy="1724639"/>
          </a:xfrm>
        </p:spPr>
      </p:pic>
      <p:sp>
        <p:nvSpPr>
          <p:cNvPr id="6" name="Title 5">
            <a:extLst>
              <a:ext uri="{FF2B5EF4-FFF2-40B4-BE49-F238E27FC236}">
                <a16:creationId xmlns:a16="http://schemas.microsoft.com/office/drawing/2014/main" id="{5AA69F36-3E9E-49EC-A9DB-0D4415B9F17B}"/>
              </a:ext>
            </a:extLst>
          </p:cNvPr>
          <p:cNvSpPr>
            <a:spLocks noGrp="1"/>
          </p:cNvSpPr>
          <p:nvPr>
            <p:ph type="title"/>
          </p:nvPr>
        </p:nvSpPr>
        <p:spPr>
          <a:xfrm>
            <a:off x="898567" y="605481"/>
            <a:ext cx="9973553" cy="864140"/>
          </a:xfrm>
        </p:spPr>
        <p:txBody>
          <a:bodyPr/>
          <a:lstStyle/>
          <a:p>
            <a:pPr algn="ctr"/>
            <a:r>
              <a:rPr lang="en-US" sz="2800" b="0" dirty="0">
                <a:latin typeface="Arial Black" panose="020B0A04020102020204" pitchFamily="34" charset="0"/>
              </a:rPr>
              <a:t>Multiplayer and Artificial Intelligence: Tic - Tac - Toe</a:t>
            </a:r>
            <a:endParaRPr lang="en-IN" sz="2800" b="0" dirty="0">
              <a:latin typeface="Arial Black" panose="020B0A04020102020204" pitchFamily="34" charset="0"/>
            </a:endParaRPr>
          </a:p>
        </p:txBody>
      </p:sp>
      <p:sp>
        <p:nvSpPr>
          <p:cNvPr id="7" name="Slide Number Placeholder 6">
            <a:extLst>
              <a:ext uri="{FF2B5EF4-FFF2-40B4-BE49-F238E27FC236}">
                <a16:creationId xmlns:a16="http://schemas.microsoft.com/office/drawing/2014/main" id="{0249DB53-3CDE-4980-AA08-1CF7FDE13EEB}"/>
              </a:ext>
            </a:extLst>
          </p:cNvPr>
          <p:cNvSpPr>
            <a:spLocks noGrp="1"/>
          </p:cNvSpPr>
          <p:nvPr>
            <p:ph type="sldNum" sz="quarter" idx="19"/>
          </p:nvPr>
        </p:nvSpPr>
        <p:spPr/>
        <p:txBody>
          <a:bodyPr/>
          <a:lstStyle/>
          <a:p>
            <a:r>
              <a:rPr lang="en-US" noProof="0"/>
              <a:t>page </a:t>
            </a:r>
            <a:fld id="{19B51A1E-902D-48AF-9020-955120F399B6}" type="slidenum">
              <a:rPr lang="en-US" b="1" i="1" noProof="0" smtClean="0"/>
              <a:pPr/>
              <a:t>3</a:t>
            </a:fld>
            <a:endParaRPr lang="en-US" b="1" i="1" noProof="0" dirty="0"/>
          </a:p>
        </p:txBody>
      </p:sp>
      <p:sp>
        <p:nvSpPr>
          <p:cNvPr id="14" name="TextBox 13">
            <a:extLst>
              <a:ext uri="{FF2B5EF4-FFF2-40B4-BE49-F238E27FC236}">
                <a16:creationId xmlns:a16="http://schemas.microsoft.com/office/drawing/2014/main" id="{A617CB9A-8BB5-438E-82D2-C887A1647118}"/>
              </a:ext>
            </a:extLst>
          </p:cNvPr>
          <p:cNvSpPr txBox="1"/>
          <p:nvPr/>
        </p:nvSpPr>
        <p:spPr>
          <a:xfrm>
            <a:off x="1197746" y="1717104"/>
            <a:ext cx="8834021" cy="3885679"/>
          </a:xfrm>
          <a:prstGeom prst="rect">
            <a:avLst/>
          </a:prstGeom>
          <a:noFill/>
        </p:spPr>
        <p:txBody>
          <a:bodyPr wrap="square">
            <a:spAutoFit/>
          </a:bodyPr>
          <a:lstStyle/>
          <a:p>
            <a:r>
              <a:rPr lang="en-IN" sz="1700" dirty="0">
                <a:solidFill>
                  <a:schemeClr val="bg1"/>
                </a:solidFill>
              </a:rPr>
              <a:t>Tic-Tac-Toe are one of the most famous games to which the moves are not left to chances, rather than pure mathematics and logical reasoning.</a:t>
            </a:r>
          </a:p>
          <a:p>
            <a:endParaRPr lang="en-IN" sz="1700" dirty="0">
              <a:solidFill>
                <a:schemeClr val="bg1"/>
              </a:solidFill>
            </a:endParaRPr>
          </a:p>
          <a:p>
            <a:pPr>
              <a:lnSpc>
                <a:spcPct val="150000"/>
              </a:lnSpc>
            </a:pPr>
            <a:r>
              <a:rPr lang="en-US" sz="1700" dirty="0">
                <a:solidFill>
                  <a:schemeClr val="bg1"/>
                </a:solidFill>
              </a:rPr>
              <a:t>We had made this game previously in Sem 3 using Java and now in Sem 5 we will be enhancing it.</a:t>
            </a:r>
          </a:p>
          <a:p>
            <a:pPr>
              <a:lnSpc>
                <a:spcPct val="150000"/>
              </a:lnSpc>
            </a:pPr>
            <a:r>
              <a:rPr lang="en-US" sz="1700" dirty="0">
                <a:solidFill>
                  <a:schemeClr val="bg1"/>
                </a:solidFill>
              </a:rPr>
              <a:t>This game can be played in two modes: </a:t>
            </a:r>
          </a:p>
          <a:p>
            <a:pPr marL="285750" indent="-285750">
              <a:lnSpc>
                <a:spcPct val="150000"/>
              </a:lnSpc>
              <a:buFont typeface="Arial" panose="020B0604020202020204" pitchFamily="34" charset="0"/>
              <a:buChar char="•"/>
            </a:pPr>
            <a:r>
              <a:rPr lang="en-US" sz="1700" dirty="0">
                <a:solidFill>
                  <a:schemeClr val="bg1"/>
                </a:solidFill>
              </a:rPr>
              <a:t>Play with Computer – We are implementing this using Artificial Intelligent </a:t>
            </a:r>
          </a:p>
          <a:p>
            <a:pPr marL="285750" indent="-285750">
              <a:lnSpc>
                <a:spcPct val="150000"/>
              </a:lnSpc>
              <a:buFont typeface="Arial" panose="020B0604020202020204" pitchFamily="34" charset="0"/>
              <a:buChar char="•"/>
            </a:pPr>
            <a:r>
              <a:rPr lang="en-US" sz="1700" dirty="0">
                <a:solidFill>
                  <a:schemeClr val="bg1"/>
                </a:solidFill>
              </a:rPr>
              <a:t>Play with Friend – We are using Web socket programming so that anybody can play that game using their own remote machine. </a:t>
            </a:r>
          </a:p>
          <a:p>
            <a:pPr marL="285750" indent="-285750">
              <a:lnSpc>
                <a:spcPct val="150000"/>
              </a:lnSpc>
              <a:buFont typeface="Arial" panose="020B0604020202020204" pitchFamily="34" charset="0"/>
              <a:buChar char="•"/>
            </a:pPr>
            <a:r>
              <a:rPr lang="en-US" sz="1700" dirty="0">
                <a:solidFill>
                  <a:schemeClr val="bg1"/>
                </a:solidFill>
              </a:rPr>
              <a:t>We are going to implement this game using Java Script (Sem 5) and Computer Networks   (Sem 4) and Database Management System(Sem 3) </a:t>
            </a:r>
            <a:endParaRPr lang="en-IN" sz="1700" dirty="0">
              <a:solidFill>
                <a:schemeClr val="bg1"/>
              </a:solidFill>
            </a:endParaRPr>
          </a:p>
          <a:p>
            <a:pPr marL="285750" indent="-285750" algn="just">
              <a:buFont typeface="Arial" panose="020B0604020202020204" pitchFamily="34" charset="0"/>
              <a:buChar char="•"/>
            </a:pPr>
            <a:endParaRPr lang="en-IN" sz="1700" dirty="0">
              <a:solidFill>
                <a:schemeClr val="bg1"/>
              </a:solidFill>
            </a:endParaRPr>
          </a:p>
        </p:txBody>
      </p:sp>
    </p:spTree>
    <p:extLst>
      <p:ext uri="{BB962C8B-B14F-4D97-AF65-F5344CB8AC3E}">
        <p14:creationId xmlns:p14="http://schemas.microsoft.com/office/powerpoint/2010/main" val="33368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A69F36-3E9E-49EC-A9DB-0D4415B9F17B}"/>
              </a:ext>
            </a:extLst>
          </p:cNvPr>
          <p:cNvSpPr>
            <a:spLocks noGrp="1"/>
          </p:cNvSpPr>
          <p:nvPr>
            <p:ph type="title"/>
          </p:nvPr>
        </p:nvSpPr>
        <p:spPr>
          <a:xfrm>
            <a:off x="898567" y="605481"/>
            <a:ext cx="9973553" cy="864140"/>
          </a:xfrm>
        </p:spPr>
        <p:txBody>
          <a:bodyPr/>
          <a:lstStyle/>
          <a:p>
            <a:pPr algn="ctr"/>
            <a:r>
              <a:rPr lang="en-US" sz="2800" b="0" dirty="0">
                <a:latin typeface="Arial Black" panose="020B0A04020102020204" pitchFamily="34" charset="0"/>
              </a:rPr>
              <a:t>Multiplayer Game : Ludo</a:t>
            </a:r>
            <a:endParaRPr lang="en-IN" sz="2800" b="0" dirty="0">
              <a:latin typeface="Arial Black" panose="020B0A04020102020204" pitchFamily="34" charset="0"/>
            </a:endParaRPr>
          </a:p>
        </p:txBody>
      </p:sp>
      <p:sp>
        <p:nvSpPr>
          <p:cNvPr id="7" name="Slide Number Placeholder 6">
            <a:extLst>
              <a:ext uri="{FF2B5EF4-FFF2-40B4-BE49-F238E27FC236}">
                <a16:creationId xmlns:a16="http://schemas.microsoft.com/office/drawing/2014/main" id="{0249DB53-3CDE-4980-AA08-1CF7FDE13EEB}"/>
              </a:ext>
            </a:extLst>
          </p:cNvPr>
          <p:cNvSpPr>
            <a:spLocks noGrp="1"/>
          </p:cNvSpPr>
          <p:nvPr>
            <p:ph type="sldNum" sz="quarter" idx="19"/>
          </p:nvPr>
        </p:nvSpPr>
        <p:spPr/>
        <p:txBody>
          <a:bodyPr/>
          <a:lstStyle/>
          <a:p>
            <a:r>
              <a:rPr lang="en-US" noProof="0"/>
              <a:t>page </a:t>
            </a:r>
            <a:fld id="{19B51A1E-902D-48AF-9020-955120F399B6}" type="slidenum">
              <a:rPr lang="en-US" b="1" i="1" noProof="0" smtClean="0"/>
              <a:pPr/>
              <a:t>4</a:t>
            </a:fld>
            <a:endParaRPr lang="en-US" b="1" i="1" noProof="0" dirty="0"/>
          </a:p>
        </p:txBody>
      </p:sp>
      <p:sp>
        <p:nvSpPr>
          <p:cNvPr id="14" name="TextBox 13">
            <a:extLst>
              <a:ext uri="{FF2B5EF4-FFF2-40B4-BE49-F238E27FC236}">
                <a16:creationId xmlns:a16="http://schemas.microsoft.com/office/drawing/2014/main" id="{A617CB9A-8BB5-438E-82D2-C887A1647118}"/>
              </a:ext>
            </a:extLst>
          </p:cNvPr>
          <p:cNvSpPr txBox="1"/>
          <p:nvPr/>
        </p:nvSpPr>
        <p:spPr>
          <a:xfrm>
            <a:off x="898566" y="1728534"/>
            <a:ext cx="9372897" cy="3954929"/>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rPr>
              <a:t>Board games like Ludo have been around us for several years now. We all have played some or the other board games while growing up. With the increasing popularity of online games, you can now play Ludo online anytime, anywhere.</a:t>
            </a: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Ludo game allow kids to think creatively and create an opportunity to connect and open up. This is an excellent opportunity for kids who are shy or quiet types. Your kids can learn and display creativity in the game. Ludo can help them develop a strong sense of individuality too that allows them to feel fulfilled and being noticed.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For some who children who may have disabilities, it can be a way for them to social and make friends if they are restricted.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We are going to implement it using Java Script and DBMS</a:t>
            </a:r>
            <a:endParaRPr lang="en-IN" dirty="0">
              <a:solidFill>
                <a:schemeClr val="bg1"/>
              </a:solidFill>
            </a:endParaRPr>
          </a:p>
          <a:p>
            <a:pPr marL="285750" indent="-285750" algn="just">
              <a:buFont typeface="Arial" panose="020B0604020202020204" pitchFamily="34" charset="0"/>
              <a:buChar char="•"/>
            </a:pPr>
            <a:endParaRPr lang="en-IN" sz="1700" dirty="0">
              <a:solidFill>
                <a:schemeClr val="bg1"/>
              </a:solidFill>
            </a:endParaRPr>
          </a:p>
        </p:txBody>
      </p:sp>
      <p:pic>
        <p:nvPicPr>
          <p:cNvPr id="8" name="Picture 7">
            <a:extLst>
              <a:ext uri="{FF2B5EF4-FFF2-40B4-BE49-F238E27FC236}">
                <a16:creationId xmlns:a16="http://schemas.microsoft.com/office/drawing/2014/main" id="{41539356-ACCF-48B7-B887-82223923E29C}"/>
              </a:ext>
            </a:extLst>
          </p:cNvPr>
          <p:cNvPicPr>
            <a:picLocks noChangeAspect="1"/>
          </p:cNvPicPr>
          <p:nvPr/>
        </p:nvPicPr>
        <p:blipFill>
          <a:blip r:embed="rId2"/>
          <a:stretch>
            <a:fillRect/>
          </a:stretch>
        </p:blipFill>
        <p:spPr>
          <a:xfrm>
            <a:off x="9255342" y="4631001"/>
            <a:ext cx="2346108" cy="1759581"/>
          </a:xfrm>
          <a:prstGeom prst="rect">
            <a:avLst/>
          </a:prstGeom>
        </p:spPr>
      </p:pic>
    </p:spTree>
    <p:extLst>
      <p:ext uri="{BB962C8B-B14F-4D97-AF65-F5344CB8AC3E}">
        <p14:creationId xmlns:p14="http://schemas.microsoft.com/office/powerpoint/2010/main" val="349617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7FA9DE-3764-457F-89D1-6E5D26E984FB}"/>
              </a:ext>
            </a:extLst>
          </p:cNvPr>
          <p:cNvSpPr>
            <a:spLocks noGrp="1"/>
          </p:cNvSpPr>
          <p:nvPr>
            <p:ph type="body" idx="1"/>
          </p:nvPr>
        </p:nvSpPr>
        <p:spPr>
          <a:xfrm>
            <a:off x="2411828" y="1556702"/>
            <a:ext cx="1236893" cy="351997"/>
          </a:xfrm>
        </p:spPr>
        <p:txBody>
          <a:bodyPr/>
          <a:lstStyle/>
          <a:p>
            <a:pPr>
              <a:lnSpc>
                <a:spcPct val="100000"/>
              </a:lnSpc>
            </a:pPr>
            <a:r>
              <a:rPr lang="en-US" sz="2400" dirty="0">
                <a:latin typeface="Baskerville Old Face" panose="02020602080505020303" pitchFamily="18" charset="0"/>
              </a:rPr>
              <a:t>Scramble</a:t>
            </a:r>
            <a:endParaRPr lang="en-IN" sz="2400" dirty="0">
              <a:latin typeface="Baskerville Old Face" panose="02020602080505020303" pitchFamily="18" charset="0"/>
            </a:endParaRPr>
          </a:p>
        </p:txBody>
      </p:sp>
      <p:sp>
        <p:nvSpPr>
          <p:cNvPr id="4" name="Text Placeholder 3">
            <a:extLst>
              <a:ext uri="{FF2B5EF4-FFF2-40B4-BE49-F238E27FC236}">
                <a16:creationId xmlns:a16="http://schemas.microsoft.com/office/drawing/2014/main" id="{1006A613-0FA2-4372-A7A0-4D65BBC8D13B}"/>
              </a:ext>
            </a:extLst>
          </p:cNvPr>
          <p:cNvSpPr>
            <a:spLocks noGrp="1"/>
          </p:cNvSpPr>
          <p:nvPr>
            <p:ph type="body" sz="quarter" idx="13"/>
          </p:nvPr>
        </p:nvSpPr>
        <p:spPr>
          <a:xfrm>
            <a:off x="7552147" y="1556702"/>
            <a:ext cx="1982268" cy="449666"/>
          </a:xfrm>
        </p:spPr>
        <p:txBody>
          <a:bodyPr/>
          <a:lstStyle/>
          <a:p>
            <a:pPr>
              <a:lnSpc>
                <a:spcPct val="100000"/>
              </a:lnSpc>
            </a:pPr>
            <a:r>
              <a:rPr lang="en-US" sz="2400" dirty="0">
                <a:latin typeface="Baskerville Old Face" panose="02020602080505020303" pitchFamily="18" charset="0"/>
              </a:rPr>
              <a:t>Memory Game</a:t>
            </a:r>
            <a:endParaRPr lang="en-IN" sz="2400" dirty="0">
              <a:latin typeface="Baskerville Old Face" panose="02020602080505020303" pitchFamily="18" charset="0"/>
            </a:endParaRPr>
          </a:p>
        </p:txBody>
      </p:sp>
      <p:sp>
        <p:nvSpPr>
          <p:cNvPr id="5" name="Text Placeholder 4">
            <a:extLst>
              <a:ext uri="{FF2B5EF4-FFF2-40B4-BE49-F238E27FC236}">
                <a16:creationId xmlns:a16="http://schemas.microsoft.com/office/drawing/2014/main" id="{6D8050FF-4167-4D81-824F-577FD05C6D89}"/>
              </a:ext>
            </a:extLst>
          </p:cNvPr>
          <p:cNvSpPr>
            <a:spLocks noGrp="1"/>
          </p:cNvSpPr>
          <p:nvPr>
            <p:ph type="body" sz="quarter" idx="12"/>
          </p:nvPr>
        </p:nvSpPr>
        <p:spPr>
          <a:xfrm>
            <a:off x="6510907" y="3794464"/>
            <a:ext cx="4225085" cy="2114337"/>
          </a:xfrm>
        </p:spPr>
        <p:txBody>
          <a:bodyPr/>
          <a:lstStyle/>
          <a:p>
            <a:r>
              <a:rPr lang="en-US" dirty="0"/>
              <a:t>Regularly playing these types of games can help improve children’s short and long-term memory and help the brain process information quicker.</a:t>
            </a:r>
          </a:p>
          <a:p>
            <a:r>
              <a:rPr lang="en-US" dirty="0"/>
              <a:t>Also, games capture players’ imagination helping them to stay focused on certain tasks and builds their perseverance to achieve a goal.</a:t>
            </a:r>
            <a:endParaRPr lang="en-IN" dirty="0"/>
          </a:p>
        </p:txBody>
      </p:sp>
      <p:sp>
        <p:nvSpPr>
          <p:cNvPr id="6" name="Title 5">
            <a:extLst>
              <a:ext uri="{FF2B5EF4-FFF2-40B4-BE49-F238E27FC236}">
                <a16:creationId xmlns:a16="http://schemas.microsoft.com/office/drawing/2014/main" id="{5AA69F36-3E9E-49EC-A9DB-0D4415B9F17B}"/>
              </a:ext>
            </a:extLst>
          </p:cNvPr>
          <p:cNvSpPr>
            <a:spLocks noGrp="1"/>
          </p:cNvSpPr>
          <p:nvPr>
            <p:ph type="title"/>
          </p:nvPr>
        </p:nvSpPr>
        <p:spPr>
          <a:xfrm>
            <a:off x="672703" y="463438"/>
            <a:ext cx="9973553" cy="864140"/>
          </a:xfrm>
        </p:spPr>
        <p:txBody>
          <a:bodyPr/>
          <a:lstStyle/>
          <a:p>
            <a:pPr algn="ctr"/>
            <a:r>
              <a:rPr lang="en-US" b="0" spc="0" noProof="1">
                <a:latin typeface="Arial Black" panose="020B0A04020102020204" pitchFamily="34" charset="0"/>
                <a:cs typeface="Times New Roman" panose="02020603050405020304" pitchFamily="18" charset="0"/>
              </a:rPr>
              <a:t> FunBrain-Educational Games</a:t>
            </a:r>
            <a:endParaRPr lang="en-IN" dirty="0"/>
          </a:p>
        </p:txBody>
      </p:sp>
      <p:sp>
        <p:nvSpPr>
          <p:cNvPr id="7" name="Slide Number Placeholder 6">
            <a:extLst>
              <a:ext uri="{FF2B5EF4-FFF2-40B4-BE49-F238E27FC236}">
                <a16:creationId xmlns:a16="http://schemas.microsoft.com/office/drawing/2014/main" id="{0249DB53-3CDE-4980-AA08-1CF7FDE13EEB}"/>
              </a:ext>
            </a:extLst>
          </p:cNvPr>
          <p:cNvSpPr>
            <a:spLocks noGrp="1"/>
          </p:cNvSpPr>
          <p:nvPr>
            <p:ph type="sldNum" sz="quarter" idx="19"/>
          </p:nvPr>
        </p:nvSpPr>
        <p:spPr/>
        <p:txBody>
          <a:bodyPr/>
          <a:lstStyle/>
          <a:p>
            <a:r>
              <a:rPr lang="en-US" noProof="0"/>
              <a:t>page </a:t>
            </a:r>
            <a:fld id="{19B51A1E-902D-48AF-9020-955120F399B6}" type="slidenum">
              <a:rPr lang="en-US" b="1" i="1" noProof="0" smtClean="0"/>
              <a:pPr/>
              <a:t>5</a:t>
            </a:fld>
            <a:endParaRPr lang="en-US" b="1" i="1" noProof="0" dirty="0"/>
          </a:p>
        </p:txBody>
      </p:sp>
      <p:sp>
        <p:nvSpPr>
          <p:cNvPr id="14" name="TextBox 13">
            <a:extLst>
              <a:ext uri="{FF2B5EF4-FFF2-40B4-BE49-F238E27FC236}">
                <a16:creationId xmlns:a16="http://schemas.microsoft.com/office/drawing/2014/main" id="{A617CB9A-8BB5-438E-82D2-C887A1647118}"/>
              </a:ext>
            </a:extLst>
          </p:cNvPr>
          <p:cNvSpPr txBox="1"/>
          <p:nvPr/>
        </p:nvSpPr>
        <p:spPr>
          <a:xfrm>
            <a:off x="1067939" y="3789285"/>
            <a:ext cx="4225085" cy="2062103"/>
          </a:xfrm>
          <a:prstGeom prst="rect">
            <a:avLst/>
          </a:prstGeom>
          <a:noFill/>
        </p:spPr>
        <p:txBody>
          <a:bodyPr wrap="square">
            <a:spAutoFit/>
          </a:bodyPr>
          <a:lstStyle/>
          <a:p>
            <a:pPr marL="285750" indent="-285750" algn="just">
              <a:buFont typeface="Arial" panose="020B0604020202020204" pitchFamily="34" charset="0"/>
              <a:buChar char="•"/>
            </a:pPr>
            <a:r>
              <a:rPr lang="en-US" sz="1600" dirty="0">
                <a:solidFill>
                  <a:schemeClr val="bg1"/>
                </a:solidFill>
              </a:rPr>
              <a:t>Your child will learn not just commonly used everyday words, but he can use a dictionary to find meanings of several ‘difficult’ words, too. By playing the game regularly, his vocabulary improves over time.</a:t>
            </a:r>
          </a:p>
          <a:p>
            <a:pPr marL="285750" indent="-285750" algn="just">
              <a:buFont typeface="Arial" panose="020B0604020202020204" pitchFamily="34" charset="0"/>
              <a:buChar char="•"/>
            </a:pPr>
            <a:r>
              <a:rPr lang="en-US" sz="1600" dirty="0">
                <a:solidFill>
                  <a:schemeClr val="bg1"/>
                </a:solidFill>
              </a:rPr>
              <a:t>You will observe that once your child begins to play this game, her response time improves. </a:t>
            </a:r>
            <a:endParaRPr lang="en-IN" sz="1600" dirty="0">
              <a:solidFill>
                <a:schemeClr val="bg1"/>
              </a:solidFill>
            </a:endParaRPr>
          </a:p>
        </p:txBody>
      </p:sp>
      <p:pic>
        <p:nvPicPr>
          <p:cNvPr id="11" name="Content Placeholder 10">
            <a:extLst>
              <a:ext uri="{FF2B5EF4-FFF2-40B4-BE49-F238E27FC236}">
                <a16:creationId xmlns:a16="http://schemas.microsoft.com/office/drawing/2014/main" id="{F51AA355-6B0E-4819-9574-AECA674269BA}"/>
              </a:ext>
            </a:extLst>
          </p:cNvPr>
          <p:cNvPicPr>
            <a:picLocks noGrp="1" noChangeAspect="1"/>
          </p:cNvPicPr>
          <p:nvPr>
            <p:ph sz="half" idx="2"/>
          </p:nvPr>
        </p:nvPicPr>
        <p:blipFill>
          <a:blip r:embed="rId2"/>
          <a:stretch>
            <a:fillRect/>
          </a:stretch>
        </p:blipFill>
        <p:spPr>
          <a:xfrm>
            <a:off x="2177650" y="1992913"/>
            <a:ext cx="1545454" cy="1545454"/>
          </a:xfrm>
        </p:spPr>
      </p:pic>
      <p:pic>
        <p:nvPicPr>
          <p:cNvPr id="15" name="Picture 14">
            <a:extLst>
              <a:ext uri="{FF2B5EF4-FFF2-40B4-BE49-F238E27FC236}">
                <a16:creationId xmlns:a16="http://schemas.microsoft.com/office/drawing/2014/main" id="{CAC0C183-51C0-4A63-9F59-2B5390628ABC}"/>
              </a:ext>
            </a:extLst>
          </p:cNvPr>
          <p:cNvPicPr>
            <a:picLocks noChangeAspect="1"/>
          </p:cNvPicPr>
          <p:nvPr/>
        </p:nvPicPr>
        <p:blipFill>
          <a:blip r:embed="rId3"/>
          <a:stretch>
            <a:fillRect/>
          </a:stretch>
        </p:blipFill>
        <p:spPr>
          <a:xfrm>
            <a:off x="7323758" y="1981753"/>
            <a:ext cx="2210658" cy="1657993"/>
          </a:xfrm>
          <a:prstGeom prst="rect">
            <a:avLst/>
          </a:prstGeom>
        </p:spPr>
      </p:pic>
    </p:spTree>
    <p:extLst>
      <p:ext uri="{BB962C8B-B14F-4D97-AF65-F5344CB8AC3E}">
        <p14:creationId xmlns:p14="http://schemas.microsoft.com/office/powerpoint/2010/main" val="228458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1000"/>
                                        <p:tgtEl>
                                          <p:spTgt spid="4">
                                            <p:txEl>
                                              <p:pRg st="0" end="0"/>
                                            </p:txEl>
                                          </p:spTgt>
                                        </p:tgtEl>
                                      </p:cBhvr>
                                    </p:animEffect>
                                    <p:anim calcmode="lin" valueType="num">
                                      <p:cBhvr>
                                        <p:cTn id="3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1000"/>
                                        <p:tgtEl>
                                          <p:spTgt spid="5">
                                            <p:txEl>
                                              <p:pRg st="0" end="0"/>
                                            </p:txEl>
                                          </p:spTgt>
                                        </p:tgtEl>
                                      </p:cBhvr>
                                    </p:animEffect>
                                    <p:anim calcmode="lin" valueType="num">
                                      <p:cBhvr>
                                        <p:cTn id="4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animEffect transition="in" filter="fade">
                                      <p:cBhvr>
                                        <p:cTn id="54" dur="1000"/>
                                        <p:tgtEl>
                                          <p:spTgt spid="5">
                                            <p:txEl>
                                              <p:pRg st="1" end="1"/>
                                            </p:txEl>
                                          </p:spTgt>
                                        </p:tgtEl>
                                      </p:cBhvr>
                                    </p:animEffect>
                                    <p:anim calcmode="lin" valueType="num">
                                      <p:cBhvr>
                                        <p:cTn id="5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5" grpId="0" build="p"/>
      <p:bldP spid="6"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a:t>page </a:t>
            </a:r>
            <a:fld id="{19B51A1E-902D-48AF-9020-955120F399B6}" type="slidenum">
              <a:rPr lang="en-US" b="1" i="1" noProof="0" smtClean="0"/>
              <a:pPr/>
              <a:t>6</a:t>
            </a:fld>
            <a:endParaRPr lang="en-US" b="1" i="1" noProof="0" dirty="0"/>
          </a:p>
        </p:txBody>
      </p:sp>
      <p:sp>
        <p:nvSpPr>
          <p:cNvPr id="3" name="Title 2"/>
          <p:cNvSpPr>
            <a:spLocks noGrp="1"/>
          </p:cNvSpPr>
          <p:nvPr>
            <p:ph type="title"/>
          </p:nvPr>
        </p:nvSpPr>
        <p:spPr>
          <a:xfrm>
            <a:off x="859134" y="1009048"/>
            <a:ext cx="9973553" cy="432000"/>
          </a:xfrm>
        </p:spPr>
        <p:txBody>
          <a:bodyPr/>
          <a:lstStyle/>
          <a:p>
            <a:pPr algn="ctr"/>
            <a:r>
              <a:rPr lang="en-IN" sz="3600" b="0" u="sng" spc="0" dirty="0">
                <a:latin typeface="Times New Roman" panose="02020603050405020304" pitchFamily="18" charset="0"/>
                <a:cs typeface="Times New Roman" panose="02020603050405020304" pitchFamily="18" charset="0"/>
              </a:rPr>
              <a:t>Conclusion And Future Work</a:t>
            </a:r>
          </a:p>
        </p:txBody>
      </p:sp>
      <p:sp>
        <p:nvSpPr>
          <p:cNvPr id="5" name="TextBox 4"/>
          <p:cNvSpPr txBox="1"/>
          <p:nvPr/>
        </p:nvSpPr>
        <p:spPr>
          <a:xfrm>
            <a:off x="1166599" y="2151727"/>
            <a:ext cx="8927312"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rPr>
              <a:t>To make games from different domains</a:t>
            </a:r>
          </a:p>
          <a:p>
            <a:pPr marL="285750" indent="-285750">
              <a:lnSpc>
                <a:spcPct val="150000"/>
              </a:lnSpc>
              <a:buFont typeface="Arial" panose="020B0604020202020204" pitchFamily="34" charset="0"/>
              <a:buChar char="•"/>
            </a:pPr>
            <a:r>
              <a:rPr lang="en-US" sz="2000" dirty="0">
                <a:solidFill>
                  <a:schemeClr val="bg1"/>
                </a:solidFill>
              </a:rPr>
              <a:t>To develop a gaming app</a:t>
            </a:r>
          </a:p>
          <a:p>
            <a:pPr marL="285750" indent="-285750">
              <a:lnSpc>
                <a:spcPct val="150000"/>
              </a:lnSpc>
              <a:buFont typeface="Arial" panose="020B0604020202020204" pitchFamily="34" charset="0"/>
              <a:buChar char="•"/>
            </a:pPr>
            <a:r>
              <a:rPr lang="en-US" sz="2000" dirty="0">
                <a:solidFill>
                  <a:schemeClr val="bg1"/>
                </a:solidFill>
              </a:rPr>
              <a:t>To include web socket in all games</a:t>
            </a:r>
          </a:p>
          <a:p>
            <a:pPr marL="285750" indent="-285750">
              <a:lnSpc>
                <a:spcPct val="150000"/>
              </a:lnSpc>
              <a:buFont typeface="Arial" panose="020B0604020202020204" pitchFamily="34" charset="0"/>
              <a:buChar char="•"/>
            </a:pPr>
            <a:r>
              <a:rPr lang="en-US" sz="2000" dirty="0">
                <a:solidFill>
                  <a:schemeClr val="bg1"/>
                </a:solidFill>
              </a:rPr>
              <a:t>To will conduct game tournaments </a:t>
            </a:r>
          </a:p>
          <a:p>
            <a:pPr marL="285750" indent="-285750">
              <a:lnSpc>
                <a:spcPct val="150000"/>
              </a:lnSpc>
              <a:buFont typeface="Arial" panose="020B0604020202020204" pitchFamily="34" charset="0"/>
              <a:buChar char="•"/>
            </a:pPr>
            <a:r>
              <a:rPr lang="en-US" sz="2000" dirty="0">
                <a:solidFill>
                  <a:schemeClr val="bg1"/>
                </a:solidFill>
              </a:rPr>
              <a:t>To communicate with the players through chat box</a:t>
            </a:r>
          </a:p>
          <a:p>
            <a:pPr marL="285750" indent="-285750">
              <a:buFont typeface="Arial" panose="020B0604020202020204" pitchFamily="34" charset="0"/>
              <a:buChar char="•"/>
            </a:pPr>
            <a:r>
              <a:rPr lang="en-US" sz="2000" dirty="0">
                <a:solidFill>
                  <a:schemeClr val="bg1"/>
                </a:solidFill>
              </a:rPr>
              <a:t>Thus we are aiming to create a professional gaming website where people can enjoy and also learn along with having fun</a:t>
            </a:r>
          </a:p>
          <a:p>
            <a:pPr marL="285750" indent="-285750">
              <a:buFont typeface="Arial" panose="020B0604020202020204" pitchFamily="34" charset="0"/>
              <a:buChar char="•"/>
            </a:pPr>
            <a:r>
              <a:rPr lang="en-US" sz="2000" dirty="0">
                <a:solidFill>
                  <a:schemeClr val="bg1"/>
                </a:solidFill>
              </a:rPr>
              <a:t>Therefore, our project model is B2C business model.</a:t>
            </a:r>
          </a:p>
        </p:txBody>
      </p:sp>
    </p:spTree>
    <p:extLst>
      <p:ext uri="{BB962C8B-B14F-4D97-AF65-F5344CB8AC3E}">
        <p14:creationId xmlns:p14="http://schemas.microsoft.com/office/powerpoint/2010/main" val="251764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noProof="0"/>
              <a:t>page </a:t>
            </a:r>
            <a:fld id="{19B51A1E-902D-48AF-9020-955120F399B6}" type="slidenum">
              <a:rPr lang="en-US" b="1" i="1" noProof="0" smtClean="0"/>
              <a:pPr/>
              <a:t>7</a:t>
            </a:fld>
            <a:endParaRPr lang="en-US" b="1" i="1" noProof="0" dirty="0"/>
          </a:p>
        </p:txBody>
      </p:sp>
      <p:sp>
        <p:nvSpPr>
          <p:cNvPr id="4" name="Rectangle 3">
            <a:extLst>
              <a:ext uri="{FF2B5EF4-FFF2-40B4-BE49-F238E27FC236}">
                <a16:creationId xmlns:a16="http://schemas.microsoft.com/office/drawing/2014/main" id="{11CFB4EA-0D13-41CC-BEEF-FB2D78D40C03}"/>
              </a:ext>
              <a:ext uri="{C183D7F6-B498-43B3-948B-1728B52AA6E4}">
                <adec:decorative xmlns:adec="http://schemas.microsoft.com/office/drawing/2017/decorative" val="1"/>
              </a:ext>
            </a:extLst>
          </p:cNvPr>
          <p:cNvSpPr/>
          <p:nvPr/>
        </p:nvSpPr>
        <p:spPr bwMode="ltGray">
          <a:xfrm>
            <a:off x="0"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C2A13F-9304-4151-817C-31EA50C99BFC}"/>
              </a:ext>
              <a:ext uri="{C183D7F6-B498-43B3-948B-1728B52AA6E4}">
                <adec:decorative xmlns:adec="http://schemas.microsoft.com/office/drawing/2017/decorative" val="1"/>
              </a:ext>
            </a:extLst>
          </p:cNvPr>
          <p:cNvSpPr/>
          <p:nvPr/>
        </p:nvSpPr>
        <p:spPr bwMode="ltGray">
          <a:xfrm>
            <a:off x="0" y="136790"/>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954A52F-9EAF-4BB5-9660-CE49C49C87A0}"/>
              </a:ext>
              <a:ext uri="{C183D7F6-B498-43B3-948B-1728B52AA6E4}">
                <adec:decorative xmlns:adec="http://schemas.microsoft.com/office/drawing/2017/decorative" val="1"/>
              </a:ext>
            </a:extLst>
          </p:cNvPr>
          <p:cNvSpPr/>
          <p:nvPr/>
        </p:nvSpPr>
        <p:spPr bwMode="ltGray">
          <a:xfrm>
            <a:off x="30410"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F9FF6C7-2796-49A5-9C7D-C0E40CD6DC8E}"/>
              </a:ext>
              <a:ext uri="{C183D7F6-B498-43B3-948B-1728B52AA6E4}">
                <adec:decorative xmlns:adec="http://schemas.microsoft.com/office/drawing/2017/decorative" val="1"/>
              </a:ext>
            </a:extLst>
          </p:cNvPr>
          <p:cNvSpPr/>
          <p:nvPr/>
        </p:nvSpPr>
        <p:spPr bwMode="ltGray">
          <a:xfrm>
            <a:off x="9036705"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F29178-D71F-4236-BF0B-468D6EA750F5}"/>
              </a:ext>
              <a:ext uri="{C183D7F6-B498-43B3-948B-1728B52AA6E4}">
                <adec:decorative xmlns:adec="http://schemas.microsoft.com/office/drawing/2017/decorative" val="1"/>
              </a:ext>
            </a:extLst>
          </p:cNvPr>
          <p:cNvSpPr/>
          <p:nvPr/>
        </p:nvSpPr>
        <p:spPr bwMode="ltGray">
          <a:xfrm>
            <a:off x="9103447" y="136790"/>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D254535-E302-41FC-A950-83B5D81A8C5D}"/>
              </a:ext>
              <a:ext uri="{C183D7F6-B498-43B3-948B-1728B52AA6E4}">
                <adec:decorative xmlns:adec="http://schemas.microsoft.com/office/drawing/2017/decorative" val="1"/>
              </a:ext>
            </a:extLst>
          </p:cNvPr>
          <p:cNvSpPr/>
          <p:nvPr/>
        </p:nvSpPr>
        <p:spPr bwMode="ltGray">
          <a:xfrm>
            <a:off x="9103447"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4E24123-09C3-412A-A0AC-01A531C3F2A2}"/>
              </a:ext>
              <a:ext uri="{C183D7F6-B498-43B3-948B-1728B52AA6E4}">
                <adec:decorative xmlns:adec="http://schemas.microsoft.com/office/drawing/2017/decorative" val="1"/>
              </a:ext>
            </a:extLst>
          </p:cNvPr>
          <p:cNvSpPr/>
          <p:nvPr/>
        </p:nvSpPr>
        <p:spPr bwMode="ltGray">
          <a:xfrm>
            <a:off x="2889912" y="158167"/>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71C35B5-EF1E-4466-8CBA-09E9BD28EBFC}"/>
              </a:ext>
              <a:ext uri="{C183D7F6-B498-43B3-948B-1728B52AA6E4}">
                <adec:decorative xmlns:adec="http://schemas.microsoft.com/office/drawing/2017/decorative" val="1"/>
              </a:ext>
            </a:extLst>
          </p:cNvPr>
          <p:cNvSpPr/>
          <p:nvPr/>
        </p:nvSpPr>
        <p:spPr bwMode="ltGray">
          <a:xfrm>
            <a:off x="3043550" y="162496"/>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330E7D-EB08-4DC0-824C-D6F4F1E6F2E2}"/>
              </a:ext>
              <a:ext uri="{C183D7F6-B498-43B3-948B-1728B52AA6E4}">
                <adec:decorative xmlns:adec="http://schemas.microsoft.com/office/drawing/2017/decorative" val="1"/>
              </a:ext>
            </a:extLst>
          </p:cNvPr>
          <p:cNvSpPr/>
          <p:nvPr/>
        </p:nvSpPr>
        <p:spPr bwMode="ltGray">
          <a:xfrm>
            <a:off x="6040502" y="170886"/>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11343D9-727E-4934-9414-F39753562EC5}"/>
              </a:ext>
              <a:ext uri="{C183D7F6-B498-43B3-948B-1728B52AA6E4}">
                <adec:decorative xmlns:adec="http://schemas.microsoft.com/office/drawing/2017/decorative" val="1"/>
              </a:ext>
            </a:extLst>
          </p:cNvPr>
          <p:cNvSpPr/>
          <p:nvPr/>
        </p:nvSpPr>
        <p:spPr bwMode="ltGray">
          <a:xfrm>
            <a:off x="2873725" y="1704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F4994E-3A7C-403A-AE6C-FB7AA35A2F18}"/>
              </a:ext>
              <a:ext uri="{C183D7F6-B498-43B3-948B-1728B52AA6E4}">
                <adec:decorative xmlns:adec="http://schemas.microsoft.com/office/drawing/2017/decorative" val="1"/>
              </a:ext>
            </a:extLst>
          </p:cNvPr>
          <p:cNvSpPr/>
          <p:nvPr/>
        </p:nvSpPr>
        <p:spPr bwMode="ltGray">
          <a:xfrm>
            <a:off x="5808059"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17F4243-6058-4AE8-AF61-8FD432B90713}"/>
              </a:ext>
              <a:ext uri="{C183D7F6-B498-43B3-948B-1728B52AA6E4}">
                <adec:decorative xmlns:adec="http://schemas.microsoft.com/office/drawing/2017/decorative" val="1"/>
              </a:ext>
            </a:extLst>
          </p:cNvPr>
          <p:cNvSpPr/>
          <p:nvPr/>
        </p:nvSpPr>
        <p:spPr bwMode="ltGray">
          <a:xfrm>
            <a:off x="6200123" y="153838"/>
            <a:ext cx="3046758" cy="67041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231256" y="2669037"/>
            <a:ext cx="5532542" cy="1200329"/>
          </a:xfrm>
          <a:prstGeom prst="rect">
            <a:avLst/>
          </a:prstGeom>
          <a:noFill/>
        </p:spPr>
        <p:txBody>
          <a:bodyPr wrap="square" rtlCol="0">
            <a:spAutoFit/>
          </a:bodyPr>
          <a:lstStyle/>
          <a:p>
            <a:pPr algn="ctr"/>
            <a:r>
              <a:rPr lang="en-IN" sz="72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9597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0</TotalTime>
  <Words>635</Words>
  <Application>Microsoft Office PowerPoint</Application>
  <PresentationFormat>Widescreen</PresentationFormat>
  <Paragraphs>49</Paragraphs>
  <Slides>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Baskerville Old Face</vt:lpstr>
      <vt:lpstr>Bodoni MT</vt:lpstr>
      <vt:lpstr>Britannic Bold</vt:lpstr>
      <vt:lpstr>Calibri</vt:lpstr>
      <vt:lpstr>Cooper Black</vt:lpstr>
      <vt:lpstr>Corbel</vt:lpstr>
      <vt:lpstr>Times New Roman</vt:lpstr>
      <vt:lpstr>Office Theme</vt:lpstr>
      <vt:lpstr>Buddies Hub</vt:lpstr>
      <vt:lpstr>PowerPoint Presentation</vt:lpstr>
      <vt:lpstr>Multiplayer and Artificial Intelligence: Tic - Tac - Toe</vt:lpstr>
      <vt:lpstr>Multiplayer Game : Ludo</vt:lpstr>
      <vt:lpstr> FunBrain-Educational Games</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2021-03-16T12:30:26Z</dcterms:created>
  <dcterms:modified xsi:type="dcterms:W3CDTF">2021-10-01T17:14:15Z</dcterms:modified>
</cp:coreProperties>
</file>