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56" r:id="rId5"/>
    <p:sldId id="257" r:id="rId6"/>
    <p:sldId id="258" r:id="rId7"/>
    <p:sldId id="259" r:id="rId8"/>
    <p:sldId id="276" r:id="rId9"/>
    <p:sldId id="277" r:id="rId10"/>
    <p:sldId id="260" r:id="rId11"/>
    <p:sldId id="269" r:id="rId12"/>
    <p:sldId id="270"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718"/>
  </p:normalViewPr>
  <p:slideViewPr>
    <p:cSldViewPr snapToGrid="0">
      <p:cViewPr varScale="1">
        <p:scale>
          <a:sx n="50" d="100"/>
          <a:sy n="50" d="100"/>
        </p:scale>
        <p:origin x="48" y="930"/>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Deploy strategic networks with compelling e-business needs</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Sep 20XX</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Synergize scalable</a:t>
          </a:r>
          <a:br>
            <a:rPr lang="en-US" b="0" dirty="0">
              <a:solidFill>
                <a:schemeClr val="bg1"/>
              </a:solidFill>
              <a:latin typeface="Tenorite" pitchFamily="2" charset="0"/>
            </a:rPr>
          </a:br>
          <a:r>
            <a:rPr lang="en-US" b="0" dirty="0">
              <a:solidFill>
                <a:schemeClr val="bg1"/>
              </a:solidFill>
              <a:latin typeface="Tenorite" pitchFamily="2" charset="0"/>
            </a:rPr>
            <a:t>e-commerce</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Nov 20XX</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Disseminate standardized metrics</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Jan 20XX</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Coordinate e-business applications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March 20XX</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Foster holistically superior methodologies</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May 20XX</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Synergize scalable</a:t>
          </a:r>
          <a:br>
            <a:rPr lang="en-US" sz="1300" b="0" kern="1200" dirty="0">
              <a:solidFill>
                <a:schemeClr val="bg1"/>
              </a:solidFill>
              <a:latin typeface="Tenorite" pitchFamily="2" charset="0"/>
            </a:rPr>
          </a:br>
          <a:r>
            <a:rPr lang="en-US" sz="1300" b="0" kern="1200" dirty="0">
              <a:solidFill>
                <a:schemeClr val="bg1"/>
              </a:solidFill>
              <a:latin typeface="Tenorite" pitchFamily="2" charset="0"/>
            </a:rPr>
            <a:t>e-commerce</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Sep 20XX</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Disseminate standardized metrics</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Nov 20XX</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Coordinate e-business applications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Jan 20XX</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Foster holistically superior methodologies</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March 20XX</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Deploy strategic networks with compelling e-business needs</a:t>
          </a:r>
          <a:endParaRPr lang="en-US" sz="13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May 20XX</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21-Apr-22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21-Apr-22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21-Apr-22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21-Apr-22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21-Apr-22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21-Apr-22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21-Apr-22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21-Apr-22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21-Apr-22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21-Apr-22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21-Apr-22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21-Apr-22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370013"/>
            <a:ext cx="7195457" cy="2387600"/>
          </a:xfrm>
        </p:spPr>
        <p:txBody>
          <a:bodyPr/>
          <a:lstStyle/>
          <a:p>
            <a:r>
              <a:rPr lang="en-US" dirty="0"/>
              <a:t>FINGERPRINT MATCHING USING SIFT FEATURES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754438"/>
            <a:ext cx="9500507" cy="1217612"/>
          </a:xfrm>
        </p:spPr>
        <p:txBody>
          <a:bodyPr/>
          <a:lstStyle/>
          <a:p>
            <a:r>
              <a:rPr lang="en-US" sz="2400" dirty="0"/>
              <a:t>10736694 – Terence Ugo Nacciarone Quashie</a:t>
            </a:r>
          </a:p>
          <a:p>
            <a:r>
              <a:rPr lang="en-US" sz="2400" dirty="0"/>
              <a:t>10729461 – Abdul-Aziz Abubakar </a:t>
            </a:r>
            <a:r>
              <a:rPr lang="en-US" sz="2400" dirty="0" err="1"/>
              <a:t>Saddick</a:t>
            </a:r>
            <a:endParaRPr lang="en-US" sz="24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7" name="Subtitle 2">
            <a:extLst>
              <a:ext uri="{FF2B5EF4-FFF2-40B4-BE49-F238E27FC236}">
                <a16:creationId xmlns:a16="http://schemas.microsoft.com/office/drawing/2014/main" id="{DF29CBC2-7F7A-498D-8078-5740CFEB607C}"/>
              </a:ext>
            </a:extLst>
          </p:cNvPr>
          <p:cNvSpPr txBox="1">
            <a:spLocks/>
          </p:cNvSpPr>
          <p:nvPr/>
        </p:nvSpPr>
        <p:spPr>
          <a:xfrm>
            <a:off x="1167493" y="3754438"/>
            <a:ext cx="9500507" cy="12176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dirty="0"/>
              <a:t>10736694 – Terence Ugo Nacciarone Quashie</a:t>
            </a:r>
          </a:p>
          <a:p>
            <a:r>
              <a:rPr lang="en-US" sz="2400" dirty="0"/>
              <a:t>10729461 – Abdul-Aziz Abubakar </a:t>
            </a:r>
            <a:r>
              <a:rPr lang="en-US" sz="2400" dirty="0" err="1"/>
              <a:t>Saddick</a:t>
            </a:r>
            <a:endParaRPr lang="en-US" sz="2400"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Outline</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Objectives of the study</a:t>
            </a:r>
          </a:p>
          <a:p>
            <a:r>
              <a:rPr lang="en-US" dirty="0"/>
              <a:t>Method and Design</a:t>
            </a:r>
          </a:p>
          <a:p>
            <a:r>
              <a:rPr lang="en-US" dirty="0"/>
              <a:t>Conclusion</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21-Apr-22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Fingerprint Recognition is a method used to match fingerprint features against already stored samples for the purpose of identity verification. They are graphical features embedded in fingerprint ridges and valleys. Also included are minute patterns like bifurcation, ridge spots and ridge ends. These ridges and valleys can be recognized over fingertip surfaces.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21-Apr-22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Objectives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Annual revenue growth</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39994C-1C76-4E81-A91F-423F0B9D970D}"/>
              </a:ext>
            </a:extLst>
          </p:cNvPr>
          <p:cNvSpPr>
            <a:spLocks noGrp="1"/>
          </p:cNvSpPr>
          <p:nvPr>
            <p:ph type="title"/>
          </p:nvPr>
        </p:nvSpPr>
        <p:spPr/>
        <p:txBody>
          <a:bodyPr/>
          <a:lstStyle/>
          <a:p>
            <a:r>
              <a:rPr lang="en-US" dirty="0"/>
              <a:t>What are the objectives of the study</a:t>
            </a:r>
          </a:p>
        </p:txBody>
      </p:sp>
      <p:sp>
        <p:nvSpPr>
          <p:cNvPr id="5" name="Content Placeholder 4">
            <a:extLst>
              <a:ext uri="{FF2B5EF4-FFF2-40B4-BE49-F238E27FC236}">
                <a16:creationId xmlns:a16="http://schemas.microsoft.com/office/drawing/2014/main" id="{6D2A18C5-12A6-4524-8283-A2CEB9493F4C}"/>
              </a:ext>
            </a:extLst>
          </p:cNvPr>
          <p:cNvSpPr>
            <a:spLocks noGrp="1"/>
          </p:cNvSpPr>
          <p:nvPr>
            <p:ph idx="1"/>
          </p:nvPr>
        </p:nvSpPr>
        <p:spPr>
          <a:xfrm>
            <a:off x="1167493" y="2017467"/>
            <a:ext cx="9779182" cy="3430833"/>
          </a:xfrm>
        </p:spPr>
        <p:txBody>
          <a:bodyPr/>
          <a:lstStyle/>
          <a:p>
            <a:pPr marL="514350" marR="0" lvl="0" indent="-514350">
              <a:lnSpc>
                <a:spcPct val="107000"/>
              </a:lnSpc>
              <a:spcBef>
                <a:spcPts val="0"/>
              </a:spcBef>
              <a:spcAft>
                <a:spcPts val="0"/>
              </a:spcAft>
              <a:buFont typeface="+mj-lt"/>
              <a:buAutoNum type="arabicPeriod"/>
            </a:pPr>
            <a:r>
              <a:rPr lang="en-US" dirty="0">
                <a:effectLst/>
                <a:latin typeface="+mj-lt"/>
                <a:ea typeface="Calibri" panose="020F0502020204030204" pitchFamily="34" charset="0"/>
                <a:cs typeface="Times New Roman" panose="02020603050405020304" pitchFamily="18" charset="0"/>
              </a:rPr>
              <a:t>Implement the Scale Invariant Feature Transformation (SIFT) algorithm using python</a:t>
            </a:r>
            <a:br>
              <a:rPr lang="en-US" dirty="0">
                <a:effectLst/>
                <a:latin typeface="+mj-lt"/>
                <a:ea typeface="Calibri" panose="020F0502020204030204" pitchFamily="34" charset="0"/>
                <a:cs typeface="Times New Roman" panose="02020603050405020304" pitchFamily="18" charset="0"/>
              </a:rPr>
            </a:br>
            <a:endParaRPr lang="en-US" dirty="0">
              <a:latin typeface="+mj-lt"/>
              <a:ea typeface="Calibri" panose="020F0502020204030204" pitchFamily="34" charset="0"/>
              <a:cs typeface="Times New Roman" panose="02020603050405020304" pitchFamily="18" charset="0"/>
            </a:endParaRPr>
          </a:p>
          <a:p>
            <a:pPr marL="514350" marR="0" lvl="0" indent="-514350">
              <a:lnSpc>
                <a:spcPct val="107000"/>
              </a:lnSpc>
              <a:spcBef>
                <a:spcPts val="0"/>
              </a:spcBef>
              <a:spcAft>
                <a:spcPts val="0"/>
              </a:spcAft>
              <a:buFont typeface="+mj-lt"/>
              <a:buAutoNum type="arabicPeriod"/>
            </a:pPr>
            <a:r>
              <a:rPr lang="en-US" dirty="0">
                <a:effectLst/>
                <a:latin typeface="+mj-lt"/>
                <a:ea typeface="Calibri" panose="020F0502020204030204" pitchFamily="34" charset="0"/>
                <a:cs typeface="Times New Roman" panose="02020603050405020304" pitchFamily="18" charset="0"/>
              </a:rPr>
              <a:t>Match two exact fingerprints using this algorithm</a:t>
            </a:r>
          </a:p>
          <a:p>
            <a:pPr marL="514350" marR="0" lvl="0" indent="-514350">
              <a:lnSpc>
                <a:spcPct val="107000"/>
              </a:lnSpc>
              <a:spcBef>
                <a:spcPts val="0"/>
              </a:spcBef>
              <a:spcAft>
                <a:spcPts val="0"/>
              </a:spcAft>
              <a:buFont typeface="+mj-lt"/>
              <a:buAutoNum type="arabicPeriod"/>
            </a:pPr>
            <a:endParaRPr lang="en-US" dirty="0">
              <a:latin typeface="+mj-lt"/>
              <a:ea typeface="Calibri" panose="020F0502020204030204" pitchFamily="34" charset="0"/>
              <a:cs typeface="Times New Roman" panose="02020603050405020304" pitchFamily="18" charset="0"/>
            </a:endParaRPr>
          </a:p>
          <a:p>
            <a:pPr marL="514350" marR="0" lvl="0" indent="-514350">
              <a:lnSpc>
                <a:spcPct val="107000"/>
              </a:lnSpc>
              <a:spcBef>
                <a:spcPts val="0"/>
              </a:spcBef>
              <a:spcAft>
                <a:spcPts val="0"/>
              </a:spcAft>
              <a:buFont typeface="+mj-lt"/>
              <a:buAutoNum type="arabicPeriod"/>
            </a:pPr>
            <a:r>
              <a:rPr lang="en-US" dirty="0">
                <a:effectLst/>
                <a:latin typeface="+mj-lt"/>
                <a:ea typeface="Calibri" panose="020F0502020204030204" pitchFamily="34" charset="0"/>
                <a:cs typeface="Times New Roman" panose="02020603050405020304" pitchFamily="18" charset="0"/>
              </a:rPr>
              <a:t>Measure its effectiveness against minutiae methods by distorting some parts of the image</a:t>
            </a:r>
          </a:p>
          <a:p>
            <a:endParaRPr lang="en-US" dirty="0"/>
          </a:p>
        </p:txBody>
      </p:sp>
    </p:spTree>
    <p:extLst>
      <p:ext uri="{BB962C8B-B14F-4D97-AF65-F5344CB8AC3E}">
        <p14:creationId xmlns:p14="http://schemas.microsoft.com/office/powerpoint/2010/main" val="23201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CD2DF1-3674-425C-AD45-69A77EE195FB}"/>
              </a:ext>
            </a:extLst>
          </p:cNvPr>
          <p:cNvSpPr>
            <a:spLocks noGrp="1"/>
          </p:cNvSpPr>
          <p:nvPr>
            <p:ph type="ctrTitle"/>
          </p:nvPr>
        </p:nvSpPr>
        <p:spPr/>
        <p:txBody>
          <a:bodyPr/>
          <a:lstStyle/>
          <a:p>
            <a:r>
              <a:rPr lang="en-US" dirty="0"/>
              <a:t>Method &amp; Design</a:t>
            </a:r>
          </a:p>
        </p:txBody>
      </p:sp>
      <p:sp>
        <p:nvSpPr>
          <p:cNvPr id="8" name="Subtitle 7">
            <a:extLst>
              <a:ext uri="{FF2B5EF4-FFF2-40B4-BE49-F238E27FC236}">
                <a16:creationId xmlns:a16="http://schemas.microsoft.com/office/drawing/2014/main" id="{459D5963-BC6E-489F-91F0-0357B932393F}"/>
              </a:ext>
            </a:extLst>
          </p:cNvPr>
          <p:cNvSpPr>
            <a:spLocks noGrp="1"/>
          </p:cNvSpPr>
          <p:nvPr>
            <p:ph type="subTitle" idx="1"/>
          </p:nvPr>
        </p:nvSpPr>
        <p:spPr>
          <a:xfrm>
            <a:off x="1167494" y="3539075"/>
            <a:ext cx="6245912" cy="2259525"/>
          </a:xfrm>
        </p:spPr>
        <p:txBody>
          <a:bodyPr/>
          <a:lstStyle/>
          <a:p>
            <a:pPr marL="457200" indent="-457200">
              <a:buFont typeface="Arial" panose="020B0604020202020204" pitchFamily="34" charset="0"/>
              <a:buChar char="•"/>
            </a:pPr>
            <a:r>
              <a:rPr lang="en-US" sz="1800" dirty="0"/>
              <a:t>Design</a:t>
            </a:r>
          </a:p>
          <a:p>
            <a:pPr marL="457200" indent="-457200">
              <a:buFont typeface="Arial" panose="020B0604020202020204" pitchFamily="34" charset="0"/>
              <a:buChar char="•"/>
            </a:pPr>
            <a:r>
              <a:rPr lang="en-US" sz="1800" dirty="0"/>
              <a:t>Dataset</a:t>
            </a:r>
          </a:p>
          <a:p>
            <a:pPr marL="457200" indent="-457200">
              <a:buFont typeface="Arial" panose="020B0604020202020204" pitchFamily="34" charset="0"/>
              <a:buChar char="•"/>
            </a:pPr>
            <a:r>
              <a:rPr lang="en-US" sz="1800" dirty="0"/>
              <a:t>Procedure</a:t>
            </a:r>
          </a:p>
          <a:p>
            <a:pPr marL="457200" indent="-457200">
              <a:buFont typeface="Arial" panose="020B0604020202020204" pitchFamily="34" charset="0"/>
              <a:buChar char="•"/>
            </a:pPr>
            <a:r>
              <a:rPr lang="en-US" sz="1800" dirty="0"/>
              <a:t>Analyses</a:t>
            </a:r>
          </a:p>
        </p:txBody>
      </p:sp>
      <p:sp>
        <p:nvSpPr>
          <p:cNvPr id="4" name="Date Placeholder 3">
            <a:extLst>
              <a:ext uri="{FF2B5EF4-FFF2-40B4-BE49-F238E27FC236}">
                <a16:creationId xmlns:a16="http://schemas.microsoft.com/office/drawing/2014/main" id="{218889AF-6A12-402C-8189-9259A7DB2181}"/>
              </a:ext>
            </a:extLst>
          </p:cNvPr>
          <p:cNvSpPr>
            <a:spLocks noGrp="1"/>
          </p:cNvSpPr>
          <p:nvPr>
            <p:ph type="dt" sz="half" idx="4294967295"/>
          </p:nvPr>
        </p:nvSpPr>
        <p:spPr>
          <a:xfrm>
            <a:off x="0" y="6356350"/>
            <a:ext cx="2743200" cy="365125"/>
          </a:xfrm>
        </p:spPr>
        <p:txBody>
          <a:bodyPr/>
          <a:lstStyle/>
          <a:p>
            <a:fld id="{DD9C8446-696E-6942-B6C8-CC9CAD0B34E0}" type="datetime1">
              <a:rPr lang="en-US" smtClean="0"/>
              <a:pPr/>
              <a:t>21-Apr-22</a:t>
            </a:fld>
            <a:endParaRPr lang="en-US" dirty="0"/>
          </a:p>
        </p:txBody>
      </p:sp>
      <p:sp>
        <p:nvSpPr>
          <p:cNvPr id="5" name="Footer Placeholder 4">
            <a:extLst>
              <a:ext uri="{FF2B5EF4-FFF2-40B4-BE49-F238E27FC236}">
                <a16:creationId xmlns:a16="http://schemas.microsoft.com/office/drawing/2014/main" id="{AC1A73BE-20A5-4211-A37E-1461B4CB25BD}"/>
              </a:ext>
            </a:extLst>
          </p:cNvPr>
          <p:cNvSpPr>
            <a:spLocks noGrp="1"/>
          </p:cNvSpPr>
          <p:nvPr>
            <p:ph type="ftr" sz="quarter" idx="4294967295"/>
          </p:nvPr>
        </p:nvSpPr>
        <p:spPr>
          <a:xfrm>
            <a:off x="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CDDAB501-59C2-4C8E-84F7-078535F4A899}"/>
              </a:ext>
            </a:extLst>
          </p:cNvPr>
          <p:cNvSpPr>
            <a:spLocks noGrp="1"/>
          </p:cNvSpPr>
          <p:nvPr>
            <p:ph type="sldNum" sz="quarter" idx="4294967295"/>
          </p:nvPr>
        </p:nvSpPr>
        <p:spPr>
          <a:xfrm>
            <a:off x="10534650" y="6356350"/>
            <a:ext cx="1657350"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865195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Areas of growth</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2222644665"/>
              </p:ext>
            </p:extLst>
          </p:nvPr>
        </p:nvGraphicFramePr>
        <p:xfrm>
          <a:off x="1205707" y="2501900"/>
          <a:ext cx="9780585" cy="185420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a:endParaRPr lang="en-US"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B2B</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Supply chain</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ROI</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E-commerce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a:r>
                        <a:rPr lang="en-US" sz="1400" dirty="0">
                          <a:solidFill>
                            <a:schemeClr val="tx2">
                              <a:lumMod val="75000"/>
                            </a:schemeClr>
                          </a:solidFill>
                          <a:latin typeface="Tenorite" pitchFamily="2" charset="0"/>
                        </a:rPr>
                        <a:t>Q1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a:r>
                        <a:rPr lang="en-US" sz="1400" dirty="0">
                          <a:solidFill>
                            <a:schemeClr val="tx2">
                              <a:lumMod val="75000"/>
                            </a:schemeClr>
                          </a:solidFill>
                          <a:latin typeface="Tenorite" pitchFamily="2" charset="0"/>
                        </a:rPr>
                        <a:t>Q2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a:r>
                        <a:rPr lang="en-US" sz="1400" dirty="0">
                          <a:solidFill>
                            <a:schemeClr val="tx2">
                              <a:lumMod val="75000"/>
                            </a:schemeClr>
                          </a:solidFill>
                          <a:latin typeface="Tenorite" pitchFamily="2" charset="0"/>
                        </a:rPr>
                        <a:t>Q3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a:r>
                        <a:rPr lang="en-US" sz="1400" dirty="0">
                          <a:solidFill>
                            <a:schemeClr val="tx2">
                              <a:lumMod val="75000"/>
                            </a:schemeClr>
                          </a:solidFill>
                          <a:latin typeface="Tenorite" pitchFamily="2" charset="0"/>
                        </a:rPr>
                        <a:t>Q4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21-Apr-22</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dirty="0"/>
              <a:t>The full team</a:t>
            </a:r>
          </a:p>
        </p:txBody>
      </p:sp>
      <p:pic>
        <p:nvPicPr>
          <p:cNvPr id="61" name="Picture Placeholder 21" descr="Team member headshot">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068734"/>
            <a:ext cx="904987"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a:lstStyle/>
          <a:p>
            <a:r>
              <a:rPr lang="en-US" dirty="0"/>
              <a:t>Takuma Hayashi</a:t>
            </a:r>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281237" cy="347662"/>
          </a:xfrm>
        </p:spPr>
        <p:txBody>
          <a:bodyPr/>
          <a:lstStyle/>
          <a:p>
            <a:r>
              <a:rPr lang="en-US" dirty="0"/>
              <a:t>President</a:t>
            </a:r>
          </a:p>
        </p:txBody>
      </p:sp>
      <p:pic>
        <p:nvPicPr>
          <p:cNvPr id="62" name="Picture Placeholder 50" descr="Team member headshot">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3">
            <a:extLst>
              <a:ext uri="{28A0092B-C50C-407E-A947-70E740481C1C}">
                <a14:useLocalDpi xmlns:a14="http://schemas.microsoft.com/office/drawing/2010/main" val="0"/>
              </a:ext>
            </a:extLst>
          </a:blip>
          <a:srcRect/>
          <a:stretch/>
        </p:blipFill>
        <p:spPr>
          <a:xfrm>
            <a:off x="3549397" y="2068734"/>
            <a:ext cx="904987" cy="905641"/>
          </a:xfrm>
        </p:spPr>
      </p:pic>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281237" cy="347662"/>
          </a:xfrm>
        </p:spPr>
        <p:txBody>
          <a:bodyPr/>
          <a:lstStyle/>
          <a:p>
            <a:r>
              <a:rPr lang="en-US" dirty="0"/>
              <a:t>Mirjam Nilsson</a:t>
            </a:r>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281237" cy="347662"/>
          </a:xfrm>
        </p:spPr>
        <p:txBody>
          <a:bodyPr/>
          <a:lstStyle/>
          <a:p>
            <a:r>
              <a:rPr lang="en-US" dirty="0"/>
              <a:t>Chief Executive Officer</a:t>
            </a:r>
          </a:p>
        </p:txBody>
      </p:sp>
      <p:pic>
        <p:nvPicPr>
          <p:cNvPr id="63" name="Picture Placeholder 17" descr="Team member headshot">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a:xfrm>
            <a:off x="6348367" y="2068734"/>
            <a:ext cx="904987" cy="905641"/>
          </a:xfrm>
        </p:spPr>
      </p:pic>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281237" cy="347662"/>
          </a:xfrm>
        </p:spPr>
        <p:txBody>
          <a:bodyPr/>
          <a:lstStyle/>
          <a:p>
            <a:r>
              <a:rPr lang="en-US" dirty="0"/>
              <a:t>Flora Berggren</a:t>
            </a:r>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281237" cy="347662"/>
          </a:xfrm>
        </p:spPr>
        <p:txBody>
          <a:bodyPr/>
          <a:lstStyle/>
          <a:p>
            <a:r>
              <a:rPr lang="en-US" dirty="0"/>
              <a:t>Chief Operations Manager</a:t>
            </a:r>
          </a:p>
        </p:txBody>
      </p:sp>
      <p:pic>
        <p:nvPicPr>
          <p:cNvPr id="64" name="Picture Placeholder 19" descr="Team member headshot">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5">
            <a:extLst>
              <a:ext uri="{28A0092B-C50C-407E-A947-70E740481C1C}">
                <a14:useLocalDpi xmlns:a14="http://schemas.microsoft.com/office/drawing/2010/main" val="0"/>
              </a:ext>
            </a:extLst>
          </a:blip>
          <a:srcRect/>
          <a:stretch/>
        </p:blipFill>
        <p:spPr>
          <a:xfrm>
            <a:off x="9147335" y="2068734"/>
            <a:ext cx="904987" cy="905641"/>
          </a:xfrm>
        </p:spPr>
      </p:pic>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281237" cy="347662"/>
          </a:xfrm>
        </p:spPr>
        <p:txBody>
          <a:bodyPr/>
          <a:lstStyle/>
          <a:p>
            <a:r>
              <a:rPr lang="en-US" dirty="0"/>
              <a:t>Rajesh Santoshi</a:t>
            </a:r>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281237" cy="347662"/>
          </a:xfrm>
        </p:spPr>
        <p:txBody>
          <a:bodyPr/>
          <a:lstStyle/>
          <a:p>
            <a:r>
              <a:rPr lang="en-US" dirty="0"/>
              <a:t>VP Marketing</a:t>
            </a:r>
          </a:p>
        </p:txBody>
      </p:sp>
      <p:pic>
        <p:nvPicPr>
          <p:cNvPr id="65" name="Picture Placeholder 15" descr="Team member headshot">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6">
            <a:extLst>
              <a:ext uri="{28A0092B-C50C-407E-A947-70E740481C1C}">
                <a14:useLocalDpi xmlns:a14="http://schemas.microsoft.com/office/drawing/2010/main" val="0"/>
              </a:ext>
            </a:extLst>
          </a:blip>
          <a:srcRect/>
          <a:stretch/>
        </p:blipFill>
        <p:spPr>
          <a:xfrm>
            <a:off x="750429" y="4118551"/>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281237" cy="347662"/>
          </a:xfrm>
        </p:spPr>
        <p:txBody>
          <a:bodyPr/>
          <a:lstStyle/>
          <a:p>
            <a:r>
              <a:rPr lang="en-US" dirty="0"/>
              <a:t>Graham Barnes</a:t>
            </a:r>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281237" cy="347662"/>
          </a:xfrm>
        </p:spPr>
        <p:txBody>
          <a:bodyPr/>
          <a:lstStyle/>
          <a:p>
            <a:r>
              <a:rPr lang="en-US" dirty="0"/>
              <a:t>VP Product</a:t>
            </a:r>
          </a:p>
        </p:txBody>
      </p:sp>
      <p:pic>
        <p:nvPicPr>
          <p:cNvPr id="66" name="Picture Placeholder 48" descr="Team member headshot">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7">
            <a:extLst>
              <a:ext uri="{28A0092B-C50C-407E-A947-70E740481C1C}">
                <a14:useLocalDpi xmlns:a14="http://schemas.microsoft.com/office/drawing/2010/main" val="0"/>
              </a:ext>
            </a:extLst>
          </a:blip>
          <a:srcRect/>
          <a:stretch/>
        </p:blipFill>
        <p:spPr>
          <a:xfrm>
            <a:off x="3549397" y="4118551"/>
            <a:ext cx="904987" cy="905641"/>
          </a:xfrm>
        </p:spPr>
      </p:pic>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281237" cy="347662"/>
          </a:xfrm>
        </p:spPr>
        <p:txBody>
          <a:bodyPr/>
          <a:lstStyle/>
          <a:p>
            <a:r>
              <a:rPr lang="en-US" dirty="0"/>
              <a:t>Rowan Murphy</a:t>
            </a:r>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281237" cy="347662"/>
          </a:xfrm>
        </p:spPr>
        <p:txBody>
          <a:bodyPr/>
          <a:lstStyle/>
          <a:p>
            <a:r>
              <a:rPr lang="en-US" dirty="0"/>
              <a:t>SEO Strategist</a:t>
            </a:r>
          </a:p>
        </p:txBody>
      </p:sp>
      <p:pic>
        <p:nvPicPr>
          <p:cNvPr id="67" name="Picture Placeholder 52" descr="Team member headshot">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8">
            <a:extLst>
              <a:ext uri="{28A0092B-C50C-407E-A947-70E740481C1C}">
                <a14:useLocalDpi xmlns:a14="http://schemas.microsoft.com/office/drawing/2010/main" val="0"/>
              </a:ext>
            </a:extLst>
          </a:blip>
          <a:srcRect/>
          <a:stretch/>
        </p:blipFill>
        <p:spPr>
          <a:xfrm>
            <a:off x="6348367" y="4118551"/>
            <a:ext cx="904987" cy="905641"/>
          </a:xfrm>
        </p:spPr>
      </p:pic>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281237" cy="347662"/>
          </a:xfrm>
        </p:spPr>
        <p:txBody>
          <a:bodyPr/>
          <a:lstStyle/>
          <a:p>
            <a:r>
              <a:rPr lang="en-US" dirty="0"/>
              <a:t>Elizabeth Moore</a:t>
            </a:r>
          </a:p>
        </p:txBody>
      </p:sp>
      <p:sp>
        <p:nvSpPr>
          <p:cNvPr id="28" name="Text Placeholder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281237" cy="347662"/>
          </a:xfrm>
        </p:spPr>
        <p:txBody>
          <a:bodyPr/>
          <a:lstStyle/>
          <a:p>
            <a:r>
              <a:rPr lang="en-US" dirty="0"/>
              <a:t>Product Designer</a:t>
            </a:r>
          </a:p>
        </p:txBody>
      </p:sp>
      <p:pic>
        <p:nvPicPr>
          <p:cNvPr id="68" name="Picture Placeholder 54" descr="Team member headshot">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a:stretch/>
        </p:blipFill>
        <p:spPr>
          <a:xfrm>
            <a:off x="9147335" y="4118551"/>
            <a:ext cx="904987" cy="905641"/>
          </a:xfrm>
        </p:spPr>
      </p:pic>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281237" cy="347662"/>
          </a:xfrm>
        </p:spPr>
        <p:txBody>
          <a:bodyPr/>
          <a:lstStyle/>
          <a:p>
            <a:r>
              <a:rPr lang="en-US" dirty="0"/>
              <a:t>Robin Kline</a:t>
            </a:r>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281237" cy="347662"/>
          </a:xfrm>
        </p:spPr>
        <p:txBody>
          <a:bodyPr/>
          <a:lstStyle/>
          <a:p>
            <a:r>
              <a:rPr lang="en-US" dirty="0"/>
              <a:t>Content Developer</a:t>
            </a:r>
          </a:p>
        </p:txBody>
      </p:sp>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a:lstStyle/>
          <a:p>
            <a:fld id="{52D104B6-D63E-FE41-98E2-AF7FB6EA6483}" type="datetime1">
              <a:rPr lang="en-US" smtClean="0"/>
              <a:pPr/>
              <a:t>21-Apr-22</a:t>
            </a:fld>
            <a:endParaRPr lang="en-US" dirty="0"/>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4294231098"/>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21-Apr-22</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9</a:t>
            </a:fld>
            <a:endParaRPr lang="en-US" dirty="0"/>
          </a:p>
        </p:txBody>
      </p:sp>
    </p:spTree>
    <p:extLst>
      <p:ext uri="{BB962C8B-B14F-4D97-AF65-F5344CB8AC3E}">
        <p14:creationId xmlns:p14="http://schemas.microsoft.com/office/powerpoint/2010/main" val="93249840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621</TotalTime>
  <Words>268</Words>
  <Application>Microsoft Office PowerPoint</Application>
  <PresentationFormat>Widescreen</PresentationFormat>
  <Paragraphs>96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Tenorite</vt:lpstr>
      <vt:lpstr>Office Theme</vt:lpstr>
      <vt:lpstr>FINGERPRINT MATCHING USING SIFT FEATURES</vt:lpstr>
      <vt:lpstr>Outline</vt:lpstr>
      <vt:lpstr>Introduction</vt:lpstr>
      <vt:lpstr>Objectives</vt:lpstr>
      <vt:lpstr>What are the objectives of the study</vt:lpstr>
      <vt:lpstr>Method &amp; Design</vt:lpstr>
      <vt:lpstr>Areas of growth</vt:lpstr>
      <vt:lpstr>The full team</vt:lpstr>
      <vt:lpstr>Timeline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FINGERPRINT MATCHING USING SIFT FEATURES</dc:title>
  <dc:creator>10736694 Terence</dc:creator>
  <cp:lastModifiedBy>10736694 Terence</cp:lastModifiedBy>
  <cp:revision>4</cp:revision>
  <dcterms:created xsi:type="dcterms:W3CDTF">2022-04-21T11:50:22Z</dcterms:created>
  <dcterms:modified xsi:type="dcterms:W3CDTF">2022-04-21T22:11:29Z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