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5"/>
  </p:notesMasterIdLst>
  <p:sldIdLst>
    <p:sldId id="262" r:id="rId5"/>
    <p:sldId id="288" r:id="rId6"/>
    <p:sldId id="280" r:id="rId7"/>
    <p:sldId id="281" r:id="rId8"/>
    <p:sldId id="282" r:id="rId9"/>
    <p:sldId id="283" r:id="rId10"/>
    <p:sldId id="284" r:id="rId11"/>
    <p:sldId id="285" r:id="rId12"/>
    <p:sldId id="286" r:id="rId13"/>
    <p:sldId id="289" r:id="rId14"/>
    <p:sldId id="290" r:id="rId15"/>
    <p:sldId id="291" r:id="rId16"/>
    <p:sldId id="309" r:id="rId17"/>
    <p:sldId id="292" r:id="rId18"/>
    <p:sldId id="278" r:id="rId19"/>
    <p:sldId id="267" r:id="rId20"/>
    <p:sldId id="293" r:id="rId21"/>
    <p:sldId id="297" r:id="rId22"/>
    <p:sldId id="310" r:id="rId23"/>
    <p:sldId id="298" r:id="rId24"/>
    <p:sldId id="305" r:id="rId25"/>
    <p:sldId id="306" r:id="rId26"/>
    <p:sldId id="307" r:id="rId27"/>
    <p:sldId id="295" r:id="rId28"/>
    <p:sldId id="300" r:id="rId29"/>
    <p:sldId id="311" r:id="rId30"/>
    <p:sldId id="308" r:id="rId31"/>
    <p:sldId id="294" r:id="rId32"/>
    <p:sldId id="296"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3FDAE-9206-4882-99D3-C21D66BE3037}" type="doc">
      <dgm:prSet loTypeId="urn:microsoft.com/office/officeart/2005/8/layout/process1" loCatId="process" qsTypeId="urn:microsoft.com/office/officeart/2005/8/quickstyle/simple1" qsCatId="simple" csTypeId="urn:microsoft.com/office/officeart/2005/8/colors/colorful1" csCatId="colorful" phldr="1"/>
      <dgm:spPr/>
    </dgm:pt>
    <dgm:pt modelId="{D64DF0F6-8E5C-4EC9-B875-FB445FA1C08C}">
      <dgm:prSet phldrT="[Text]"/>
      <dgm:spPr/>
      <dgm:t>
        <a:bodyPr/>
        <a:lstStyle/>
        <a:p>
          <a:r>
            <a:rPr lang="en-US" dirty="0"/>
            <a:t>Admin Portal</a:t>
          </a:r>
        </a:p>
      </dgm:t>
    </dgm:pt>
    <dgm:pt modelId="{C8F3E288-21BC-4703-9CC5-605C03CA05BF}" type="parTrans" cxnId="{EA8BA6D7-A00A-4968-B41E-923879817264}">
      <dgm:prSet/>
      <dgm:spPr/>
      <dgm:t>
        <a:bodyPr/>
        <a:lstStyle/>
        <a:p>
          <a:endParaRPr lang="en-US"/>
        </a:p>
      </dgm:t>
    </dgm:pt>
    <dgm:pt modelId="{BD0C017A-D46C-4D87-B64D-97F51A895708}" type="sibTrans" cxnId="{EA8BA6D7-A00A-4968-B41E-923879817264}">
      <dgm:prSet/>
      <dgm:spPr/>
      <dgm:t>
        <a:bodyPr/>
        <a:lstStyle/>
        <a:p>
          <a:endParaRPr lang="en-US"/>
        </a:p>
      </dgm:t>
    </dgm:pt>
    <dgm:pt modelId="{0154C266-274B-49A1-88D5-1145A441D474}">
      <dgm:prSet phldrT="[Text]"/>
      <dgm:spPr/>
      <dgm:t>
        <a:bodyPr/>
        <a:lstStyle/>
        <a:p>
          <a:r>
            <a:rPr lang="en-US" dirty="0"/>
            <a:t>Books PDF</a:t>
          </a:r>
        </a:p>
      </dgm:t>
    </dgm:pt>
    <dgm:pt modelId="{C01E5097-89BF-4A36-973F-9837DCD2D39D}" type="parTrans" cxnId="{317974C0-9E15-4651-A932-970C138071B4}">
      <dgm:prSet/>
      <dgm:spPr/>
      <dgm:t>
        <a:bodyPr/>
        <a:lstStyle/>
        <a:p>
          <a:endParaRPr lang="en-US"/>
        </a:p>
      </dgm:t>
    </dgm:pt>
    <dgm:pt modelId="{B073465C-C2FD-4C37-9B44-9619B3ED94AF}" type="sibTrans" cxnId="{317974C0-9E15-4651-A932-970C138071B4}">
      <dgm:prSet/>
      <dgm:spPr/>
      <dgm:t>
        <a:bodyPr/>
        <a:lstStyle/>
        <a:p>
          <a:endParaRPr lang="en-US"/>
        </a:p>
      </dgm:t>
    </dgm:pt>
    <dgm:pt modelId="{E1F45968-6B9D-4588-90EF-30F59DF2C0D7}">
      <dgm:prSet phldrT="[Text]"/>
      <dgm:spPr/>
      <dgm:t>
        <a:bodyPr/>
        <a:lstStyle/>
        <a:p>
          <a:r>
            <a:rPr lang="en-US" dirty="0"/>
            <a:t>Years and Semesters</a:t>
          </a:r>
        </a:p>
      </dgm:t>
    </dgm:pt>
    <dgm:pt modelId="{B58987EC-2414-4180-AFE0-F48EB80F946C}" type="sibTrans" cxnId="{82362488-11EE-48AC-8A2E-C2521C5DBFE2}">
      <dgm:prSet/>
      <dgm:spPr/>
      <dgm:t>
        <a:bodyPr/>
        <a:lstStyle/>
        <a:p>
          <a:endParaRPr lang="en-US"/>
        </a:p>
      </dgm:t>
    </dgm:pt>
    <dgm:pt modelId="{D031ED7E-035E-44AC-8568-B27D5DA19179}" type="parTrans" cxnId="{82362488-11EE-48AC-8A2E-C2521C5DBFE2}">
      <dgm:prSet/>
      <dgm:spPr/>
      <dgm:t>
        <a:bodyPr/>
        <a:lstStyle/>
        <a:p>
          <a:endParaRPr lang="en-US"/>
        </a:p>
      </dgm:t>
    </dgm:pt>
    <dgm:pt modelId="{844FC7E1-A6CD-415E-98A5-2F93FBBFACF8}" type="pres">
      <dgm:prSet presAssocID="{D773FDAE-9206-4882-99D3-C21D66BE3037}" presName="Name0" presStyleCnt="0">
        <dgm:presLayoutVars>
          <dgm:dir/>
          <dgm:resizeHandles val="exact"/>
        </dgm:presLayoutVars>
      </dgm:prSet>
      <dgm:spPr/>
    </dgm:pt>
    <dgm:pt modelId="{8B577584-0355-4FC2-BD0A-4D93DBA66194}" type="pres">
      <dgm:prSet presAssocID="{D64DF0F6-8E5C-4EC9-B875-FB445FA1C08C}" presName="node" presStyleLbl="node1" presStyleIdx="0" presStyleCnt="3">
        <dgm:presLayoutVars>
          <dgm:bulletEnabled val="1"/>
        </dgm:presLayoutVars>
      </dgm:prSet>
      <dgm:spPr/>
    </dgm:pt>
    <dgm:pt modelId="{3FB7F275-227F-414F-8EE3-F46A077FE443}" type="pres">
      <dgm:prSet presAssocID="{BD0C017A-D46C-4D87-B64D-97F51A895708}" presName="sibTrans" presStyleLbl="sibTrans2D1" presStyleIdx="0" presStyleCnt="2"/>
      <dgm:spPr/>
    </dgm:pt>
    <dgm:pt modelId="{6B9BC24B-F873-43BD-A3F2-D0AA40EAF512}" type="pres">
      <dgm:prSet presAssocID="{BD0C017A-D46C-4D87-B64D-97F51A895708}" presName="connectorText" presStyleLbl="sibTrans2D1" presStyleIdx="0" presStyleCnt="2"/>
      <dgm:spPr/>
    </dgm:pt>
    <dgm:pt modelId="{8070ED06-37BB-44C3-9AD5-2DC9AA3AC563}" type="pres">
      <dgm:prSet presAssocID="{E1F45968-6B9D-4588-90EF-30F59DF2C0D7}" presName="node" presStyleLbl="node1" presStyleIdx="1" presStyleCnt="3">
        <dgm:presLayoutVars>
          <dgm:bulletEnabled val="1"/>
        </dgm:presLayoutVars>
      </dgm:prSet>
      <dgm:spPr/>
    </dgm:pt>
    <dgm:pt modelId="{CDB03F32-BCE6-45AB-881B-4CD336DB7E95}" type="pres">
      <dgm:prSet presAssocID="{B58987EC-2414-4180-AFE0-F48EB80F946C}" presName="sibTrans" presStyleLbl="sibTrans2D1" presStyleIdx="1" presStyleCnt="2" custLinFactNeighborX="0" custLinFactNeighborY="-798"/>
      <dgm:spPr/>
    </dgm:pt>
    <dgm:pt modelId="{68004663-D689-4CD5-8646-3EFF917A95DF}" type="pres">
      <dgm:prSet presAssocID="{B58987EC-2414-4180-AFE0-F48EB80F946C}" presName="connectorText" presStyleLbl="sibTrans2D1" presStyleIdx="1" presStyleCnt="2"/>
      <dgm:spPr/>
    </dgm:pt>
    <dgm:pt modelId="{4C06AF7F-C88B-46BC-9B22-C529C3045EBE}" type="pres">
      <dgm:prSet presAssocID="{0154C266-274B-49A1-88D5-1145A441D474}" presName="node" presStyleLbl="node1" presStyleIdx="2" presStyleCnt="3" custLinFactNeighborX="39730" custLinFactNeighborY="-1410">
        <dgm:presLayoutVars>
          <dgm:bulletEnabled val="1"/>
        </dgm:presLayoutVars>
      </dgm:prSet>
      <dgm:spPr/>
    </dgm:pt>
  </dgm:ptLst>
  <dgm:cxnLst>
    <dgm:cxn modelId="{EA8BA6D7-A00A-4968-B41E-923879817264}" srcId="{D773FDAE-9206-4882-99D3-C21D66BE3037}" destId="{D64DF0F6-8E5C-4EC9-B875-FB445FA1C08C}" srcOrd="0" destOrd="0" parTransId="{C8F3E288-21BC-4703-9CC5-605C03CA05BF}" sibTransId="{BD0C017A-D46C-4D87-B64D-97F51A895708}"/>
    <dgm:cxn modelId="{8C72B1A6-6568-43E1-A08D-7686B53104AB}" type="presOf" srcId="{0154C266-274B-49A1-88D5-1145A441D474}" destId="{4C06AF7F-C88B-46BC-9B22-C529C3045EBE}" srcOrd="0" destOrd="0" presId="urn:microsoft.com/office/officeart/2005/8/layout/process1"/>
    <dgm:cxn modelId="{1EA0BF13-6710-45EC-BFEA-93AD78E90D00}" type="presOf" srcId="{D773FDAE-9206-4882-99D3-C21D66BE3037}" destId="{844FC7E1-A6CD-415E-98A5-2F93FBBFACF8}" srcOrd="0" destOrd="0" presId="urn:microsoft.com/office/officeart/2005/8/layout/process1"/>
    <dgm:cxn modelId="{A5047581-5149-42B3-8BFE-EC8C44F6EC34}" type="presOf" srcId="{B58987EC-2414-4180-AFE0-F48EB80F946C}" destId="{CDB03F32-BCE6-45AB-881B-4CD336DB7E95}" srcOrd="0" destOrd="0" presId="urn:microsoft.com/office/officeart/2005/8/layout/process1"/>
    <dgm:cxn modelId="{6583A4D4-9725-4AF0-9421-16D186B60567}" type="presOf" srcId="{BD0C017A-D46C-4D87-B64D-97F51A895708}" destId="{3FB7F275-227F-414F-8EE3-F46A077FE443}" srcOrd="0" destOrd="0" presId="urn:microsoft.com/office/officeart/2005/8/layout/process1"/>
    <dgm:cxn modelId="{A808E854-A460-4274-9B4D-7DCC6C31CC7A}" type="presOf" srcId="{B58987EC-2414-4180-AFE0-F48EB80F946C}" destId="{68004663-D689-4CD5-8646-3EFF917A95DF}" srcOrd="1" destOrd="0" presId="urn:microsoft.com/office/officeart/2005/8/layout/process1"/>
    <dgm:cxn modelId="{82362488-11EE-48AC-8A2E-C2521C5DBFE2}" srcId="{D773FDAE-9206-4882-99D3-C21D66BE3037}" destId="{E1F45968-6B9D-4588-90EF-30F59DF2C0D7}" srcOrd="1" destOrd="0" parTransId="{D031ED7E-035E-44AC-8568-B27D5DA19179}" sibTransId="{B58987EC-2414-4180-AFE0-F48EB80F946C}"/>
    <dgm:cxn modelId="{317974C0-9E15-4651-A932-970C138071B4}" srcId="{D773FDAE-9206-4882-99D3-C21D66BE3037}" destId="{0154C266-274B-49A1-88D5-1145A441D474}" srcOrd="2" destOrd="0" parTransId="{C01E5097-89BF-4A36-973F-9837DCD2D39D}" sibTransId="{B073465C-C2FD-4C37-9B44-9619B3ED94AF}"/>
    <dgm:cxn modelId="{E155E178-6A7F-4424-A818-83FBA6716CFC}" type="presOf" srcId="{D64DF0F6-8E5C-4EC9-B875-FB445FA1C08C}" destId="{8B577584-0355-4FC2-BD0A-4D93DBA66194}" srcOrd="0" destOrd="0" presId="urn:microsoft.com/office/officeart/2005/8/layout/process1"/>
    <dgm:cxn modelId="{78AC8705-19B8-4553-9993-FF431E609770}" type="presOf" srcId="{BD0C017A-D46C-4D87-B64D-97F51A895708}" destId="{6B9BC24B-F873-43BD-A3F2-D0AA40EAF512}" srcOrd="1" destOrd="0" presId="urn:microsoft.com/office/officeart/2005/8/layout/process1"/>
    <dgm:cxn modelId="{D950FCA8-B0D5-4F95-BCE3-AA6FEA8A9358}" type="presOf" srcId="{E1F45968-6B9D-4588-90EF-30F59DF2C0D7}" destId="{8070ED06-37BB-44C3-9AD5-2DC9AA3AC563}" srcOrd="0" destOrd="0" presId="urn:microsoft.com/office/officeart/2005/8/layout/process1"/>
    <dgm:cxn modelId="{DFBB8C73-EB28-401C-B40B-B2E64956C162}" type="presParOf" srcId="{844FC7E1-A6CD-415E-98A5-2F93FBBFACF8}" destId="{8B577584-0355-4FC2-BD0A-4D93DBA66194}" srcOrd="0" destOrd="0" presId="urn:microsoft.com/office/officeart/2005/8/layout/process1"/>
    <dgm:cxn modelId="{A6BDEC22-D26E-4B30-921F-029A4306471D}" type="presParOf" srcId="{844FC7E1-A6CD-415E-98A5-2F93FBBFACF8}" destId="{3FB7F275-227F-414F-8EE3-F46A077FE443}" srcOrd="1" destOrd="0" presId="urn:microsoft.com/office/officeart/2005/8/layout/process1"/>
    <dgm:cxn modelId="{59469101-3462-4390-BE04-B564CF05236D}" type="presParOf" srcId="{3FB7F275-227F-414F-8EE3-F46A077FE443}" destId="{6B9BC24B-F873-43BD-A3F2-D0AA40EAF512}" srcOrd="0" destOrd="0" presId="urn:microsoft.com/office/officeart/2005/8/layout/process1"/>
    <dgm:cxn modelId="{055DD890-8B1B-4E66-B913-78DD1A561CF7}" type="presParOf" srcId="{844FC7E1-A6CD-415E-98A5-2F93FBBFACF8}" destId="{8070ED06-37BB-44C3-9AD5-2DC9AA3AC563}" srcOrd="2" destOrd="0" presId="urn:microsoft.com/office/officeart/2005/8/layout/process1"/>
    <dgm:cxn modelId="{124B53BB-5A90-4BA7-83D7-7B875F9B71BB}" type="presParOf" srcId="{844FC7E1-A6CD-415E-98A5-2F93FBBFACF8}" destId="{CDB03F32-BCE6-45AB-881B-4CD336DB7E95}" srcOrd="3" destOrd="0" presId="urn:microsoft.com/office/officeart/2005/8/layout/process1"/>
    <dgm:cxn modelId="{F08B4C5A-DCDA-46C5-9FEF-C2D2B02578E3}" type="presParOf" srcId="{CDB03F32-BCE6-45AB-881B-4CD336DB7E95}" destId="{68004663-D689-4CD5-8646-3EFF917A95DF}" srcOrd="0" destOrd="0" presId="urn:microsoft.com/office/officeart/2005/8/layout/process1"/>
    <dgm:cxn modelId="{D666A4CD-C2F5-4914-92D5-D17466B6D6CA}" type="presParOf" srcId="{844FC7E1-A6CD-415E-98A5-2F93FBBFACF8}" destId="{4C06AF7F-C88B-46BC-9B22-C529C3045EB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77584-0355-4FC2-BD0A-4D93DBA66194}">
      <dsp:nvSpPr>
        <dsp:cNvPr id="0" name=""/>
        <dsp:cNvSpPr/>
      </dsp:nvSpPr>
      <dsp:spPr>
        <a:xfrm>
          <a:off x="5812" y="1759514"/>
          <a:ext cx="1737161" cy="104229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Admin Portal</a:t>
          </a:r>
        </a:p>
      </dsp:txBody>
      <dsp:txXfrm>
        <a:off x="36340" y="1790042"/>
        <a:ext cx="1676105" cy="981240"/>
      </dsp:txXfrm>
    </dsp:sp>
    <dsp:sp modelId="{3FB7F275-227F-414F-8EE3-F46A077FE443}">
      <dsp:nvSpPr>
        <dsp:cNvPr id="0" name=""/>
        <dsp:cNvSpPr/>
      </dsp:nvSpPr>
      <dsp:spPr>
        <a:xfrm>
          <a:off x="1916689" y="2065254"/>
          <a:ext cx="368278" cy="43081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16689" y="2151417"/>
        <a:ext cx="257795" cy="258489"/>
      </dsp:txXfrm>
    </dsp:sp>
    <dsp:sp modelId="{8070ED06-37BB-44C3-9AD5-2DC9AA3AC563}">
      <dsp:nvSpPr>
        <dsp:cNvPr id="0" name=""/>
        <dsp:cNvSpPr/>
      </dsp:nvSpPr>
      <dsp:spPr>
        <a:xfrm>
          <a:off x="2437837" y="1759514"/>
          <a:ext cx="1737161" cy="10422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Years and Semesters</a:t>
          </a:r>
        </a:p>
      </dsp:txBody>
      <dsp:txXfrm>
        <a:off x="2468365" y="1790042"/>
        <a:ext cx="1676105" cy="981240"/>
      </dsp:txXfrm>
    </dsp:sp>
    <dsp:sp modelId="{CDB03F32-BCE6-45AB-881B-4CD336DB7E95}">
      <dsp:nvSpPr>
        <dsp:cNvPr id="0" name=""/>
        <dsp:cNvSpPr/>
      </dsp:nvSpPr>
      <dsp:spPr>
        <a:xfrm rot="21579276">
          <a:off x="4350164" y="2054405"/>
          <a:ext cx="371365" cy="43081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50165" y="2140904"/>
        <a:ext cx="259956" cy="258489"/>
      </dsp:txXfrm>
    </dsp:sp>
    <dsp:sp modelId="{4C06AF7F-C88B-46BC-9B22-C529C3045EBE}">
      <dsp:nvSpPr>
        <dsp:cNvPr id="0" name=""/>
        <dsp:cNvSpPr/>
      </dsp:nvSpPr>
      <dsp:spPr>
        <a:xfrm>
          <a:off x="4875674" y="1744817"/>
          <a:ext cx="1737161" cy="10422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Books PDF</a:t>
          </a:r>
        </a:p>
      </dsp:txBody>
      <dsp:txXfrm>
        <a:off x="4906202" y="1775345"/>
        <a:ext cx="1676105" cy="9812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08C238F-B856-42A4-BC32-194DCC130D5F}"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52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8D02C8-8352-4A2E-A3CD-139A8583C932}"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529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680581-4B77-41E9-BE55-C3C9C3900A2A}"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085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2C1CB5-A088-4DB4-8A5C-B084F9B2B52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9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2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0256410-64C5-4311-8359-FDA6B61ABBAE}"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00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018B01E-6E1B-4AFC-A690-27C447C9486E}"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27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52F3D2-503A-4E49-99AD-125A054E178F}"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50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5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32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532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7B94D-50C4-4558-AAA1-857DDB1A21EF}" type="datetime1">
              <a:rPr lang="en-US" smtClean="0"/>
              <a:t>5/10/2022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33913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arget="../media/hdphoto8.wdp" Type="http://schemas.microsoft.com/office/2007/relationships/hdphoto"/><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arget="../media/hdphoto9.wdp" Type="http://schemas.microsoft.com/office/2007/relationships/hdphoto"/><Relationship Id="rId2" Target="../media/image13.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arget="../media/hdphoto10.wdp" Type="http://schemas.microsoft.com/office/2007/relationships/hdphoto"/><Relationship Id="rId2" Target="../media/image14.jpe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arget="../media/hdphoto11.wdp" Type="http://schemas.microsoft.com/office/2007/relationships/hdphoto"/><Relationship Id="rId2" Target="../media/image15.jpe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arget="../media/image17.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18.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17.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3" Target="../media/hdphoto1.wdp" Type="http://schemas.microsoft.com/office/2007/relationships/hdphoto"/><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arget="../media/image21.jpe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3" Target="../media/image23.png" Type="http://schemas.openxmlformats.org/officeDocument/2006/relationships/image"/><Relationship Id="rId2" Target="../media/image22.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arget="../media/hdphoto12.wdp" Type="http://schemas.microsoft.com/office/2007/relationships/hdphoto"/><Relationship Id="rId2" Target="../media/image29.jpe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2" Target="../media/image30.jpe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3" Target="../media/hdphoto2.wdp" Type="http://schemas.microsoft.com/office/2007/relationships/hdphoto"/><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arget="../media/hdphoto3.wdp" Type="http://schemas.microsoft.com/office/2007/relationships/hdphoto"/><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3" Target="../media/hdphoto4.wdp" Type="http://schemas.microsoft.com/office/2007/relationships/hdphoto"/><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3" Target="../media/hdphoto5.wdp" Type="http://schemas.microsoft.com/office/2007/relationships/hdphoto"/><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3" Target="../media/hdphoto6.wdp" Type="http://schemas.microsoft.com/office/2007/relationships/hdphoto"/><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arget="../media/hdphoto7.wdp" Type="http://schemas.microsoft.com/office/2007/relationships/hdphoto"/><Relationship Id="rId2" Target="../media/image11.jpe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descr="close up of circuit board" id="4" name="Picture 3">
            <a:extLst>
              <a:ext uri="{FF2B5EF4-FFF2-40B4-BE49-F238E27FC236}">
                <a16:creationId xmlns:a16="http://schemas.microsoft.com/office/drawing/2014/main" id="{4B216623-4B59-4FC0-8E90-468349035D24}"/>
              </a:ext>
            </a:extLst>
          </p:cNvPr>
          <p:cNvPicPr>
            <a:picLocks noChangeAspect="1"/>
          </p:cNvPicPr>
          <p:nvPr/>
        </p:nvPicPr>
        <p:blipFill rotWithShape="1">
          <a:blip r:embed="rId3">
            <a:alphaModFix amt="30000"/>
          </a:blip>
          <a:srcRect b="-1" r="-5"/>
          <a:stretch/>
        </p:blipFill>
        <p:spPr>
          <a:xfrm>
            <a:off x="-1" y="10"/>
            <a:ext cx="12192001" cy="6857990"/>
          </a:xfrm>
          <a:prstGeom prst="rect">
            <a:avLst/>
          </a:prstGeom>
        </p:spPr>
      </p:pic>
      <p:pic>
        <p:nvPicPr>
          <p:cNvPr id="65" name="Google Shape;59;p13"/>
          <p:cNvPicPr/>
          <p:nvPr/>
        </p:nvPicPr>
        <p:blipFill>
          <a:blip r:embed="rId4"/>
          <a:stretch/>
        </p:blipFill>
        <p:spPr>
          <a:xfrm>
            <a:off x="4291868" y="492201"/>
            <a:ext cx="3619680" cy="2714474"/>
          </a:xfrm>
          <a:prstGeom prst="rect">
            <a:avLst/>
          </a:prstGeom>
          <a:ln>
            <a:noFill/>
          </a:ln>
        </p:spPr>
      </p:pic>
      <p:sp>
        <p:nvSpPr>
          <p:cNvPr id="7" name="TextBox 6"/>
          <p:cNvSpPr txBox="1"/>
          <p:nvPr/>
        </p:nvSpPr>
        <p:spPr>
          <a:xfrm>
            <a:off x="1535700" y="3626123"/>
            <a:ext cx="9282526" cy="2831544"/>
          </a:xfrm>
          <a:prstGeom prst="rect">
            <a:avLst/>
          </a:prstGeom>
          <a:noFill/>
        </p:spPr>
        <p:txBody>
          <a:bodyPr rtlCol="0" wrap="square">
            <a:spAutoFit/>
          </a:bodyPr>
          <a:lstStyle/>
          <a:p>
            <a:pPr algn="ctr"/>
            <a:r>
              <a:rPr b="1" dirty="0" lang="en-IN" spc="-1" sz="3200">
                <a:latin charset="0" panose="02020603050405020304" pitchFamily="18" typeface="Times New Roman"/>
                <a:ea typeface="Times New Roman"/>
                <a:cs charset="0" panose="02020603050405020304" pitchFamily="18" typeface="Times New Roman"/>
              </a:rPr>
              <a:t>Computer Engineering Department</a:t>
            </a:r>
            <a:br>
              <a:rPr dirty="0" lang="en-IN" sz="3200">
                <a:latin charset="0" panose="02020603050405020304" pitchFamily="18" typeface="Times New Roman"/>
                <a:cs charset="0" panose="02020603050405020304" pitchFamily="18" typeface="Times New Roman"/>
              </a:rPr>
            </a:br>
            <a:r>
              <a:rPr dirty="0" lang="en-IN" spc="-1" sz="3200">
                <a:latin charset="0" panose="02020603050405020304" pitchFamily="18" typeface="Times New Roman"/>
                <a:ea typeface="Times New Roman"/>
                <a:cs charset="0" panose="02020603050405020304" pitchFamily="18" typeface="Times New Roman"/>
              </a:rPr>
              <a:t>A.P. Shah Institute of Technology</a:t>
            </a:r>
            <a:br>
              <a:rPr dirty="0" lang="en-IN" sz="3200">
                <a:latin charset="0" panose="02020603050405020304" pitchFamily="18" typeface="Times New Roman"/>
                <a:cs charset="0" panose="02020603050405020304" pitchFamily="18" typeface="Times New Roman"/>
              </a:rPr>
            </a:br>
            <a:r>
              <a:rPr dirty="0" lang="en-IN" spc="-1" sz="3200">
                <a:latin charset="0" panose="02020603050405020304" pitchFamily="18" typeface="Times New Roman"/>
                <a:ea typeface="Times New Roman"/>
                <a:cs charset="0" panose="02020603050405020304" pitchFamily="18" typeface="Times New Roman"/>
              </a:rPr>
              <a:t>G.B.Road,Kasarvadavli, Thane(W), Mumbai-400615</a:t>
            </a:r>
            <a:br>
              <a:rPr dirty="0" lang="en-IN" sz="3200">
                <a:latin charset="0" panose="02020603050405020304" pitchFamily="18" typeface="Times New Roman"/>
                <a:cs charset="0" panose="02020603050405020304" pitchFamily="18" typeface="Times New Roman"/>
              </a:rPr>
            </a:br>
            <a:r>
              <a:rPr dirty="0" lang="en-IN" spc="-1" sz="3200">
                <a:latin charset="0" panose="02020603050405020304" pitchFamily="18" typeface="Times New Roman"/>
                <a:ea typeface="Times New Roman"/>
                <a:cs charset="0" panose="02020603050405020304" pitchFamily="18" typeface="Times New Roman"/>
              </a:rPr>
              <a:t>UNIVERSITY OF MUMBAI</a:t>
            </a:r>
            <a:br>
              <a:rPr dirty="0" lang="en-IN" sz="3200">
                <a:latin charset="0" panose="02020603050405020304" pitchFamily="18" typeface="Times New Roman"/>
                <a:cs charset="0" panose="02020603050405020304" pitchFamily="18" typeface="Times New Roman"/>
              </a:rPr>
            </a:br>
            <a:r>
              <a:rPr dirty="0" lang="en-IN" spc="-1" sz="3200">
                <a:latin charset="0" panose="02020603050405020304" pitchFamily="18" typeface="Times New Roman"/>
                <a:ea typeface="Times New Roman"/>
                <a:cs charset="0" panose="02020603050405020304" pitchFamily="18" typeface="Times New Roman"/>
              </a:rPr>
              <a:t>Academic Year 2021-2022</a:t>
            </a:r>
            <a:endParaRPr dirty="0" lang="en-IN" spc="-1" sz="3200">
              <a:latin charset="0" panose="02020603050405020304" pitchFamily="18" typeface="Times New Roman"/>
              <a:cs charset="0" panose="02020603050405020304" pitchFamily="18" typeface="Times New Roman"/>
            </a:endParaRPr>
          </a:p>
          <a:p>
            <a:endParaRPr dirty="0" lang="en-IN"/>
          </a:p>
        </p:txBody>
      </p:sp>
    </p:spTree>
    <p:extLst>
      <p:ext uri="{BB962C8B-B14F-4D97-AF65-F5344CB8AC3E}">
        <p14:creationId xmlns:p14="http://schemas.microsoft.com/office/powerpoint/2010/main" val="109484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ading Ebook Stock Illustrations – 9,449 Reading Ebook Stock  Illustrations, Vectors &amp;amp; Clipart - Dreamstime"/>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872270" y="1300181"/>
            <a:ext cx="6084349" cy="405369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637830" y="-39756"/>
            <a:ext cx="9905998" cy="1478570"/>
          </a:xfrm>
        </p:spPr>
        <p:txBody>
          <a:bodyPr/>
          <a:lstStyle/>
          <a:p>
            <a:r>
              <a:rPr lang="en-IN" dirty="0">
                <a:latin typeface="Times New Roman" panose="02020603050405020304" pitchFamily="18" charset="0"/>
                <a:cs typeface="Times New Roman" panose="02020603050405020304" pitchFamily="18" charset="0"/>
              </a:rPr>
              <a:t>3.2 Benefits For Society</a:t>
            </a:r>
          </a:p>
        </p:txBody>
      </p:sp>
      <p:sp>
        <p:nvSpPr>
          <p:cNvPr id="4" name="Content Placeholder 2"/>
          <p:cNvSpPr>
            <a:spLocks noGrp="1"/>
          </p:cNvSpPr>
          <p:nvPr>
            <p:ph idx="1"/>
          </p:nvPr>
        </p:nvSpPr>
        <p:spPr>
          <a:xfrm>
            <a:off x="637830" y="1438814"/>
            <a:ext cx="10706031" cy="4816213"/>
          </a:xfrm>
        </p:spPr>
        <p:txBody>
          <a:bodyPr>
            <a:normAutofit lnSpcReduction="10000"/>
          </a:bodyPr>
          <a:lstStyle/>
          <a:p>
            <a:r>
              <a:rPr lang="en-US" dirty="0">
                <a:latin typeface="Times New Roman" panose="02020603050405020304" pitchFamily="18" charset="0"/>
                <a:cs typeface="Times New Roman" panose="02020603050405020304" pitchFamily="18" charset="0"/>
              </a:rPr>
              <a:t>Those who have bookstores situated far from their places have to take transport to reach there. With the help of an online bookstore this issue can be resolved.                                   </a:t>
            </a:r>
          </a:p>
          <a:p>
            <a:r>
              <a:rPr lang="en-US" dirty="0">
                <a:latin typeface="Times New Roman" panose="02020603050405020304" pitchFamily="18" charset="0"/>
                <a:cs typeface="Times New Roman" panose="02020603050405020304" pitchFamily="18" charset="0"/>
              </a:rPr>
              <a:t>In remote areas even if there are libraries, they lack good reference books for higher studies.                                   </a:t>
            </a:r>
          </a:p>
          <a:p>
            <a:r>
              <a:rPr lang="en-US" dirty="0">
                <a:latin typeface="Times New Roman" panose="02020603050405020304" pitchFamily="18" charset="0"/>
                <a:cs typeface="Times New Roman" panose="02020603050405020304" pitchFamily="18" charset="0"/>
              </a:rPr>
              <a:t>It saves time and money.                             </a:t>
            </a:r>
          </a:p>
          <a:p>
            <a:r>
              <a:rPr lang="en-US" dirty="0">
                <a:latin typeface="Times New Roman" panose="02020603050405020304" pitchFamily="18" charset="0"/>
                <a:cs typeface="Times New Roman" panose="02020603050405020304" pitchFamily="18" charset="0"/>
              </a:rPr>
              <a:t>Reading from a pdf makes it portable. You can continue your reading even if you are moving.</a:t>
            </a:r>
          </a:p>
          <a:p>
            <a:r>
              <a:rPr lang="en-US" dirty="0">
                <a:latin typeface="Times New Roman" panose="02020603050405020304" pitchFamily="18" charset="0"/>
                <a:cs typeface="Times New Roman" panose="02020603050405020304" pitchFamily="18" charset="0"/>
              </a:rPr>
              <a:t>The pdf of reference books is provided for free so everyone can afford them.</a:t>
            </a:r>
          </a:p>
          <a:p>
            <a:r>
              <a:rPr lang="en-US" dirty="0">
                <a:latin typeface="Times New Roman" panose="02020603050405020304" pitchFamily="18" charset="0"/>
                <a:cs typeface="Times New Roman" panose="02020603050405020304" pitchFamily="18" charset="0"/>
              </a:rPr>
              <a:t>They don’t have to deal with online payment portals and cart systems.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60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ook exploration, reading book, research, online book payment icon set.  search book, study literature, digital bookstore. Vector flat design  isolated concept metaphor illustrations 1991533 Vector Art at Vecteezy"/>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398845" y="1380205"/>
            <a:ext cx="9139051" cy="3655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730596" y="0"/>
            <a:ext cx="9905998" cy="1478570"/>
          </a:xfrm>
        </p:spPr>
        <p:txBody>
          <a:bodyPr/>
          <a:lstStyle/>
          <a:p>
            <a:r>
              <a:rPr lang="en-IN" dirty="0">
                <a:latin typeface="Times New Roman" panose="02020603050405020304" pitchFamily="18" charset="0"/>
                <a:cs typeface="Times New Roman" panose="02020603050405020304" pitchFamily="18" charset="0"/>
              </a:rPr>
              <a:t>3.3 Applications</a:t>
            </a:r>
          </a:p>
        </p:txBody>
      </p:sp>
      <p:sp>
        <p:nvSpPr>
          <p:cNvPr id="4" name="Content Placeholder 2"/>
          <p:cNvSpPr>
            <a:spLocks noGrp="1"/>
          </p:cNvSpPr>
          <p:nvPr>
            <p:ph idx="1"/>
          </p:nvPr>
        </p:nvSpPr>
        <p:spPr>
          <a:xfrm>
            <a:off x="730596" y="1518326"/>
            <a:ext cx="11010830" cy="4763204"/>
          </a:xfrm>
        </p:spPr>
        <p:txBody>
          <a:bodyPr>
            <a:normAutofit lnSpcReduction="10000"/>
          </a:bodyPr>
          <a:lstStyle/>
          <a:p>
            <a:r>
              <a:rPr lang="en-US" dirty="0">
                <a:latin typeface="Times New Roman" panose="02020603050405020304" pitchFamily="18" charset="0"/>
                <a:cs typeface="Times New Roman" panose="02020603050405020304" pitchFamily="18" charset="0"/>
              </a:rPr>
              <a:t>The system can be very well used by the colleges under MU to provide an ease of access to their students.                                  </a:t>
            </a:r>
          </a:p>
          <a:p>
            <a:r>
              <a:rPr lang="en-US" dirty="0">
                <a:latin typeface="Times New Roman" panose="02020603050405020304" pitchFamily="18" charset="0"/>
                <a:cs typeface="Times New Roman" panose="02020603050405020304" pitchFamily="18" charset="0"/>
              </a:rPr>
              <a:t>The system can also be implemented in publishing houses.                            </a:t>
            </a:r>
          </a:p>
          <a:p>
            <a:r>
              <a:rPr lang="en-US" dirty="0">
                <a:latin typeface="Times New Roman" panose="02020603050405020304" pitchFamily="18" charset="0"/>
                <a:cs typeface="Times New Roman" panose="02020603050405020304" pitchFamily="18" charset="0"/>
              </a:rPr>
              <a:t>Your retail bookstore/library has a limited amount of space to hold and display certain book titles, which can restrict readers’ choices. Having an online database allows you to offer a wide range of titles and increase their exposure to all the stock you have.</a:t>
            </a:r>
          </a:p>
          <a:p>
            <a:r>
              <a:rPr lang="en-US" dirty="0">
                <a:latin typeface="Times New Roman" panose="02020603050405020304" pitchFamily="18" charset="0"/>
                <a:cs typeface="Times New Roman" panose="02020603050405020304" pitchFamily="18" charset="0"/>
              </a:rPr>
              <a:t>The stock never ends.</a:t>
            </a:r>
          </a:p>
          <a:p>
            <a:r>
              <a:rPr lang="en-US" dirty="0">
                <a:latin typeface="Times New Roman" panose="02020603050405020304" pitchFamily="18" charset="0"/>
                <a:cs typeface="Times New Roman" panose="02020603050405020304" pitchFamily="18" charset="0"/>
              </a:rPr>
              <a:t>A bookstore’s presence online can give your business an edge to earn great results and meet the evolving needs of the modern customer.</a:t>
            </a:r>
          </a:p>
          <a:p>
            <a:r>
              <a:rPr lang="en-US" dirty="0">
                <a:latin typeface="Times New Roman" panose="02020603050405020304" pitchFamily="18" charset="0"/>
                <a:cs typeface="Times New Roman" panose="02020603050405020304" pitchFamily="18" charset="0"/>
              </a:rPr>
              <a:t>This online store is not limited and is free.</a:t>
            </a:r>
          </a:p>
        </p:txBody>
      </p:sp>
    </p:spTree>
    <p:extLst>
      <p:ext uri="{BB962C8B-B14F-4D97-AF65-F5344CB8AC3E}">
        <p14:creationId xmlns:p14="http://schemas.microsoft.com/office/powerpoint/2010/main" val="4087375894"/>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Livro eletrônico para download | Ícone Gratis" id="2" name="Picture 2"/>
          <p:cNvPicPr>
            <a:picLocks noChangeArrowheads="1" noChangeAspect="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b="-63" r="-52"/>
          <a:stretch/>
        </p:blipFill>
        <p:spPr bwMode="auto">
          <a:xfrm>
            <a:off x="3449615" y="747054"/>
            <a:ext cx="4859498" cy="54217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704090" y="0"/>
            <a:ext cx="9905998" cy="1478570"/>
          </a:xfrm>
        </p:spPr>
        <p:txBody>
          <a:bodyPr/>
          <a:lstStyle/>
          <a:p>
            <a:r>
              <a:rPr dirty="0" lang="en-IN">
                <a:latin charset="0" panose="02020603050405020304" pitchFamily="18" typeface="Times New Roman"/>
                <a:cs charset="0" panose="02020603050405020304" pitchFamily="18" typeface="Times New Roman"/>
              </a:rPr>
              <a:t>Project Design</a:t>
            </a:r>
          </a:p>
        </p:txBody>
      </p:sp>
      <p:sp>
        <p:nvSpPr>
          <p:cNvPr id="4" name="Content Placeholder 2"/>
          <p:cNvSpPr>
            <a:spLocks noGrp="1"/>
          </p:cNvSpPr>
          <p:nvPr>
            <p:ph idx="1"/>
          </p:nvPr>
        </p:nvSpPr>
        <p:spPr>
          <a:xfrm>
            <a:off x="704090" y="1518327"/>
            <a:ext cx="10493997" cy="5147516"/>
          </a:xfrm>
        </p:spPr>
        <p:txBody>
          <a:bodyPr>
            <a:normAutofit/>
          </a:bodyPr>
          <a:lstStyle/>
          <a:p>
            <a:pPr indent="0" marL="0">
              <a:buNone/>
            </a:pPr>
            <a:r>
              <a:rPr b="1" dirty="0" lang="en-US" sz="2800">
                <a:latin charset="0" panose="02020603050405020304" pitchFamily="18" typeface="Times New Roman"/>
                <a:cs charset="0" panose="02020603050405020304" pitchFamily="18" typeface="Times New Roman"/>
              </a:rPr>
              <a:t>Proposed System</a:t>
            </a:r>
          </a:p>
          <a:p>
            <a:r>
              <a:rPr dirty="0" lang="en-US">
                <a:latin charset="0" panose="02020603050405020304" pitchFamily="18" typeface="Times New Roman"/>
                <a:cs charset="0" panose="02020603050405020304" pitchFamily="18" typeface="Times New Roman"/>
              </a:rPr>
              <a:t>In this project you can view any book very easily online.</a:t>
            </a:r>
          </a:p>
          <a:p>
            <a:r>
              <a:rPr dirty="0" lang="en-US">
                <a:latin charset="0" panose="02020603050405020304" pitchFamily="18" typeface="Times New Roman"/>
                <a:cs charset="0" panose="02020603050405020304" pitchFamily="18" typeface="Times New Roman"/>
              </a:rPr>
              <a:t>This is controlled by a admin who have full control over all the books and users.</a:t>
            </a:r>
          </a:p>
          <a:p>
            <a:r>
              <a:rPr dirty="0" lang="en-US">
                <a:latin charset="0" panose="02020603050405020304" pitchFamily="18" typeface="Times New Roman"/>
                <a:cs charset="0" panose="02020603050405020304" pitchFamily="18" typeface="Times New Roman"/>
              </a:rPr>
              <a:t>Online bookstore provides a platform where all the books are kept in an arranged way and you can choose your required book by just selecting it from the store. While selecting book one can view the reviews of other users.</a:t>
            </a:r>
          </a:p>
          <a:p>
            <a:r>
              <a:rPr dirty="0" lang="en-US">
                <a:latin charset="0" panose="02020603050405020304" pitchFamily="18" typeface="Times New Roman"/>
                <a:cs charset="0" panose="02020603050405020304" pitchFamily="18" typeface="Times New Roman"/>
              </a:rPr>
              <a:t>Chances of theft are very less.</a:t>
            </a:r>
          </a:p>
          <a:p>
            <a:pPr indent="0" marL="0">
              <a:buNone/>
            </a:pPr>
            <a:endParaRPr dirty="0" lang="en-IN"/>
          </a:p>
        </p:txBody>
      </p:sp>
    </p:spTree>
    <p:extLst>
      <p:ext uri="{BB962C8B-B14F-4D97-AF65-F5344CB8AC3E}">
        <p14:creationId xmlns:p14="http://schemas.microsoft.com/office/powerpoint/2010/main" val="38880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735251564"/>
              </p:ext>
            </p:extLst>
          </p:nvPr>
        </p:nvGraphicFramePr>
        <p:xfrm>
          <a:off x="2729948" y="1245703"/>
          <a:ext cx="6612836" cy="456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p:cNvGrpSpPr/>
          <p:nvPr/>
        </p:nvGrpSpPr>
        <p:grpSpPr>
          <a:xfrm>
            <a:off x="0" y="3005217"/>
            <a:ext cx="1737161" cy="1042296"/>
            <a:chOff x="5812" y="1759514"/>
            <a:chExt cx="1737161" cy="1042296"/>
          </a:xfrm>
          <a:solidFill>
            <a:srgbClr val="00B0F0"/>
          </a:solidFill>
        </p:grpSpPr>
        <p:sp>
          <p:nvSpPr>
            <p:cNvPr id="15" name="Rounded Rectangle 14"/>
            <p:cNvSpPr/>
            <p:nvPr/>
          </p:nvSpPr>
          <p:spPr>
            <a:xfrm>
              <a:off x="5812" y="1759514"/>
              <a:ext cx="1737161" cy="1042296"/>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Rounded Rectangle 4"/>
            <p:cNvSpPr txBox="1"/>
            <p:nvPr/>
          </p:nvSpPr>
          <p:spPr>
            <a:xfrm>
              <a:off x="36340" y="1790042"/>
              <a:ext cx="1676105" cy="98124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Website</a:t>
              </a:r>
            </a:p>
          </p:txBody>
        </p:sp>
      </p:grpSp>
      <p:grpSp>
        <p:nvGrpSpPr>
          <p:cNvPr id="17" name="Group 16"/>
          <p:cNvGrpSpPr/>
          <p:nvPr/>
        </p:nvGrpSpPr>
        <p:grpSpPr>
          <a:xfrm>
            <a:off x="2049415" y="3310957"/>
            <a:ext cx="368278" cy="430815"/>
            <a:chOff x="1916689" y="2065254"/>
            <a:chExt cx="368278" cy="430815"/>
          </a:xfrm>
          <a:solidFill>
            <a:srgbClr val="00B0F0"/>
          </a:solidFill>
        </p:grpSpPr>
        <p:sp>
          <p:nvSpPr>
            <p:cNvPr id="18" name="Right Arrow 17"/>
            <p:cNvSpPr/>
            <p:nvPr/>
          </p:nvSpPr>
          <p:spPr>
            <a:xfrm>
              <a:off x="1916689" y="2065254"/>
              <a:ext cx="368278" cy="430815"/>
            </a:xfrm>
            <a:prstGeom prst="rightArrow">
              <a:avLst>
                <a:gd name="adj1" fmla="val 60000"/>
                <a:gd name="adj2" fmla="val 50000"/>
              </a:avLst>
            </a:prstGeom>
            <a:grp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Right Arrow 4"/>
            <p:cNvSpPr txBox="1"/>
            <p:nvPr/>
          </p:nvSpPr>
          <p:spPr>
            <a:xfrm>
              <a:off x="1916689" y="2151417"/>
              <a:ext cx="257795" cy="2584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grpSp>
        <p:nvGrpSpPr>
          <p:cNvPr id="20" name="Group 19"/>
          <p:cNvGrpSpPr/>
          <p:nvPr/>
        </p:nvGrpSpPr>
        <p:grpSpPr>
          <a:xfrm>
            <a:off x="9607361" y="3280429"/>
            <a:ext cx="371365" cy="430815"/>
            <a:chOff x="4350164" y="2054405"/>
            <a:chExt cx="371365" cy="430815"/>
          </a:xfrm>
          <a:solidFill>
            <a:srgbClr val="92D050"/>
          </a:solidFill>
        </p:grpSpPr>
        <p:sp>
          <p:nvSpPr>
            <p:cNvPr id="21" name="Right Arrow 20"/>
            <p:cNvSpPr/>
            <p:nvPr/>
          </p:nvSpPr>
          <p:spPr>
            <a:xfrm rot="21579276">
              <a:off x="4350164" y="2054405"/>
              <a:ext cx="371365" cy="430815"/>
            </a:xfrm>
            <a:prstGeom prst="rightArrow">
              <a:avLst>
                <a:gd name="adj1" fmla="val 60000"/>
                <a:gd name="adj2" fmla="val 50000"/>
              </a:avLst>
            </a:prstGeom>
            <a:grp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Right Arrow 4"/>
            <p:cNvSpPr txBox="1"/>
            <p:nvPr/>
          </p:nvSpPr>
          <p:spPr>
            <a:xfrm rot="21579276">
              <a:off x="4350165" y="2140904"/>
              <a:ext cx="259956" cy="2584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grpSp>
        <p:nvGrpSpPr>
          <p:cNvPr id="23" name="Group 22"/>
          <p:cNvGrpSpPr/>
          <p:nvPr/>
        </p:nvGrpSpPr>
        <p:grpSpPr>
          <a:xfrm>
            <a:off x="10245895" y="2974689"/>
            <a:ext cx="1737161" cy="1042296"/>
            <a:chOff x="4875674" y="1744817"/>
            <a:chExt cx="1737161" cy="1042296"/>
          </a:xfrm>
          <a:solidFill>
            <a:srgbClr val="92D050"/>
          </a:solidFill>
        </p:grpSpPr>
        <p:sp>
          <p:nvSpPr>
            <p:cNvPr id="24" name="Rounded Rectangle 23"/>
            <p:cNvSpPr/>
            <p:nvPr/>
          </p:nvSpPr>
          <p:spPr>
            <a:xfrm>
              <a:off x="4875674" y="1744817"/>
              <a:ext cx="1737161" cy="1042296"/>
            </a:xfrm>
            <a:prstGeom prst="roundRect">
              <a:avLst>
                <a:gd name="adj" fmla="val 10000"/>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5" name="Rounded Rectangle 4"/>
            <p:cNvSpPr txBox="1"/>
            <p:nvPr/>
          </p:nvSpPr>
          <p:spPr>
            <a:xfrm>
              <a:off x="4906202" y="1775345"/>
              <a:ext cx="1676105" cy="98124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dirty="0"/>
                <a:t>Reviews</a:t>
              </a:r>
              <a:endParaRPr lang="en-US" sz="2700" kern="1200" dirty="0"/>
            </a:p>
          </p:txBody>
        </p:sp>
      </p:grpSp>
    </p:spTree>
    <p:extLst>
      <p:ext uri="{BB962C8B-B14F-4D97-AF65-F5344CB8AC3E}">
        <p14:creationId xmlns:p14="http://schemas.microsoft.com/office/powerpoint/2010/main" val="2819566066"/>
      </p:ext>
    </p:extLst>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Online library concept. Books in your phone or tablet. Young girl love to  read. Can use for web banner, infographics, hero images. Vector isometric  3d illustration. Stock Vector Image by ©ShendArt #273068662" id="2" name="Picture 2"/>
          <p:cNvPicPr>
            <a:picLocks noChangeArrowheads="1" noChangeAspect="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b="-42"/>
          <a:stretch/>
        </p:blipFill>
        <p:spPr bwMode="auto">
          <a:xfrm>
            <a:off x="3865012" y="1335003"/>
            <a:ext cx="4240709" cy="41646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51081" y="129138"/>
            <a:ext cx="11103597" cy="6443940"/>
          </a:xfrm>
        </p:spPr>
        <p:txBody>
          <a:bodyPr>
            <a:normAutofit/>
          </a:bodyPr>
          <a:lstStyle/>
          <a:p>
            <a:pPr indent="0" marL="0">
              <a:buNone/>
            </a:pPr>
            <a:r>
              <a:rPr b="1" dirty="0" lang="en-IN" sz="3600">
                <a:latin charset="0" panose="02020603050405020304" pitchFamily="18" typeface="Times New Roman"/>
                <a:cs charset="0" panose="02020603050405020304" pitchFamily="18" typeface="Times New Roman"/>
              </a:rPr>
              <a:t>Modules</a:t>
            </a:r>
          </a:p>
          <a:p>
            <a:pPr indent="-514350" marL="514350">
              <a:buFont typeface="+mj-lt"/>
              <a:buAutoNum type="arabicPeriod"/>
            </a:pPr>
            <a:r>
              <a:rPr b="1" dirty="0" lang="en-US">
                <a:latin charset="0" panose="02020603050405020304" pitchFamily="18" typeface="Times New Roman"/>
                <a:cs charset="0" panose="02020603050405020304" pitchFamily="18" typeface="Times New Roman"/>
              </a:rPr>
              <a:t>Website:- </a:t>
            </a:r>
            <a:r>
              <a:rPr dirty="0" lang="en-US">
                <a:latin charset="0" panose="02020603050405020304" pitchFamily="18" typeface="Times New Roman"/>
                <a:cs charset="0" panose="02020603050405020304" pitchFamily="18" typeface="Times New Roman"/>
              </a:rPr>
              <a:t>Creation of the main website using html, </a:t>
            </a:r>
            <a:r>
              <a:rPr dirty="0" err="1" lang="en-US">
                <a:latin charset="0" panose="02020603050405020304" pitchFamily="18" typeface="Times New Roman"/>
                <a:cs charset="0" panose="02020603050405020304" pitchFamily="18" typeface="Times New Roman"/>
              </a:rPr>
              <a:t>css</a:t>
            </a:r>
            <a:r>
              <a:rPr dirty="0" lang="en-US">
                <a:latin charset="0" panose="02020603050405020304" pitchFamily="18" typeface="Times New Roman"/>
                <a:cs charset="0" panose="02020603050405020304" pitchFamily="18" typeface="Times New Roman"/>
              </a:rPr>
              <a:t>, </a:t>
            </a:r>
            <a:r>
              <a:rPr dirty="0" err="1" lang="en-US">
                <a:latin charset="0" panose="02020603050405020304" pitchFamily="18" typeface="Times New Roman"/>
                <a:cs charset="0" panose="02020603050405020304" pitchFamily="18" typeface="Times New Roman"/>
              </a:rPr>
              <a:t>javascript</a:t>
            </a:r>
            <a:r>
              <a:rPr dirty="0" lang="en-US">
                <a:latin charset="0" panose="02020603050405020304" pitchFamily="18" typeface="Times New Roman"/>
                <a:cs charset="0" panose="02020603050405020304" pitchFamily="18" typeface="Times New Roman"/>
              </a:rPr>
              <a:t> and </a:t>
            </a:r>
            <a:r>
              <a:rPr dirty="0" err="1" lang="en-US">
                <a:latin charset="0" panose="02020603050405020304" pitchFamily="18" typeface="Times New Roman"/>
                <a:cs charset="0" panose="02020603050405020304" pitchFamily="18" typeface="Times New Roman"/>
              </a:rPr>
              <a:t>php</a:t>
            </a:r>
            <a:r>
              <a:rPr dirty="0" lang="en-US">
                <a:latin charset="0" panose="02020603050405020304" pitchFamily="18" typeface="Times New Roman"/>
                <a:cs charset="0" panose="02020603050405020304" pitchFamily="18" typeface="Times New Roman"/>
              </a:rPr>
              <a:t>.</a:t>
            </a:r>
            <a:endParaRPr b="1" dirty="0" lang="en-US">
              <a:latin charset="0" panose="02020603050405020304" pitchFamily="18" typeface="Times New Roman"/>
              <a:cs charset="0" panose="02020603050405020304" pitchFamily="18" typeface="Times New Roman"/>
            </a:endParaRPr>
          </a:p>
          <a:p>
            <a:pPr indent="-514350" marL="514350">
              <a:buFont typeface="+mj-lt"/>
              <a:buAutoNum type="arabicPeriod"/>
            </a:pPr>
            <a:r>
              <a:rPr b="1" dirty="0" lang="en-US">
                <a:latin charset="0" panose="02020603050405020304" pitchFamily="18" typeface="Times New Roman"/>
                <a:cs charset="0" panose="02020603050405020304" pitchFamily="18" typeface="Times New Roman"/>
              </a:rPr>
              <a:t>Admin Portal:</a:t>
            </a:r>
            <a:r>
              <a:rPr dirty="0" lang="en-US">
                <a:latin charset="0" panose="02020603050405020304" pitchFamily="18" typeface="Times New Roman"/>
                <a:cs charset="0" panose="02020603050405020304" pitchFamily="18" typeface="Times New Roman"/>
              </a:rPr>
              <a:t> – The admin in the admin portal adds the user along with their details.</a:t>
            </a:r>
          </a:p>
          <a:p>
            <a:pPr indent="-514350" marL="514350">
              <a:buFont typeface="+mj-lt"/>
              <a:buAutoNum type="arabicPeriod"/>
            </a:pPr>
            <a:r>
              <a:rPr b="1" dirty="0" lang="en-US">
                <a:latin charset="0" panose="02020603050405020304" pitchFamily="18" typeface="Times New Roman"/>
                <a:cs charset="0" panose="02020603050405020304" pitchFamily="18" typeface="Times New Roman"/>
              </a:rPr>
              <a:t>Years and Semesters</a:t>
            </a:r>
            <a:r>
              <a:rPr dirty="0" lang="en-US">
                <a:latin charset="0" panose="02020603050405020304" pitchFamily="18" typeface="Times New Roman"/>
                <a:cs charset="0" panose="02020603050405020304" pitchFamily="18" typeface="Times New Roman"/>
              </a:rPr>
              <a:t>: – The website is classified into years and years are classified into their respective semesters.</a:t>
            </a:r>
            <a:endParaRPr b="1" dirty="0" lang="en-US">
              <a:latin charset="0" panose="02020603050405020304" pitchFamily="18" typeface="Times New Roman"/>
              <a:cs charset="0" panose="02020603050405020304" pitchFamily="18" typeface="Times New Roman"/>
            </a:endParaRPr>
          </a:p>
          <a:p>
            <a:pPr indent="-514350" marL="514350">
              <a:buFont typeface="+mj-lt"/>
              <a:buAutoNum type="arabicPeriod"/>
            </a:pPr>
            <a:r>
              <a:rPr b="1" dirty="0" lang="en-US">
                <a:latin charset="0" panose="02020603050405020304" pitchFamily="18" typeface="Times New Roman"/>
                <a:cs charset="0" panose="02020603050405020304" pitchFamily="18" typeface="Times New Roman"/>
              </a:rPr>
              <a:t>Books PDF</a:t>
            </a:r>
            <a:r>
              <a:rPr dirty="0" lang="en-US">
                <a:latin charset="0" panose="02020603050405020304" pitchFamily="18" typeface="Times New Roman"/>
                <a:cs charset="0" panose="02020603050405020304" pitchFamily="18" typeface="Times New Roman"/>
              </a:rPr>
              <a:t>: – PDF of the books semester wise is provided. </a:t>
            </a:r>
          </a:p>
          <a:p>
            <a:pPr indent="-514350" marL="514350">
              <a:buFont typeface="+mj-lt"/>
              <a:buAutoNum type="arabicPeriod"/>
            </a:pPr>
            <a:r>
              <a:rPr b="1" dirty="0" lang="en-US">
                <a:latin charset="0" panose="02020603050405020304" pitchFamily="18" typeface="Times New Roman"/>
                <a:cs charset="0" panose="02020603050405020304" pitchFamily="18" typeface="Times New Roman"/>
              </a:rPr>
              <a:t>Reviews:</a:t>
            </a:r>
            <a:r>
              <a:rPr dirty="0" lang="en-US">
                <a:latin charset="0" panose="02020603050405020304" pitchFamily="18" typeface="Times New Roman"/>
                <a:cs charset="0" panose="02020603050405020304" pitchFamily="18" typeface="Times New Roman"/>
              </a:rPr>
              <a:t> The users can leave reviews and ratings for the entire website as well as books of each subject individually.</a:t>
            </a:r>
          </a:p>
        </p:txBody>
      </p:sp>
    </p:spTree>
    <p:extLst>
      <p:ext uri="{BB962C8B-B14F-4D97-AF65-F5344CB8AC3E}">
        <p14:creationId xmlns:p14="http://schemas.microsoft.com/office/powerpoint/2010/main" val="132196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09696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p:cNvSpPr/>
          <p:nvPr/>
        </p:nvSpPr>
        <p:spPr>
          <a:xfrm>
            <a:off x="269359" y="1672858"/>
            <a:ext cx="538717" cy="552895"/>
          </a:xfrm>
          <a:prstGeom prst="smileyFace">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sz="2400">
              <a:ln w="38100">
                <a:solidFill>
                  <a:schemeClr val="tx1"/>
                </a:solidFill>
              </a:ln>
            </a:endParaRPr>
          </a:p>
        </p:txBody>
      </p:sp>
      <p:cxnSp>
        <p:nvCxnSpPr>
          <p:cNvPr id="6" name="Straight Connector 5"/>
          <p:cNvCxnSpPr/>
          <p:nvPr/>
        </p:nvCxnSpPr>
        <p:spPr>
          <a:xfrm flipV="1">
            <a:off x="538713" y="2239930"/>
            <a:ext cx="4" cy="751364"/>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H="1">
            <a:off x="538715" y="2240813"/>
            <a:ext cx="425300" cy="33669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538713" y="2399414"/>
            <a:ext cx="425303" cy="189615"/>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V="1">
            <a:off x="233913" y="3005471"/>
            <a:ext cx="304803" cy="430001"/>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38712" y="2991294"/>
            <a:ext cx="134679" cy="458355"/>
          </a:xfrm>
          <a:prstGeom prst="line">
            <a:avLst/>
          </a:prstGeom>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192313" y="1119747"/>
            <a:ext cx="864777" cy="420564"/>
          </a:xfrm>
          <a:prstGeom prst="rect">
            <a:avLst/>
          </a:prstGeom>
          <a:noFill/>
        </p:spPr>
        <p:txBody>
          <a:bodyPr wrap="square" rtlCol="0">
            <a:spAutoFit/>
          </a:bodyPr>
          <a:lstStyle/>
          <a:p>
            <a:r>
              <a:rPr lang="en-IN" sz="2133" dirty="0"/>
              <a:t>USER</a:t>
            </a:r>
          </a:p>
        </p:txBody>
      </p:sp>
      <p:cxnSp>
        <p:nvCxnSpPr>
          <p:cNvPr id="30" name="Straight Arrow Connector 29"/>
          <p:cNvCxnSpPr/>
          <p:nvPr/>
        </p:nvCxnSpPr>
        <p:spPr>
          <a:xfrm flipV="1">
            <a:off x="531626" y="1105788"/>
            <a:ext cx="786811" cy="1438245"/>
          </a:xfrm>
          <a:prstGeom prst="straightConnector1">
            <a:avLst/>
          </a:prstGeom>
          <a:ln>
            <a:tailEnd type="triangle"/>
          </a:ln>
          <a:effectLst/>
        </p:spPr>
        <p:style>
          <a:lnRef idx="1">
            <a:schemeClr val="dk1"/>
          </a:lnRef>
          <a:fillRef idx="0">
            <a:schemeClr val="dk1"/>
          </a:fillRef>
          <a:effectRef idx="0">
            <a:schemeClr val="dk1"/>
          </a:effectRef>
          <a:fontRef idx="minor">
            <a:schemeClr val="tx1"/>
          </a:fontRef>
        </p:style>
      </p:cxnSp>
      <p:sp>
        <p:nvSpPr>
          <p:cNvPr id="33" name="Oval 32"/>
          <p:cNvSpPr/>
          <p:nvPr/>
        </p:nvSpPr>
        <p:spPr>
          <a:xfrm>
            <a:off x="1318437" y="584333"/>
            <a:ext cx="1545269" cy="1105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dirty="0"/>
              <a:t>Browse Home Page</a:t>
            </a:r>
          </a:p>
        </p:txBody>
      </p:sp>
      <p:cxnSp>
        <p:nvCxnSpPr>
          <p:cNvPr id="35" name="Straight Connector 34"/>
          <p:cNvCxnSpPr>
            <a:stCxn id="2" idx="1"/>
            <a:endCxn id="33" idx="6"/>
          </p:cNvCxnSpPr>
          <p:nvPr/>
        </p:nvCxnSpPr>
        <p:spPr>
          <a:xfrm flipH="1">
            <a:off x="2863706" y="247948"/>
            <a:ext cx="810229" cy="889279"/>
          </a:xfrm>
          <a:prstGeom prst="line">
            <a:avLst/>
          </a:prstGeom>
        </p:spPr>
        <p:style>
          <a:lnRef idx="1">
            <a:schemeClr val="dk1"/>
          </a:lnRef>
          <a:fillRef idx="0">
            <a:schemeClr val="dk1"/>
          </a:fillRef>
          <a:effectRef idx="0">
            <a:schemeClr val="dk1"/>
          </a:effectRef>
          <a:fontRef idx="minor">
            <a:schemeClr val="tx1"/>
          </a:fontRef>
        </p:style>
      </p:cxnSp>
      <p:sp>
        <p:nvSpPr>
          <p:cNvPr id="2" name="Rounded Rectangle 1"/>
          <p:cNvSpPr/>
          <p:nvPr/>
        </p:nvSpPr>
        <p:spPr>
          <a:xfrm>
            <a:off x="3673935" y="0"/>
            <a:ext cx="1176360" cy="495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Browse and query books</a:t>
            </a:r>
          </a:p>
        </p:txBody>
      </p:sp>
      <p:cxnSp>
        <p:nvCxnSpPr>
          <p:cNvPr id="5" name="Straight Connector 4"/>
          <p:cNvCxnSpPr>
            <a:stCxn id="33" idx="6"/>
            <a:endCxn id="8" idx="1"/>
          </p:cNvCxnSpPr>
          <p:nvPr/>
        </p:nvCxnSpPr>
        <p:spPr>
          <a:xfrm flipV="1">
            <a:off x="2863706" y="880290"/>
            <a:ext cx="811150" cy="256937"/>
          </a:xfrm>
          <a:prstGeom prst="line">
            <a:avLst/>
          </a:prstGeom>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3674856" y="580114"/>
            <a:ext cx="1204710" cy="6003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Perform advance search</a:t>
            </a:r>
          </a:p>
        </p:txBody>
      </p:sp>
      <p:cxnSp>
        <p:nvCxnSpPr>
          <p:cNvPr id="23" name="Straight Connector 22"/>
          <p:cNvCxnSpPr>
            <a:stCxn id="26" idx="1"/>
            <a:endCxn id="33" idx="6"/>
          </p:cNvCxnSpPr>
          <p:nvPr/>
        </p:nvCxnSpPr>
        <p:spPr>
          <a:xfrm flipH="1" flipV="1">
            <a:off x="2863706" y="1137227"/>
            <a:ext cx="809305" cy="319685"/>
          </a:xfrm>
          <a:prstGeom prst="line">
            <a:avLst/>
          </a:prstGeom>
        </p:spPr>
        <p:style>
          <a:lnRef idx="1">
            <a:schemeClr val="dk1"/>
          </a:lnRef>
          <a:fillRef idx="0">
            <a:schemeClr val="dk1"/>
          </a:fillRef>
          <a:effectRef idx="0">
            <a:schemeClr val="dk1"/>
          </a:effectRef>
          <a:fontRef idx="minor">
            <a:schemeClr val="tx1"/>
          </a:fontRef>
        </p:style>
      </p:cxnSp>
      <p:sp>
        <p:nvSpPr>
          <p:cNvPr id="26" name="Rounded Rectangle 25"/>
          <p:cNvSpPr/>
          <p:nvPr/>
        </p:nvSpPr>
        <p:spPr>
          <a:xfrm>
            <a:off x="3673011" y="1277036"/>
            <a:ext cx="1176362" cy="3597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Contact</a:t>
            </a:r>
          </a:p>
        </p:txBody>
      </p:sp>
      <p:cxnSp>
        <p:nvCxnSpPr>
          <p:cNvPr id="38" name="Straight Connector 37"/>
          <p:cNvCxnSpPr>
            <a:stCxn id="33" idx="6"/>
            <a:endCxn id="42" idx="1"/>
          </p:cNvCxnSpPr>
          <p:nvPr/>
        </p:nvCxnSpPr>
        <p:spPr>
          <a:xfrm>
            <a:off x="2863706" y="1137227"/>
            <a:ext cx="809305" cy="778531"/>
          </a:xfrm>
          <a:prstGeom prst="line">
            <a:avLst/>
          </a:prstGeom>
        </p:spPr>
        <p:style>
          <a:lnRef idx="1">
            <a:schemeClr val="dk1"/>
          </a:lnRef>
          <a:fillRef idx="0">
            <a:schemeClr val="dk1"/>
          </a:fillRef>
          <a:effectRef idx="0">
            <a:schemeClr val="dk1"/>
          </a:effectRef>
          <a:fontRef idx="minor">
            <a:schemeClr val="tx1"/>
          </a:fontRef>
        </p:style>
      </p:cxnSp>
      <p:sp>
        <p:nvSpPr>
          <p:cNvPr id="42" name="Rounded Rectangle 41"/>
          <p:cNvSpPr/>
          <p:nvPr/>
        </p:nvSpPr>
        <p:spPr>
          <a:xfrm>
            <a:off x="3673011" y="1733358"/>
            <a:ext cx="1176361" cy="36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Rate a book</a:t>
            </a:r>
          </a:p>
        </p:txBody>
      </p:sp>
      <p:cxnSp>
        <p:nvCxnSpPr>
          <p:cNvPr id="63" name="Straight Arrow Connector 62"/>
          <p:cNvCxnSpPr>
            <a:endCxn id="67" idx="2"/>
          </p:cNvCxnSpPr>
          <p:nvPr/>
        </p:nvCxnSpPr>
        <p:spPr>
          <a:xfrm>
            <a:off x="538712" y="2731339"/>
            <a:ext cx="779725" cy="12018"/>
          </a:xfrm>
          <a:prstGeom prst="straightConnector1">
            <a:avLst/>
          </a:prstGeom>
          <a:ln>
            <a:tailEnd type="triangle"/>
          </a:ln>
          <a:effectLst/>
        </p:spPr>
        <p:style>
          <a:lnRef idx="1">
            <a:schemeClr val="dk1"/>
          </a:lnRef>
          <a:fillRef idx="0">
            <a:schemeClr val="dk1"/>
          </a:fillRef>
          <a:effectRef idx="0">
            <a:schemeClr val="dk1"/>
          </a:effectRef>
          <a:fontRef idx="minor">
            <a:schemeClr val="tx1"/>
          </a:fontRef>
        </p:style>
      </p:cxnSp>
      <p:sp>
        <p:nvSpPr>
          <p:cNvPr id="67" name="Oval 66"/>
          <p:cNvSpPr/>
          <p:nvPr/>
        </p:nvSpPr>
        <p:spPr>
          <a:xfrm>
            <a:off x="1318437" y="2239930"/>
            <a:ext cx="1545269" cy="10068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Main Account</a:t>
            </a:r>
          </a:p>
        </p:txBody>
      </p:sp>
      <p:cxnSp>
        <p:nvCxnSpPr>
          <p:cNvPr id="82" name="Straight Connector 81"/>
          <p:cNvCxnSpPr>
            <a:stCxn id="84" idx="1"/>
            <a:endCxn id="67" idx="6"/>
          </p:cNvCxnSpPr>
          <p:nvPr/>
        </p:nvCxnSpPr>
        <p:spPr>
          <a:xfrm flipH="1">
            <a:off x="2863706" y="2414480"/>
            <a:ext cx="809305" cy="328877"/>
          </a:xfrm>
          <a:prstGeom prst="line">
            <a:avLst/>
          </a:prstGeom>
        </p:spPr>
        <p:style>
          <a:lnRef idx="1">
            <a:schemeClr val="dk1"/>
          </a:lnRef>
          <a:fillRef idx="0">
            <a:schemeClr val="dk1"/>
          </a:fillRef>
          <a:effectRef idx="0">
            <a:schemeClr val="dk1"/>
          </a:effectRef>
          <a:fontRef idx="minor">
            <a:schemeClr val="tx1"/>
          </a:fontRef>
        </p:style>
      </p:cxnSp>
      <p:sp>
        <p:nvSpPr>
          <p:cNvPr id="84" name="Rounded Rectangle 83"/>
          <p:cNvSpPr/>
          <p:nvPr/>
        </p:nvSpPr>
        <p:spPr>
          <a:xfrm>
            <a:off x="3673011" y="2239930"/>
            <a:ext cx="1323059" cy="3490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Register/Login</a:t>
            </a:r>
          </a:p>
        </p:txBody>
      </p:sp>
      <p:cxnSp>
        <p:nvCxnSpPr>
          <p:cNvPr id="95" name="Straight Connector 94"/>
          <p:cNvCxnSpPr>
            <a:endCxn id="67" idx="6"/>
          </p:cNvCxnSpPr>
          <p:nvPr/>
        </p:nvCxnSpPr>
        <p:spPr>
          <a:xfrm flipH="1" flipV="1">
            <a:off x="2863706" y="2743357"/>
            <a:ext cx="809305" cy="247937"/>
          </a:xfrm>
          <a:prstGeom prst="line">
            <a:avLst/>
          </a:prstGeom>
        </p:spPr>
        <p:style>
          <a:lnRef idx="1">
            <a:schemeClr val="dk1"/>
          </a:lnRef>
          <a:fillRef idx="0">
            <a:schemeClr val="dk1"/>
          </a:fillRef>
          <a:effectRef idx="0">
            <a:schemeClr val="dk1"/>
          </a:effectRef>
          <a:fontRef idx="minor">
            <a:schemeClr val="tx1"/>
          </a:fontRef>
        </p:style>
      </p:cxnSp>
      <p:sp>
        <p:nvSpPr>
          <p:cNvPr id="97" name="Rounded Rectangle 96"/>
          <p:cNvSpPr/>
          <p:nvPr/>
        </p:nvSpPr>
        <p:spPr>
          <a:xfrm>
            <a:off x="3673011" y="2739581"/>
            <a:ext cx="1323059" cy="3481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Update profile</a:t>
            </a:r>
          </a:p>
        </p:txBody>
      </p:sp>
      <p:cxnSp>
        <p:nvCxnSpPr>
          <p:cNvPr id="103" name="Straight Connector 102"/>
          <p:cNvCxnSpPr>
            <a:stCxn id="67" idx="6"/>
            <a:endCxn id="104" idx="1"/>
          </p:cNvCxnSpPr>
          <p:nvPr/>
        </p:nvCxnSpPr>
        <p:spPr>
          <a:xfrm>
            <a:off x="2863706" y="2743357"/>
            <a:ext cx="809305" cy="682330"/>
          </a:xfrm>
          <a:prstGeom prst="line">
            <a:avLst/>
          </a:prstGeom>
        </p:spPr>
        <p:style>
          <a:lnRef idx="1">
            <a:schemeClr val="dk1"/>
          </a:lnRef>
          <a:fillRef idx="0">
            <a:schemeClr val="dk1"/>
          </a:fillRef>
          <a:effectRef idx="0">
            <a:schemeClr val="dk1"/>
          </a:effectRef>
          <a:fontRef idx="minor">
            <a:schemeClr val="tx1"/>
          </a:fontRef>
        </p:style>
      </p:cxnSp>
      <p:sp>
        <p:nvSpPr>
          <p:cNvPr id="104" name="Rounded Rectangle 103"/>
          <p:cNvSpPr/>
          <p:nvPr/>
        </p:nvSpPr>
        <p:spPr>
          <a:xfrm>
            <a:off x="3673011" y="3246783"/>
            <a:ext cx="1323059" cy="3578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Logout</a:t>
            </a:r>
          </a:p>
        </p:txBody>
      </p:sp>
      <p:sp>
        <p:nvSpPr>
          <p:cNvPr id="107" name="Oval 106"/>
          <p:cNvSpPr/>
          <p:nvPr/>
        </p:nvSpPr>
        <p:spPr>
          <a:xfrm>
            <a:off x="1318437" y="4028662"/>
            <a:ext cx="1545269" cy="9541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Add Reviews</a:t>
            </a:r>
          </a:p>
        </p:txBody>
      </p:sp>
      <p:cxnSp>
        <p:nvCxnSpPr>
          <p:cNvPr id="109" name="Straight Arrow Connector 108"/>
          <p:cNvCxnSpPr>
            <a:endCxn id="107" idx="2"/>
          </p:cNvCxnSpPr>
          <p:nvPr/>
        </p:nvCxnSpPr>
        <p:spPr>
          <a:xfrm>
            <a:off x="535577" y="2734853"/>
            <a:ext cx="782860" cy="1770887"/>
          </a:xfrm>
          <a:prstGeom prst="straightConnector1">
            <a:avLst/>
          </a:prstGeom>
          <a:ln>
            <a:tailEnd type="triangle"/>
          </a:ln>
          <a:effectLst/>
        </p:spPr>
        <p:style>
          <a:lnRef idx="1">
            <a:schemeClr val="dk1"/>
          </a:lnRef>
          <a:fillRef idx="0">
            <a:schemeClr val="dk1"/>
          </a:fillRef>
          <a:effectRef idx="0">
            <a:schemeClr val="dk1"/>
          </a:effectRef>
          <a:fontRef idx="minor">
            <a:schemeClr val="tx1"/>
          </a:fontRef>
        </p:style>
      </p:cxnSp>
      <p:cxnSp>
        <p:nvCxnSpPr>
          <p:cNvPr id="121" name="Straight Connector 120"/>
          <p:cNvCxnSpPr>
            <a:stCxn id="107" idx="6"/>
            <a:endCxn id="122" idx="1"/>
          </p:cNvCxnSpPr>
          <p:nvPr/>
        </p:nvCxnSpPr>
        <p:spPr>
          <a:xfrm flipV="1">
            <a:off x="2863706" y="4005336"/>
            <a:ext cx="809305" cy="500404"/>
          </a:xfrm>
          <a:prstGeom prst="line">
            <a:avLst/>
          </a:prstGeom>
        </p:spPr>
        <p:style>
          <a:lnRef idx="1">
            <a:schemeClr val="dk1"/>
          </a:lnRef>
          <a:fillRef idx="0">
            <a:schemeClr val="dk1"/>
          </a:fillRef>
          <a:effectRef idx="0">
            <a:schemeClr val="dk1"/>
          </a:effectRef>
          <a:fontRef idx="minor">
            <a:schemeClr val="tx1"/>
          </a:fontRef>
        </p:style>
      </p:cxnSp>
      <p:sp>
        <p:nvSpPr>
          <p:cNvPr id="122" name="Rounded Rectangle 121"/>
          <p:cNvSpPr/>
          <p:nvPr/>
        </p:nvSpPr>
        <p:spPr>
          <a:xfrm>
            <a:off x="3673011" y="3822984"/>
            <a:ext cx="1323059" cy="3647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View</a:t>
            </a:r>
          </a:p>
        </p:txBody>
      </p:sp>
      <p:cxnSp>
        <p:nvCxnSpPr>
          <p:cNvPr id="127" name="Straight Connector 126"/>
          <p:cNvCxnSpPr>
            <a:stCxn id="107" idx="6"/>
            <a:endCxn id="128" idx="1"/>
          </p:cNvCxnSpPr>
          <p:nvPr/>
        </p:nvCxnSpPr>
        <p:spPr>
          <a:xfrm flipV="1">
            <a:off x="2863706" y="4472610"/>
            <a:ext cx="809305" cy="33130"/>
          </a:xfrm>
          <a:prstGeom prst="line">
            <a:avLst/>
          </a:prstGeom>
        </p:spPr>
        <p:style>
          <a:lnRef idx="1">
            <a:schemeClr val="dk1"/>
          </a:lnRef>
          <a:fillRef idx="0">
            <a:schemeClr val="dk1"/>
          </a:fillRef>
          <a:effectRef idx="0">
            <a:schemeClr val="dk1"/>
          </a:effectRef>
          <a:fontRef idx="minor">
            <a:schemeClr val="tx1"/>
          </a:fontRef>
        </p:style>
      </p:cxnSp>
      <p:sp>
        <p:nvSpPr>
          <p:cNvPr id="128" name="Rounded Rectangle 127"/>
          <p:cNvSpPr/>
          <p:nvPr/>
        </p:nvSpPr>
        <p:spPr>
          <a:xfrm>
            <a:off x="3673011" y="4280454"/>
            <a:ext cx="1323058" cy="384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Add</a:t>
            </a:r>
          </a:p>
        </p:txBody>
      </p:sp>
      <p:cxnSp>
        <p:nvCxnSpPr>
          <p:cNvPr id="135" name="Straight Connector 134"/>
          <p:cNvCxnSpPr>
            <a:stCxn id="107" idx="6"/>
          </p:cNvCxnSpPr>
          <p:nvPr/>
        </p:nvCxnSpPr>
        <p:spPr>
          <a:xfrm>
            <a:off x="2863706" y="4505740"/>
            <a:ext cx="809304" cy="477078"/>
          </a:xfrm>
          <a:prstGeom prst="line">
            <a:avLst/>
          </a:prstGeom>
        </p:spPr>
        <p:style>
          <a:lnRef idx="1">
            <a:schemeClr val="dk1"/>
          </a:lnRef>
          <a:fillRef idx="0">
            <a:schemeClr val="dk1"/>
          </a:fillRef>
          <a:effectRef idx="0">
            <a:schemeClr val="dk1"/>
          </a:effectRef>
          <a:fontRef idx="minor">
            <a:schemeClr val="tx1"/>
          </a:fontRef>
        </p:style>
      </p:cxnSp>
      <p:sp>
        <p:nvSpPr>
          <p:cNvPr id="136" name="Rounded Rectangle 135"/>
          <p:cNvSpPr/>
          <p:nvPr/>
        </p:nvSpPr>
        <p:spPr>
          <a:xfrm>
            <a:off x="3673009" y="4808949"/>
            <a:ext cx="1323059" cy="4373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Delete</a:t>
            </a:r>
          </a:p>
        </p:txBody>
      </p:sp>
      <p:cxnSp>
        <p:nvCxnSpPr>
          <p:cNvPr id="138" name="Straight Connector 137"/>
          <p:cNvCxnSpPr>
            <a:stCxn id="166" idx="6"/>
          </p:cNvCxnSpPr>
          <p:nvPr/>
        </p:nvCxnSpPr>
        <p:spPr>
          <a:xfrm flipV="1">
            <a:off x="2817252" y="5589899"/>
            <a:ext cx="855755" cy="166539"/>
          </a:xfrm>
          <a:prstGeom prst="line">
            <a:avLst/>
          </a:prstGeom>
        </p:spPr>
        <p:style>
          <a:lnRef idx="1">
            <a:schemeClr val="dk1"/>
          </a:lnRef>
          <a:fillRef idx="0">
            <a:schemeClr val="dk1"/>
          </a:fillRef>
          <a:effectRef idx="0">
            <a:schemeClr val="dk1"/>
          </a:effectRef>
          <a:fontRef idx="minor">
            <a:schemeClr val="tx1"/>
          </a:fontRef>
        </p:style>
      </p:cxnSp>
      <p:sp>
        <p:nvSpPr>
          <p:cNvPr id="139" name="Rounded Rectangle 138"/>
          <p:cNvSpPr/>
          <p:nvPr/>
        </p:nvSpPr>
        <p:spPr>
          <a:xfrm>
            <a:off x="3673008" y="5380384"/>
            <a:ext cx="1323060" cy="4272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View pdf</a:t>
            </a:r>
          </a:p>
        </p:txBody>
      </p:sp>
      <p:cxnSp>
        <p:nvCxnSpPr>
          <p:cNvPr id="142" name="Straight Connector 141"/>
          <p:cNvCxnSpPr>
            <a:stCxn id="166" idx="6"/>
          </p:cNvCxnSpPr>
          <p:nvPr/>
        </p:nvCxnSpPr>
        <p:spPr>
          <a:xfrm>
            <a:off x="2817252" y="5756438"/>
            <a:ext cx="854375" cy="376607"/>
          </a:xfrm>
          <a:prstGeom prst="line">
            <a:avLst/>
          </a:prstGeom>
        </p:spPr>
        <p:style>
          <a:lnRef idx="1">
            <a:schemeClr val="dk1"/>
          </a:lnRef>
          <a:fillRef idx="0">
            <a:schemeClr val="dk1"/>
          </a:fillRef>
          <a:effectRef idx="0">
            <a:schemeClr val="dk1"/>
          </a:effectRef>
          <a:fontRef idx="minor">
            <a:schemeClr val="tx1"/>
          </a:fontRef>
        </p:style>
      </p:cxnSp>
      <p:sp>
        <p:nvSpPr>
          <p:cNvPr id="143" name="Rounded Rectangle 142"/>
          <p:cNvSpPr/>
          <p:nvPr/>
        </p:nvSpPr>
        <p:spPr>
          <a:xfrm>
            <a:off x="3671627" y="5981682"/>
            <a:ext cx="1322136" cy="371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Download pdf</a:t>
            </a:r>
          </a:p>
        </p:txBody>
      </p:sp>
      <p:sp>
        <p:nvSpPr>
          <p:cNvPr id="153" name="Smiley Face 152"/>
          <p:cNvSpPr/>
          <p:nvPr/>
        </p:nvSpPr>
        <p:spPr>
          <a:xfrm>
            <a:off x="11354803" y="1672858"/>
            <a:ext cx="538717" cy="552895"/>
          </a:xfrm>
          <a:prstGeom prst="smileyFac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sz="2400"/>
          </a:p>
        </p:txBody>
      </p:sp>
      <p:cxnSp>
        <p:nvCxnSpPr>
          <p:cNvPr id="154" name="Straight Connector 153"/>
          <p:cNvCxnSpPr/>
          <p:nvPr/>
        </p:nvCxnSpPr>
        <p:spPr>
          <a:xfrm flipV="1">
            <a:off x="11624157" y="2239930"/>
            <a:ext cx="4" cy="751364"/>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p:nvPr/>
        </p:nvCxnSpPr>
        <p:spPr>
          <a:xfrm flipV="1">
            <a:off x="11319357" y="3005471"/>
            <a:ext cx="304803" cy="430001"/>
          </a:xfrm>
          <a:prstGeom prst="line">
            <a:avLst/>
          </a:prstGeom>
        </p:spPr>
        <p:style>
          <a:lnRef idx="3">
            <a:schemeClr val="dk1"/>
          </a:lnRef>
          <a:fillRef idx="0">
            <a:schemeClr val="dk1"/>
          </a:fillRef>
          <a:effectRef idx="2">
            <a:schemeClr val="dk1"/>
          </a:effectRef>
          <a:fontRef idx="minor">
            <a:schemeClr val="tx1"/>
          </a:fontRef>
        </p:style>
      </p:cxnSp>
      <p:cxnSp>
        <p:nvCxnSpPr>
          <p:cNvPr id="158" name="Straight Connector 157"/>
          <p:cNvCxnSpPr/>
          <p:nvPr/>
        </p:nvCxnSpPr>
        <p:spPr>
          <a:xfrm>
            <a:off x="11624156" y="2991294"/>
            <a:ext cx="134679" cy="458355"/>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p:nvPr/>
        </p:nvCxnSpPr>
        <p:spPr>
          <a:xfrm flipH="1" flipV="1">
            <a:off x="11319357" y="2225753"/>
            <a:ext cx="304799" cy="188727"/>
          </a:xfrm>
          <a:prstGeom prst="line">
            <a:avLst/>
          </a:prstGeom>
        </p:spPr>
        <p:style>
          <a:lnRef idx="3">
            <a:schemeClr val="dk1"/>
          </a:lnRef>
          <a:fillRef idx="0">
            <a:schemeClr val="dk1"/>
          </a:fillRef>
          <a:effectRef idx="2">
            <a:schemeClr val="dk1"/>
          </a:effectRef>
          <a:fontRef idx="minor">
            <a:schemeClr val="tx1"/>
          </a:fontRef>
        </p:style>
      </p:cxnSp>
      <p:cxnSp>
        <p:nvCxnSpPr>
          <p:cNvPr id="162" name="Straight Connector 161"/>
          <p:cNvCxnSpPr/>
          <p:nvPr/>
        </p:nvCxnSpPr>
        <p:spPr>
          <a:xfrm flipH="1" flipV="1">
            <a:off x="11085444" y="2360567"/>
            <a:ext cx="538712" cy="53913"/>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Arrow Connector 163"/>
          <p:cNvCxnSpPr>
            <a:endCxn id="166" idx="2"/>
          </p:cNvCxnSpPr>
          <p:nvPr/>
        </p:nvCxnSpPr>
        <p:spPr>
          <a:xfrm>
            <a:off x="535694" y="2721576"/>
            <a:ext cx="738134" cy="3034862"/>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66" name="Oval 165"/>
          <p:cNvSpPr/>
          <p:nvPr/>
        </p:nvSpPr>
        <p:spPr>
          <a:xfrm>
            <a:off x="1273828" y="5223834"/>
            <a:ext cx="1543424" cy="10652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Access Books</a:t>
            </a:r>
          </a:p>
        </p:txBody>
      </p:sp>
      <p:cxnSp>
        <p:nvCxnSpPr>
          <p:cNvPr id="170" name="Straight Arrow Connector 169"/>
          <p:cNvCxnSpPr>
            <a:stCxn id="153" idx="1"/>
            <a:endCxn id="179" idx="3"/>
          </p:cNvCxnSpPr>
          <p:nvPr/>
        </p:nvCxnSpPr>
        <p:spPr>
          <a:xfrm flipH="1" flipV="1">
            <a:off x="10111408" y="427787"/>
            <a:ext cx="1322288" cy="1326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a:stCxn id="153" idx="2"/>
            <a:endCxn id="182" idx="3"/>
          </p:cNvCxnSpPr>
          <p:nvPr/>
        </p:nvCxnSpPr>
        <p:spPr>
          <a:xfrm flipH="1" flipV="1">
            <a:off x="10137912" y="1297069"/>
            <a:ext cx="1216891" cy="652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153" idx="3"/>
            <a:endCxn id="186" idx="3"/>
          </p:cNvCxnSpPr>
          <p:nvPr/>
        </p:nvCxnSpPr>
        <p:spPr>
          <a:xfrm flipH="1">
            <a:off x="10136257" y="2144783"/>
            <a:ext cx="1297439" cy="130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p:cNvCxnSpPr>
            <a:stCxn id="153" idx="4"/>
            <a:endCxn id="192" idx="3"/>
          </p:cNvCxnSpPr>
          <p:nvPr/>
        </p:nvCxnSpPr>
        <p:spPr>
          <a:xfrm flipH="1">
            <a:off x="10136257" y="2225753"/>
            <a:ext cx="1487905" cy="908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p:cNvCxnSpPr>
            <a:endCxn id="194" idx="3"/>
          </p:cNvCxnSpPr>
          <p:nvPr/>
        </p:nvCxnSpPr>
        <p:spPr>
          <a:xfrm flipH="1">
            <a:off x="10136256" y="2413591"/>
            <a:ext cx="1474649" cy="1565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9" name="Rounded Rectangle 178"/>
          <p:cNvSpPr/>
          <p:nvPr/>
        </p:nvSpPr>
        <p:spPr>
          <a:xfrm>
            <a:off x="8984973" y="211664"/>
            <a:ext cx="1126435" cy="4322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Login</a:t>
            </a:r>
          </a:p>
        </p:txBody>
      </p:sp>
      <p:sp>
        <p:nvSpPr>
          <p:cNvPr id="182" name="Rounded Rectangle 181"/>
          <p:cNvSpPr/>
          <p:nvPr/>
        </p:nvSpPr>
        <p:spPr>
          <a:xfrm>
            <a:off x="8984973" y="976446"/>
            <a:ext cx="1152939" cy="6412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Add/Delete books</a:t>
            </a:r>
          </a:p>
        </p:txBody>
      </p:sp>
      <p:sp>
        <p:nvSpPr>
          <p:cNvPr id="186" name="Rounded Rectangle 185"/>
          <p:cNvSpPr/>
          <p:nvPr/>
        </p:nvSpPr>
        <p:spPr>
          <a:xfrm>
            <a:off x="9009822" y="1961820"/>
            <a:ext cx="1126435" cy="6272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Manage requests</a:t>
            </a:r>
          </a:p>
        </p:txBody>
      </p:sp>
      <p:sp>
        <p:nvSpPr>
          <p:cNvPr id="192" name="Rounded Rectangle 191"/>
          <p:cNvSpPr/>
          <p:nvPr/>
        </p:nvSpPr>
        <p:spPr>
          <a:xfrm>
            <a:off x="9009822" y="2818587"/>
            <a:ext cx="1126435" cy="6310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Add/Delete category</a:t>
            </a:r>
          </a:p>
        </p:txBody>
      </p:sp>
      <p:sp>
        <p:nvSpPr>
          <p:cNvPr id="194" name="Rounded Rectangle 193"/>
          <p:cNvSpPr/>
          <p:nvPr/>
        </p:nvSpPr>
        <p:spPr>
          <a:xfrm>
            <a:off x="9009821" y="3677617"/>
            <a:ext cx="1126435" cy="6028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Add/Delete members</a:t>
            </a:r>
          </a:p>
        </p:txBody>
      </p:sp>
      <p:cxnSp>
        <p:nvCxnSpPr>
          <p:cNvPr id="197" name="Straight Arrow Connector 196"/>
          <p:cNvCxnSpPr>
            <a:endCxn id="198" idx="3"/>
          </p:cNvCxnSpPr>
          <p:nvPr/>
        </p:nvCxnSpPr>
        <p:spPr>
          <a:xfrm flipH="1">
            <a:off x="10136256" y="2498538"/>
            <a:ext cx="1494534" cy="2308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8" name="Rounded Rectangle 197"/>
          <p:cNvSpPr/>
          <p:nvPr/>
        </p:nvSpPr>
        <p:spPr>
          <a:xfrm>
            <a:off x="9015619" y="4547161"/>
            <a:ext cx="1120637" cy="5204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Check Stock</a:t>
            </a:r>
          </a:p>
        </p:txBody>
      </p:sp>
      <p:sp>
        <p:nvSpPr>
          <p:cNvPr id="201" name="Rounded Rectangle 200"/>
          <p:cNvSpPr/>
          <p:nvPr/>
        </p:nvSpPr>
        <p:spPr>
          <a:xfrm>
            <a:off x="9009821" y="5349837"/>
            <a:ext cx="1126435" cy="54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Update stock</a:t>
            </a:r>
          </a:p>
        </p:txBody>
      </p:sp>
      <p:cxnSp>
        <p:nvCxnSpPr>
          <p:cNvPr id="203" name="Straight Arrow Connector 202"/>
          <p:cNvCxnSpPr>
            <a:endCxn id="201" idx="3"/>
          </p:cNvCxnSpPr>
          <p:nvPr/>
        </p:nvCxnSpPr>
        <p:spPr>
          <a:xfrm flipH="1">
            <a:off x="10136256" y="2615612"/>
            <a:ext cx="1507785" cy="3007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p:cNvCxnSpPr>
            <a:endCxn id="208" idx="3"/>
          </p:cNvCxnSpPr>
          <p:nvPr/>
        </p:nvCxnSpPr>
        <p:spPr>
          <a:xfrm flipH="1">
            <a:off x="10111408" y="2828320"/>
            <a:ext cx="1512747" cy="3553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8" name="Rounded Rectangle 207"/>
          <p:cNvSpPr/>
          <p:nvPr/>
        </p:nvSpPr>
        <p:spPr>
          <a:xfrm>
            <a:off x="9060308" y="6142041"/>
            <a:ext cx="1051100" cy="4791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Logout</a:t>
            </a:r>
          </a:p>
        </p:txBody>
      </p:sp>
      <p:sp>
        <p:nvSpPr>
          <p:cNvPr id="220" name="TextBox 219"/>
          <p:cNvSpPr txBox="1"/>
          <p:nvPr/>
        </p:nvSpPr>
        <p:spPr>
          <a:xfrm>
            <a:off x="10191529" y="1116144"/>
            <a:ext cx="2000472" cy="400110"/>
          </a:xfrm>
          <a:prstGeom prst="rect">
            <a:avLst/>
          </a:prstGeom>
          <a:noFill/>
        </p:spPr>
        <p:txBody>
          <a:bodyPr wrap="square" rtlCol="0">
            <a:spAutoFit/>
          </a:bodyPr>
          <a:lstStyle/>
          <a:p>
            <a:r>
              <a:rPr lang="en-IN" sz="2000" dirty="0"/>
              <a:t>ADMINISTRATOR</a:t>
            </a:r>
          </a:p>
        </p:txBody>
      </p:sp>
    </p:spTree>
    <p:extLst>
      <p:ext uri="{BB962C8B-B14F-4D97-AF65-F5344CB8AC3E}">
        <p14:creationId xmlns:p14="http://schemas.microsoft.com/office/powerpoint/2010/main" val="1475199835"/>
      </p:ext>
    </p:extLst>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descr="blob:https://web.whatsapp.com/f18ee186-4994-425e-9401-828b3cc39118" id="2" name="AutoShape 2"/>
          <p:cNvSpPr>
            <a:spLocks noChangeArrowheads="1" noChangeAspect="1"/>
          </p:cNvSpPr>
          <p:nvPr/>
        </p:nvSpPr>
        <p:spPr bwMode="auto">
          <a:xfrm>
            <a:off x="-152400" y="-304800"/>
            <a:ext cx="298325" cy="298326"/>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5720" compatLnSpc="1" lIns="91440" numCol="1" rIns="91440" tIns="45720" vert="horz" wrap="square">
            <a:prstTxWarp prst="textNoShape">
              <a:avLst/>
            </a:prstTxWarp>
          </a:bodyPr>
          <a:lstStyle/>
          <a:p>
            <a:endParaRPr lang="en-IN"/>
          </a:p>
        </p:txBody>
      </p:sp>
      <p:sp>
        <p:nvSpPr>
          <p:cNvPr descr="blob:https://web.whatsapp.com/f18ee186-4994-425e-9401-828b3cc39118" id="4" name="AutoShape 4"/>
          <p:cNvSpPr>
            <a:spLocks noChangeArrowheads="1" noChangeAspect="1"/>
          </p:cNvSpPr>
          <p:nvPr/>
        </p:nvSpPr>
        <p:spPr bwMode="auto">
          <a:xfrm>
            <a:off x="155575" y="-1247849"/>
            <a:ext cx="1408182" cy="1408187"/>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5720" compatLnSpc="1" lIns="91440" numCol="1" rIns="91440" tIns="45720" vert="horz" wrap="square">
            <a:prstTxWarp prst="textNoShape">
              <a:avLst/>
            </a:prstTxWarp>
          </a:bodyPr>
          <a:lstStyle/>
          <a:p>
            <a:endParaRPr lang="en-IN"/>
          </a:p>
        </p:txBody>
      </p:sp>
      <p:sp>
        <p:nvSpPr>
          <p:cNvPr id="10" name="Content Placeholder 2">
            <a:extLst>
              <a:ext uri="{FF2B5EF4-FFF2-40B4-BE49-F238E27FC236}">
                <a16:creationId xmlns:a16="http://schemas.microsoft.com/office/drawing/2014/main" id="{858B3C96-1E72-4AEC-AFC4-9CAA796A9BA9}"/>
              </a:ext>
            </a:extLst>
          </p:cNvPr>
          <p:cNvSpPr>
            <a:spLocks noGrp="1"/>
          </p:cNvSpPr>
          <p:nvPr>
            <p:ph idx="1"/>
          </p:nvPr>
        </p:nvSpPr>
        <p:spPr>
          <a:xfrm>
            <a:off x="145925" y="311191"/>
            <a:ext cx="11517383" cy="3918037"/>
          </a:xfrm>
        </p:spPr>
        <p:txBody>
          <a:bodyPr>
            <a:normAutofit/>
          </a:bodyPr>
          <a:lstStyle/>
          <a:p>
            <a:pPr indent="0" marL="0">
              <a:buNone/>
            </a:pPr>
            <a:r>
              <a:rPr b="1" dirty="0" i="0" lang="en-IN">
                <a:solidFill>
                  <a:srgbClr val="000000"/>
                </a:solidFill>
                <a:effectLst/>
                <a:latin charset="0" panose="02040502050405020303" pitchFamily="18" typeface="Georgia"/>
              </a:rPr>
              <a:t>Project Implementation</a:t>
            </a:r>
          </a:p>
          <a:p>
            <a:r>
              <a:rPr b="1" dirty="0" i="0" lang="en-IN" sz="2400">
                <a:solidFill>
                  <a:srgbClr val="000000"/>
                </a:solidFill>
                <a:effectLst/>
                <a:latin charset="0" panose="02040502050405020303" pitchFamily="18" typeface="Georgia"/>
              </a:rPr>
              <a:t>Frontend:</a:t>
            </a:r>
            <a:r>
              <a:rPr dirty="0" lang="en-GB" sz="2400">
                <a:solidFill>
                  <a:srgbClr val="000000"/>
                </a:solidFill>
                <a:latin charset="0" panose="02040502050405020303" pitchFamily="18" typeface="Georgia"/>
              </a:rPr>
              <a:t> </a:t>
            </a:r>
            <a:endParaRPr dirty="0" lang="en-US" sz="1600">
              <a:solidFill>
                <a:srgbClr val="000000"/>
              </a:solidFill>
              <a:latin charset="0" panose="020B0502040204020203" pitchFamily="34" typeface="Segoe UI"/>
            </a:endParaRPr>
          </a:p>
          <a:p>
            <a:pPr fontAlgn="base" indent="0" marL="0">
              <a:buNone/>
            </a:pPr>
            <a:r>
              <a:rPr dirty="0" lang="en-US" sz="2400">
                <a:solidFill>
                  <a:srgbClr val="000000"/>
                </a:solidFill>
                <a:latin charset="0" panose="02040502050405020303" pitchFamily="18" typeface="Georgia"/>
              </a:rPr>
              <a:t> </a:t>
            </a:r>
            <a:endParaRPr dirty="0" lang="en-US" sz="2400">
              <a:solidFill>
                <a:srgbClr val="000000"/>
              </a:solidFill>
              <a:latin charset="0" panose="020B0502040204020203" pitchFamily="34" typeface="Segoe UI"/>
            </a:endParaRPr>
          </a:p>
          <a:p>
            <a:pPr indent="0" marL="0">
              <a:buNone/>
            </a:pPr>
            <a:endParaRPr b="1" dirty="0" i="0" lang="en-IN" sz="2400">
              <a:solidFill>
                <a:srgbClr val="000000"/>
              </a:solidFill>
              <a:effectLst/>
              <a:latin charset="0" panose="02040502050405020303" pitchFamily="18" typeface="Georgia"/>
            </a:endParaRPr>
          </a:p>
        </p:txBody>
      </p:sp>
      <p:pic>
        <p:nvPicPr>
          <p:cNvPr id="5" name="Picture 4"/>
          <p:cNvPicPr>
            <a:picLocks noChangeAspect="1"/>
          </p:cNvPicPr>
          <p:nvPr/>
        </p:nvPicPr>
        <p:blipFill rotWithShape="1">
          <a:blip r:embed="rId2"/>
          <a:srcRect b="67"/>
          <a:stretch/>
        </p:blipFill>
        <p:spPr>
          <a:xfrm>
            <a:off x="0" y="1265583"/>
            <a:ext cx="12192000" cy="5592417"/>
          </a:xfrm>
          <a:prstGeom prst="rect">
            <a:avLst/>
          </a:prstGeom>
        </p:spPr>
      </p:pic>
    </p:spTree>
    <p:extLst>
      <p:ext uri="{BB962C8B-B14F-4D97-AF65-F5344CB8AC3E}">
        <p14:creationId xmlns:p14="http://schemas.microsoft.com/office/powerpoint/2010/main" val="1990480370"/>
      </p:ext>
    </p:extLst>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67"/>
          <a:stretch/>
        </p:blipFill>
        <p:spPr>
          <a:xfrm>
            <a:off x="0" y="914400"/>
            <a:ext cx="12192000" cy="5592417"/>
          </a:xfrm>
          <a:prstGeom prst="rect">
            <a:avLst/>
          </a:prstGeom>
        </p:spPr>
      </p:pic>
    </p:spTree>
    <p:extLst>
      <p:ext uri="{BB962C8B-B14F-4D97-AF65-F5344CB8AC3E}">
        <p14:creationId xmlns:p14="http://schemas.microsoft.com/office/powerpoint/2010/main" val="2143950988"/>
      </p:ext>
    </p:extLst>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6734" l="1949" r="3295" t="2613"/>
          <a:stretch/>
        </p:blipFill>
        <p:spPr>
          <a:xfrm>
            <a:off x="212036" y="1272206"/>
            <a:ext cx="3896138" cy="3799427"/>
          </a:xfrm>
          <a:prstGeom prst="rect">
            <a:avLst/>
          </a:prstGeom>
        </p:spPr>
      </p:pic>
      <p:sp>
        <p:nvSpPr>
          <p:cNvPr id="4" name="Right Arrow 3"/>
          <p:cNvSpPr/>
          <p:nvPr/>
        </p:nvSpPr>
        <p:spPr>
          <a:xfrm>
            <a:off x="4472608" y="2968484"/>
            <a:ext cx="1842052" cy="2034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rtlCol="0"/>
          <a:lstStyle/>
          <a:p>
            <a:pPr algn="ctr"/>
            <a:endParaRPr lang="en-IN"/>
          </a:p>
        </p:txBody>
      </p:sp>
      <p:pic>
        <p:nvPicPr>
          <p:cNvPr id="5" name="Picture 4"/>
          <p:cNvPicPr>
            <a:picLocks noChangeAspect="1"/>
          </p:cNvPicPr>
          <p:nvPr/>
        </p:nvPicPr>
        <p:blipFill rotWithShape="1">
          <a:blip r:embed="rId3"/>
          <a:srcRect b="67" l="6420" r="9504"/>
          <a:stretch/>
        </p:blipFill>
        <p:spPr>
          <a:xfrm>
            <a:off x="6679094" y="1704240"/>
            <a:ext cx="5380384" cy="2935357"/>
          </a:xfrm>
          <a:prstGeom prst="rect">
            <a:avLst/>
          </a:prstGeom>
        </p:spPr>
      </p:pic>
    </p:spTree>
    <p:extLst>
      <p:ext uri="{BB962C8B-B14F-4D97-AF65-F5344CB8AC3E}">
        <p14:creationId xmlns:p14="http://schemas.microsoft.com/office/powerpoint/2010/main" val="3099212255"/>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Online electronic library internet bookstore Vector Image" id="1026" name="Picture 2"/>
          <p:cNvPicPr>
            <a:picLocks noChangeArrowheads="1" noChangeAspect="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b="19"/>
          <a:stretch/>
        </p:blipFill>
        <p:spPr bwMode="auto">
          <a:xfrm>
            <a:off x="2716696" y="1311277"/>
            <a:ext cx="6347791" cy="4347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83025" y="424069"/>
            <a:ext cx="9250017" cy="5970865"/>
          </a:xfrm>
          <a:prstGeom prst="rect">
            <a:avLst/>
          </a:prstGeom>
          <a:noFill/>
        </p:spPr>
        <p:txBody>
          <a:bodyPr rtlCol="0" wrap="square">
            <a:spAutoFit/>
          </a:bodyPr>
          <a:lstStyle/>
          <a:p>
            <a:pPr algn="ctr"/>
            <a:r>
              <a:rPr dirty="0" lang="en" spc="-1" sz="2600">
                <a:latin charset="0" panose="02020603050405020304" pitchFamily="18" typeface="Times New Roman"/>
                <a:ea typeface="Times New Roman"/>
                <a:cs charset="0" panose="02020603050405020304" pitchFamily="18" typeface="Times New Roman"/>
              </a:rPr>
              <a:t>Synopsis on</a:t>
            </a:r>
            <a:endParaRPr dirty="0" lang="en-IN" sz="2600">
              <a:latin charset="0" panose="02020603050405020304" pitchFamily="18" typeface="Times New Roman"/>
              <a:cs charset="0" panose="02020603050405020304" pitchFamily="18" typeface="Times New Roman"/>
            </a:endParaRPr>
          </a:p>
          <a:p>
            <a:pPr algn="ctr"/>
            <a:r>
              <a:rPr dirty="0" lang="en-US" sz="3600">
                <a:ln w="0"/>
                <a:gradFill>
                  <a:gsLst>
                    <a:gs pos="0">
                      <a:schemeClr val="accent5">
                        <a:lumMod val="50000"/>
                      </a:schemeClr>
                    </a:gs>
                    <a:gs pos="50000">
                      <a:schemeClr val="accent5"/>
                    </a:gs>
                    <a:gs pos="100000">
                      <a:schemeClr val="accent5">
                        <a:lumMod val="60000"/>
                        <a:lumOff val="40000"/>
                      </a:schemeClr>
                    </a:gs>
                  </a:gsLst>
                  <a:lin ang="5400000"/>
                </a:gradFill>
                <a:effectLst>
                  <a:reflection algn="bl" blurRad="6350" dir="5400000" endA="300" endPos="35500" rotWithShape="0" stA="53000" sy="-90000"/>
                </a:effectLst>
                <a:latin charset="0" panose="02020603050405020304" pitchFamily="18" typeface="Times New Roman"/>
                <a:cs charset="0" panose="02020603050405020304" pitchFamily="18" typeface="Times New Roman"/>
              </a:rPr>
              <a:t>APSIT BOOKSTORE</a:t>
            </a:r>
          </a:p>
          <a:p>
            <a:pPr algn="ctr"/>
            <a:r>
              <a:rPr dirty="0" lang="en-US" spc="-1" sz="2600">
                <a:latin charset="0" panose="02020603050405020304" pitchFamily="18" typeface="Times New Roman"/>
                <a:ea typeface="Times New Roman"/>
                <a:cs charset="0" panose="02020603050405020304" pitchFamily="18" typeface="Times New Roman"/>
              </a:rPr>
              <a:t>Submitted in partial fulfillment of the degree of</a:t>
            </a:r>
            <a:br>
              <a:rPr dirty="0" lang="en-US" sz="2600">
                <a:latin charset="0" panose="02020603050405020304" pitchFamily="18" typeface="Times New Roman"/>
                <a:cs charset="0" panose="02020603050405020304" pitchFamily="18" typeface="Times New Roman"/>
              </a:rPr>
            </a:br>
            <a:r>
              <a:rPr dirty="0" lang="en-US" spc="-1" sz="2600">
                <a:latin charset="0" panose="02020603050405020304" pitchFamily="18" typeface="Times New Roman"/>
                <a:ea typeface="Times New Roman"/>
                <a:cs charset="0" panose="02020603050405020304" pitchFamily="18" typeface="Times New Roman"/>
              </a:rPr>
              <a:t>Bachelor of Engineering(Sem-4)</a:t>
            </a:r>
            <a:br>
              <a:rPr dirty="0" lang="en-US" sz="2600">
                <a:latin charset="0" panose="02020603050405020304" pitchFamily="18" typeface="Times New Roman"/>
                <a:cs charset="0" panose="02020603050405020304" pitchFamily="18" typeface="Times New Roman"/>
              </a:rPr>
            </a:br>
            <a:r>
              <a:rPr dirty="0" lang="en-US" spc="-1" sz="2600">
                <a:latin charset="0" panose="02020603050405020304" pitchFamily="18" typeface="Times New Roman"/>
                <a:ea typeface="Times New Roman"/>
                <a:cs charset="0" panose="02020603050405020304" pitchFamily="18" typeface="Times New Roman"/>
              </a:rPr>
              <a:t>in</a:t>
            </a:r>
            <a:br>
              <a:rPr dirty="0" lang="en-US" sz="2600">
                <a:latin charset="0" panose="02020603050405020304" pitchFamily="18" typeface="Times New Roman"/>
                <a:cs charset="0" panose="02020603050405020304" pitchFamily="18" typeface="Times New Roman"/>
              </a:rPr>
            </a:br>
            <a:r>
              <a:rPr b="1" dirty="0" lang="en-US" spc="-1" sz="2600">
                <a:latin charset="0" panose="02020603050405020304" pitchFamily="18" typeface="Times New Roman"/>
                <a:ea typeface="Times New Roman"/>
                <a:cs charset="0" panose="02020603050405020304" pitchFamily="18" typeface="Times New Roman"/>
              </a:rPr>
              <a:t>Computer Engineering</a:t>
            </a:r>
            <a:br>
              <a:rPr dirty="0" lang="en-US" sz="2600">
                <a:latin charset="0" panose="02020603050405020304" pitchFamily="18" typeface="Times New Roman"/>
                <a:cs charset="0" panose="02020603050405020304" pitchFamily="18" typeface="Times New Roman"/>
              </a:rPr>
            </a:br>
            <a:r>
              <a:rPr dirty="0" lang="en-US" sz="2600">
                <a:latin charset="0" panose="02020603050405020304" pitchFamily="18" typeface="Times New Roman"/>
                <a:cs charset="0" panose="02020603050405020304" pitchFamily="18" typeface="Times New Roman"/>
              </a:rPr>
              <a:t>By</a:t>
            </a:r>
          </a:p>
          <a:p>
            <a:pPr algn="ctr"/>
            <a:r>
              <a:rPr dirty="0" lang="en-IN" sz="2600">
                <a:latin charset="0" panose="02020603050405020304" pitchFamily="18" typeface="Times New Roman"/>
                <a:cs charset="0" panose="02020603050405020304" pitchFamily="18" typeface="Times New Roman"/>
              </a:rPr>
              <a:t>Ms. Mansi Gupta(20102133)</a:t>
            </a:r>
          </a:p>
          <a:p>
            <a:pPr algn="ctr"/>
            <a:r>
              <a:rPr dirty="0" lang="en-IN" sz="2600">
                <a:latin charset="0" panose="02020603050405020304" pitchFamily="18" typeface="Times New Roman"/>
                <a:cs charset="0" panose="02020603050405020304" pitchFamily="18" typeface="Times New Roman"/>
              </a:rPr>
              <a:t>Ms. Anjali Divekar(20102105)</a:t>
            </a:r>
          </a:p>
          <a:p>
            <a:pPr algn="ctr"/>
            <a:r>
              <a:rPr dirty="0" lang="en-IN" sz="2600">
                <a:latin charset="0" panose="02020603050405020304" pitchFamily="18" typeface="Times New Roman"/>
                <a:cs charset="0" panose="02020603050405020304" pitchFamily="18" typeface="Times New Roman"/>
              </a:rPr>
              <a:t>Ms. Shivangi Kumar(20102132)</a:t>
            </a:r>
          </a:p>
          <a:p>
            <a:pPr algn="ctr"/>
            <a:r>
              <a:rPr dirty="0" lang="en-IN" sz="2600">
                <a:latin charset="0" panose="02020603050405020304" pitchFamily="18" typeface="Times New Roman"/>
                <a:cs charset="0" panose="02020603050405020304" pitchFamily="18" typeface="Times New Roman"/>
              </a:rPr>
              <a:t>Ms. Vaishnavi Kothari(20102138)</a:t>
            </a:r>
          </a:p>
          <a:p>
            <a:pPr algn="ctr"/>
            <a:endParaRPr dirty="0" lang="en" spc="-1" sz="2600">
              <a:latin charset="0" panose="02020603050405020304" pitchFamily="18" typeface="Times New Roman"/>
              <a:ea typeface="Times New Roman"/>
              <a:cs charset="0" panose="02020603050405020304" pitchFamily="18" typeface="Times New Roman"/>
            </a:endParaRPr>
          </a:p>
          <a:p>
            <a:pPr algn="ctr"/>
            <a:r>
              <a:rPr dirty="0" lang="en" spc="-1" sz="3000">
                <a:latin charset="0" panose="02020603050405020304" pitchFamily="18" typeface="Times New Roman"/>
                <a:ea typeface="Times New Roman"/>
                <a:cs charset="0" panose="02020603050405020304" pitchFamily="18" typeface="Times New Roman"/>
              </a:rPr>
              <a:t>Under the Guidance of</a:t>
            </a:r>
          </a:p>
          <a:p>
            <a:pPr algn="ctr"/>
            <a:r>
              <a:rPr dirty="0" lang="en" spc="-1" sz="3000">
                <a:latin charset="0" panose="02020603050405020304" pitchFamily="18" typeface="Times New Roman"/>
                <a:cs charset="0" panose="02020603050405020304" pitchFamily="18" typeface="Times New Roman"/>
              </a:rPr>
              <a:t>Prof. Bharti Khemani</a:t>
            </a:r>
            <a:endParaRPr dirty="0" lang="en-IN" sz="30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2147690044"/>
      </p:ext>
    </p:extLst>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9"/>
          <a:stretch/>
        </p:blipFill>
        <p:spPr>
          <a:xfrm>
            <a:off x="0" y="927652"/>
            <a:ext cx="12192000" cy="5552661"/>
          </a:xfrm>
          <a:prstGeom prst="rect">
            <a:avLst/>
          </a:prstGeom>
        </p:spPr>
      </p:pic>
    </p:spTree>
    <p:extLst>
      <p:ext uri="{BB962C8B-B14F-4D97-AF65-F5344CB8AC3E}">
        <p14:creationId xmlns:p14="http://schemas.microsoft.com/office/powerpoint/2010/main" val="3889303802"/>
      </p:ext>
    </p:extLst>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5"/>
          <a:stretch/>
        </p:blipFill>
        <p:spPr>
          <a:xfrm>
            <a:off x="0" y="914400"/>
            <a:ext cx="12192000" cy="5526157"/>
          </a:xfrm>
          <a:prstGeom prst="rect">
            <a:avLst/>
          </a:prstGeom>
        </p:spPr>
      </p:pic>
    </p:spTree>
    <p:extLst>
      <p:ext uri="{BB962C8B-B14F-4D97-AF65-F5344CB8AC3E}">
        <p14:creationId xmlns:p14="http://schemas.microsoft.com/office/powerpoint/2010/main" val="941145934"/>
      </p:ext>
    </p:extLst>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extBox 1"/>
          <p:cNvSpPr txBox="1"/>
          <p:nvPr/>
        </p:nvSpPr>
        <p:spPr>
          <a:xfrm>
            <a:off x="278296" y="291548"/>
            <a:ext cx="5261113" cy="461665"/>
          </a:xfrm>
          <a:prstGeom prst="rect">
            <a:avLst/>
          </a:prstGeom>
          <a:noFill/>
        </p:spPr>
        <p:txBody>
          <a:bodyPr rtlCol="0" wrap="square">
            <a:spAutoFit/>
          </a:bodyPr>
          <a:lstStyle/>
          <a:p>
            <a:pPr indent="-285750" marL="285750">
              <a:buFont charset="0" panose="020B0604020202020204" pitchFamily="34" typeface="Arial"/>
              <a:buChar char="•"/>
            </a:pPr>
            <a:r>
              <a:rPr b="1" dirty="0" lang="en-IN" sz="2400"/>
              <a:t>Books:</a:t>
            </a:r>
          </a:p>
        </p:txBody>
      </p:sp>
      <p:pic>
        <p:nvPicPr>
          <p:cNvPr id="3" name="Picture 2"/>
          <p:cNvPicPr>
            <a:picLocks noChangeAspect="1"/>
          </p:cNvPicPr>
          <p:nvPr/>
        </p:nvPicPr>
        <p:blipFill rotWithShape="1">
          <a:blip r:embed="rId2"/>
          <a:srcRect b="29" r="-61"/>
          <a:stretch/>
        </p:blipFill>
        <p:spPr>
          <a:xfrm>
            <a:off x="957044" y="753213"/>
            <a:ext cx="4195164" cy="6104787"/>
          </a:xfrm>
          <a:prstGeom prst="rect">
            <a:avLst/>
          </a:prstGeom>
        </p:spPr>
      </p:pic>
      <p:pic>
        <p:nvPicPr>
          <p:cNvPr id="4" name="Picture 3"/>
          <p:cNvPicPr>
            <a:picLocks noChangeAspect="1"/>
          </p:cNvPicPr>
          <p:nvPr/>
        </p:nvPicPr>
        <p:blipFill rotWithShape="1">
          <a:blip r:embed="rId3"/>
          <a:srcRect b="-19" r="-95"/>
          <a:stretch/>
        </p:blipFill>
        <p:spPr>
          <a:xfrm>
            <a:off x="6506818" y="731633"/>
            <a:ext cx="3962400" cy="6126367"/>
          </a:xfrm>
          <a:prstGeom prst="rect">
            <a:avLst/>
          </a:prstGeom>
        </p:spPr>
      </p:pic>
    </p:spTree>
    <p:extLst>
      <p:ext uri="{BB962C8B-B14F-4D97-AF65-F5344CB8AC3E}">
        <p14:creationId xmlns:p14="http://schemas.microsoft.com/office/powerpoint/2010/main" val="3228600286"/>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37" r="34"/>
          <a:stretch/>
        </p:blipFill>
        <p:spPr>
          <a:xfrm>
            <a:off x="636104" y="1736033"/>
            <a:ext cx="10349948" cy="4625010"/>
          </a:xfrm>
          <a:prstGeom prst="rect">
            <a:avLst/>
          </a:prstGeom>
        </p:spPr>
      </p:pic>
      <p:sp>
        <p:nvSpPr>
          <p:cNvPr id="3" name="TextBox 2"/>
          <p:cNvSpPr txBox="1"/>
          <p:nvPr/>
        </p:nvSpPr>
        <p:spPr>
          <a:xfrm>
            <a:off x="132522" y="66260"/>
            <a:ext cx="3896139" cy="707886"/>
          </a:xfrm>
          <a:prstGeom prst="rect">
            <a:avLst/>
          </a:prstGeom>
          <a:noFill/>
        </p:spPr>
        <p:txBody>
          <a:bodyPr rtlCol="0" wrap="square">
            <a:spAutoFit/>
          </a:bodyPr>
          <a:lstStyle/>
          <a:p>
            <a:pPr indent="-342900" marL="342900">
              <a:buFont charset="0" panose="020B0604020202020204" pitchFamily="34" typeface="Arial"/>
              <a:buChar char="•"/>
            </a:pPr>
            <a:r>
              <a:rPr b="1" dirty="0" lang="en-IN" sz="2000"/>
              <a:t>Dashboard:</a:t>
            </a:r>
          </a:p>
          <a:p>
            <a:r>
              <a:rPr b="1" dirty="0" lang="en-IN" sz="2000"/>
              <a:t>       Frontend:</a:t>
            </a:r>
          </a:p>
        </p:txBody>
      </p:sp>
    </p:spTree>
    <p:extLst>
      <p:ext uri="{BB962C8B-B14F-4D97-AF65-F5344CB8AC3E}">
        <p14:creationId xmlns:p14="http://schemas.microsoft.com/office/powerpoint/2010/main" val="3594237083"/>
      </p:ext>
    </p:extLst>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extBox 1"/>
          <p:cNvSpPr txBox="1"/>
          <p:nvPr/>
        </p:nvSpPr>
        <p:spPr>
          <a:xfrm>
            <a:off x="622852" y="473589"/>
            <a:ext cx="10866783" cy="523220"/>
          </a:xfrm>
          <a:prstGeom prst="rect">
            <a:avLst/>
          </a:prstGeom>
          <a:noFill/>
        </p:spPr>
        <p:txBody>
          <a:bodyPr rtlCol="0" wrap="square">
            <a:spAutoFit/>
          </a:bodyPr>
          <a:lstStyle/>
          <a:p>
            <a:pPr indent="-285750" marL="285750">
              <a:buFont charset="0" panose="020B0604020202020204" pitchFamily="34" typeface="Arial"/>
              <a:buChar char="•"/>
            </a:pPr>
            <a:r>
              <a:rPr b="1" dirty="0" lang="en-IN" sz="2800">
                <a:latin charset="0" panose="02040502050405020303" pitchFamily="18" typeface="Georgia"/>
              </a:rPr>
              <a:t>Backend:</a:t>
            </a:r>
          </a:p>
        </p:txBody>
      </p:sp>
      <p:pic>
        <p:nvPicPr>
          <p:cNvPr id="3" name="Picture 2"/>
          <p:cNvPicPr>
            <a:picLocks noChangeAspect="1"/>
          </p:cNvPicPr>
          <p:nvPr/>
        </p:nvPicPr>
        <p:blipFill rotWithShape="1">
          <a:blip r:embed="rId2"/>
          <a:srcRect b="-4"/>
          <a:stretch/>
        </p:blipFill>
        <p:spPr>
          <a:xfrm>
            <a:off x="0" y="1386525"/>
            <a:ext cx="12192000" cy="5471475"/>
          </a:xfrm>
          <a:prstGeom prst="rect">
            <a:avLst/>
          </a:prstGeom>
        </p:spPr>
      </p:pic>
    </p:spTree>
    <p:extLst>
      <p:ext uri="{BB962C8B-B14F-4D97-AF65-F5344CB8AC3E}">
        <p14:creationId xmlns:p14="http://schemas.microsoft.com/office/powerpoint/2010/main" val="3793631834"/>
      </p:ext>
    </p:extLst>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7" name="TextBox 6"/>
          <p:cNvSpPr txBox="1"/>
          <p:nvPr/>
        </p:nvSpPr>
        <p:spPr>
          <a:xfrm>
            <a:off x="265044" y="0"/>
            <a:ext cx="9846365" cy="830997"/>
          </a:xfrm>
          <a:prstGeom prst="rect">
            <a:avLst/>
          </a:prstGeom>
          <a:noFill/>
        </p:spPr>
        <p:txBody>
          <a:bodyPr rtlCol="0" wrap="square">
            <a:spAutoFit/>
          </a:bodyPr>
          <a:lstStyle/>
          <a:p>
            <a:pPr indent="-285750" marL="285750">
              <a:buFont charset="0" panose="020B0604020202020204" pitchFamily="34" typeface="Arial"/>
              <a:buChar char="•"/>
            </a:pPr>
            <a:r>
              <a:rPr b="1" dirty="0" lang="en-IN" sz="2400">
                <a:solidFill>
                  <a:srgbClr val="000000"/>
                </a:solidFill>
                <a:latin charset="0" panose="02040502050405020303" pitchFamily="18" typeface="Georgia"/>
              </a:rPr>
              <a:t>Reviews:</a:t>
            </a:r>
          </a:p>
          <a:p>
            <a:r>
              <a:rPr b="1" dirty="0" lang="en-IN" sz="2400">
                <a:solidFill>
                  <a:srgbClr val="000000"/>
                </a:solidFill>
                <a:latin charset="0" panose="02040502050405020303" pitchFamily="18" typeface="Georgia"/>
              </a:rPr>
              <a:t>    </a:t>
            </a:r>
            <a:r>
              <a:rPr dirty="0" lang="en-IN" sz="2000">
                <a:solidFill>
                  <a:srgbClr val="000000"/>
                </a:solidFill>
                <a:latin charset="0" panose="02040502050405020303" pitchFamily="18" typeface="Georgia"/>
              </a:rPr>
              <a:t>(Overall website)</a:t>
            </a:r>
            <a:endParaRPr b="1" dirty="0" lang="en-IN" sz="2400">
              <a:solidFill>
                <a:srgbClr val="000000"/>
              </a:solidFill>
              <a:latin charset="0" panose="02040502050405020303" pitchFamily="18" typeface="Georgia"/>
            </a:endParaRPr>
          </a:p>
        </p:txBody>
      </p:sp>
      <p:pic>
        <p:nvPicPr>
          <p:cNvPr id="4" name="Picture 3"/>
          <p:cNvPicPr>
            <a:picLocks noChangeAspect="1"/>
          </p:cNvPicPr>
          <p:nvPr/>
        </p:nvPicPr>
        <p:blipFill rotWithShape="1">
          <a:blip r:embed="rId2"/>
          <a:srcRect b="-14"/>
          <a:stretch/>
        </p:blipFill>
        <p:spPr>
          <a:xfrm>
            <a:off x="0" y="914400"/>
            <a:ext cx="12192000" cy="5579165"/>
          </a:xfrm>
          <a:prstGeom prst="rect">
            <a:avLst/>
          </a:prstGeom>
        </p:spPr>
      </p:pic>
    </p:spTree>
    <p:extLst>
      <p:ext uri="{BB962C8B-B14F-4D97-AF65-F5344CB8AC3E}">
        <p14:creationId xmlns:p14="http://schemas.microsoft.com/office/powerpoint/2010/main" val="67596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5044" y="0"/>
            <a:ext cx="9846365" cy="830997"/>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rgbClr val="000000"/>
                </a:solidFill>
                <a:latin typeface="Georgia" panose="02040502050405020303" pitchFamily="18" charset="0"/>
              </a:rPr>
              <a:t>Reviews:</a:t>
            </a:r>
          </a:p>
          <a:p>
            <a:r>
              <a:rPr lang="en-IN" sz="2400" b="1" dirty="0">
                <a:solidFill>
                  <a:srgbClr val="000000"/>
                </a:solidFill>
                <a:latin typeface="Georgia" panose="02040502050405020303" pitchFamily="18" charset="0"/>
              </a:rPr>
              <a:t>    </a:t>
            </a:r>
            <a:r>
              <a:rPr lang="en-IN" sz="2000" dirty="0">
                <a:solidFill>
                  <a:srgbClr val="000000"/>
                </a:solidFill>
                <a:latin typeface="Georgia" panose="02040502050405020303" pitchFamily="18" charset="0"/>
              </a:rPr>
              <a:t>(Subject wise)</a:t>
            </a:r>
            <a:endParaRPr lang="en-IN" sz="2400" b="1" dirty="0">
              <a:solidFill>
                <a:srgbClr val="000000"/>
              </a:solidFill>
              <a:latin typeface="Georgia" panose="02040502050405020303" pitchFamily="18" charset="0"/>
            </a:endParaRPr>
          </a:p>
        </p:txBody>
      </p:sp>
      <p:pic>
        <p:nvPicPr>
          <p:cNvPr id="2" name="Picture 1"/>
          <p:cNvPicPr>
            <a:picLocks noChangeAspect="1"/>
          </p:cNvPicPr>
          <p:nvPr/>
        </p:nvPicPr>
        <p:blipFill rotWithShape="1">
          <a:blip r:embed="rId2"/>
          <a:srcRect l="4550" r="6886"/>
          <a:stretch/>
        </p:blipFill>
        <p:spPr>
          <a:xfrm>
            <a:off x="371060" y="1289069"/>
            <a:ext cx="11052314" cy="4677428"/>
          </a:xfrm>
          <a:prstGeom prst="rect">
            <a:avLst/>
          </a:prstGeom>
        </p:spPr>
      </p:pic>
    </p:spTree>
    <p:extLst>
      <p:ext uri="{BB962C8B-B14F-4D97-AF65-F5344CB8AC3E}">
        <p14:creationId xmlns:p14="http://schemas.microsoft.com/office/powerpoint/2010/main" val="853048699"/>
      </p:ext>
    </p:extLst>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extBox 1"/>
          <p:cNvSpPr txBox="1"/>
          <p:nvPr/>
        </p:nvSpPr>
        <p:spPr>
          <a:xfrm>
            <a:off x="622852" y="473589"/>
            <a:ext cx="10866783" cy="523220"/>
          </a:xfrm>
          <a:prstGeom prst="rect">
            <a:avLst/>
          </a:prstGeom>
          <a:noFill/>
        </p:spPr>
        <p:txBody>
          <a:bodyPr rtlCol="0" wrap="square">
            <a:spAutoFit/>
          </a:bodyPr>
          <a:lstStyle/>
          <a:p>
            <a:pPr indent="-285750" marL="285750">
              <a:buFont charset="0" panose="020B0604020202020204" pitchFamily="34" typeface="Arial"/>
              <a:buChar char="•"/>
            </a:pPr>
            <a:r>
              <a:rPr b="1" dirty="0" lang="en-IN" sz="2800">
                <a:latin charset="0" panose="02040502050405020303" pitchFamily="18" typeface="Georgia"/>
              </a:rPr>
              <a:t>Backend:</a:t>
            </a:r>
          </a:p>
        </p:txBody>
      </p:sp>
      <p:pic>
        <p:nvPicPr>
          <p:cNvPr id="4" name="Picture 3"/>
          <p:cNvPicPr>
            <a:picLocks noChangeAspect="1"/>
          </p:cNvPicPr>
          <p:nvPr/>
        </p:nvPicPr>
        <p:blipFill rotWithShape="1">
          <a:blip r:embed="rId2"/>
          <a:srcRect b="48" t="-37"/>
          <a:stretch/>
        </p:blipFill>
        <p:spPr>
          <a:xfrm>
            <a:off x="0" y="1643273"/>
            <a:ext cx="12192000" cy="4399721"/>
          </a:xfrm>
          <a:prstGeom prst="rect">
            <a:avLst/>
          </a:prstGeom>
        </p:spPr>
      </p:pic>
    </p:spTree>
    <p:extLst>
      <p:ext uri="{BB962C8B-B14F-4D97-AF65-F5344CB8AC3E}">
        <p14:creationId xmlns:p14="http://schemas.microsoft.com/office/powerpoint/2010/main" val="2157971185"/>
      </p:ext>
    </p:extLst>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Media book library isometric concept Royalty Free Vector" id="6146" name="Picture 2"/>
          <p:cNvPicPr>
            <a:picLocks noChangeArrowheads="1"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19"/>
          <a:stretch/>
        </p:blipFill>
        <p:spPr bwMode="auto">
          <a:xfrm>
            <a:off x="2454965" y="737391"/>
            <a:ext cx="6728791" cy="554559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A07ABF4-3D23-48FF-9989-76DFB991D599}"/>
              </a:ext>
            </a:extLst>
          </p:cNvPr>
          <p:cNvSpPr>
            <a:spLocks noGrp="1"/>
          </p:cNvSpPr>
          <p:nvPr>
            <p:ph idx="1"/>
          </p:nvPr>
        </p:nvSpPr>
        <p:spPr>
          <a:xfrm>
            <a:off x="559904" y="364241"/>
            <a:ext cx="10995992" cy="6367863"/>
          </a:xfrm>
        </p:spPr>
        <p:txBody>
          <a:bodyPr>
            <a:normAutofit/>
          </a:bodyPr>
          <a:lstStyle/>
          <a:p>
            <a:pPr indent="0" marL="0">
              <a:buNone/>
            </a:pPr>
            <a:r>
              <a:rPr b="1" dirty="0" i="0" lang="en-US">
                <a:solidFill>
                  <a:srgbClr val="000000"/>
                </a:solidFill>
                <a:effectLst/>
                <a:latin charset="0" panose="02040502050405020303" pitchFamily="18" typeface="Georgia"/>
              </a:rPr>
              <a:t>Result</a:t>
            </a:r>
            <a:r>
              <a:rPr b="0" dirty="0" i="0" lang="en-US">
                <a:solidFill>
                  <a:srgbClr val="000000"/>
                </a:solidFill>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This Bookshop Automation System is an attempt to overcome the present inefficient and time</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consuming process of locating, reserving and purchasing quality reading materials available in</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the store. Currently, clients have to go through a time consuming process to perform</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aforementioned tasks which cause waste of labor and firms resources. Through our automated</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book store solution, we provide an easy way of  referring books.</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User data are validated and checked for authenticity with the data stored in the system database.</a:t>
            </a:r>
            <a:r>
              <a:rPr b="0" dirty="0" i="0" lang="en-GB" sz="1900">
                <a:effectLst/>
                <a:latin charset="0" panose="02040502050405020303" pitchFamily="18" typeface="Georgia"/>
              </a:rPr>
              <a:t> </a:t>
            </a:r>
            <a:r>
              <a:rPr b="0" dirty="0" i="0" lang="en-US" sz="1900">
                <a:effectLst/>
                <a:latin charset="0" panose="02040502050405020303" pitchFamily="18" typeface="Georgia"/>
              </a:rPr>
              <a:t>All </a:t>
            </a:r>
          </a:p>
          <a:p>
            <a:pPr algn="l" fontAlgn="base" indent="0" marL="0" rtl="0">
              <a:buNone/>
            </a:pPr>
            <a:r>
              <a:rPr b="0" dirty="0" i="0" lang="en-US" sz="1900">
                <a:effectLst/>
                <a:latin charset="0" panose="02040502050405020303" pitchFamily="18" typeface="Georgia"/>
              </a:rPr>
              <a:t>the newly coined processes will address time consuming, ineffective and inefficient areas of</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the existing system which has being wasting a lot of firms resources such as, labor, electricity,</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equipment, products and services, while discouraging customers to make purchases and repelling</a:t>
            </a:r>
            <a:r>
              <a:rPr b="0" dirty="0" i="0" lang="en-GB" sz="1900">
                <a:effectLst/>
                <a:latin charset="0" panose="02040502050405020303" pitchFamily="18" typeface="Georgia"/>
              </a:rPr>
              <a:t> </a:t>
            </a:r>
          </a:p>
          <a:p>
            <a:pPr algn="l" fontAlgn="base" indent="0" marL="0" rtl="0">
              <a:buNone/>
            </a:pPr>
            <a:r>
              <a:rPr b="0" dirty="0" i="0" lang="en-US" sz="1900">
                <a:effectLst/>
                <a:latin charset="0" panose="02040502050405020303" pitchFamily="18" typeface="Georgia"/>
              </a:rPr>
              <a:t>clients from the book store.</a:t>
            </a:r>
            <a:r>
              <a:rPr b="0" dirty="0" i="0" lang="en-GB" sz="1900">
                <a:effectLst/>
                <a:latin charset="0" panose="02040502050405020303" pitchFamily="18" typeface="Georgia"/>
              </a:rPr>
              <a:t> </a:t>
            </a:r>
          </a:p>
          <a:p>
            <a:pPr indent="0" marL="0">
              <a:buNone/>
            </a:pPr>
            <a:endParaRPr dirty="0" lang="en-IN"/>
          </a:p>
        </p:txBody>
      </p:sp>
    </p:spTree>
    <p:extLst>
      <p:ext uri="{BB962C8B-B14F-4D97-AF65-F5344CB8AC3E}">
        <p14:creationId xmlns:p14="http://schemas.microsoft.com/office/powerpoint/2010/main" val="347987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1ED9F-AADB-4B5B-8AEE-5EAF61C84942}"/>
              </a:ext>
            </a:extLst>
          </p:cNvPr>
          <p:cNvSpPr>
            <a:spLocks noGrp="1"/>
          </p:cNvSpPr>
          <p:nvPr>
            <p:ph idx="1"/>
          </p:nvPr>
        </p:nvSpPr>
        <p:spPr>
          <a:xfrm>
            <a:off x="201575" y="454550"/>
            <a:ext cx="11597473" cy="5875126"/>
          </a:xfrm>
        </p:spPr>
        <p:txBody>
          <a:bodyPr>
            <a:normAutofit/>
          </a:bodyPr>
          <a:lstStyle/>
          <a:p>
            <a:pPr marL="0" indent="0">
              <a:buNone/>
            </a:pPr>
            <a:r>
              <a:rPr lang="en-US" b="1" i="0" dirty="0">
                <a:solidFill>
                  <a:srgbClr val="000000"/>
                </a:solidFill>
                <a:effectLst/>
                <a:latin typeface="Georgia" panose="02040502050405020303" pitchFamily="18" charset="0"/>
              </a:rPr>
              <a:t> </a:t>
            </a:r>
          </a:p>
          <a:p>
            <a:pPr marL="0" indent="0">
              <a:buNone/>
            </a:pPr>
            <a:endParaRPr lang="en-US" b="1" dirty="0">
              <a:solidFill>
                <a:srgbClr val="000000"/>
              </a:solidFill>
              <a:latin typeface="Georgia" panose="02040502050405020303" pitchFamily="18" charset="0"/>
            </a:endParaRPr>
          </a:p>
          <a:p>
            <a:pPr marL="0" indent="0">
              <a:buNone/>
            </a:pPr>
            <a:endParaRPr lang="en-IN" dirty="0"/>
          </a:p>
        </p:txBody>
      </p:sp>
      <p:pic>
        <p:nvPicPr>
          <p:cNvPr id="2052" name="Picture 4">
            <a:extLst>
              <a:ext uri="{FF2B5EF4-FFF2-40B4-BE49-F238E27FC236}">
                <a16:creationId xmlns:a16="http://schemas.microsoft.com/office/drawing/2014/main" id="{AE13C5BF-6DB1-4A80-A94E-1654F5638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218" y="978762"/>
            <a:ext cx="8442665" cy="55019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5F506CC-2CF8-4B27-BF50-31A412456E9A}"/>
              </a:ext>
            </a:extLst>
          </p:cNvPr>
          <p:cNvSpPr txBox="1"/>
          <p:nvPr/>
        </p:nvSpPr>
        <p:spPr>
          <a:xfrm>
            <a:off x="969885" y="576138"/>
            <a:ext cx="6078985" cy="523220"/>
          </a:xfrm>
          <a:prstGeom prst="rect">
            <a:avLst/>
          </a:prstGeom>
          <a:noFill/>
        </p:spPr>
        <p:txBody>
          <a:bodyPr wrap="square">
            <a:spAutoFit/>
          </a:bodyPr>
          <a:lstStyle/>
          <a:p>
            <a:r>
              <a:rPr lang="en-US" sz="2800" b="1" i="0" dirty="0">
                <a:solidFill>
                  <a:srgbClr val="000000"/>
                </a:solidFill>
                <a:effectLst/>
                <a:latin typeface="Georgia" panose="02040502050405020303" pitchFamily="18" charset="0"/>
              </a:rPr>
              <a:t>Bibliography </a:t>
            </a:r>
            <a:endParaRPr lang="en-IN" sz="2800" dirty="0"/>
          </a:p>
        </p:txBody>
      </p:sp>
    </p:spTree>
    <p:extLst>
      <p:ext uri="{BB962C8B-B14F-4D97-AF65-F5344CB8AC3E}">
        <p14:creationId xmlns:p14="http://schemas.microsoft.com/office/powerpoint/2010/main" val="2465321059"/>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Library or bookstore with students reading books Vector Image" id="4" name="Picture 2"/>
          <p:cNvPicPr>
            <a:picLocks noChangeArrowheads="1" noChangeAspect="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b="31"/>
          <a:stretch/>
        </p:blipFill>
        <p:spPr bwMode="auto">
          <a:xfrm>
            <a:off x="3785191" y="1252721"/>
            <a:ext cx="4761028" cy="45739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23360" y="-13252"/>
            <a:ext cx="9905998" cy="931987"/>
          </a:xfrm>
        </p:spPr>
        <p:txBody>
          <a:bodyPr/>
          <a:lstStyle/>
          <a:p>
            <a:r>
              <a:rPr dirty="0" lang="en-IN">
                <a:latin charset="0" panose="02020603050405020304" pitchFamily="18" typeface="Times New Roman"/>
                <a:cs charset="0" panose="02020603050405020304" pitchFamily="18" typeface="Times New Roman"/>
              </a:rPr>
              <a:t>ABSTRACT</a:t>
            </a:r>
          </a:p>
        </p:txBody>
      </p:sp>
      <p:sp>
        <p:nvSpPr>
          <p:cNvPr id="6" name="Content Placeholder 2"/>
          <p:cNvSpPr>
            <a:spLocks noGrp="1"/>
          </p:cNvSpPr>
          <p:nvPr>
            <p:ph idx="1"/>
          </p:nvPr>
        </p:nvSpPr>
        <p:spPr>
          <a:xfrm>
            <a:off x="819315" y="949574"/>
            <a:ext cx="10692779" cy="5773613"/>
          </a:xfrm>
        </p:spPr>
        <p:txBody>
          <a:bodyPr>
            <a:normAutofit/>
          </a:bodyPr>
          <a:lstStyle/>
          <a:p>
            <a:pPr fontAlgn="base"/>
            <a:r>
              <a:rPr dirty="0" lang="en-US"/>
              <a:t>This project aims at creating an efficient and reliable online reference books and text books accessing platform for engineering students.</a:t>
            </a:r>
          </a:p>
          <a:p>
            <a:pPr fontAlgn="base"/>
            <a:r>
              <a:rPr dirty="0" lang="en-US"/>
              <a:t>After the implementation of project, users can access the soft copy of any book available in the store from anywhere.</a:t>
            </a:r>
          </a:p>
          <a:p>
            <a:pPr fontAlgn="base"/>
            <a:r>
              <a:rPr dirty="0" lang="en-US"/>
              <a:t>Currently the study materials are scattered but this project allows all them to be present in one place.</a:t>
            </a:r>
          </a:p>
          <a:p>
            <a:pPr fontAlgn="base"/>
            <a:r>
              <a:rPr dirty="0" lang="en-US"/>
              <a:t>The books are classified year and their respective semester. </a:t>
            </a:r>
          </a:p>
          <a:p>
            <a:pPr fontAlgn="base"/>
            <a:r>
              <a:rPr dirty="0" lang="en-US"/>
              <a:t>The use of the proposed online software keeps the record of the books suggested by MU.</a:t>
            </a:r>
          </a:p>
          <a:p>
            <a:pPr indent="0" marL="0">
              <a:buNone/>
            </a:pPr>
            <a:endParaRPr dirty="0" lang="en-IN">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240569090"/>
      </p:ext>
    </p:extLst>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Online Bookstore Images, Stock Photos &amp;amp; Vectors | Shutterstock" id="4" name="Picture 2"/>
          <p:cNvPicPr>
            <a:picLocks noChangeArrowheads="1" noChangeAspect="1"/>
          </p:cNvPicPr>
          <p:nvPr/>
        </p:nvPicPr>
        <p:blipFill rotWithShape="1">
          <a:blip r:embed="rId2">
            <a:extLst>
              <a:ext uri="{28A0092B-C50C-407E-A947-70E740481C1C}">
                <a14:useLocalDpi xmlns:a14="http://schemas.microsoft.com/office/drawing/2010/main" val="0"/>
              </a:ext>
            </a:extLst>
          </a:blip>
          <a:srcRect b="-96"/>
          <a:stretch/>
        </p:blipFill>
        <p:spPr bwMode="auto">
          <a:xfrm>
            <a:off x="-1" y="0"/>
            <a:ext cx="12192001" cy="6860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00979" y="2847076"/>
            <a:ext cx="6745356" cy="1908215"/>
          </a:xfrm>
          <a:prstGeom prst="rect">
            <a:avLst/>
          </a:prstGeom>
          <a:noFill/>
        </p:spPr>
        <p:txBody>
          <a:bodyPr rtlCol="0" wrap="square">
            <a:spAutoFit/>
            <a:scene3d>
              <a:camera prst="orthographicFront"/>
              <a:lightRig dir="t" rig="soft">
                <a:rot lat="0" lon="0" rev="15600000"/>
              </a:lightRig>
            </a:scene3d>
            <a:sp3d extrusionH="57150" prstMaterial="softEdge">
              <a:bevelT h="38100" w="25400"/>
            </a:sp3d>
          </a:bodyPr>
          <a:lstStyle/>
          <a:p>
            <a:r>
              <a:rPr b="1" dirty="0" lang="en-IN" sz="9600">
                <a:ln/>
                <a:solidFill>
                  <a:srgbClr val="FFC000"/>
                </a:solidFill>
                <a:latin charset="0" panose="020F0502020204030204" pitchFamily="34" typeface="Calibri"/>
                <a:cs charset="0" panose="020F0502020204030204" pitchFamily="34" typeface="Calibri"/>
              </a:rPr>
              <a:t>THANK YOU!</a:t>
            </a:r>
          </a:p>
          <a:p>
            <a:endParaRPr b="1" dirty="0" lang="en-IN">
              <a:ln/>
              <a:solidFill>
                <a:schemeClr val="accent4"/>
              </a:solidFill>
            </a:endParaRPr>
          </a:p>
        </p:txBody>
      </p:sp>
    </p:spTree>
    <p:extLst>
      <p:ext uri="{BB962C8B-B14F-4D97-AF65-F5344CB8AC3E}">
        <p14:creationId xmlns:p14="http://schemas.microsoft.com/office/powerpoint/2010/main" val="145407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ree Vector | Library with books on shelves and laptop on table"/>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3703767" y="1680961"/>
            <a:ext cx="4240444" cy="373917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690838" y="-1"/>
            <a:ext cx="9905998" cy="1478570"/>
          </a:xfrm>
        </p:spPr>
        <p:txBody>
          <a:bodyPr/>
          <a:lstStyle/>
          <a:p>
            <a:r>
              <a:rPr lang="en-IN" dirty="0">
                <a:latin typeface="Times New Roman" panose="02020603050405020304" pitchFamily="18" charset="0"/>
                <a:cs typeface="Times New Roman" panose="02020603050405020304" pitchFamily="18" charset="0"/>
              </a:rPr>
              <a:t>1.1 Problem definition</a:t>
            </a:r>
          </a:p>
        </p:txBody>
      </p:sp>
      <p:sp>
        <p:nvSpPr>
          <p:cNvPr id="4" name="Content Placeholder 2"/>
          <p:cNvSpPr>
            <a:spLocks noGrp="1"/>
          </p:cNvSpPr>
          <p:nvPr>
            <p:ph idx="1"/>
          </p:nvPr>
        </p:nvSpPr>
        <p:spPr>
          <a:xfrm>
            <a:off x="690838" y="1478569"/>
            <a:ext cx="10891562" cy="4537917"/>
          </a:xfrm>
        </p:spPr>
        <p:txBody>
          <a:bodyPr/>
          <a:lstStyle/>
          <a:p>
            <a:r>
              <a:rPr lang="en-US" dirty="0">
                <a:latin typeface="Times New Roman" panose="02020603050405020304" pitchFamily="18" charset="0"/>
                <a:cs typeface="Times New Roman" panose="02020603050405020304" pitchFamily="18" charset="0"/>
              </a:rPr>
              <a:t>The current system involves either buying of costly reference books or searching the library for limited available copies.</a:t>
            </a:r>
          </a:p>
          <a:p>
            <a:r>
              <a:rPr lang="en-US" dirty="0">
                <a:latin typeface="Times New Roman" panose="02020603050405020304" pitchFamily="18" charset="0"/>
                <a:cs typeface="Times New Roman" panose="02020603050405020304" pitchFamily="18" charset="0"/>
              </a:rPr>
              <a:t>Even the materials available online are scattered and not available on one single platform.                              </a:t>
            </a:r>
          </a:p>
          <a:p>
            <a:r>
              <a:rPr lang="en-US" dirty="0">
                <a:latin typeface="Times New Roman" panose="02020603050405020304" pitchFamily="18" charset="0"/>
                <a:cs typeface="Times New Roman" panose="02020603050405020304" pitchFamily="18" charset="0"/>
              </a:rPr>
              <a:t>The aim is to build a website that will contain the reference books recommended by MU on a single platform classified semester wise.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422554"/>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Online Bookstore Images, Stock Photos &amp;amp; Vectors | Shutterstock" id="2" name="Picture 6"/>
          <p:cNvPicPr>
            <a:picLocks noChangeArrowheads="1" noChangeAspect="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b="-137"/>
          <a:stretch/>
        </p:blipFill>
        <p:spPr bwMode="auto">
          <a:xfrm>
            <a:off x="4031064" y="1560445"/>
            <a:ext cx="3774465" cy="37651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690839" y="0"/>
            <a:ext cx="9905998" cy="1478570"/>
          </a:xfrm>
        </p:spPr>
        <p:txBody>
          <a:bodyPr/>
          <a:lstStyle/>
          <a:p>
            <a:r>
              <a:rPr dirty="0" lang="en-IN">
                <a:latin charset="0" panose="02020603050405020304" pitchFamily="18" typeface="Times New Roman"/>
                <a:cs charset="0" panose="02020603050405020304" pitchFamily="18" typeface="Times New Roman"/>
              </a:rPr>
              <a:t>1.2 Objective</a:t>
            </a:r>
          </a:p>
        </p:txBody>
      </p:sp>
      <p:sp>
        <p:nvSpPr>
          <p:cNvPr id="4" name="Content Placeholder 2"/>
          <p:cNvSpPr>
            <a:spLocks noGrp="1"/>
          </p:cNvSpPr>
          <p:nvPr>
            <p:ph idx="1"/>
          </p:nvPr>
        </p:nvSpPr>
        <p:spPr>
          <a:xfrm>
            <a:off x="690839" y="1478570"/>
            <a:ext cx="10984326" cy="5054752"/>
          </a:xfrm>
        </p:spPr>
        <p:txBody>
          <a:bodyPr>
            <a:noAutofit/>
          </a:bodyPr>
          <a:lstStyle/>
          <a:p>
            <a:r>
              <a:rPr dirty="0" lang="en-US" sz="2300">
                <a:latin charset="0" panose="02020603050405020304" pitchFamily="18" typeface="Times New Roman"/>
                <a:cs charset="0" panose="02020603050405020304" pitchFamily="18" typeface="Times New Roman"/>
              </a:rPr>
              <a:t>Here we try to develop such type of system which provides access to only selective students through admin for the books.</a:t>
            </a:r>
          </a:p>
          <a:p>
            <a:r>
              <a:rPr dirty="0" lang="en-US" sz="2300">
                <a:latin charset="0" panose="02020603050405020304" pitchFamily="18" typeface="Times New Roman"/>
                <a:cs charset="0" panose="02020603050405020304" pitchFamily="18" typeface="Times New Roman"/>
              </a:rPr>
              <a:t>It keeps the record of books recommended by MU.                                   </a:t>
            </a:r>
          </a:p>
          <a:p>
            <a:r>
              <a:rPr dirty="0" lang="en-US" sz="2300">
                <a:latin charset="0" panose="02020603050405020304" pitchFamily="18" typeface="Times New Roman"/>
                <a:cs charset="0" panose="02020603050405020304" pitchFamily="18" typeface="Times New Roman"/>
              </a:rPr>
              <a:t>It helps the users to read the books without any complexity.</a:t>
            </a:r>
          </a:p>
          <a:p>
            <a:r>
              <a:rPr dirty="0" lang="en-US" sz="2300">
                <a:latin charset="0" panose="02020603050405020304" pitchFamily="18" typeface="Times New Roman"/>
                <a:cs charset="0" panose="02020603050405020304" pitchFamily="18" typeface="Times New Roman"/>
              </a:rPr>
              <a:t>It saves the time of users by providing access to bookstore from anywhere.                        </a:t>
            </a:r>
          </a:p>
          <a:p>
            <a:r>
              <a:rPr dirty="0" lang="en-US" sz="2300">
                <a:latin charset="0" panose="02020603050405020304" pitchFamily="18" typeface="Times New Roman"/>
                <a:cs charset="0" panose="02020603050405020304" pitchFamily="18" typeface="Times New Roman"/>
              </a:rPr>
              <a:t>Online bookstore allows its users to search a book online based on title, author and subject.</a:t>
            </a:r>
          </a:p>
          <a:p>
            <a:r>
              <a:rPr dirty="0" lang="en-US" sz="2300">
                <a:latin charset="0" panose="02020603050405020304" pitchFamily="18" typeface="Times New Roman"/>
                <a:cs charset="0" panose="02020603050405020304" pitchFamily="18" typeface="Times New Roman"/>
              </a:rPr>
              <a:t>The user can also give feedback to a book by giving ratings on a score of five and can also leave a review. This can be helpful for the users who intend to find the best among the others.</a:t>
            </a:r>
            <a:endParaRPr dirty="0" lang="en-IN" sz="23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1233995344"/>
      </p:ext>
    </p:extLst>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Bookstore Online Images, Stock Photos &amp;amp; Vectors | Shutterstock" id="2" name="Picture 2"/>
          <p:cNvPicPr>
            <a:picLocks noChangeArrowheads="1" noChangeAspect="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b="-137"/>
          <a:stretch/>
        </p:blipFill>
        <p:spPr bwMode="auto">
          <a:xfrm>
            <a:off x="2806471" y="1839052"/>
            <a:ext cx="6277759" cy="331604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624577" y="0"/>
            <a:ext cx="9905998" cy="1478570"/>
          </a:xfrm>
        </p:spPr>
        <p:txBody>
          <a:bodyPr/>
          <a:lstStyle/>
          <a:p>
            <a:r>
              <a:rPr dirty="0" lang="en-IN">
                <a:latin charset="0" panose="02020603050405020304" pitchFamily="18" typeface="Times New Roman"/>
                <a:cs charset="0" panose="02020603050405020304" pitchFamily="18" typeface="Times New Roman"/>
              </a:rPr>
              <a:t>1.3 Scope</a:t>
            </a:r>
          </a:p>
        </p:txBody>
      </p:sp>
      <p:sp>
        <p:nvSpPr>
          <p:cNvPr id="4" name="Content Placeholder 2"/>
          <p:cNvSpPr>
            <a:spLocks noGrp="1"/>
          </p:cNvSpPr>
          <p:nvPr>
            <p:ph idx="1"/>
          </p:nvPr>
        </p:nvSpPr>
        <p:spPr>
          <a:xfrm>
            <a:off x="624577" y="1478569"/>
            <a:ext cx="11024084" cy="4100595"/>
          </a:xfrm>
        </p:spPr>
        <p:txBody>
          <a:bodyPr>
            <a:normAutofit/>
          </a:bodyPr>
          <a:lstStyle/>
          <a:p>
            <a:pPr indent="0" marL="0">
              <a:buNone/>
            </a:pPr>
            <a:r>
              <a:rPr dirty="0" lang="en-US">
                <a:latin charset="0" panose="02020603050405020304" pitchFamily="18" typeface="Times New Roman"/>
                <a:cs charset="0" panose="02020603050405020304" pitchFamily="18" typeface="Times New Roman"/>
              </a:rPr>
              <a:t>This project has a wide scope, as it is intended only for students of APSIT. This project is going to develop generic software, which can be applied by any businesses organization. </a:t>
            </a:r>
          </a:p>
          <a:p>
            <a:pPr indent="0" marL="0">
              <a:buNone/>
            </a:pPr>
            <a:r>
              <a:rPr dirty="0" lang="en-IN">
                <a:latin charset="0" panose="02020603050405020304" pitchFamily="18" typeface="Times New Roman"/>
                <a:cs charset="0" panose="02020603050405020304" pitchFamily="18" typeface="Times New Roman"/>
              </a:rPr>
              <a:t>It aims at reducing user's searching time and also providing user friendly environment.</a:t>
            </a:r>
          </a:p>
          <a:p>
            <a:pPr indent="0" marL="0">
              <a:buNone/>
            </a:pPr>
            <a:r>
              <a:rPr dirty="0" lang="en-US">
                <a:latin charset="0" panose="02020603050405020304" pitchFamily="18" typeface="Times New Roman"/>
                <a:cs charset="0" panose="02020603050405020304" pitchFamily="18" typeface="Times New Roman"/>
              </a:rPr>
              <a:t>More over it provides facility of searching through various books sorted category wise and accessing books from anywhere. Also the software is going to provide a huge amount of summary data. It allows the admin to keep a record of  the users and provide them login access.</a:t>
            </a:r>
          </a:p>
        </p:txBody>
      </p:sp>
    </p:spTree>
    <p:extLst>
      <p:ext uri="{BB962C8B-B14F-4D97-AF65-F5344CB8AC3E}">
        <p14:creationId xmlns:p14="http://schemas.microsoft.com/office/powerpoint/2010/main" val="36119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906 Bookstore Logo Stock Photos and Images - 123RF"/>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902920" y="0"/>
            <a:ext cx="788227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704091" y="-39756"/>
            <a:ext cx="9905998" cy="1478570"/>
          </a:xfrm>
        </p:spPr>
        <p:txBody>
          <a:bodyPr/>
          <a:lstStyle/>
          <a:p>
            <a:r>
              <a:rPr lang="en-IN" dirty="0">
                <a:latin typeface="Times New Roman" panose="02020603050405020304" pitchFamily="18" charset="0"/>
                <a:cs typeface="Times New Roman" panose="02020603050405020304" pitchFamily="18" charset="0"/>
              </a:rPr>
              <a:t>1.4 Existing System/Project</a:t>
            </a:r>
          </a:p>
        </p:txBody>
      </p:sp>
      <p:sp>
        <p:nvSpPr>
          <p:cNvPr id="5" name="Content Placeholder 2"/>
          <p:cNvSpPr>
            <a:spLocks noGrp="1"/>
          </p:cNvSpPr>
          <p:nvPr>
            <p:ph idx="1"/>
          </p:nvPr>
        </p:nvSpPr>
        <p:spPr>
          <a:xfrm>
            <a:off x="598074" y="1240030"/>
            <a:ext cx="11156606" cy="5187274"/>
          </a:xfrm>
        </p:spPr>
        <p:txBody>
          <a:bodyPr>
            <a:normAutofit fontScale="92500"/>
          </a:bodyPr>
          <a:lstStyle/>
          <a:p>
            <a:r>
              <a:rPr lang="en-US" dirty="0">
                <a:latin typeface="Times New Roman" panose="02020603050405020304" pitchFamily="18" charset="0"/>
                <a:cs typeface="Times New Roman" panose="02020603050405020304" pitchFamily="18" charset="0"/>
              </a:rPr>
              <a:t>Currently we have to take out time search any bookstore or library if we want to refer a book.</a:t>
            </a:r>
          </a:p>
          <a:p>
            <a:r>
              <a:rPr lang="en-US" dirty="0">
                <a:latin typeface="Times New Roman" panose="02020603050405020304" pitchFamily="18" charset="0"/>
                <a:cs typeface="Times New Roman" panose="02020603050405020304" pitchFamily="18" charset="0"/>
              </a:rPr>
              <a:t>In the present system to generate the reports based on the management requirement, extensive searching of records is needed.                                </a:t>
            </a:r>
          </a:p>
          <a:p>
            <a:r>
              <a:rPr lang="en-US" dirty="0">
                <a:latin typeface="Times New Roman" panose="02020603050405020304" pitchFamily="18" charset="0"/>
                <a:cs typeface="Times New Roman" panose="02020603050405020304" pitchFamily="18" charset="0"/>
              </a:rPr>
              <a:t>Also in the present system user and admin have to do all the work manually.                 </a:t>
            </a:r>
          </a:p>
          <a:p>
            <a:r>
              <a:rPr lang="en-US" dirty="0">
                <a:latin typeface="Times New Roman" panose="02020603050405020304" pitchFamily="18" charset="0"/>
                <a:cs typeface="Times New Roman" panose="02020603050405020304" pitchFamily="18" charset="0"/>
              </a:rPr>
              <a:t>During issuing order of more stock, the project register is required to check to availability of stock in hand and it takes time to check records.</a:t>
            </a:r>
          </a:p>
          <a:p>
            <a:r>
              <a:rPr lang="en-US" dirty="0">
                <a:latin typeface="Times New Roman" panose="02020603050405020304" pitchFamily="18" charset="0"/>
                <a:cs typeface="Times New Roman" panose="02020603050405020304" pitchFamily="18" charset="0"/>
              </a:rPr>
              <a:t>Many a times we have to wait a lot to issue or purchase a book if there is a lot of rush in libraries and stores.</a:t>
            </a:r>
          </a:p>
          <a:p>
            <a:r>
              <a:rPr lang="en-US" dirty="0">
                <a:latin typeface="Times New Roman" panose="02020603050405020304" pitchFamily="18" charset="0"/>
                <a:cs typeface="Times New Roman" panose="02020603050405020304" pitchFamily="18" charset="0"/>
              </a:rPr>
              <a:t>And sometimes the book we need to borrow or buy is also unavailable due to limited stock.</a:t>
            </a:r>
          </a:p>
          <a:p>
            <a:r>
              <a:rPr lang="en-US" dirty="0">
                <a:latin typeface="Times New Roman" panose="02020603050405020304" pitchFamily="18" charset="0"/>
                <a:cs typeface="Times New Roman" panose="02020603050405020304" pitchFamily="18" charset="0"/>
              </a:rPr>
              <a:t>Offline stores are restricted by time.  </a:t>
            </a:r>
          </a:p>
        </p:txBody>
      </p:sp>
    </p:spTree>
    <p:extLst>
      <p:ext uri="{BB962C8B-B14F-4D97-AF65-F5344CB8AC3E}">
        <p14:creationId xmlns:p14="http://schemas.microsoft.com/office/powerpoint/2010/main" val="2603834165"/>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Bookstore online concept vector flat style design illustration. Huge  smartphone bookstore with people reading books while | CanStock" id="2" name="Picture 2"/>
          <p:cNvPicPr>
            <a:picLocks noChangeArrowheads="1" noChangeAspect="1"/>
          </p:cNvPicPr>
          <p:nvPr/>
        </p:nvPicPr>
        <p:blipFill rotWithShape="1">
          <a:blip r:embed="rId2">
            <a:extLst>
              <a:ext uri="{28A0092B-C50C-407E-A947-70E740481C1C}">
                <a14:useLocalDpi xmlns:a14="http://schemas.microsoft.com/office/drawing/2010/main" val="0"/>
              </a:ext>
            </a:extLst>
          </a:blip>
          <a:srcRect b="74"/>
          <a:stretch/>
        </p:blipFill>
        <p:spPr bwMode="auto">
          <a:xfrm>
            <a:off x="3597441" y="1298551"/>
            <a:ext cx="4802583" cy="442638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770352" y="0"/>
            <a:ext cx="9905998" cy="1478570"/>
          </a:xfrm>
        </p:spPr>
        <p:txBody>
          <a:bodyPr/>
          <a:lstStyle/>
          <a:p>
            <a:r>
              <a:rPr dirty="0" lang="en-IN">
                <a:latin charset="0" panose="02020603050405020304" pitchFamily="18" typeface="Times New Roman"/>
                <a:cs charset="0" panose="02020603050405020304" pitchFamily="18" typeface="Times New Roman"/>
              </a:rPr>
              <a:t>2 Technology Stack</a:t>
            </a:r>
          </a:p>
        </p:txBody>
      </p:sp>
      <p:sp>
        <p:nvSpPr>
          <p:cNvPr id="4" name="Content Placeholder 2"/>
          <p:cNvSpPr>
            <a:spLocks noGrp="1"/>
          </p:cNvSpPr>
          <p:nvPr>
            <p:ph idx="1"/>
          </p:nvPr>
        </p:nvSpPr>
        <p:spPr>
          <a:xfrm>
            <a:off x="770351" y="1518326"/>
            <a:ext cx="9905999" cy="3541714"/>
          </a:xfrm>
        </p:spPr>
        <p:txBody>
          <a:bodyPr/>
          <a:lstStyle/>
          <a:p>
            <a:pPr indent="0" marL="0">
              <a:buNone/>
            </a:pPr>
            <a:r>
              <a:rPr dirty="0" lang="en-IN">
                <a:latin charset="0" panose="02020603050405020304" pitchFamily="18" typeface="Times New Roman"/>
                <a:cs charset="0" panose="02020603050405020304" pitchFamily="18" typeface="Times New Roman"/>
              </a:rPr>
              <a:t>Front-End : JSP, Html, CSS, JS.                                </a:t>
            </a:r>
          </a:p>
          <a:p>
            <a:pPr indent="0" marL="0">
              <a:buNone/>
            </a:pPr>
            <a:r>
              <a:rPr dirty="0" lang="en-IN">
                <a:latin charset="0" panose="02020603050405020304" pitchFamily="18" typeface="Times New Roman"/>
                <a:cs charset="0" panose="02020603050405020304" pitchFamily="18" typeface="Times New Roman"/>
              </a:rPr>
              <a:t>Server-side: Servlet.</a:t>
            </a:r>
          </a:p>
          <a:p>
            <a:pPr indent="0" marL="0">
              <a:buNone/>
            </a:pPr>
            <a:r>
              <a:rPr dirty="0" lang="en-IN">
                <a:latin charset="0" panose="02020603050405020304" pitchFamily="18" typeface="Times New Roman"/>
                <a:cs charset="0" panose="02020603050405020304" pitchFamily="18" typeface="Times New Roman"/>
              </a:rPr>
              <a:t>Back-end: MYSQL, Java, PHP.</a:t>
            </a:r>
          </a:p>
          <a:p>
            <a:pPr indent="0" marL="0">
              <a:buNone/>
            </a:pPr>
            <a:r>
              <a:rPr dirty="0" lang="en-IN">
                <a:latin charset="0" panose="02020603050405020304" pitchFamily="18" typeface="Times New Roman"/>
                <a:cs charset="0" panose="02020603050405020304" pitchFamily="18" typeface="Times New Roman"/>
              </a:rPr>
              <a:t>Server: Tomcat 8.5. </a:t>
            </a:r>
          </a:p>
        </p:txBody>
      </p:sp>
    </p:spTree>
    <p:extLst>
      <p:ext uri="{BB962C8B-B14F-4D97-AF65-F5344CB8AC3E}">
        <p14:creationId xmlns:p14="http://schemas.microsoft.com/office/powerpoint/2010/main" val="169784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Online training, online library, ... | Stock vector | Colourbox"/>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3557222" y="1663262"/>
            <a:ext cx="4751890" cy="35593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717343" y="-39756"/>
            <a:ext cx="9905998" cy="1478570"/>
          </a:xfrm>
        </p:spPr>
        <p:txBody>
          <a:bodyPr/>
          <a:lstStyle/>
          <a:p>
            <a:r>
              <a:rPr lang="en-IN" dirty="0">
                <a:latin typeface="Times New Roman" panose="02020603050405020304" pitchFamily="18" charset="0"/>
                <a:cs typeface="Times New Roman" panose="02020603050405020304" pitchFamily="18" charset="0"/>
              </a:rPr>
              <a:t>3.1 Benefits For Environment</a:t>
            </a:r>
          </a:p>
        </p:txBody>
      </p:sp>
      <p:sp>
        <p:nvSpPr>
          <p:cNvPr id="4" name="Content Placeholder 2"/>
          <p:cNvSpPr>
            <a:spLocks noGrp="1"/>
          </p:cNvSpPr>
          <p:nvPr>
            <p:ph idx="1"/>
          </p:nvPr>
        </p:nvSpPr>
        <p:spPr>
          <a:xfrm>
            <a:off x="717341" y="1554699"/>
            <a:ext cx="10759041" cy="5018379"/>
          </a:xfrm>
        </p:spPr>
        <p:txBody>
          <a:bodyPr>
            <a:normAutofit fontScale="92500"/>
          </a:bodyPr>
          <a:lstStyle/>
          <a:p>
            <a:r>
              <a:rPr lang="en-US" dirty="0">
                <a:latin typeface="Times New Roman" panose="02020603050405020304" pitchFamily="18" charset="0"/>
                <a:cs typeface="Times New Roman" panose="02020603050405020304" pitchFamily="18" charset="0"/>
              </a:rPr>
              <a:t>In printing of books lot of paper is utilized which means more deforestation. Downloading or reading from a pdf can reduce deforestation.                            </a:t>
            </a:r>
          </a:p>
          <a:p>
            <a:r>
              <a:rPr lang="en-US" dirty="0">
                <a:latin typeface="Times New Roman" panose="02020603050405020304" pitchFamily="18" charset="0"/>
                <a:cs typeface="Times New Roman" panose="02020603050405020304" pitchFamily="18" charset="0"/>
              </a:rPr>
              <a:t>Whenever you prefer an eBook you are essentially bypassing the old requirement of a fossil fuel vehicle to deliver or pick up the product. The production of printed books produces about 10 times more CO2 in the atmosphere than eBooks.</a:t>
            </a:r>
          </a:p>
          <a:p>
            <a:r>
              <a:rPr lang="en-US" dirty="0">
                <a:latin typeface="Times New Roman" panose="02020603050405020304" pitchFamily="18" charset="0"/>
                <a:cs typeface="Times New Roman" panose="02020603050405020304" pitchFamily="18" charset="0"/>
              </a:rPr>
              <a:t>Printing books also require a lot of electricity to produce traditional books.</a:t>
            </a:r>
          </a:p>
          <a:p>
            <a:r>
              <a:rPr lang="en-US" dirty="0">
                <a:latin typeface="Times New Roman" panose="02020603050405020304" pitchFamily="18" charset="0"/>
                <a:cs typeface="Times New Roman" panose="02020603050405020304" pitchFamily="18" charset="0"/>
              </a:rPr>
              <a:t>Even though book stores that sell books are fun places to spend time and read, think of all the amount of energy required to warm or cool such a large store.</a:t>
            </a:r>
          </a:p>
          <a:p>
            <a:r>
              <a:rPr lang="en-US" dirty="0">
                <a:latin typeface="Times New Roman" panose="02020603050405020304" pitchFamily="18" charset="0"/>
                <a:cs typeface="Times New Roman" panose="02020603050405020304" pitchFamily="18" charset="0"/>
              </a:rPr>
              <a:t>Physical presence of a bookstore also takes up a lot of land space. This land otherwise can also be utilized for greener means like planting trees, gardens or farming.</a:t>
            </a:r>
          </a:p>
          <a:p>
            <a:pPr marL="0" indent="0">
              <a:buNone/>
            </a:pPr>
            <a:endParaRPr lang="en-IN" dirty="0"/>
          </a:p>
        </p:txBody>
      </p:sp>
    </p:spTree>
    <p:extLst>
      <p:ext uri="{BB962C8B-B14F-4D97-AF65-F5344CB8AC3E}">
        <p14:creationId xmlns:p14="http://schemas.microsoft.com/office/powerpoint/2010/main" val="918813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41CBB0-BAA0-4983-8F2B-E10AF3358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96F0E7-E7B5-406E-8E94-F0043B2AC7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1175</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Georgia</vt:lpstr>
      <vt:lpstr>Segoe UI</vt:lpstr>
      <vt:lpstr>Times New Roman</vt:lpstr>
      <vt:lpstr>Office Theme</vt:lpstr>
      <vt:lpstr>PowerPoint Presentation</vt:lpstr>
      <vt:lpstr>PowerPoint Presentation</vt:lpstr>
      <vt:lpstr>ABSTRACT</vt:lpstr>
      <vt:lpstr>1.1 Problem definition</vt:lpstr>
      <vt:lpstr>1.2 Objective</vt:lpstr>
      <vt:lpstr>1.3 Scope</vt:lpstr>
      <vt:lpstr>1.4 Existing System/Project</vt:lpstr>
      <vt:lpstr>2 Technology Stack</vt:lpstr>
      <vt:lpstr>3.1 Benefits For Environment</vt:lpstr>
      <vt:lpstr>3.2 Benefits For Society</vt:lpstr>
      <vt:lpstr>3.3 Applications</vt:lpstr>
      <vt:lpstr>Project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2021-10-02T07:33:25Z</dcterms:created>
  <dcterms:modified xsi:type="dcterms:W3CDTF">2022-05-09T19:09:12Z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1812410</vt:lpwstr>
  </property>
  <property fmtid="{D5CDD505-2E9C-101B-9397-08002B2CF9AE}" name="NXPowerLiteSettings" pid="4">
    <vt:lpwstr>F7000400038000</vt:lpwstr>
  </property>
  <property fmtid="{D5CDD505-2E9C-101B-9397-08002B2CF9AE}" name="NXPowerLiteVersion" pid="5">
    <vt:lpwstr>S9.1.4</vt:lpwstr>
  </property>
</Properties>
</file>