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1" r:id="rId10"/>
    <p:sldId id="262" r:id="rId11"/>
    <p:sldId id="263" r:id="rId12"/>
    <p:sldId id="267" r:id="rId13"/>
    <p:sldId id="264" r:id="rId14"/>
    <p:sldId id="265" r:id="rId15"/>
    <p:sldId id="266" r:id="rId16"/>
    <p:sldId id="275" r:id="rId17"/>
    <p:sldId id="271" r:id="rId18"/>
    <p:sldId id="268" r:id="rId19"/>
    <p:sldId id="269" r:id="rId20"/>
    <p:sldId id="270" r:id="rId21"/>
  </p:sldIdLst>
  <p:sldSz cx="10080625" cy="7559675"/>
  <p:notesSz cx="7559675" cy="10691813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224" y="1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AF466F-BDA4-4F18-9C7B-FF0A9A1B0E80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A3D3451-B9B8-4790-A576-93125D86E38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A3D3451-B9B8-4790-A576-93125D86E38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A3D3451-B9B8-4790-A576-93125D86E38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A3D3451-B9B8-4790-A576-93125D86E38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A3D3451-B9B8-4790-A576-93125D86E38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A3D3451-B9B8-4790-A576-93125D86E38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B28685-4D0C-42D5-8013-B5904CD1FCBC}" type="datetime1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A3D3451-B9B8-4790-A576-93125D86E38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DA3D3451-B9B8-4790-A576-93125D86E38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ctr"/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r"/>
            <a:fld id="{DA3D3451-B9B8-4790-A576-93125D86E38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algn="ctr"/>
            <a:r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pPr algn="r"/>
            <a:fld id="{DA3D3451-B9B8-4790-A576-93125D86E38D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72000" y="235080"/>
            <a:ext cx="4226040" cy="84492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3"/>
          <a:stretch/>
        </p:blipFill>
        <p:spPr>
          <a:xfrm>
            <a:off x="7632600" y="72000"/>
            <a:ext cx="1635840" cy="1584000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>
          <a:xfrm>
            <a:off x="431800" y="2843733"/>
            <a:ext cx="9047520" cy="145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pt-BR" sz="4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Laboratorul 1 </a:t>
            </a:r>
          </a:p>
          <a:p>
            <a:pPr algn="ctr"/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Introducere </a:t>
            </a:r>
            <a:r>
              <a:rPr lang="ro-RO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î</a:t>
            </a:r>
            <a:r>
              <a:rPr lang="pt-BR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Verilog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0953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`timescale 1ns/100ps</a:t>
            </a:r>
            <a:endParaRPr lang="ro-RO" b="1" dirty="0" smtClean="0">
              <a:solidFill>
                <a:srgbClr val="C00000"/>
              </a:solidFill>
            </a:endParaRPr>
          </a:p>
          <a:p>
            <a:pPr marL="120953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m</a:t>
            </a:r>
            <a:r>
              <a:rPr lang="ro-RO" b="1" dirty="0" err="1" smtClean="0">
                <a:solidFill>
                  <a:srgbClr val="00B050"/>
                </a:solidFill>
              </a:rPr>
              <a:t>odule</a:t>
            </a:r>
            <a:r>
              <a:rPr lang="ro-RO" b="1" dirty="0" smtClean="0">
                <a:solidFill>
                  <a:srgbClr val="00B050"/>
                </a:solidFill>
              </a:rPr>
              <a:t> </a:t>
            </a:r>
            <a:r>
              <a:rPr lang="ro-RO" dirty="0" smtClean="0"/>
              <a:t>nume_modul(lista_porturi)</a:t>
            </a:r>
            <a:r>
              <a:rPr lang="en-US" dirty="0" smtClean="0"/>
              <a:t>;</a:t>
            </a:r>
          </a:p>
          <a:p>
            <a:pPr marL="120953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input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semnal_1b</a:t>
            </a:r>
          </a:p>
          <a:p>
            <a:pPr marL="120953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 [7:0] semnal_8b</a:t>
            </a:r>
          </a:p>
          <a:p>
            <a:pPr marL="120953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dirty="0" smtClean="0"/>
              <a:t> [4:0] semnal_5b</a:t>
            </a:r>
          </a:p>
          <a:p>
            <a:pPr marL="120953" indent="0">
              <a:buNone/>
            </a:pPr>
            <a:r>
              <a:rPr lang="en-US" dirty="0" smtClean="0"/>
              <a:t>assign </a:t>
            </a:r>
            <a:r>
              <a:rPr lang="en-US" dirty="0" err="1" smtClean="0"/>
              <a:t>var_wire</a:t>
            </a:r>
            <a:r>
              <a:rPr lang="en-US" dirty="0" smtClean="0"/>
              <a:t> = </a:t>
            </a:r>
            <a:r>
              <a:rPr lang="en-US" dirty="0" err="1" smtClean="0"/>
              <a:t>var_reg</a:t>
            </a:r>
            <a:r>
              <a:rPr lang="en-US" dirty="0" smtClean="0"/>
              <a:t>; </a:t>
            </a:r>
          </a:p>
          <a:p>
            <a:pPr marL="120953" indent="0"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//</a:t>
            </a:r>
            <a:r>
              <a:rPr lang="en-US" b="1" dirty="0" err="1" smtClean="0">
                <a:solidFill>
                  <a:schemeClr val="accent6"/>
                </a:solidFill>
              </a:rPr>
              <a:t>acesta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</a:rPr>
              <a:t>este</a:t>
            </a:r>
            <a:r>
              <a:rPr lang="en-US" b="1" dirty="0" smtClean="0">
                <a:solidFill>
                  <a:schemeClr val="accent6"/>
                </a:solidFill>
              </a:rPr>
              <a:t> un </a:t>
            </a:r>
            <a:r>
              <a:rPr lang="en-US" b="1" dirty="0" err="1" smtClean="0">
                <a:solidFill>
                  <a:schemeClr val="accent6"/>
                </a:solidFill>
              </a:rPr>
              <a:t>comentariu</a:t>
            </a:r>
            <a:endParaRPr lang="en-US" b="1" dirty="0" smtClean="0">
              <a:solidFill>
                <a:schemeClr val="accent6"/>
              </a:solidFill>
            </a:endParaRPr>
          </a:p>
          <a:p>
            <a:pPr marL="120953" indent="0">
              <a:buNone/>
            </a:pP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dirty="0" smtClean="0">
                <a:solidFill>
                  <a:srgbClr val="00B050"/>
                </a:solidFill>
              </a:rPr>
              <a:t>lways</a:t>
            </a:r>
            <a:r>
              <a:rPr lang="en-US" dirty="0" smtClean="0"/>
              <a:t> @(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00B050"/>
                </a:solidFill>
              </a:rPr>
              <a:t>begin</a:t>
            </a:r>
          </a:p>
          <a:p>
            <a:pPr marL="120953" indent="0"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// </a:t>
            </a:r>
            <a:r>
              <a:rPr lang="en-US" b="1" dirty="0" err="1" smtClean="0">
                <a:solidFill>
                  <a:schemeClr val="accent6"/>
                </a:solidFill>
              </a:rPr>
              <a:t>ceva</a:t>
            </a:r>
            <a:r>
              <a:rPr lang="en-US" b="1" dirty="0" smtClean="0">
                <a:solidFill>
                  <a:schemeClr val="accent6"/>
                </a:solidFill>
              </a:rPr>
              <a:t> cod </a:t>
            </a:r>
            <a:r>
              <a:rPr lang="en-US" b="1" dirty="0" err="1" smtClean="0">
                <a:solidFill>
                  <a:schemeClr val="accent6"/>
                </a:solidFill>
              </a:rPr>
              <a:t>aici</a:t>
            </a:r>
            <a:endParaRPr lang="en-US" b="1" dirty="0">
              <a:solidFill>
                <a:schemeClr val="accent6"/>
              </a:solidFill>
            </a:endParaRPr>
          </a:p>
          <a:p>
            <a:pPr marL="120953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end</a:t>
            </a:r>
            <a:endParaRPr lang="en-US" b="1" dirty="0">
              <a:solidFill>
                <a:srgbClr val="00B050"/>
              </a:solidFill>
            </a:endParaRPr>
          </a:p>
          <a:p>
            <a:pPr marL="120953" indent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endmodule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ro-RO" b="1" dirty="0" smtClean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Structură modul </a:t>
            </a:r>
            <a:r>
              <a:rPr lang="ro-RO" dirty="0" err="1"/>
              <a:t>V</a:t>
            </a:r>
            <a:r>
              <a:rPr lang="ro-RO" dirty="0" err="1" smtClean="0"/>
              <a:t>erilog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748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 smtClean="0"/>
              <a:t>Verilog</a:t>
            </a:r>
            <a:r>
              <a:rPr lang="ro-RO" dirty="0" smtClean="0"/>
              <a:t> are multe tipuri de date, ca orice alt limbaj.</a:t>
            </a:r>
          </a:p>
          <a:p>
            <a:r>
              <a:rPr lang="ro-RO" dirty="0" smtClean="0"/>
              <a:t>Din punct de vedere al descrierii hardware, 2 tipuri de date sunt importante:</a:t>
            </a:r>
          </a:p>
          <a:p>
            <a:pPr marL="635303" indent="-514350">
              <a:buFont typeface="+mj-lt"/>
              <a:buAutoNum type="arabicPeriod"/>
            </a:pPr>
            <a:r>
              <a:rPr lang="ro-RO" dirty="0" err="1" smtClean="0"/>
              <a:t>Reg</a:t>
            </a:r>
            <a:r>
              <a:rPr lang="ro-RO" dirty="0" smtClean="0"/>
              <a:t> –un tip de date cu memorie folosit pentru a reține valori. Ex </a:t>
            </a:r>
            <a:r>
              <a:rPr lang="ro-RO" dirty="0" err="1" smtClean="0"/>
              <a:t>reg</a:t>
            </a:r>
            <a:r>
              <a:rPr lang="ro-RO" dirty="0" smtClean="0"/>
              <a:t> </a:t>
            </a:r>
            <a:r>
              <a:rPr lang="en-US" dirty="0" smtClean="0"/>
              <a:t>[7:0] </a:t>
            </a:r>
            <a:r>
              <a:rPr lang="en-US" dirty="0" err="1" smtClean="0"/>
              <a:t>address_bus</a:t>
            </a:r>
            <a:endParaRPr lang="en-US" dirty="0" smtClean="0"/>
          </a:p>
          <a:p>
            <a:pPr marL="635303" indent="-514350">
              <a:buFont typeface="+mj-lt"/>
              <a:buAutoNum type="arabicPeriod"/>
            </a:pPr>
            <a:r>
              <a:rPr lang="en-US" dirty="0" smtClean="0"/>
              <a:t>Wire – </a:t>
            </a:r>
            <a:r>
              <a:rPr lang="en-US" dirty="0" err="1" smtClean="0"/>
              <a:t>este</a:t>
            </a:r>
            <a:r>
              <a:rPr lang="en-US" dirty="0" smtClean="0"/>
              <a:t> un tip de date f</a:t>
            </a:r>
            <a:r>
              <a:rPr lang="ro-RO" dirty="0" smtClean="0"/>
              <a:t>ă</a:t>
            </a:r>
            <a:r>
              <a:rPr lang="en-US" dirty="0" smtClean="0"/>
              <a:t>r</a:t>
            </a:r>
            <a:r>
              <a:rPr lang="ro-RO" dirty="0" smtClean="0"/>
              <a:t>ă memorie, folosit pentru a conecta două porturi, ca un fir. Ex </a:t>
            </a:r>
            <a:r>
              <a:rPr lang="ro-RO" dirty="0" err="1" smtClean="0"/>
              <a:t>wire</a:t>
            </a:r>
            <a:r>
              <a:rPr lang="ro-RO" dirty="0" smtClean="0"/>
              <a:t> </a:t>
            </a:r>
            <a:r>
              <a:rPr lang="en-US" dirty="0" smtClean="0"/>
              <a:t>[7:0] </a:t>
            </a:r>
            <a:r>
              <a:rPr lang="en-US" dirty="0" err="1" smtClean="0"/>
              <a:t>address_bus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Tipuri</a:t>
            </a:r>
            <a:r>
              <a:rPr lang="en-US" dirty="0" smtClean="0"/>
              <a:t> de date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17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 err="1" smtClean="0"/>
              <a:t>Verilog</a:t>
            </a:r>
            <a:r>
              <a:rPr lang="ro-RO" dirty="0" smtClean="0"/>
              <a:t> suportă toate instrucțiunile de control pe care le are și limbajul C: for, case, </a:t>
            </a:r>
            <a:r>
              <a:rPr lang="ro-RO" dirty="0" err="1" smtClean="0"/>
              <a:t>while</a:t>
            </a:r>
            <a:r>
              <a:rPr lang="ro-RO" dirty="0" smtClean="0"/>
              <a:t>, </a:t>
            </a:r>
            <a:r>
              <a:rPr lang="ro-RO" dirty="0" err="1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ro-RO" dirty="0" smtClean="0"/>
              <a:t>.</a:t>
            </a:r>
          </a:p>
          <a:p>
            <a:r>
              <a:rPr lang="ro-RO" dirty="0" smtClean="0"/>
              <a:t>Ex:</a:t>
            </a:r>
            <a:endParaRPr lang="en-US" dirty="0"/>
          </a:p>
          <a:p>
            <a:pPr marL="120953" indent="0">
              <a:buNone/>
            </a:pPr>
            <a:r>
              <a:rPr lang="en-US" dirty="0"/>
              <a:t>// </a:t>
            </a:r>
            <a:r>
              <a:rPr lang="en-US" dirty="0">
                <a:solidFill>
                  <a:srgbClr val="00B050"/>
                </a:solidFill>
              </a:rPr>
              <a:t>begin </a:t>
            </a:r>
            <a:r>
              <a:rPr lang="ro-RO" dirty="0" smtClean="0">
                <a:solidFill>
                  <a:srgbClr val="00B050"/>
                </a:solidFill>
              </a:rPr>
              <a:t>și </a:t>
            </a:r>
            <a:r>
              <a:rPr lang="en-US" dirty="0" smtClean="0">
                <a:solidFill>
                  <a:srgbClr val="00B050"/>
                </a:solidFill>
              </a:rPr>
              <a:t>end </a:t>
            </a:r>
            <a:r>
              <a:rPr lang="ro-RO" dirty="0" smtClean="0">
                <a:solidFill>
                  <a:srgbClr val="00B050"/>
                </a:solidFill>
              </a:rPr>
              <a:t>țin locul acoladelor din </a:t>
            </a:r>
            <a:r>
              <a:rPr lang="en-US" dirty="0" smtClean="0">
                <a:solidFill>
                  <a:srgbClr val="00B050"/>
                </a:solidFill>
              </a:rPr>
              <a:t>C/C++</a:t>
            </a:r>
            <a:endParaRPr lang="en-US" dirty="0">
              <a:solidFill>
                <a:srgbClr val="00B050"/>
              </a:solidFill>
            </a:endParaRPr>
          </a:p>
          <a:p>
            <a:pPr marL="120953" indent="0">
              <a:buNone/>
            </a:pPr>
            <a:r>
              <a:rPr lang="en-US" dirty="0"/>
              <a:t>if (enable == 1'b1) begin</a:t>
            </a:r>
          </a:p>
          <a:p>
            <a:pPr marL="120953" indent="0">
              <a:buNone/>
            </a:pPr>
            <a:r>
              <a:rPr lang="en-US" dirty="0"/>
              <a:t>   data = 10; // </a:t>
            </a:r>
            <a:r>
              <a:rPr lang="en-US" dirty="0" smtClean="0"/>
              <a:t>Decimal</a:t>
            </a:r>
            <a:endParaRPr lang="en-US" dirty="0"/>
          </a:p>
          <a:p>
            <a:pPr marL="120953" indent="0">
              <a:buNone/>
            </a:pPr>
            <a:r>
              <a:rPr lang="en-US" dirty="0"/>
              <a:t>   address = 16'hDEAD; // Hexadecimal</a:t>
            </a:r>
          </a:p>
          <a:p>
            <a:pPr marL="120953" indent="0">
              <a:buNone/>
            </a:pPr>
            <a:r>
              <a:rPr lang="en-US" dirty="0"/>
              <a:t>   </a:t>
            </a:r>
            <a:r>
              <a:rPr lang="en-US" dirty="0" err="1"/>
              <a:t>wr_enable</a:t>
            </a:r>
            <a:r>
              <a:rPr lang="en-US" dirty="0"/>
              <a:t> = 1'b1; // Binary  </a:t>
            </a:r>
          </a:p>
          <a:p>
            <a:pPr marL="120953" indent="0">
              <a:buNone/>
            </a:pPr>
            <a:r>
              <a:rPr lang="en-US" dirty="0"/>
              <a:t>end else begin</a:t>
            </a:r>
          </a:p>
          <a:p>
            <a:pPr marL="120953" indent="0">
              <a:buNone/>
            </a:pPr>
            <a:r>
              <a:rPr lang="en-US" dirty="0"/>
              <a:t>   data = 32'b0;</a:t>
            </a:r>
          </a:p>
          <a:p>
            <a:pPr marL="120953" indent="0">
              <a:buNone/>
            </a:pPr>
            <a:r>
              <a:rPr lang="en-US" dirty="0"/>
              <a:t>   </a:t>
            </a:r>
            <a:r>
              <a:rPr lang="en-US" dirty="0" err="1"/>
              <a:t>wr_enable</a:t>
            </a:r>
            <a:r>
              <a:rPr lang="en-US" dirty="0"/>
              <a:t> = 1'b0;</a:t>
            </a:r>
          </a:p>
          <a:p>
            <a:pPr marL="120953" indent="0">
              <a:buNone/>
            </a:pPr>
            <a:r>
              <a:rPr lang="en-US" dirty="0"/>
              <a:t>   address = address + 1;  </a:t>
            </a:r>
          </a:p>
          <a:p>
            <a:pPr marL="120953" indent="0">
              <a:buNone/>
            </a:pPr>
            <a:r>
              <a:rPr lang="en-US" dirty="0"/>
              <a:t>end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Instrucțiuni de control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916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0953" indent="0">
              <a:buNone/>
            </a:pPr>
            <a:r>
              <a:rPr lang="en-US" dirty="0" smtClean="0"/>
              <a:t>`</a:t>
            </a:r>
            <a:r>
              <a:rPr lang="en-US" dirty="0" smtClean="0">
                <a:solidFill>
                  <a:srgbClr val="C00000"/>
                </a:solidFill>
              </a:rPr>
              <a:t>timescale 1ns/1ns</a:t>
            </a:r>
          </a:p>
          <a:p>
            <a:pPr marL="120953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module</a:t>
            </a:r>
            <a:r>
              <a:rPr lang="en-US" dirty="0" smtClean="0"/>
              <a:t> </a:t>
            </a:r>
            <a:r>
              <a:rPr lang="en-US" dirty="0"/>
              <a:t>counter (</a:t>
            </a:r>
            <a:r>
              <a:rPr lang="en-US" dirty="0" err="1" smtClean="0"/>
              <a:t>clk,rst,enable,cnt</a:t>
            </a:r>
            <a:r>
              <a:rPr lang="en-US" dirty="0" smtClean="0"/>
              <a:t>);</a:t>
            </a:r>
            <a:endParaRPr lang="en-US" dirty="0"/>
          </a:p>
          <a:p>
            <a:pPr marL="120953" indent="0">
              <a:buNone/>
            </a:pPr>
            <a:r>
              <a:rPr lang="en-US" dirty="0">
                <a:solidFill>
                  <a:srgbClr val="0070C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</a:t>
            </a:r>
            <a:r>
              <a:rPr lang="en-US" dirty="0" err="1"/>
              <a:t>rst</a:t>
            </a:r>
            <a:r>
              <a:rPr lang="en-US" dirty="0"/>
              <a:t>, enable;</a:t>
            </a:r>
          </a:p>
          <a:p>
            <a:pPr marL="120953" indent="0">
              <a:buNone/>
            </a:pPr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en-US" dirty="0"/>
              <a:t> [3:0] </a:t>
            </a:r>
            <a:r>
              <a:rPr lang="en-US" dirty="0" err="1" smtClean="0"/>
              <a:t>cnt</a:t>
            </a:r>
            <a:r>
              <a:rPr lang="en-US" dirty="0"/>
              <a:t>;</a:t>
            </a:r>
          </a:p>
          <a:p>
            <a:pPr marL="120953" indent="0">
              <a:buNone/>
            </a:pPr>
            <a:r>
              <a:rPr lang="en-US" dirty="0" err="1"/>
              <a:t>reg</a:t>
            </a:r>
            <a:r>
              <a:rPr lang="en-US" dirty="0"/>
              <a:t> [3:0] count;</a:t>
            </a:r>
          </a:p>
          <a:p>
            <a:pPr marL="120953" indent="0">
              <a:buNone/>
            </a:pPr>
            <a:r>
              <a:rPr lang="en-US" dirty="0" smtClean="0"/>
              <a:t>assign </a:t>
            </a:r>
            <a:r>
              <a:rPr lang="en-US" dirty="0" err="1" smtClean="0"/>
              <a:t>cnt</a:t>
            </a:r>
            <a:r>
              <a:rPr lang="en-US" dirty="0" smtClean="0"/>
              <a:t> = count;  </a:t>
            </a:r>
            <a:r>
              <a:rPr lang="en-US" dirty="0"/>
              <a:t>	          </a:t>
            </a:r>
          </a:p>
          <a:p>
            <a:pPr marL="120953" indent="0">
              <a:buNone/>
            </a:pPr>
            <a:r>
              <a:rPr lang="en-US" dirty="0">
                <a:solidFill>
                  <a:srgbClr val="FF0000"/>
                </a:solidFill>
              </a:rPr>
              <a:t>always @</a:t>
            </a:r>
            <a:r>
              <a:rPr lang="en-US" dirty="0"/>
              <a:t> 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or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rst</a:t>
            </a:r>
            <a:r>
              <a:rPr lang="en-US" dirty="0"/>
              <a:t>)</a:t>
            </a:r>
          </a:p>
          <a:p>
            <a:pPr marL="120953" indent="0">
              <a:buNone/>
            </a:pPr>
            <a:r>
              <a:rPr lang="en-US" dirty="0"/>
              <a:t>    if (</a:t>
            </a:r>
            <a:r>
              <a:rPr lang="en-US" dirty="0" err="1"/>
              <a:t>rst</a:t>
            </a:r>
            <a:r>
              <a:rPr lang="en-US" dirty="0"/>
              <a:t>) begin</a:t>
            </a:r>
          </a:p>
          <a:p>
            <a:pPr marL="120953" indent="0">
              <a:buNone/>
            </a:pPr>
            <a:r>
              <a:rPr lang="en-US" dirty="0"/>
              <a:t>           count &lt;= 0;</a:t>
            </a:r>
          </a:p>
          <a:p>
            <a:pPr marL="120953" indent="0">
              <a:buNone/>
            </a:pPr>
            <a:r>
              <a:rPr lang="en-US" dirty="0"/>
              <a:t>    </a:t>
            </a:r>
            <a:r>
              <a:rPr lang="ro-RO" dirty="0" smtClean="0"/>
              <a:t>          </a:t>
            </a:r>
            <a:r>
              <a:rPr lang="en-US" dirty="0" smtClean="0"/>
              <a:t>end </a:t>
            </a:r>
            <a:endParaRPr lang="ro-RO" dirty="0" smtClean="0"/>
          </a:p>
          <a:p>
            <a:pPr marL="120953" indent="0">
              <a:buNone/>
            </a:pPr>
            <a:r>
              <a:rPr lang="ro-RO" dirty="0"/>
              <a:t> </a:t>
            </a:r>
            <a:r>
              <a:rPr lang="ro-RO" dirty="0" smtClean="0"/>
              <a:t>   </a:t>
            </a:r>
            <a:r>
              <a:rPr lang="en-US" dirty="0" smtClean="0"/>
              <a:t>else </a:t>
            </a:r>
            <a:r>
              <a:rPr lang="ro-RO" dirty="0" err="1" smtClean="0"/>
              <a:t>if</a:t>
            </a:r>
            <a:r>
              <a:rPr lang="ro-RO" dirty="0" smtClean="0"/>
              <a:t> </a:t>
            </a:r>
            <a:r>
              <a:rPr lang="en-US" dirty="0" smtClean="0"/>
              <a:t>(enable</a:t>
            </a:r>
            <a:r>
              <a:rPr lang="en-US" dirty="0"/>
              <a:t>) begin</a:t>
            </a:r>
          </a:p>
          <a:p>
            <a:pPr marL="120953" indent="0">
              <a:buNone/>
            </a:pPr>
            <a:r>
              <a:rPr lang="en-US" dirty="0"/>
              <a:t>           count &lt;= count + 1;</a:t>
            </a:r>
          </a:p>
          <a:p>
            <a:pPr marL="120953" indent="0">
              <a:buNone/>
            </a:pPr>
            <a:r>
              <a:rPr lang="ro-RO" dirty="0" smtClean="0"/>
              <a:t>           </a:t>
            </a:r>
            <a:r>
              <a:rPr lang="en-US" dirty="0" smtClean="0"/>
              <a:t>end</a:t>
            </a:r>
            <a:endParaRPr lang="en-US" dirty="0"/>
          </a:p>
          <a:p>
            <a:pPr marL="120953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endParaRPr lang="en-US" dirty="0">
              <a:solidFill>
                <a:srgbClr val="FF0000"/>
              </a:solidFill>
            </a:endParaRPr>
          </a:p>
          <a:p>
            <a:pPr marL="120953" indent="0">
              <a:buNone/>
            </a:pPr>
            <a:r>
              <a:rPr lang="en-US" dirty="0" err="1">
                <a:solidFill>
                  <a:srgbClr val="FF0000"/>
                </a:solidFill>
              </a:rPr>
              <a:t>endmodule</a:t>
            </a:r>
            <a:endParaRPr lang="ro-RO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Num</a:t>
            </a:r>
            <a:r>
              <a:rPr lang="ro-RO" dirty="0" smtClean="0"/>
              <a:t>ă</a:t>
            </a:r>
            <a:r>
              <a:rPr lang="en-US" dirty="0" smtClean="0"/>
              <a:t>r</a:t>
            </a:r>
            <a:r>
              <a:rPr lang="ro-RO" dirty="0" smtClean="0"/>
              <a:t>ă</a:t>
            </a:r>
            <a:r>
              <a:rPr lang="en-US" dirty="0" smtClean="0"/>
              <a:t>tor modulo 1</a:t>
            </a:r>
            <a:r>
              <a:rPr lang="ro-RO" dirty="0" smtClean="0"/>
              <a:t>6 - cod </a:t>
            </a:r>
            <a:r>
              <a:rPr lang="ro-RO" dirty="0" err="1"/>
              <a:t>V</a:t>
            </a:r>
            <a:r>
              <a:rPr lang="ro-RO" dirty="0" err="1" smtClean="0"/>
              <a:t>erilog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26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În exemplul de mai sus puteți observa blocul </a:t>
            </a:r>
            <a:r>
              <a:rPr lang="ro-RO" dirty="0" err="1" smtClean="0"/>
              <a:t>always</a:t>
            </a:r>
            <a:r>
              <a:rPr lang="ro-RO" dirty="0" smtClean="0"/>
              <a:t> @(eveniment) </a:t>
            </a:r>
            <a:r>
              <a:rPr lang="ro-RO" dirty="0" err="1" smtClean="0"/>
              <a:t>begin</a:t>
            </a:r>
            <a:r>
              <a:rPr lang="ro-RO" dirty="0" smtClean="0"/>
              <a:t> </a:t>
            </a:r>
            <a:r>
              <a:rPr lang="ro-RO" dirty="0" smtClean="0">
                <a:solidFill>
                  <a:srgbClr val="00B050"/>
                </a:solidFill>
              </a:rPr>
              <a:t>//ceva cod </a:t>
            </a:r>
            <a:r>
              <a:rPr lang="ro-RO" dirty="0" smtClean="0"/>
              <a:t>end. </a:t>
            </a:r>
          </a:p>
          <a:p>
            <a:r>
              <a:rPr lang="ro-RO" dirty="0" smtClean="0"/>
              <a:t>Majoritatea limbajelor pe care le-ați învățat până acum execută codul secvențial. </a:t>
            </a:r>
            <a:r>
              <a:rPr lang="ro-RO" dirty="0" err="1" smtClean="0"/>
              <a:t>Verilog</a:t>
            </a:r>
            <a:r>
              <a:rPr lang="ro-RO" dirty="0" smtClean="0"/>
              <a:t> are atât sintaxe pentru cod secvențial, cât și pentru cod care se execută în paralel.</a:t>
            </a:r>
          </a:p>
          <a:p>
            <a:r>
              <a:rPr lang="ro-RO" dirty="0" smtClean="0"/>
              <a:t>Codul scris în interiorul blocului </a:t>
            </a:r>
            <a:r>
              <a:rPr lang="ro-RO" dirty="0" err="1" smtClean="0"/>
              <a:t>always</a:t>
            </a:r>
            <a:r>
              <a:rPr lang="ro-RO" dirty="0" smtClean="0"/>
              <a:t> poate fi executat în mod secvențial, în schimb dacă adăugăm încă un bloc </a:t>
            </a:r>
            <a:r>
              <a:rPr lang="ro-RO" dirty="0" err="1" smtClean="0"/>
              <a:t>always</a:t>
            </a:r>
            <a:r>
              <a:rPr lang="ro-RO" dirty="0" smtClean="0"/>
              <a:t>, cele două vor rula în paralel.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Particularități </a:t>
            </a:r>
            <a:r>
              <a:rPr lang="ro-RO" dirty="0" err="1"/>
              <a:t>V</a:t>
            </a:r>
            <a:r>
              <a:rPr lang="ro-RO" dirty="0" err="1" smtClean="0"/>
              <a:t>erilog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768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953" indent="0">
              <a:buNone/>
            </a:pPr>
            <a:r>
              <a:rPr lang="en-US" sz="2400" dirty="0" smtClean="0"/>
              <a:t>always </a:t>
            </a:r>
            <a:r>
              <a:rPr lang="ro-RO" sz="2400" dirty="0" smtClean="0"/>
              <a:t>@(</a:t>
            </a:r>
            <a:r>
              <a:rPr lang="ro-RO" sz="2400" dirty="0" err="1" smtClean="0"/>
              <a:t>posedge</a:t>
            </a:r>
            <a:r>
              <a:rPr lang="ro-RO" sz="2400" dirty="0" smtClean="0"/>
              <a:t> </a:t>
            </a:r>
            <a:r>
              <a:rPr lang="ro-RO" sz="2400" dirty="0" err="1" smtClean="0"/>
              <a:t>clk</a:t>
            </a:r>
            <a:r>
              <a:rPr lang="ro-RO" sz="2400" dirty="0" smtClean="0"/>
              <a:t>) </a:t>
            </a:r>
            <a:r>
              <a:rPr lang="ro-RO" sz="2400" dirty="0" err="1"/>
              <a:t>begin</a:t>
            </a:r>
            <a:endParaRPr lang="en-US" sz="2400" dirty="0"/>
          </a:p>
          <a:p>
            <a:pPr marL="120953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ro-RO" sz="2400" dirty="0" err="1" smtClean="0">
                <a:solidFill>
                  <a:srgbClr val="00B050"/>
                </a:solidFill>
              </a:rPr>
              <a:t>initial</a:t>
            </a:r>
            <a:r>
              <a:rPr lang="ro-RO" sz="2400" dirty="0" smtClean="0">
                <a:solidFill>
                  <a:srgbClr val="00B050"/>
                </a:solidFill>
              </a:rPr>
              <a:t> A </a:t>
            </a:r>
            <a:r>
              <a:rPr lang="ro-RO" sz="2400" dirty="0">
                <a:solidFill>
                  <a:srgbClr val="00B050"/>
                </a:solidFill>
              </a:rPr>
              <a:t>= 12, </a:t>
            </a:r>
            <a:r>
              <a:rPr lang="ro-RO" sz="2400" dirty="0" smtClean="0">
                <a:solidFill>
                  <a:srgbClr val="00B050"/>
                </a:solidFill>
              </a:rPr>
              <a:t>B </a:t>
            </a:r>
            <a:r>
              <a:rPr lang="ro-RO" sz="2400" dirty="0">
                <a:solidFill>
                  <a:srgbClr val="00B050"/>
                </a:solidFill>
              </a:rPr>
              <a:t>= </a:t>
            </a:r>
            <a:r>
              <a:rPr lang="ro-RO" sz="2400" dirty="0" smtClean="0">
                <a:solidFill>
                  <a:srgbClr val="00B050"/>
                </a:solidFill>
              </a:rPr>
              <a:t>15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120953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en-US" sz="2400" dirty="0" err="1" smtClean="0">
                <a:solidFill>
                  <a:srgbClr val="00B050"/>
                </a:solidFill>
              </a:rPr>
              <a:t>instruc</a:t>
            </a:r>
            <a:r>
              <a:rPr lang="ro-RO" sz="2400" dirty="0" err="1" smtClean="0">
                <a:solidFill>
                  <a:srgbClr val="00B050"/>
                </a:solidFill>
              </a:rPr>
              <a:t>țiunile</a:t>
            </a:r>
            <a:r>
              <a:rPr lang="ro-RO" sz="2400" dirty="0" smtClean="0">
                <a:solidFill>
                  <a:srgbClr val="00B050"/>
                </a:solidFill>
              </a:rPr>
              <a:t> se execută în ordine, mai </a:t>
            </a:r>
            <a:r>
              <a:rPr lang="ro-RO" sz="2400" dirty="0" err="1" smtClean="0">
                <a:solidFill>
                  <a:srgbClr val="00B050"/>
                </a:solidFill>
              </a:rPr>
              <a:t>intai</a:t>
            </a:r>
            <a:r>
              <a:rPr lang="ro-RO" sz="2400" dirty="0" smtClean="0">
                <a:solidFill>
                  <a:srgbClr val="00B050"/>
                </a:solidFill>
              </a:rPr>
              <a:t> se executa B = A, apoi se execută C = B</a:t>
            </a:r>
            <a:endParaRPr lang="en-US" sz="2400" dirty="0">
              <a:solidFill>
                <a:srgbClr val="00B050"/>
              </a:solidFill>
            </a:endParaRPr>
          </a:p>
          <a:p>
            <a:pPr marL="120953" indent="0">
              <a:buNone/>
            </a:pPr>
            <a:r>
              <a:rPr lang="ro-RO" sz="2400" dirty="0" smtClean="0"/>
              <a:t>B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ro-RO" sz="2400" dirty="0" smtClean="0"/>
              <a:t>A</a:t>
            </a:r>
            <a:r>
              <a:rPr lang="en-US" sz="2400" dirty="0" smtClean="0"/>
              <a:t>;</a:t>
            </a:r>
            <a:endParaRPr lang="en-US" sz="2400" dirty="0"/>
          </a:p>
          <a:p>
            <a:pPr marL="120953" indent="0">
              <a:buNone/>
            </a:pPr>
            <a:r>
              <a:rPr lang="ro-RO" sz="2400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ro-RO" sz="2400" dirty="0" smtClean="0"/>
              <a:t>B</a:t>
            </a:r>
            <a:r>
              <a:rPr lang="en-US" sz="2400" dirty="0" smtClean="0"/>
              <a:t>;</a:t>
            </a:r>
            <a:endParaRPr lang="en-US" sz="2400" dirty="0"/>
          </a:p>
          <a:p>
            <a:pPr marL="120953" indent="0">
              <a:buNone/>
            </a:pPr>
            <a:r>
              <a:rPr lang="en-US" sz="2400" dirty="0" smtClean="0"/>
              <a:t>end</a:t>
            </a:r>
            <a:r>
              <a:rPr lang="ro-RO" sz="2400" dirty="0" smtClean="0"/>
              <a:t> </a:t>
            </a:r>
            <a:r>
              <a:rPr lang="ro-RO" sz="2400" dirty="0">
                <a:solidFill>
                  <a:srgbClr val="00B050"/>
                </a:solidFill>
              </a:rPr>
              <a:t>// </a:t>
            </a:r>
            <a:r>
              <a:rPr lang="ro-RO" sz="2400" dirty="0" smtClean="0">
                <a:solidFill>
                  <a:srgbClr val="00B050"/>
                </a:solidFill>
              </a:rPr>
              <a:t>B </a:t>
            </a:r>
            <a:r>
              <a:rPr lang="ro-RO" sz="2400" dirty="0">
                <a:solidFill>
                  <a:srgbClr val="00B050"/>
                </a:solidFill>
              </a:rPr>
              <a:t>= </a:t>
            </a:r>
            <a:r>
              <a:rPr lang="ro-RO" sz="2400" dirty="0" smtClean="0">
                <a:solidFill>
                  <a:srgbClr val="00B050"/>
                </a:solidFill>
              </a:rPr>
              <a:t>12, C </a:t>
            </a:r>
            <a:r>
              <a:rPr lang="ro-RO" sz="2400" dirty="0">
                <a:solidFill>
                  <a:srgbClr val="00B050"/>
                </a:solidFill>
              </a:rPr>
              <a:t>= </a:t>
            </a:r>
            <a:r>
              <a:rPr lang="ro-RO" sz="2400" dirty="0" smtClean="0">
                <a:solidFill>
                  <a:srgbClr val="00B050"/>
                </a:solidFill>
              </a:rPr>
              <a:t>12</a:t>
            </a:r>
          </a:p>
          <a:p>
            <a:pPr marL="120953" indent="0">
              <a:buNone/>
            </a:pPr>
            <a:r>
              <a:rPr lang="ro-RO" sz="2400" dirty="0" smtClean="0">
                <a:solidFill>
                  <a:srgbClr val="00B050"/>
                </a:solidFill>
              </a:rPr>
              <a:t>// procesul este sintetizat cu un singur bistabil</a:t>
            </a:r>
          </a:p>
          <a:p>
            <a:pPr marL="120953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20953" indent="0"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/>
              <a:t>Particularități </a:t>
            </a:r>
            <a:r>
              <a:rPr lang="ro-RO" dirty="0" err="1" smtClean="0"/>
              <a:t>Verilog</a:t>
            </a:r>
            <a:r>
              <a:rPr lang="en-US" dirty="0" smtClean="0"/>
              <a:t>- </a:t>
            </a:r>
            <a:r>
              <a:rPr lang="en-US" dirty="0" err="1" smtClean="0"/>
              <a:t>proces</a:t>
            </a:r>
            <a:r>
              <a:rPr lang="en-US" dirty="0" smtClean="0"/>
              <a:t> blocking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72" y="4931965"/>
            <a:ext cx="4176464" cy="21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953" indent="0">
              <a:buNone/>
            </a:pPr>
            <a:r>
              <a:rPr lang="en-US" dirty="0" smtClean="0"/>
              <a:t>a</a:t>
            </a:r>
            <a:r>
              <a:rPr lang="ro-RO" dirty="0" err="1"/>
              <a:t>lways</a:t>
            </a:r>
            <a:r>
              <a:rPr lang="ro-RO" dirty="0"/>
              <a:t> @(</a:t>
            </a:r>
            <a:r>
              <a:rPr lang="ro-RO" dirty="0" err="1"/>
              <a:t>posedge</a:t>
            </a:r>
            <a:r>
              <a:rPr lang="ro-RO" dirty="0"/>
              <a:t> </a:t>
            </a:r>
            <a:r>
              <a:rPr lang="ro-RO" dirty="0" err="1"/>
              <a:t>clk</a:t>
            </a:r>
            <a:r>
              <a:rPr lang="ro-RO" dirty="0"/>
              <a:t>) </a:t>
            </a:r>
            <a:r>
              <a:rPr lang="ro-RO" dirty="0" err="1"/>
              <a:t>begin</a:t>
            </a:r>
            <a:endParaRPr lang="ro-RO" dirty="0"/>
          </a:p>
          <a:p>
            <a:pPr marL="120953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o-RO" dirty="0" smtClean="0">
                <a:solidFill>
                  <a:srgbClr val="00B050"/>
                </a:solidFill>
              </a:rPr>
              <a:t>inițial A </a:t>
            </a:r>
            <a:r>
              <a:rPr lang="ro-RO" dirty="0">
                <a:solidFill>
                  <a:srgbClr val="00B050"/>
                </a:solidFill>
              </a:rPr>
              <a:t>= 12, </a:t>
            </a:r>
            <a:r>
              <a:rPr lang="ro-RO" dirty="0" smtClean="0">
                <a:solidFill>
                  <a:srgbClr val="00B050"/>
                </a:solidFill>
              </a:rPr>
              <a:t>B </a:t>
            </a:r>
            <a:r>
              <a:rPr lang="ro-RO" dirty="0">
                <a:solidFill>
                  <a:srgbClr val="00B050"/>
                </a:solidFill>
              </a:rPr>
              <a:t>= </a:t>
            </a:r>
            <a:r>
              <a:rPr lang="ro-RO" dirty="0" smtClean="0">
                <a:solidFill>
                  <a:srgbClr val="00B050"/>
                </a:solidFill>
              </a:rPr>
              <a:t>15</a:t>
            </a:r>
          </a:p>
          <a:p>
            <a:pPr marL="120953" indent="0">
              <a:buNone/>
            </a:pPr>
            <a:r>
              <a:rPr lang="ro-RO" dirty="0" smtClean="0">
                <a:solidFill>
                  <a:srgbClr val="00B050"/>
                </a:solidFill>
              </a:rPr>
              <a:t>//cele doua instrucțiuni se execută în paralele</a:t>
            </a:r>
            <a:endParaRPr lang="ro-RO" dirty="0">
              <a:solidFill>
                <a:srgbClr val="00B050"/>
              </a:solidFill>
            </a:endParaRPr>
          </a:p>
          <a:p>
            <a:pPr marL="120953" indent="0">
              <a:buNone/>
            </a:pPr>
            <a:r>
              <a:rPr lang="ro-RO" dirty="0" smtClean="0"/>
              <a:t>B </a:t>
            </a:r>
            <a:r>
              <a:rPr lang="en-US" dirty="0"/>
              <a:t>&lt;= </a:t>
            </a:r>
            <a:r>
              <a:rPr lang="ro-RO" dirty="0" smtClean="0"/>
              <a:t>A</a:t>
            </a:r>
            <a:r>
              <a:rPr lang="en-US" dirty="0" smtClean="0"/>
              <a:t>;</a:t>
            </a:r>
            <a:endParaRPr lang="en-US" dirty="0"/>
          </a:p>
          <a:p>
            <a:pPr marL="120953" indent="0">
              <a:buNone/>
            </a:pPr>
            <a:r>
              <a:rPr lang="ro-RO" dirty="0" smtClean="0"/>
              <a:t>C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ro-RO" dirty="0" smtClean="0"/>
              <a:t>B</a:t>
            </a:r>
            <a:r>
              <a:rPr lang="en-US" dirty="0" smtClean="0"/>
              <a:t>;</a:t>
            </a:r>
            <a:endParaRPr lang="ro-RO" dirty="0"/>
          </a:p>
          <a:p>
            <a:pPr marL="120953" indent="0">
              <a:buNone/>
            </a:pPr>
            <a:r>
              <a:rPr lang="ro-RO" dirty="0" smtClean="0"/>
              <a:t>end </a:t>
            </a:r>
            <a:r>
              <a:rPr lang="ro-RO" dirty="0">
                <a:solidFill>
                  <a:srgbClr val="00B050"/>
                </a:solidFill>
              </a:rPr>
              <a:t>// </a:t>
            </a:r>
            <a:r>
              <a:rPr lang="ro-RO" dirty="0" smtClean="0">
                <a:solidFill>
                  <a:srgbClr val="00B050"/>
                </a:solidFill>
              </a:rPr>
              <a:t>B </a:t>
            </a:r>
            <a:r>
              <a:rPr lang="ro-RO" dirty="0">
                <a:solidFill>
                  <a:srgbClr val="00B050"/>
                </a:solidFill>
              </a:rPr>
              <a:t>= 12, </a:t>
            </a:r>
            <a:r>
              <a:rPr lang="ro-RO" dirty="0" smtClean="0">
                <a:solidFill>
                  <a:srgbClr val="00B050"/>
                </a:solidFill>
              </a:rPr>
              <a:t>C </a:t>
            </a:r>
            <a:r>
              <a:rPr lang="ro-RO" dirty="0">
                <a:solidFill>
                  <a:srgbClr val="00B050"/>
                </a:solidFill>
              </a:rPr>
              <a:t>= </a:t>
            </a:r>
            <a:r>
              <a:rPr lang="ro-RO" dirty="0" smtClean="0">
                <a:solidFill>
                  <a:srgbClr val="00B050"/>
                </a:solidFill>
              </a:rPr>
              <a:t>15</a:t>
            </a:r>
          </a:p>
          <a:p>
            <a:pPr marL="120953" indent="0">
              <a:buNone/>
            </a:pPr>
            <a:r>
              <a:rPr lang="ro-RO" dirty="0" smtClean="0">
                <a:solidFill>
                  <a:srgbClr val="00B050"/>
                </a:solidFill>
              </a:rPr>
              <a:t>//procesul este sintetizat prin 2 bistabile</a:t>
            </a:r>
            <a:endParaRPr lang="en-US" dirty="0">
              <a:solidFill>
                <a:srgbClr val="00B050"/>
              </a:solidFill>
            </a:endParaRPr>
          </a:p>
          <a:p>
            <a:pPr marL="120953" indent="0">
              <a:buNone/>
            </a:pPr>
            <a:endParaRPr lang="ro-RO" dirty="0">
              <a:solidFill>
                <a:srgbClr val="00B050"/>
              </a:solidFill>
            </a:endParaRPr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/>
              <a:t>Particularități </a:t>
            </a:r>
            <a:r>
              <a:rPr lang="ro-RO" dirty="0" err="1"/>
              <a:t>Verilog</a:t>
            </a:r>
            <a:r>
              <a:rPr lang="en-US" dirty="0"/>
              <a:t>-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smtClean="0"/>
              <a:t>non-blocking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16" y="5075980"/>
            <a:ext cx="4320480" cy="187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0953" indent="0">
              <a:buNone/>
            </a:pPr>
            <a:r>
              <a:rPr lang="ro-RO" dirty="0" smtClean="0"/>
              <a:t>Orice port de intrare sau ieșire este considerat ca fiind de tip </a:t>
            </a:r>
            <a:r>
              <a:rPr lang="ro-RO" dirty="0" err="1" smtClean="0"/>
              <a:t>wire</a:t>
            </a:r>
            <a:r>
              <a:rPr lang="ro-RO" dirty="0" smtClean="0"/>
              <a:t>, adică nu are memorie. Pentru a ne asigura că avem tot timpul la ieșire o valoare, vom face drive la </a:t>
            </a:r>
            <a:r>
              <a:rPr lang="ro-RO" dirty="0" err="1" smtClean="0"/>
              <a:t>wire</a:t>
            </a:r>
            <a:r>
              <a:rPr lang="ro-RO" dirty="0" smtClean="0"/>
              <a:t> folosind instrucțiunea </a:t>
            </a:r>
            <a:r>
              <a:rPr lang="ro-RO" dirty="0" err="1" smtClean="0">
                <a:solidFill>
                  <a:srgbClr val="FF0000"/>
                </a:solidFill>
              </a:rPr>
              <a:t>assign</a:t>
            </a:r>
            <a:r>
              <a:rPr lang="ro-RO" dirty="0" smtClean="0"/>
              <a:t>. </a:t>
            </a:r>
          </a:p>
          <a:p>
            <a:pPr marL="120953" indent="0">
              <a:buNone/>
            </a:pPr>
            <a:r>
              <a:rPr lang="ro-RO" dirty="0" smtClean="0"/>
              <a:t>Ex:</a:t>
            </a:r>
          </a:p>
          <a:p>
            <a:pPr marL="120953" indent="0">
              <a:buNone/>
            </a:pPr>
            <a:r>
              <a:rPr lang="en-US" dirty="0"/>
              <a:t>i</a:t>
            </a:r>
            <a:r>
              <a:rPr lang="ro-RO" dirty="0" err="1" smtClean="0"/>
              <a:t>nput</a:t>
            </a:r>
            <a:r>
              <a:rPr lang="ro-RO" dirty="0" smtClean="0"/>
              <a:t> </a:t>
            </a:r>
            <a:r>
              <a:rPr lang="en-US" dirty="0" smtClean="0"/>
              <a:t>[3:0] </a:t>
            </a:r>
            <a:r>
              <a:rPr lang="ro-RO" dirty="0" smtClean="0"/>
              <a:t>var1</a:t>
            </a:r>
            <a:r>
              <a:rPr lang="en-US" dirty="0" smtClean="0"/>
              <a:t>;</a:t>
            </a:r>
          </a:p>
          <a:p>
            <a:pPr marL="120953" indent="0">
              <a:buNone/>
            </a:pPr>
            <a:r>
              <a:rPr lang="en-US" dirty="0"/>
              <a:t>o</a:t>
            </a:r>
            <a:r>
              <a:rPr lang="en-US" dirty="0" smtClean="0"/>
              <a:t>utput [3:0] out;</a:t>
            </a:r>
          </a:p>
          <a:p>
            <a:pPr marL="120953" indent="0">
              <a:buNone/>
            </a:pPr>
            <a:r>
              <a:rPr lang="en-US" dirty="0" err="1"/>
              <a:t>r</a:t>
            </a:r>
            <a:r>
              <a:rPr lang="en-US" dirty="0" err="1" smtClean="0"/>
              <a:t>eg</a:t>
            </a:r>
            <a:r>
              <a:rPr lang="en-US" dirty="0" smtClean="0"/>
              <a:t> [3:0] s;</a:t>
            </a:r>
            <a:endParaRPr lang="ro-RO" dirty="0" smtClean="0"/>
          </a:p>
          <a:p>
            <a:pPr marL="120953" indent="0">
              <a:buNone/>
            </a:pPr>
            <a:r>
              <a:rPr lang="ro-RO" dirty="0" err="1"/>
              <a:t>a</a:t>
            </a:r>
            <a:r>
              <a:rPr lang="ro-RO" dirty="0" err="1" smtClean="0"/>
              <a:t>lways</a:t>
            </a:r>
            <a:r>
              <a:rPr lang="ro-RO" dirty="0" smtClean="0"/>
              <a:t> @* </a:t>
            </a:r>
            <a:r>
              <a:rPr lang="ro-RO" dirty="0" err="1" smtClean="0"/>
              <a:t>begin</a:t>
            </a:r>
            <a:endParaRPr lang="en-US" dirty="0" smtClean="0"/>
          </a:p>
          <a:p>
            <a:pPr marL="120953" indent="0">
              <a:buNone/>
            </a:pPr>
            <a:r>
              <a:rPr lang="ro-RO" dirty="0" smtClean="0"/>
              <a:t>     </a:t>
            </a:r>
            <a:r>
              <a:rPr lang="en-US" dirty="0" smtClean="0"/>
              <a:t>s = var1+s;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folosim</a:t>
            </a:r>
            <a:r>
              <a:rPr lang="en-US" dirty="0" smtClean="0">
                <a:solidFill>
                  <a:srgbClr val="00B050"/>
                </a:solidFill>
              </a:rPr>
              <a:t> s </a:t>
            </a:r>
            <a:r>
              <a:rPr lang="en-US" dirty="0" err="1" smtClean="0">
                <a:solidFill>
                  <a:srgbClr val="00B050"/>
                </a:solidFill>
              </a:rPr>
              <a:t>pentru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stoca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valoare</a:t>
            </a:r>
            <a:r>
              <a:rPr lang="ro-RO" dirty="0" smtClean="0">
                <a:solidFill>
                  <a:srgbClr val="00B050"/>
                </a:solidFill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adun</a:t>
            </a:r>
            <a:r>
              <a:rPr lang="ro-RO" dirty="0" smtClean="0">
                <a:solidFill>
                  <a:srgbClr val="00B050"/>
                </a:solidFill>
              </a:rPr>
              <a:t>ă</a:t>
            </a:r>
            <a:r>
              <a:rPr lang="en-US" dirty="0" err="1" smtClean="0">
                <a:solidFill>
                  <a:srgbClr val="00B050"/>
                </a:solidFill>
              </a:rPr>
              <a:t>ri</a:t>
            </a:r>
            <a:r>
              <a:rPr lang="ro-RO" dirty="0" smtClean="0">
                <a:solidFill>
                  <a:srgbClr val="00B050"/>
                </a:solidFill>
              </a:rPr>
              <a:t>i</a:t>
            </a:r>
          </a:p>
          <a:p>
            <a:pPr marL="120953" indent="0">
              <a:buNone/>
            </a:pPr>
            <a:r>
              <a:rPr lang="ro-RO" dirty="0" smtClean="0"/>
              <a:t>end</a:t>
            </a:r>
            <a:endParaRPr lang="en-US" dirty="0" smtClean="0"/>
          </a:p>
          <a:p>
            <a:pPr marL="120953" indent="0">
              <a:buNone/>
            </a:pPr>
            <a:r>
              <a:rPr lang="en-US" dirty="0" smtClean="0"/>
              <a:t>assign out = s;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ro-RO" dirty="0" smtClean="0">
                <a:solidFill>
                  <a:srgbClr val="00B050"/>
                </a:solidFill>
              </a:rPr>
              <a:t>facem drive continuu la ieșire pentru a ne asigura ca avem mereu valori disponibile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ro-RO" dirty="0" smtClean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Particularit</a:t>
            </a:r>
            <a:r>
              <a:rPr lang="ro-RO" dirty="0" err="1" smtClean="0"/>
              <a:t>ăți</a:t>
            </a:r>
            <a:r>
              <a:rPr lang="ro-RO" dirty="0" smtClean="0"/>
              <a:t> </a:t>
            </a:r>
            <a:r>
              <a:rPr lang="ro-RO" dirty="0" err="1" smtClean="0"/>
              <a:t>Verilog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837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0953" indent="0">
              <a:buNone/>
            </a:pPr>
            <a:r>
              <a:rPr lang="en-US" dirty="0">
                <a:solidFill>
                  <a:srgbClr val="C00000"/>
                </a:solidFill>
              </a:rPr>
              <a:t>`timescale </a:t>
            </a:r>
            <a:r>
              <a:rPr lang="en-US" dirty="0" smtClean="0">
                <a:solidFill>
                  <a:srgbClr val="C00000"/>
                </a:solidFill>
              </a:rPr>
              <a:t>1ns/1ns</a:t>
            </a:r>
            <a:endParaRPr lang="en-US" dirty="0" smtClean="0"/>
          </a:p>
          <a:p>
            <a:pPr marL="120953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module</a:t>
            </a:r>
            <a:r>
              <a:rPr lang="en-US" dirty="0" smtClean="0"/>
              <a:t> </a:t>
            </a:r>
            <a:r>
              <a:rPr lang="en-US" dirty="0"/>
              <a:t>counter (</a:t>
            </a:r>
            <a:r>
              <a:rPr lang="en-US" dirty="0" err="1" smtClean="0"/>
              <a:t>clk,rst,enable,c</a:t>
            </a:r>
            <a:r>
              <a:rPr lang="ro-RO" dirty="0" err="1" smtClean="0"/>
              <a:t>nt</a:t>
            </a:r>
            <a:r>
              <a:rPr lang="en-US" dirty="0" smtClean="0"/>
              <a:t>);</a:t>
            </a:r>
            <a:endParaRPr lang="en-US" dirty="0"/>
          </a:p>
          <a:p>
            <a:pPr marL="120953" indent="0">
              <a:buNone/>
            </a:pPr>
            <a:r>
              <a:rPr lang="en-US" dirty="0">
                <a:solidFill>
                  <a:srgbClr val="0070C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</a:t>
            </a:r>
            <a:r>
              <a:rPr lang="en-US" dirty="0" err="1"/>
              <a:t>rst</a:t>
            </a:r>
            <a:r>
              <a:rPr lang="en-US" dirty="0"/>
              <a:t>, enable;</a:t>
            </a:r>
          </a:p>
          <a:p>
            <a:pPr marL="120953" indent="0">
              <a:buNone/>
            </a:pPr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en-US" dirty="0"/>
              <a:t> [3:0] </a:t>
            </a:r>
            <a:r>
              <a:rPr lang="en-US" dirty="0" err="1" smtClean="0"/>
              <a:t>cnt</a:t>
            </a:r>
            <a:r>
              <a:rPr lang="en-US" dirty="0"/>
              <a:t>;</a:t>
            </a:r>
          </a:p>
          <a:p>
            <a:pPr marL="120953" indent="0">
              <a:buNone/>
            </a:pPr>
            <a:r>
              <a:rPr lang="en-US" dirty="0" err="1"/>
              <a:t>reg</a:t>
            </a:r>
            <a:r>
              <a:rPr lang="en-US" dirty="0"/>
              <a:t> [3:0] count;</a:t>
            </a:r>
          </a:p>
          <a:p>
            <a:pPr marL="120953" indent="0">
              <a:buNone/>
            </a:pPr>
            <a:r>
              <a:rPr lang="ro-RO" dirty="0" err="1"/>
              <a:t>a</a:t>
            </a:r>
            <a:r>
              <a:rPr lang="ro-RO" dirty="0" err="1" smtClean="0"/>
              <a:t>ssign</a:t>
            </a:r>
            <a:r>
              <a:rPr lang="ro-RO" dirty="0" smtClean="0"/>
              <a:t>  </a:t>
            </a:r>
            <a:r>
              <a:rPr lang="ro-RO" dirty="0" err="1" smtClean="0"/>
              <a:t>cnt</a:t>
            </a:r>
            <a:r>
              <a:rPr lang="ro-RO" dirty="0" smtClean="0"/>
              <a:t> = </a:t>
            </a:r>
            <a:r>
              <a:rPr lang="ro-RO" dirty="0" err="1" smtClean="0"/>
              <a:t>count</a:t>
            </a:r>
            <a:r>
              <a:rPr lang="en-US" dirty="0" smtClean="0"/>
              <a:t>; </a:t>
            </a:r>
            <a:r>
              <a:rPr lang="en-US" dirty="0"/>
              <a:t>	          </a:t>
            </a:r>
          </a:p>
          <a:p>
            <a:pPr marL="120953" indent="0">
              <a:buNone/>
            </a:pPr>
            <a:r>
              <a:rPr lang="en-US" dirty="0">
                <a:solidFill>
                  <a:srgbClr val="FF0000"/>
                </a:solidFill>
              </a:rPr>
              <a:t>always @</a:t>
            </a:r>
            <a:r>
              <a:rPr lang="en-US" dirty="0"/>
              <a:t> 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or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rst</a:t>
            </a:r>
            <a:r>
              <a:rPr lang="en-US" smtClean="0"/>
              <a:t>) begin</a:t>
            </a:r>
            <a:endParaRPr lang="en-US" dirty="0"/>
          </a:p>
          <a:p>
            <a:pPr marL="120953" indent="0">
              <a:buNone/>
            </a:pPr>
            <a:r>
              <a:rPr lang="en-US" dirty="0"/>
              <a:t>    if (</a:t>
            </a:r>
            <a:r>
              <a:rPr lang="en-US" dirty="0" err="1"/>
              <a:t>rst</a:t>
            </a:r>
            <a:r>
              <a:rPr lang="en-US" dirty="0"/>
              <a:t>) begin</a:t>
            </a:r>
          </a:p>
          <a:p>
            <a:pPr marL="120953" indent="0">
              <a:buNone/>
            </a:pPr>
            <a:r>
              <a:rPr lang="en-US" dirty="0"/>
              <a:t>           count &lt;= 0;</a:t>
            </a:r>
          </a:p>
          <a:p>
            <a:pPr marL="120953" indent="0">
              <a:buNone/>
            </a:pPr>
            <a:r>
              <a:rPr lang="en-US" dirty="0"/>
              <a:t>    </a:t>
            </a:r>
            <a:r>
              <a:rPr lang="ro-RO" dirty="0"/>
              <a:t>          </a:t>
            </a:r>
            <a:r>
              <a:rPr lang="en-US" dirty="0"/>
              <a:t>end </a:t>
            </a:r>
            <a:endParaRPr lang="ro-RO" dirty="0"/>
          </a:p>
          <a:p>
            <a:pPr marL="120953" indent="0">
              <a:buNone/>
            </a:pPr>
            <a:r>
              <a:rPr lang="ro-RO" dirty="0"/>
              <a:t>    </a:t>
            </a:r>
            <a:r>
              <a:rPr lang="en-US" dirty="0"/>
              <a:t>else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en-US" dirty="0"/>
              <a:t>(enable) begin</a:t>
            </a:r>
          </a:p>
          <a:p>
            <a:pPr marL="120953" indent="0">
              <a:buNone/>
            </a:pPr>
            <a:r>
              <a:rPr lang="en-US" dirty="0"/>
              <a:t>           count &lt;= count + 1;</a:t>
            </a:r>
          </a:p>
          <a:p>
            <a:pPr marL="120953" indent="0">
              <a:buNone/>
            </a:pPr>
            <a:r>
              <a:rPr lang="ro-RO" dirty="0"/>
              <a:t>           </a:t>
            </a:r>
            <a:r>
              <a:rPr lang="en-US" dirty="0"/>
              <a:t>end</a:t>
            </a:r>
          </a:p>
          <a:p>
            <a:pPr marL="120953" indent="0">
              <a:buNone/>
            </a:pPr>
            <a:r>
              <a:rPr lang="en-US" dirty="0"/>
              <a:t> end</a:t>
            </a:r>
          </a:p>
          <a:p>
            <a:pPr marL="120953" indent="0">
              <a:buNone/>
            </a:pPr>
            <a:r>
              <a:rPr lang="en-US" dirty="0" err="1">
                <a:solidFill>
                  <a:srgbClr val="FF0000"/>
                </a:solidFill>
              </a:rPr>
              <a:t>endmodule</a:t>
            </a:r>
            <a:endParaRPr lang="ro-RO" dirty="0">
              <a:solidFill>
                <a:srgbClr val="FF0000"/>
              </a:solidFill>
            </a:endParaRPr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/>
              <a:t>Numărător </a:t>
            </a:r>
            <a:r>
              <a:rPr lang="ro-RO" dirty="0" err="1" smtClean="0"/>
              <a:t>modulo</a:t>
            </a:r>
            <a:r>
              <a:rPr lang="ro-RO" dirty="0" smtClean="0"/>
              <a:t> 16 – </a:t>
            </a:r>
            <a:r>
              <a:rPr lang="ro-RO" dirty="0" err="1" smtClean="0"/>
              <a:t>free</a:t>
            </a:r>
            <a:r>
              <a:rPr lang="ro-RO" dirty="0" smtClean="0"/>
              <a:t> </a:t>
            </a:r>
            <a:r>
              <a:rPr lang="ro-RO" dirty="0" err="1" smtClean="0"/>
              <a:t>style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481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0953" indent="0">
              <a:buNone/>
            </a:pPr>
            <a:r>
              <a:rPr lang="en-US" dirty="0">
                <a:solidFill>
                  <a:srgbClr val="C00000"/>
                </a:solidFill>
              </a:rPr>
              <a:t>`timescale </a:t>
            </a:r>
            <a:r>
              <a:rPr lang="en-US" dirty="0" smtClean="0">
                <a:solidFill>
                  <a:srgbClr val="C00000"/>
                </a:solidFill>
              </a:rPr>
              <a:t>1ns/1ns</a:t>
            </a:r>
            <a:endParaRPr lang="en-US" dirty="0" smtClean="0">
              <a:solidFill>
                <a:srgbClr val="FF0000"/>
              </a:solidFill>
            </a:endParaRPr>
          </a:p>
          <a:p>
            <a:pPr marL="120953" indent="0">
              <a:buNone/>
            </a:pPr>
            <a:r>
              <a:rPr lang="ro-RO" dirty="0">
                <a:solidFill>
                  <a:srgbClr val="FF0000"/>
                </a:solidFill>
              </a:rPr>
              <a:t>m</a:t>
            </a:r>
            <a:r>
              <a:rPr lang="ro-RO" dirty="0" smtClean="0">
                <a:solidFill>
                  <a:srgbClr val="FF0000"/>
                </a:solidFill>
              </a:rPr>
              <a:t>odule </a:t>
            </a:r>
            <a:r>
              <a:rPr lang="ro-RO" dirty="0" smtClean="0"/>
              <a:t>nume_modul(lista_porturi)</a:t>
            </a:r>
            <a:r>
              <a:rPr lang="en-US" dirty="0" smtClean="0"/>
              <a:t>;</a:t>
            </a:r>
          </a:p>
          <a:p>
            <a:pPr marL="120953" indent="0">
              <a:buNone/>
            </a:pPr>
            <a:r>
              <a:rPr lang="ro-RO" dirty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nput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ro-RO" dirty="0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FF0000"/>
                </a:solidFill>
              </a:rPr>
              <a:t>utput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declarare</a:t>
            </a:r>
            <a:r>
              <a:rPr lang="en-US" dirty="0" smtClean="0"/>
              <a:t> </a:t>
            </a:r>
            <a:r>
              <a:rPr lang="en-US" dirty="0" err="1" smtClean="0"/>
              <a:t>porturi</a:t>
            </a:r>
            <a:r>
              <a:rPr lang="en-US" dirty="0" smtClean="0"/>
              <a:t>;</a:t>
            </a:r>
          </a:p>
          <a:p>
            <a:pPr marL="120953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Reg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[n:0] </a:t>
            </a:r>
            <a:r>
              <a:rPr lang="en-US" dirty="0" err="1" smtClean="0"/>
              <a:t>var_ff</a:t>
            </a:r>
            <a:r>
              <a:rPr lang="en-US" dirty="0" smtClean="0"/>
              <a:t>, </a:t>
            </a:r>
            <a:r>
              <a:rPr lang="en-US" dirty="0" err="1" smtClean="0"/>
              <a:t>var_nxt</a:t>
            </a:r>
            <a:r>
              <a:rPr lang="en-US" dirty="0" smtClean="0"/>
              <a:t>;</a:t>
            </a:r>
          </a:p>
          <a:p>
            <a:pPr marL="120953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120953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assign </a:t>
            </a:r>
            <a:r>
              <a:rPr lang="en-US" dirty="0" err="1" smtClean="0"/>
              <a:t>port_iesire</a:t>
            </a:r>
            <a:r>
              <a:rPr lang="en-US" dirty="0" smtClean="0"/>
              <a:t> = </a:t>
            </a:r>
            <a:r>
              <a:rPr lang="en-US" dirty="0" err="1" smtClean="0"/>
              <a:t>var_ff</a:t>
            </a:r>
            <a:r>
              <a:rPr lang="en-US" dirty="0" smtClean="0"/>
              <a:t>;</a:t>
            </a:r>
          </a:p>
          <a:p>
            <a:pPr marL="120953" indent="0">
              <a:buNone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lways @* begin</a:t>
            </a:r>
          </a:p>
          <a:p>
            <a:pPr marL="120953" indent="0">
              <a:buNone/>
            </a:pPr>
            <a:r>
              <a:rPr lang="en-US" dirty="0" err="1" smtClean="0"/>
              <a:t>var_nxt</a:t>
            </a:r>
            <a:r>
              <a:rPr lang="en-US" dirty="0" smtClean="0"/>
              <a:t> = </a:t>
            </a:r>
            <a:r>
              <a:rPr lang="en-US" dirty="0" err="1" smtClean="0"/>
              <a:t>var_ff</a:t>
            </a:r>
            <a:r>
              <a:rPr lang="en-US" dirty="0" smtClean="0"/>
              <a:t>;</a:t>
            </a:r>
          </a:p>
          <a:p>
            <a:pPr marL="120953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//logic</a:t>
            </a:r>
            <a:r>
              <a:rPr lang="ro-RO" dirty="0" smtClean="0">
                <a:solidFill>
                  <a:srgbClr val="00B050"/>
                </a:solidFill>
              </a:rPr>
              <a:t>ă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combina</a:t>
            </a:r>
            <a:r>
              <a:rPr lang="ro-RO" dirty="0" smtClean="0">
                <a:solidFill>
                  <a:srgbClr val="00B050"/>
                </a:solidFill>
              </a:rPr>
              <a:t>ț</a:t>
            </a:r>
            <a:r>
              <a:rPr lang="en-US" dirty="0" err="1" smtClean="0">
                <a:solidFill>
                  <a:srgbClr val="00B050"/>
                </a:solidFill>
              </a:rPr>
              <a:t>ional</a:t>
            </a:r>
            <a:r>
              <a:rPr lang="ro-RO" dirty="0" smtClean="0">
                <a:solidFill>
                  <a:srgbClr val="00B050"/>
                </a:solidFill>
              </a:rPr>
              <a:t>ă</a:t>
            </a:r>
            <a:r>
              <a:rPr lang="en-US" dirty="0" smtClean="0">
                <a:solidFill>
                  <a:srgbClr val="00B050"/>
                </a:solidFill>
              </a:rPr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folosim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doar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o-RO" dirty="0" smtClean="0">
                <a:solidFill>
                  <a:srgbClr val="00B050"/>
                </a:solidFill>
              </a:rPr>
              <a:t>,,</a:t>
            </a:r>
            <a:r>
              <a:rPr lang="en-US" dirty="0" smtClean="0">
                <a:solidFill>
                  <a:srgbClr val="00B050"/>
                </a:solidFill>
              </a:rPr>
              <a:t>=“</a:t>
            </a:r>
          </a:p>
          <a:p>
            <a:pPr marL="120953" indent="0">
              <a:buNone/>
            </a:pPr>
            <a:r>
              <a:rPr lang="en-US" dirty="0" err="1" smtClean="0"/>
              <a:t>var_nxt</a:t>
            </a:r>
            <a:r>
              <a:rPr lang="en-US" dirty="0" smtClean="0"/>
              <a:t> </a:t>
            </a:r>
            <a:r>
              <a:rPr lang="en-US" b="1" dirty="0" smtClean="0"/>
              <a:t>= </a:t>
            </a:r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calcul</a:t>
            </a:r>
            <a:r>
              <a:rPr lang="en-US" dirty="0" smtClean="0"/>
              <a:t> in </a:t>
            </a:r>
            <a:r>
              <a:rPr lang="en-US" dirty="0" err="1" smtClean="0"/>
              <a:t>func</a:t>
            </a:r>
            <a:r>
              <a:rPr lang="ro-RO" dirty="0" smtClean="0"/>
              <a:t>ție de var_ff</a:t>
            </a:r>
            <a:r>
              <a:rPr lang="en-US" dirty="0" smtClean="0"/>
              <a:t>;</a:t>
            </a:r>
          </a:p>
          <a:p>
            <a:pPr marL="120953" indent="0">
              <a:buNone/>
            </a:pPr>
            <a:r>
              <a:rPr lang="ro-RO" dirty="0">
                <a:solidFill>
                  <a:srgbClr val="FF0000"/>
                </a:solidFill>
              </a:rPr>
              <a:t>e</a:t>
            </a:r>
            <a:r>
              <a:rPr lang="en-US" dirty="0" err="1" smtClean="0">
                <a:solidFill>
                  <a:srgbClr val="FF0000"/>
                </a:solidFill>
              </a:rPr>
              <a:t>nd</a:t>
            </a:r>
            <a:endParaRPr lang="en-US" dirty="0" smtClean="0">
              <a:solidFill>
                <a:srgbClr val="FF0000"/>
              </a:solidFill>
            </a:endParaRPr>
          </a:p>
          <a:p>
            <a:pPr marL="120953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120953" indent="0">
              <a:buNone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lways @(</a:t>
            </a:r>
            <a:r>
              <a:rPr lang="en-US" dirty="0" err="1" smtClean="0">
                <a:solidFill>
                  <a:srgbClr val="FF0000"/>
                </a:solidFill>
              </a:rPr>
              <a:t>posedge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clk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120953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//logic</a:t>
            </a:r>
            <a:r>
              <a:rPr lang="ro-RO" dirty="0" smtClean="0">
                <a:solidFill>
                  <a:srgbClr val="00B050"/>
                </a:solidFill>
              </a:rPr>
              <a:t>ă secvențială – folosim doar ,,</a:t>
            </a:r>
            <a:r>
              <a:rPr lang="en-US" dirty="0" smtClean="0">
                <a:solidFill>
                  <a:srgbClr val="00B050"/>
                </a:solidFill>
              </a:rPr>
              <a:t>&lt;=“</a:t>
            </a:r>
          </a:p>
          <a:p>
            <a:pPr marL="120953" indent="0">
              <a:buNone/>
            </a:pPr>
            <a:r>
              <a:rPr lang="en-US" dirty="0" err="1" smtClean="0"/>
              <a:t>var_ff</a:t>
            </a:r>
            <a:r>
              <a:rPr lang="en-US" dirty="0" smtClean="0"/>
              <a:t> </a:t>
            </a:r>
            <a:r>
              <a:rPr lang="en-US" b="1" dirty="0" smtClean="0"/>
              <a:t>&lt;=</a:t>
            </a:r>
            <a:r>
              <a:rPr lang="en-US" dirty="0" smtClean="0"/>
              <a:t> </a:t>
            </a:r>
            <a:r>
              <a:rPr lang="en-US" dirty="0" err="1" smtClean="0"/>
              <a:t>var_nxt</a:t>
            </a:r>
            <a:r>
              <a:rPr lang="en-US" dirty="0" smtClean="0"/>
              <a:t>;</a:t>
            </a:r>
            <a:endParaRPr lang="en-US" dirty="0"/>
          </a:p>
          <a:p>
            <a:pPr marL="120953" indent="0">
              <a:buNone/>
            </a:pPr>
            <a:r>
              <a:rPr lang="ro-RO" dirty="0">
                <a:solidFill>
                  <a:srgbClr val="FF0000"/>
                </a:solidFill>
              </a:rPr>
              <a:t>e</a:t>
            </a:r>
            <a:r>
              <a:rPr lang="en-US" dirty="0" err="1" smtClean="0">
                <a:solidFill>
                  <a:srgbClr val="FF0000"/>
                </a:solidFill>
              </a:rPr>
              <a:t>nd</a:t>
            </a:r>
            <a:endParaRPr lang="en-US" dirty="0" smtClean="0">
              <a:solidFill>
                <a:srgbClr val="FF0000"/>
              </a:solidFill>
            </a:endParaRPr>
          </a:p>
          <a:p>
            <a:pPr marL="120953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endmodule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o-RO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Șablonul RTL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462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0560" y="395461"/>
            <a:ext cx="45496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 </a:t>
            </a:r>
            <a:r>
              <a:rPr lang="en-US" sz="4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</a:t>
            </a:r>
            <a:r>
              <a:rPr 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4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erilog</a:t>
            </a:r>
            <a:r>
              <a:rPr 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o-RO" sz="4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816" y="1331565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200" b="1" dirty="0" err="1"/>
              <a:t>Verilog</a:t>
            </a:r>
            <a:r>
              <a:rPr lang="ro-RO" sz="2200" dirty="0"/>
              <a:t> este un </a:t>
            </a:r>
            <a:r>
              <a:rPr lang="ro-RO" sz="2200" i="1" dirty="0"/>
              <a:t>limbaj de descriere a hardware-ului</a:t>
            </a:r>
            <a:r>
              <a:rPr lang="ro-RO" sz="2200" dirty="0"/>
              <a:t> (Hardware </a:t>
            </a:r>
            <a:r>
              <a:rPr lang="ro-RO" sz="2200" dirty="0" err="1"/>
              <a:t>Description</a:t>
            </a:r>
            <a:r>
              <a:rPr lang="ro-RO" sz="2200" dirty="0"/>
              <a:t> </a:t>
            </a:r>
            <a:r>
              <a:rPr lang="ro-RO" sz="2200" dirty="0" err="1"/>
              <a:t>Language</a:t>
            </a:r>
            <a:r>
              <a:rPr lang="ro-RO" sz="2200" dirty="0"/>
              <a:t> </a:t>
            </a:r>
            <a:r>
              <a:rPr lang="ro-RO" sz="2200" dirty="0" smtClean="0"/>
              <a:t>- HDL) </a:t>
            </a:r>
            <a:r>
              <a:rPr lang="ro-RO" sz="2200" dirty="0"/>
              <a:t>destinat descrierii comportamentului și/sau arhitecturii unui sistem numeric, cu alte cuvinte al unei </a:t>
            </a:r>
            <a:r>
              <a:rPr lang="ro-RO" sz="2200" dirty="0" smtClean="0"/>
              <a:t>funcții logice</a:t>
            </a:r>
            <a:r>
              <a:rPr lang="ro-RO" sz="2200" dirty="0"/>
              <a:t> </a:t>
            </a:r>
            <a:r>
              <a:rPr lang="ro-RO" sz="2200" i="1" dirty="0" smtClean="0"/>
              <a:t>combinatorii</a:t>
            </a:r>
            <a:r>
              <a:rPr lang="ro-RO" sz="2200" dirty="0"/>
              <a:t> </a:t>
            </a:r>
            <a:r>
              <a:rPr lang="ro-RO" sz="2200" dirty="0" smtClean="0"/>
              <a:t>sau</a:t>
            </a:r>
            <a:r>
              <a:rPr lang="ro-RO" sz="2200" dirty="0"/>
              <a:t> </a:t>
            </a:r>
            <a:r>
              <a:rPr lang="ro-RO" sz="2200" i="1" dirty="0"/>
              <a:t>secvențiale</a:t>
            </a:r>
            <a:r>
              <a:rPr lang="ro-RO" sz="2200" dirty="0"/>
              <a:t>. </a:t>
            </a:r>
            <a:endParaRPr lang="en-US" sz="2200" dirty="0" smtClean="0"/>
          </a:p>
          <a:p>
            <a:pPr algn="just"/>
            <a:r>
              <a:rPr lang="ro-RO" sz="2200" dirty="0"/>
              <a:t>Un sistem numeric poate fi descris, la niveluri diferite, </a:t>
            </a:r>
            <a:r>
              <a:rPr lang="ro-RO" sz="2200" dirty="0" smtClean="0"/>
              <a:t>în funcție </a:t>
            </a:r>
            <a:r>
              <a:rPr lang="ro-RO" sz="2200" dirty="0"/>
              <a:t>de aspectele care </a:t>
            </a:r>
            <a:r>
              <a:rPr lang="ro-RO" sz="2200" dirty="0" smtClean="0"/>
              <a:t>interesează. </a:t>
            </a:r>
            <a:endParaRPr lang="en-US" sz="22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o-RO" sz="2200" dirty="0" smtClean="0"/>
              <a:t>la </a:t>
            </a:r>
            <a:r>
              <a:rPr lang="ro-RO" sz="2200" dirty="0"/>
              <a:t>nivel de comutator, amplasarea traseelor de </a:t>
            </a:r>
            <a:r>
              <a:rPr lang="ro-RO" sz="2200" dirty="0" err="1" smtClean="0"/>
              <a:t>legatură</a:t>
            </a:r>
            <a:r>
              <a:rPr lang="ro-RO" sz="2200" dirty="0" smtClean="0"/>
              <a:t> </a:t>
            </a:r>
            <a:r>
              <a:rPr lang="ro-RO" sz="2200" dirty="0"/>
              <a:t>(firele), a rezistoarelor </a:t>
            </a:r>
            <a:r>
              <a:rPr lang="ro-RO" sz="2200" dirty="0" smtClean="0"/>
              <a:t>și </a:t>
            </a:r>
            <a:r>
              <a:rPr lang="ro-RO" sz="2200" dirty="0"/>
              <a:t>tranzistoarelor pe un circuit integrat. </a:t>
            </a:r>
            <a:endParaRPr lang="en-US" sz="22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o-RO" sz="2200" dirty="0" smtClean="0"/>
              <a:t>la </a:t>
            </a:r>
            <a:r>
              <a:rPr lang="ro-RO" sz="2200" dirty="0"/>
              <a:t>nivel de </a:t>
            </a:r>
            <a:r>
              <a:rPr lang="ro-RO" sz="2200" dirty="0" err="1" smtClean="0"/>
              <a:t>porti</a:t>
            </a:r>
            <a:r>
              <a:rPr lang="en-US" sz="2200" dirty="0" smtClean="0"/>
              <a:t> </a:t>
            </a:r>
            <a:r>
              <a:rPr lang="en-US" sz="2200" dirty="0" err="1" smtClean="0"/>
              <a:t>logice</a:t>
            </a:r>
            <a:r>
              <a:rPr lang="en-US" sz="2200" dirty="0" smtClean="0"/>
              <a:t> </a:t>
            </a:r>
            <a:r>
              <a:rPr lang="ro-RO" sz="2200" dirty="0" smtClean="0"/>
              <a:t>și componente discrete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o-RO" sz="2200" dirty="0"/>
              <a:t>l</a:t>
            </a:r>
            <a:r>
              <a:rPr lang="ro-RO" sz="2200" dirty="0" smtClean="0"/>
              <a:t>a </a:t>
            </a:r>
            <a:r>
              <a:rPr lang="ro-RO" sz="2200" dirty="0"/>
              <a:t>un nivel mai ridicat, sistemul numeric poate fi descris </a:t>
            </a:r>
            <a:r>
              <a:rPr lang="ro-RO" sz="2200" dirty="0" smtClean="0"/>
              <a:t>în </a:t>
            </a:r>
            <a:r>
              <a:rPr lang="ro-RO" sz="2200" dirty="0"/>
              <a:t>termenii transferurilor vectorilor de </a:t>
            </a:r>
            <a:r>
              <a:rPr lang="ro-RO" sz="2200" dirty="0" smtClean="0"/>
              <a:t>informație </a:t>
            </a:r>
            <a:r>
              <a:rPr lang="ro-RO" sz="2200" dirty="0"/>
              <a:t>î</a:t>
            </a:r>
            <a:r>
              <a:rPr lang="ro-RO" sz="2200" dirty="0" smtClean="0"/>
              <a:t>ntre </a:t>
            </a:r>
            <a:r>
              <a:rPr lang="ro-RO" sz="2200" dirty="0"/>
              <a:t>registre. </a:t>
            </a:r>
          </a:p>
        </p:txBody>
      </p:sp>
    </p:spTree>
    <p:extLst>
      <p:ext uri="{BB962C8B-B14F-4D97-AF65-F5344CB8AC3E}">
        <p14:creationId xmlns:p14="http://schemas.microsoft.com/office/powerpoint/2010/main" val="32785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20953" indent="0">
              <a:buNone/>
            </a:pPr>
            <a:r>
              <a:rPr lang="en-US" dirty="0">
                <a:solidFill>
                  <a:srgbClr val="C00000"/>
                </a:solidFill>
              </a:rPr>
              <a:t>`timescale </a:t>
            </a:r>
            <a:r>
              <a:rPr lang="en-US" dirty="0" smtClean="0">
                <a:solidFill>
                  <a:srgbClr val="C00000"/>
                </a:solidFill>
              </a:rPr>
              <a:t>1ns/1ns</a:t>
            </a:r>
          </a:p>
          <a:p>
            <a:pPr marL="120953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module </a:t>
            </a:r>
            <a:r>
              <a:rPr lang="en-US" dirty="0">
                <a:solidFill>
                  <a:srgbClr val="FF0000"/>
                </a:solidFill>
              </a:rPr>
              <a:t>counter </a:t>
            </a:r>
            <a:r>
              <a:rPr lang="en-US" dirty="0"/>
              <a:t>(</a:t>
            </a:r>
            <a:r>
              <a:rPr lang="en-US" dirty="0" err="1"/>
              <a:t>clk,rst,enable,count</a:t>
            </a:r>
            <a:r>
              <a:rPr lang="en-US" dirty="0"/>
              <a:t>);</a:t>
            </a:r>
          </a:p>
          <a:p>
            <a:pPr marL="120953" indent="0">
              <a:buNone/>
            </a:pPr>
            <a:r>
              <a:rPr lang="en-US" dirty="0">
                <a:solidFill>
                  <a:srgbClr val="0070C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</a:t>
            </a:r>
            <a:r>
              <a:rPr lang="en-US" dirty="0" err="1"/>
              <a:t>rst</a:t>
            </a:r>
            <a:r>
              <a:rPr lang="en-US" dirty="0"/>
              <a:t>, enable;</a:t>
            </a:r>
          </a:p>
          <a:p>
            <a:pPr marL="120953" indent="0">
              <a:buNone/>
            </a:pPr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en-US" dirty="0"/>
              <a:t> [3:0] count;</a:t>
            </a:r>
          </a:p>
          <a:p>
            <a:pPr marL="120953" indent="0">
              <a:buNone/>
            </a:pPr>
            <a:r>
              <a:rPr lang="en-US" dirty="0" err="1"/>
              <a:t>reg</a:t>
            </a:r>
            <a:r>
              <a:rPr lang="en-US" dirty="0"/>
              <a:t> [3:0] </a:t>
            </a:r>
            <a:r>
              <a:rPr lang="en-US" dirty="0" smtClean="0"/>
              <a:t>count</a:t>
            </a:r>
            <a:r>
              <a:rPr lang="ro-RO" dirty="0" smtClean="0"/>
              <a:t>_ff, </a:t>
            </a:r>
            <a:r>
              <a:rPr lang="ro-RO" dirty="0" err="1" smtClean="0"/>
              <a:t>count</a:t>
            </a:r>
            <a:r>
              <a:rPr lang="ro-RO" dirty="0" smtClean="0"/>
              <a:t>_</a:t>
            </a:r>
            <a:r>
              <a:rPr lang="ro-RO" dirty="0" err="1" smtClean="0"/>
              <a:t>nxt</a:t>
            </a:r>
            <a:r>
              <a:rPr lang="en-US" dirty="0" smtClean="0"/>
              <a:t>;</a:t>
            </a:r>
            <a:endParaRPr lang="en-US" dirty="0"/>
          </a:p>
          <a:p>
            <a:pPr marL="120953" indent="0">
              <a:buNone/>
            </a:pPr>
            <a:endParaRPr lang="ro-RO" dirty="0" smtClean="0"/>
          </a:p>
          <a:p>
            <a:pPr marL="120953" indent="0">
              <a:buNone/>
            </a:pPr>
            <a:r>
              <a:rPr lang="ro-RO" dirty="0" err="1">
                <a:solidFill>
                  <a:srgbClr val="FF0000"/>
                </a:solidFill>
              </a:rPr>
              <a:t>a</a:t>
            </a:r>
            <a:r>
              <a:rPr lang="ro-RO" dirty="0" err="1" smtClean="0">
                <a:solidFill>
                  <a:srgbClr val="FF0000"/>
                </a:solidFill>
              </a:rPr>
              <a:t>ssign</a:t>
            </a:r>
            <a:r>
              <a:rPr lang="ro-RO" dirty="0" smtClean="0"/>
              <a:t> </a:t>
            </a:r>
            <a:r>
              <a:rPr lang="ro-RO" dirty="0" err="1" smtClean="0"/>
              <a:t>count</a:t>
            </a:r>
            <a:r>
              <a:rPr lang="ro-RO" dirty="0" smtClean="0"/>
              <a:t> = </a:t>
            </a:r>
            <a:r>
              <a:rPr lang="ro-RO" dirty="0" err="1" smtClean="0"/>
              <a:t>count</a:t>
            </a:r>
            <a:r>
              <a:rPr lang="ro-RO" dirty="0" smtClean="0"/>
              <a:t>_ff</a:t>
            </a:r>
            <a:r>
              <a:rPr lang="en-US" dirty="0" smtClean="0"/>
              <a:t>;</a:t>
            </a:r>
          </a:p>
          <a:p>
            <a:pPr marL="120953" indent="0">
              <a:buNone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lways @* </a:t>
            </a:r>
            <a:r>
              <a:rPr lang="en-US" dirty="0" smtClean="0"/>
              <a:t>begin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proces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combina</a:t>
            </a:r>
            <a:r>
              <a:rPr lang="ro-RO" dirty="0" smtClean="0">
                <a:solidFill>
                  <a:srgbClr val="00B050"/>
                </a:solidFill>
              </a:rPr>
              <a:t>ț</a:t>
            </a:r>
            <a:r>
              <a:rPr lang="en-US" dirty="0" err="1" smtClean="0">
                <a:solidFill>
                  <a:srgbClr val="00B050"/>
                </a:solidFill>
              </a:rPr>
              <a:t>ional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declan</a:t>
            </a:r>
            <a:r>
              <a:rPr lang="ro-RO" dirty="0" smtClean="0">
                <a:solidFill>
                  <a:srgbClr val="00B050"/>
                </a:solidFill>
              </a:rPr>
              <a:t>ș</a:t>
            </a:r>
            <a:r>
              <a:rPr lang="en-US" dirty="0" smtClean="0">
                <a:solidFill>
                  <a:srgbClr val="00B050"/>
                </a:solidFill>
              </a:rPr>
              <a:t>at de c</a:t>
            </a:r>
            <a:r>
              <a:rPr lang="ro-RO" dirty="0" smtClean="0">
                <a:solidFill>
                  <a:srgbClr val="00B050"/>
                </a:solidFill>
              </a:rPr>
              <a:t>â</a:t>
            </a:r>
            <a:r>
              <a:rPr lang="en-US" dirty="0" err="1" smtClean="0">
                <a:solidFill>
                  <a:srgbClr val="00B050"/>
                </a:solidFill>
              </a:rPr>
              <a:t>te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ori</a:t>
            </a:r>
            <a:r>
              <a:rPr lang="en-US" dirty="0" smtClean="0">
                <a:solidFill>
                  <a:srgbClr val="00B050"/>
                </a:solidFill>
              </a:rPr>
              <a:t> se </a:t>
            </a:r>
            <a:r>
              <a:rPr lang="en-US" dirty="0" err="1" smtClean="0">
                <a:solidFill>
                  <a:srgbClr val="00B050"/>
                </a:solidFill>
              </a:rPr>
              <a:t>schimb</a:t>
            </a:r>
            <a:r>
              <a:rPr lang="ro-RO" dirty="0" smtClean="0">
                <a:solidFill>
                  <a:srgbClr val="00B050"/>
                </a:solidFill>
              </a:rPr>
              <a:t>ă</a:t>
            </a:r>
            <a:r>
              <a:rPr lang="en-US" dirty="0" smtClean="0">
                <a:solidFill>
                  <a:srgbClr val="00B050"/>
                </a:solidFill>
              </a:rPr>
              <a:t> un </a:t>
            </a:r>
            <a:r>
              <a:rPr lang="en-US" dirty="0" err="1" smtClean="0">
                <a:solidFill>
                  <a:srgbClr val="00B050"/>
                </a:solidFill>
              </a:rPr>
              <a:t>semnal</a:t>
            </a:r>
            <a:r>
              <a:rPr lang="en-US" dirty="0" smtClean="0">
                <a:solidFill>
                  <a:srgbClr val="00B050"/>
                </a:solidFill>
              </a:rPr>
              <a:t> din interior</a:t>
            </a:r>
          </a:p>
          <a:p>
            <a:pPr marL="120953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count_nxt</a:t>
            </a:r>
            <a:r>
              <a:rPr lang="en-US" dirty="0" smtClean="0"/>
              <a:t> = </a:t>
            </a:r>
            <a:r>
              <a:rPr lang="en-US" dirty="0" err="1" smtClean="0"/>
              <a:t>count_ff</a:t>
            </a:r>
            <a:r>
              <a:rPr lang="en-US" dirty="0" smtClean="0"/>
              <a:t>;</a:t>
            </a:r>
          </a:p>
          <a:p>
            <a:pPr marL="120953" indent="0">
              <a:buNone/>
            </a:pPr>
            <a:r>
              <a:rPr lang="en-US" dirty="0"/>
              <a:t>	</a:t>
            </a:r>
            <a:r>
              <a:rPr lang="en-US" dirty="0" smtClean="0"/>
              <a:t>if(enable)</a:t>
            </a:r>
          </a:p>
          <a:p>
            <a:pPr marL="120953" indent="0">
              <a:buNone/>
            </a:pPr>
            <a:r>
              <a:rPr lang="en-US" dirty="0"/>
              <a:t>	 </a:t>
            </a:r>
            <a:r>
              <a:rPr lang="en-US" dirty="0" smtClean="0"/>
              <a:t>    </a:t>
            </a:r>
            <a:r>
              <a:rPr lang="en-US" dirty="0" err="1" smtClean="0"/>
              <a:t>count_nxt</a:t>
            </a:r>
            <a:r>
              <a:rPr lang="en-US" dirty="0" smtClean="0"/>
              <a:t> = </a:t>
            </a:r>
            <a:r>
              <a:rPr lang="en-US" dirty="0" err="1" smtClean="0"/>
              <a:t>count_ff</a:t>
            </a:r>
            <a:r>
              <a:rPr lang="en-US" dirty="0" smtClean="0"/>
              <a:t> + 1’b1;</a:t>
            </a:r>
            <a:endParaRPr lang="en-US" dirty="0"/>
          </a:p>
          <a:p>
            <a:pPr marL="120953" indent="0">
              <a:buNone/>
            </a:pPr>
            <a:r>
              <a:rPr lang="en-US" dirty="0" smtClean="0"/>
              <a:t>end</a:t>
            </a:r>
            <a:endParaRPr lang="en-US" dirty="0"/>
          </a:p>
          <a:p>
            <a:pPr marL="120953" indent="0">
              <a:buNone/>
            </a:pPr>
            <a:r>
              <a:rPr lang="en-US" dirty="0">
                <a:solidFill>
                  <a:srgbClr val="FF0000"/>
                </a:solidFill>
              </a:rPr>
              <a:t>always @ </a:t>
            </a:r>
            <a:r>
              <a:rPr lang="en-US" dirty="0"/>
              <a:t>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or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rst</a:t>
            </a:r>
            <a:r>
              <a:rPr lang="en-US" dirty="0" smtClean="0"/>
              <a:t>) </a:t>
            </a:r>
            <a:r>
              <a:rPr lang="en-US" dirty="0" smtClean="0"/>
              <a:t>begin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proces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secven</a:t>
            </a:r>
            <a:r>
              <a:rPr lang="ro-RO" dirty="0" smtClean="0">
                <a:solidFill>
                  <a:srgbClr val="00B050"/>
                </a:solidFill>
              </a:rPr>
              <a:t>ț</a:t>
            </a:r>
            <a:r>
              <a:rPr lang="en-US" dirty="0" err="1" smtClean="0">
                <a:solidFill>
                  <a:srgbClr val="00B050"/>
                </a:solidFill>
              </a:rPr>
              <a:t>ial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declan</a:t>
            </a:r>
            <a:r>
              <a:rPr lang="ro-RO" dirty="0" smtClean="0">
                <a:solidFill>
                  <a:srgbClr val="00B050"/>
                </a:solidFill>
              </a:rPr>
              <a:t>ș</a:t>
            </a:r>
            <a:r>
              <a:rPr lang="en-US" dirty="0" smtClean="0">
                <a:solidFill>
                  <a:srgbClr val="00B050"/>
                </a:solidFill>
              </a:rPr>
              <a:t>at de front </a:t>
            </a:r>
            <a:r>
              <a:rPr lang="en-US" dirty="0" err="1" smtClean="0">
                <a:solidFill>
                  <a:srgbClr val="00B050"/>
                </a:solidFill>
              </a:rPr>
              <a:t>cresc</a:t>
            </a:r>
            <a:r>
              <a:rPr lang="ro-RO" dirty="0" smtClean="0">
                <a:solidFill>
                  <a:srgbClr val="00B050"/>
                </a:solidFill>
              </a:rPr>
              <a:t>ă</a:t>
            </a:r>
            <a:r>
              <a:rPr lang="en-US" dirty="0" smtClean="0">
                <a:solidFill>
                  <a:srgbClr val="00B050"/>
                </a:solidFill>
              </a:rPr>
              <a:t>tor de </a:t>
            </a:r>
            <a:r>
              <a:rPr lang="en-US" dirty="0" err="1" smtClean="0">
                <a:solidFill>
                  <a:srgbClr val="00B050"/>
                </a:solidFill>
              </a:rPr>
              <a:t>clk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sau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rst</a:t>
            </a:r>
            <a:endParaRPr lang="en-US" dirty="0">
              <a:solidFill>
                <a:srgbClr val="00B050"/>
              </a:solidFill>
            </a:endParaRPr>
          </a:p>
          <a:p>
            <a:pPr marL="120953" indent="0">
              <a:buNone/>
            </a:pPr>
            <a:r>
              <a:rPr lang="en-US" dirty="0"/>
              <a:t>    if (</a:t>
            </a:r>
            <a:r>
              <a:rPr lang="en-US" dirty="0" err="1"/>
              <a:t>rst</a:t>
            </a:r>
            <a:r>
              <a:rPr lang="en-US" dirty="0"/>
              <a:t>) begin</a:t>
            </a:r>
          </a:p>
          <a:p>
            <a:pPr marL="120953" indent="0">
              <a:buNone/>
            </a:pPr>
            <a:r>
              <a:rPr lang="en-US" dirty="0"/>
              <a:t>           </a:t>
            </a:r>
            <a:r>
              <a:rPr lang="en-US" dirty="0" smtClean="0"/>
              <a:t>count_</a:t>
            </a:r>
            <a:r>
              <a:rPr lang="ro-RO" dirty="0" smtClean="0"/>
              <a:t>ff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en-US" dirty="0" smtClean="0"/>
              <a:t>4’b0;</a:t>
            </a:r>
            <a:endParaRPr lang="en-US" dirty="0"/>
          </a:p>
          <a:p>
            <a:pPr marL="120953" indent="0">
              <a:buNone/>
            </a:pPr>
            <a:r>
              <a:rPr lang="en-US" dirty="0"/>
              <a:t>    </a:t>
            </a:r>
            <a:r>
              <a:rPr lang="ro-RO" dirty="0"/>
              <a:t>          </a:t>
            </a:r>
            <a:r>
              <a:rPr lang="en-US" dirty="0"/>
              <a:t>end </a:t>
            </a:r>
            <a:endParaRPr lang="ro-RO" dirty="0"/>
          </a:p>
          <a:p>
            <a:pPr marL="120953" indent="0">
              <a:buNone/>
            </a:pPr>
            <a:r>
              <a:rPr lang="ro-RO" dirty="0"/>
              <a:t>    </a:t>
            </a:r>
            <a:r>
              <a:rPr lang="en-US" dirty="0"/>
              <a:t>else </a:t>
            </a:r>
            <a:r>
              <a:rPr lang="en-US" dirty="0" smtClean="0"/>
              <a:t>begin</a:t>
            </a:r>
            <a:endParaRPr lang="en-US" dirty="0"/>
          </a:p>
          <a:p>
            <a:pPr marL="120953" indent="0">
              <a:buNone/>
            </a:pPr>
            <a:r>
              <a:rPr lang="en-US" dirty="0"/>
              <a:t>           </a:t>
            </a:r>
            <a:r>
              <a:rPr lang="en-US" dirty="0" smtClean="0"/>
              <a:t>count_</a:t>
            </a:r>
            <a:r>
              <a:rPr lang="ro-RO" dirty="0" smtClean="0"/>
              <a:t>ff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en-US" dirty="0" smtClean="0"/>
              <a:t>count_</a:t>
            </a:r>
            <a:r>
              <a:rPr lang="ro-RO" dirty="0" err="1" smtClean="0"/>
              <a:t>nxt</a:t>
            </a:r>
            <a:r>
              <a:rPr lang="en-US" dirty="0" smtClean="0"/>
              <a:t>;</a:t>
            </a:r>
            <a:endParaRPr lang="en-US" dirty="0"/>
          </a:p>
          <a:p>
            <a:pPr marL="120953" indent="0">
              <a:buNone/>
            </a:pPr>
            <a:r>
              <a:rPr lang="ro-RO" dirty="0"/>
              <a:t>           </a:t>
            </a:r>
            <a:r>
              <a:rPr lang="en-US" dirty="0"/>
              <a:t>end</a:t>
            </a:r>
          </a:p>
          <a:p>
            <a:pPr marL="120953" indent="0">
              <a:buNone/>
            </a:pPr>
            <a:r>
              <a:rPr lang="en-US" dirty="0"/>
              <a:t> end</a:t>
            </a:r>
          </a:p>
          <a:p>
            <a:pPr marL="120953" indent="0">
              <a:buNone/>
            </a:pPr>
            <a:r>
              <a:rPr lang="en-US" dirty="0" err="1"/>
              <a:t>endmodule</a:t>
            </a:r>
            <a:endParaRPr lang="ro-RO" dirty="0"/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Num</a:t>
            </a:r>
            <a:r>
              <a:rPr lang="ro-RO" dirty="0" err="1" smtClean="0"/>
              <a:t>ărător</a:t>
            </a:r>
            <a:r>
              <a:rPr lang="ro-RO" dirty="0" smtClean="0"/>
              <a:t> </a:t>
            </a:r>
            <a:r>
              <a:rPr lang="ro-RO" dirty="0" err="1" smtClean="0"/>
              <a:t>modulo</a:t>
            </a:r>
            <a:r>
              <a:rPr lang="ro-RO" dirty="0" smtClean="0"/>
              <a:t> 16 – </a:t>
            </a:r>
            <a:r>
              <a:rPr lang="ro-RO" dirty="0" err="1" smtClean="0"/>
              <a:t>sabon</a:t>
            </a:r>
            <a:r>
              <a:rPr lang="ro-RO" dirty="0" smtClean="0"/>
              <a:t> RTL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205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/>
              <a:t>Numărător </a:t>
            </a:r>
            <a:r>
              <a:rPr lang="ro-RO" dirty="0" err="1" smtClean="0"/>
              <a:t>modulo</a:t>
            </a:r>
            <a:r>
              <a:rPr lang="ro-RO" dirty="0" smtClean="0"/>
              <a:t> 10 – descriere la  nivel de componente discrete 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76" y="2411685"/>
            <a:ext cx="5584620" cy="2304256"/>
          </a:xfrm>
        </p:spPr>
      </p:pic>
    </p:spTree>
    <p:extLst>
      <p:ext uri="{BB962C8B-B14F-4D97-AF65-F5344CB8AC3E}">
        <p14:creationId xmlns:p14="http://schemas.microsoft.com/office/powerpoint/2010/main" val="618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/>
              <a:t>tip de modelare cu nivel de abstractizare </a:t>
            </a:r>
            <a:r>
              <a:rPr lang="ro-RO" dirty="0" smtClean="0"/>
              <a:t>mediu</a:t>
            </a:r>
            <a:endParaRPr lang="ro-RO" dirty="0"/>
          </a:p>
          <a:p>
            <a:pPr algn="just"/>
            <a:r>
              <a:rPr lang="ro-RO" dirty="0" smtClean="0"/>
              <a:t>este </a:t>
            </a:r>
            <a:r>
              <a:rPr lang="ro-RO" dirty="0"/>
              <a:t>un tip de modelare sintetizabil</a:t>
            </a:r>
          </a:p>
          <a:p>
            <a:pPr algn="just"/>
            <a:r>
              <a:rPr lang="vi-VN" dirty="0" smtClean="0"/>
              <a:t>se </a:t>
            </a:r>
            <a:r>
              <a:rPr lang="vi-VN" dirty="0"/>
              <a:t>referă la modul de transmitere și </a:t>
            </a:r>
            <a:r>
              <a:rPr lang="vi-VN" dirty="0" smtClean="0"/>
              <a:t>procesare</a:t>
            </a:r>
            <a:r>
              <a:rPr lang="ro-RO" dirty="0" smtClean="0"/>
              <a:t> a </a:t>
            </a:r>
            <a:r>
              <a:rPr lang="ro-RO" dirty="0"/>
              <a:t>datelor între elementele de memorare </a:t>
            </a:r>
            <a:r>
              <a:rPr lang="ro-RO" dirty="0" smtClean="0"/>
              <a:t>a designului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RTL – </a:t>
            </a:r>
            <a:r>
              <a:rPr lang="ro-RO" dirty="0" err="1"/>
              <a:t>Register</a:t>
            </a:r>
            <a:r>
              <a:rPr lang="ro-RO" dirty="0"/>
              <a:t> Transfer </a:t>
            </a:r>
            <a:r>
              <a:rPr lang="ro-RO" dirty="0" err="1"/>
              <a:t>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592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9" y="2401421"/>
            <a:ext cx="8618967" cy="34521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RTL – </a:t>
            </a:r>
            <a:r>
              <a:rPr lang="ro-RO" dirty="0" err="1"/>
              <a:t>Register</a:t>
            </a:r>
            <a:r>
              <a:rPr lang="ro-RO" dirty="0"/>
              <a:t> Transfer </a:t>
            </a:r>
            <a:r>
              <a:rPr lang="ro-RO" dirty="0" err="1"/>
              <a:t>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452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953" indent="0">
              <a:buNone/>
            </a:pPr>
            <a:r>
              <a:rPr lang="fr-FR" sz="2800" dirty="0" err="1"/>
              <a:t>Indiferent</a:t>
            </a:r>
            <a:r>
              <a:rPr lang="fr-FR" sz="2800" dirty="0"/>
              <a:t> de tip, au </a:t>
            </a:r>
            <a:r>
              <a:rPr lang="fr-FR" sz="2800" dirty="0" err="1"/>
              <a:t>minim</a:t>
            </a:r>
            <a:r>
              <a:rPr lang="fr-FR" sz="2800" dirty="0"/>
              <a:t> 3 </a:t>
            </a:r>
            <a:r>
              <a:rPr lang="fr-FR" sz="2800" dirty="0" err="1"/>
              <a:t>părți</a:t>
            </a:r>
            <a:r>
              <a:rPr lang="fr-FR" sz="2800" dirty="0"/>
              <a:t>:</a:t>
            </a:r>
          </a:p>
          <a:p>
            <a:pPr marL="120953" indent="0">
              <a:buNone/>
            </a:pPr>
            <a:r>
              <a:rPr lang="vi-VN" sz="2800" dirty="0"/>
              <a:t>– 2 părți combinaționale:</a:t>
            </a:r>
          </a:p>
          <a:p>
            <a:pPr lvl="2"/>
            <a:r>
              <a:rPr lang="vi-VN" sz="2800" dirty="0" smtClean="0"/>
              <a:t>logica </a:t>
            </a:r>
            <a:r>
              <a:rPr lang="vi-VN" sz="2800" dirty="0"/>
              <a:t>pentru starea următoare</a:t>
            </a:r>
          </a:p>
          <a:p>
            <a:pPr lvl="2"/>
            <a:r>
              <a:rPr lang="ro-RO" sz="2800" dirty="0" smtClean="0"/>
              <a:t>logica </a:t>
            </a:r>
            <a:r>
              <a:rPr lang="ro-RO" sz="2800" dirty="0"/>
              <a:t>pentru ieșiri</a:t>
            </a:r>
          </a:p>
          <a:p>
            <a:pPr marL="120953" indent="0">
              <a:buNone/>
            </a:pPr>
            <a:r>
              <a:rPr lang="vi-VN" sz="2800" dirty="0"/>
              <a:t>– 1 parte sincronă:</a:t>
            </a:r>
          </a:p>
          <a:p>
            <a:pPr lvl="2"/>
            <a:r>
              <a:rPr lang="vi-VN" sz="2800" dirty="0" smtClean="0"/>
              <a:t>tranziția </a:t>
            </a:r>
            <a:r>
              <a:rPr lang="vi-VN" sz="2800" dirty="0"/>
              <a:t>stării curente</a:t>
            </a:r>
            <a:endParaRPr lang="ro-RO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Automate cu stări finite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610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98" y="2051645"/>
            <a:ext cx="7667811" cy="396196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FSM </a:t>
            </a:r>
            <a:r>
              <a:rPr lang="ro-RO" dirty="0" err="1" smtClean="0"/>
              <a:t>Mealy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497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0" y="2051645"/>
            <a:ext cx="7890529" cy="38629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FSM Moore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444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00" y="1835621"/>
            <a:ext cx="6111505" cy="417646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/>
              <a:t>Numărător </a:t>
            </a:r>
            <a:r>
              <a:rPr lang="ro-RO" dirty="0" err="1" smtClean="0"/>
              <a:t>modulo</a:t>
            </a:r>
            <a:r>
              <a:rPr lang="ro-RO" dirty="0" smtClean="0"/>
              <a:t> </a:t>
            </a:r>
            <a:r>
              <a:rPr lang="en-US" dirty="0" smtClean="0"/>
              <a:t>8</a:t>
            </a:r>
            <a:r>
              <a:rPr lang="ro-RO" dirty="0" smtClean="0"/>
              <a:t> – descriere </a:t>
            </a:r>
            <a:r>
              <a:rPr lang="en-US" dirty="0" err="1" smtClean="0"/>
              <a:t>folosind</a:t>
            </a:r>
            <a:r>
              <a:rPr lang="en-US" dirty="0" smtClean="0"/>
              <a:t> FSM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511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819</Words>
  <Application>Microsoft Office PowerPoint</Application>
  <PresentationFormat>Custom</PresentationFormat>
  <Paragraphs>156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PowerPoint Presentation</vt:lpstr>
      <vt:lpstr>PowerPoint Presentation</vt:lpstr>
      <vt:lpstr>Numărător modulo 10 – descriere la  nivel de componente discrete </vt:lpstr>
      <vt:lpstr>RTL – Register Transfer Level</vt:lpstr>
      <vt:lpstr>RTL – Register Transfer Level</vt:lpstr>
      <vt:lpstr>Automate cu stări finite</vt:lpstr>
      <vt:lpstr>FSM Mealy</vt:lpstr>
      <vt:lpstr>FSM Moore</vt:lpstr>
      <vt:lpstr>Numărător modulo 8 – descriere folosind FSM</vt:lpstr>
      <vt:lpstr>Structură modul Verilog</vt:lpstr>
      <vt:lpstr>Tipuri de date</vt:lpstr>
      <vt:lpstr>Instrucțiuni de control</vt:lpstr>
      <vt:lpstr>Numărător modulo 16 - cod Verilog</vt:lpstr>
      <vt:lpstr>Particularități Verilog</vt:lpstr>
      <vt:lpstr>Particularități Verilog- proces blocking</vt:lpstr>
      <vt:lpstr>Particularități Verilog- proces non-blocking</vt:lpstr>
      <vt:lpstr>Particularități Verilog</vt:lpstr>
      <vt:lpstr>Numărător modulo 16 – free style</vt:lpstr>
      <vt:lpstr>Șablonul RTL</vt:lpstr>
      <vt:lpstr>Numărător modulo 16 – sabon RTL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eduardunix</dc:creator>
  <cp:lastModifiedBy>nicoara octavian radu</cp:lastModifiedBy>
  <cp:revision>96</cp:revision>
  <dcterms:created xsi:type="dcterms:W3CDTF">2015-08-05T15:57:35Z</dcterms:created>
  <dcterms:modified xsi:type="dcterms:W3CDTF">2018-03-29T18:11:40Z</dcterms:modified>
  <dc:language>ro-RO</dc:language>
</cp:coreProperties>
</file>