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Lst>
  <p:sldSz cx="9144000" cy="6858000" type="screen4x3"/>
  <p:notesSz cx="7559675" cy="10691813"/>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6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4/5/2018</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ro-RO"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ro-RO"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ro-RO"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ro-RO"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ro-RO"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8" name="Footer Placeholder 7"/>
          <p:cNvSpPr>
            <a:spLocks noGrp="1"/>
          </p:cNvSpPr>
          <p:nvPr>
            <p:ph type="ftr" sz="quarter" idx="11"/>
          </p:nvPr>
        </p:nvSpPr>
        <p:spPr/>
        <p:txBody>
          <a:bodyPr/>
          <a:lstStyle>
            <a:extLst/>
          </a:lstStyle>
          <a:p>
            <a:endParaRPr lang="ro-RO" sz="2400" b="0" strike="noStrike" spc="-1">
              <a:latin typeface="Times New Roman"/>
            </a:endParaRPr>
          </a:p>
        </p:txBody>
      </p:sp>
      <p:sp>
        <p:nvSpPr>
          <p:cNvPr id="9" name="Slide Number Placeholder 8"/>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4/5/2018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3" name="Footer Placeholder 2"/>
          <p:cNvSpPr>
            <a:spLocks noGrp="1"/>
          </p:cNvSpPr>
          <p:nvPr>
            <p:ph type="ftr" sz="quarter" idx="11"/>
          </p:nvPr>
        </p:nvSpPr>
        <p:spPr/>
        <p:txBody>
          <a:bodyPr/>
          <a:lstStyle>
            <a:extLst/>
          </a:lstStyle>
          <a:p>
            <a:endParaRPr lang="ro-RO" sz="2400" b="0" strike="noStrike" spc="-1">
              <a:latin typeface="Times New Roman"/>
            </a:endParaRPr>
          </a:p>
        </p:txBody>
      </p:sp>
      <p:sp>
        <p:nvSpPr>
          <p:cNvPr id="4" name="Slide Number Placeholder 3"/>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ro-RO"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lnSpc>
                <a:spcPct val="100000"/>
              </a:lnSpc>
            </a:pPr>
            <a:fld id="{01FA0C51-8977-4FDD-B7A4-1A5F1C8FD7F5}" type="datetime">
              <a:rPr lang="ro-RO" sz="1000" b="0" strike="noStrike" spc="-1" smtClean="0">
                <a:solidFill>
                  <a:srgbClr val="FFFFFF"/>
                </a:solidFill>
                <a:latin typeface="Lucida Sans Unicode"/>
              </a:rPr>
              <a:t>05.04.2018</a:t>
            </a:fld>
            <a:endParaRPr lang="ro-RO" sz="1000" b="0" strike="noStrike" spc="-1">
              <a:latin typeface="Times New Roman"/>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o-RO" sz="2400" b="0" strike="noStrike" spc="-1">
              <a:latin typeface="Times New Roman"/>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lgn="r">
              <a:lnSpc>
                <a:spcPct val="100000"/>
              </a:lnSpc>
            </a:pPr>
            <a:fld id="{5EE03C88-502B-424C-B4E3-F0A287CAAD8A}" type="slidenum">
              <a:rPr lang="ro-RO" sz="1000" b="0" strike="noStrike" spc="-1" smtClean="0">
                <a:solidFill>
                  <a:srgbClr val="FFFFFF"/>
                </a:solidFill>
                <a:latin typeface="Lucida Sans Unicode"/>
              </a:rPr>
              <a:t>‹#›</a:t>
            </a:fld>
            <a:endParaRPr lang="ro-RO" sz="1000" b="0" strike="noStrike" spc="-1">
              <a:latin typeface="Times New Roman"/>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nSpc>
                <a:spcPct val="100000"/>
              </a:lnSpc>
            </a:pPr>
            <a:fld id="{091C495B-E387-4218-AA8A-EBADB345FED5}" type="datetime">
              <a:rPr lang="ro-RO" sz="1000" b="0" strike="noStrike" spc="-1" smtClean="0">
                <a:solidFill>
                  <a:srgbClr val="000000"/>
                </a:solidFill>
                <a:latin typeface="Lucida Sans Unicode"/>
              </a:rPr>
              <a:t>05.04.2018</a:t>
            </a:fld>
            <a:endParaRPr lang="ro-RO" sz="1000" b="0" strike="noStrike" spc="-1">
              <a:latin typeface="Times New Roman"/>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o-RO" sz="2400" b="0" strike="noStrike" spc="-1">
              <a:latin typeface="Times New Roman"/>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a:lnSpc>
                <a:spcPct val="100000"/>
              </a:lnSpc>
            </a:pPr>
            <a:fld id="{C7FAA690-5079-4E2F-BA78-6779423EC57E}" type="slidenum">
              <a:rPr lang="ro-RO" sz="1000" b="0" strike="noStrike" spc="-1" smtClean="0">
                <a:solidFill>
                  <a:srgbClr val="000000"/>
                </a:solidFill>
                <a:latin typeface="Lucida Sans Unicode"/>
              </a:rPr>
              <a:t>‹#›</a:t>
            </a:fld>
            <a:endParaRPr lang="ro-RO"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85800" y="1752480"/>
            <a:ext cx="7772040" cy="1829520"/>
          </a:xfrm>
          <a:prstGeom prst="rect">
            <a:avLst/>
          </a:prstGeom>
          <a:noFill/>
          <a:ln>
            <a:noFill/>
          </a:ln>
        </p:spPr>
        <p:txBody>
          <a:bodyPr lIns="90000" tIns="45000" rIns="90000" bIns="45000" anchor="b"/>
          <a:lstStyle/>
          <a:p>
            <a:pPr algn="r">
              <a:lnSpc>
                <a:spcPct val="100000"/>
              </a:lnSpc>
            </a:pPr>
            <a:r>
              <a:rPr lang="ro-RO" sz="4800" b="1" strike="noStrike" spc="-1">
                <a:solidFill>
                  <a:srgbClr val="464646"/>
                </a:solidFill>
                <a:latin typeface="Lucida Sans Unicode"/>
              </a:rPr>
              <a:t>Fundamente de verificare</a:t>
            </a:r>
            <a:endParaRPr lang="ro-RO" sz="4800" b="0" strike="noStrike" spc="-1">
              <a:solidFill>
                <a:srgbClr val="000000"/>
              </a:solidFill>
              <a:latin typeface="Lucida Sans Unicode"/>
            </a:endParaRPr>
          </a:p>
        </p:txBody>
      </p:sp>
      <p:sp>
        <p:nvSpPr>
          <p:cNvPr id="96" name="TextShape 2"/>
          <p:cNvSpPr txBox="1"/>
          <p:nvPr/>
        </p:nvSpPr>
        <p:spPr>
          <a:xfrm>
            <a:off x="685800" y="3611520"/>
            <a:ext cx="7772040" cy="1199520"/>
          </a:xfrm>
          <a:prstGeom prst="rect">
            <a:avLst/>
          </a:prstGeom>
          <a:noFill/>
          <a:ln>
            <a:noFill/>
          </a:ln>
        </p:spPr>
        <p:txBody>
          <a:bodyPr lIns="45720" tIns="45000" rIns="45720" bIns="45000"/>
          <a:lstStyle/>
          <a:p>
            <a:pPr algn="r">
              <a:lnSpc>
                <a:spcPct val="100000"/>
              </a:lnSpc>
              <a:spcBef>
                <a:spcPts val="400"/>
              </a:spcBef>
            </a:pPr>
            <a:r>
              <a:rPr lang="ro-RO" sz="2700" b="0" strike="noStrike" spc="-1">
                <a:solidFill>
                  <a:srgbClr val="464646"/>
                </a:solidFill>
                <a:latin typeface="Lucida Sans Unicode"/>
              </a:rPr>
              <a:t>SystemVerilog</a:t>
            </a:r>
            <a:endParaRPr lang="ro-RO" sz="27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ro-RO" sz="4100" b="1" strike="noStrike" spc="-1">
                <a:solidFill>
                  <a:srgbClr val="464646"/>
                </a:solidFill>
                <a:latin typeface="Lucida Sans Unicode"/>
              </a:rPr>
              <a:t>Grafic simulare</a:t>
            </a:r>
            <a:endParaRPr lang="ro-RO" sz="4100" b="0" strike="noStrike" spc="-1">
              <a:solidFill>
                <a:srgbClr val="000000"/>
              </a:solidFill>
              <a:latin typeface="Lucida Sans Unicode"/>
            </a:endParaRPr>
          </a:p>
        </p:txBody>
      </p:sp>
      <p:pic>
        <p:nvPicPr>
          <p:cNvPr id="112" name="Picture 2"/>
          <p:cNvPicPr/>
          <p:nvPr/>
        </p:nvPicPr>
        <p:blipFill>
          <a:blip r:embed="rId2"/>
          <a:stretch/>
        </p:blipFill>
        <p:spPr>
          <a:xfrm>
            <a:off x="1234440" y="1972440"/>
            <a:ext cx="6674760" cy="354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1481400"/>
            <a:ext cx="8229240" cy="4525560"/>
          </a:xfrm>
          <a:prstGeom prst="rect">
            <a:avLst/>
          </a:prstGeom>
          <a:noFill/>
          <a:ln>
            <a:noFill/>
          </a:ln>
        </p:spPr>
        <p:txBody>
          <a:bodyPr lIns="90000" tIns="45000" rIns="90000" bIns="45000">
            <a:normAutofit fontScale="70000" lnSpcReduction="20000"/>
          </a:bodyPr>
          <a:lstStyle/>
          <a:p>
            <a:pPr marL="365760" indent="-255600">
              <a:lnSpc>
                <a:spcPct val="100000"/>
              </a:lnSpc>
              <a:spcBef>
                <a:spcPts val="400"/>
              </a:spcBef>
              <a:buClr>
                <a:srgbClr val="2DA2BF"/>
              </a:buClr>
              <a:buSzPct val="68000"/>
              <a:buFont typeface="Wingdings 3" charset="2"/>
              <a:buChar char=""/>
            </a:pPr>
            <a:r>
              <a:rPr lang="ro-RO" sz="2700" b="0" strike="noStrike" spc="-1" dirty="0">
                <a:solidFill>
                  <a:srgbClr val="000000"/>
                </a:solidFill>
                <a:latin typeface="Lucida Sans Unicode"/>
              </a:rPr>
              <a:t>Ca orice alt limbaj </a:t>
            </a:r>
            <a:r>
              <a:rPr lang="ro-RO" sz="2700" b="0" strike="noStrike" spc="-1" dirty="0" err="1">
                <a:solidFill>
                  <a:srgbClr val="000000"/>
                </a:solidFill>
                <a:latin typeface="Lucida Sans Unicode"/>
              </a:rPr>
              <a:t>SystemVerilog</a:t>
            </a:r>
            <a:r>
              <a:rPr lang="ro-RO" sz="2700" b="0" strike="noStrike" spc="-1" dirty="0">
                <a:solidFill>
                  <a:srgbClr val="000000"/>
                </a:solidFill>
                <a:latin typeface="Lucida Sans Unicode"/>
              </a:rPr>
              <a:t> are suport pentru sintaxa de funcție și task.</a:t>
            </a:r>
          </a:p>
          <a:p>
            <a:pPr marL="365760" indent="-255600">
              <a:lnSpc>
                <a:spcPct val="100000"/>
              </a:lnSpc>
              <a:spcBef>
                <a:spcPts val="400"/>
              </a:spcBef>
              <a:buClr>
                <a:srgbClr val="2DA2BF"/>
              </a:buClr>
              <a:buSzPct val="68000"/>
              <a:buFont typeface="Wingdings 3" charset="2"/>
              <a:buChar char=""/>
            </a:pPr>
            <a:r>
              <a:rPr lang="ro-RO" sz="2700" b="0" strike="noStrike" spc="-1" dirty="0">
                <a:solidFill>
                  <a:srgbClr val="000000"/>
                </a:solidFill>
                <a:latin typeface="Lucida Sans Unicode"/>
              </a:rPr>
              <a:t>O funcție nu poate avea întârzieri în corpul ei, în schimb un task poate avea.</a:t>
            </a:r>
          </a:p>
          <a:p>
            <a:pPr marL="365760" indent="-255600">
              <a:lnSpc>
                <a:spcPct val="100000"/>
              </a:lnSpc>
              <a:spcBef>
                <a:spcPts val="400"/>
              </a:spcBef>
              <a:buClr>
                <a:srgbClr val="2DA2BF"/>
              </a:buClr>
              <a:buSzPct val="68000"/>
              <a:buFont typeface="Wingdings 3" charset="2"/>
              <a:buChar char=""/>
            </a:pPr>
            <a:r>
              <a:rPr lang="ro-RO" sz="2700" b="0" strike="noStrike" spc="-1" dirty="0">
                <a:solidFill>
                  <a:srgbClr val="000000"/>
                </a:solidFill>
                <a:latin typeface="Lucida Sans Unicode"/>
              </a:rPr>
              <a:t>O funcție poate returna o valoare, un task poate modifica semnale date ca argumente de tip output</a:t>
            </a:r>
          </a:p>
          <a:p>
            <a:pPr marL="109800">
              <a:lnSpc>
                <a:spcPct val="100000"/>
              </a:lnSpc>
              <a:spcBef>
                <a:spcPts val="400"/>
              </a:spcBef>
            </a:pPr>
            <a:r>
              <a:rPr lang="ro-RO" sz="2700" b="0" strike="noStrike" spc="-1" dirty="0">
                <a:solidFill>
                  <a:srgbClr val="000000"/>
                </a:solidFill>
                <a:latin typeface="Lucida Sans Unicode"/>
              </a:rPr>
              <a:t>Ex: </a:t>
            </a:r>
            <a:r>
              <a:rPr lang="ro-RO" sz="2700" b="0" strike="noStrike" spc="-1" dirty="0" err="1">
                <a:solidFill>
                  <a:srgbClr val="00B0F0"/>
                </a:solidFill>
                <a:latin typeface="Lucida Sans Unicode"/>
              </a:rPr>
              <a:t>function</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parity</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a:solidFill>
                  <a:srgbClr val="00B0F0"/>
                </a:solidFill>
                <a:latin typeface="Lucida Sans Unicode"/>
              </a:rPr>
              <a:t>input</a:t>
            </a:r>
            <a:r>
              <a:rPr lang="ro-RO" sz="2700" b="0" strike="noStrike" spc="-1" dirty="0">
                <a:solidFill>
                  <a:srgbClr val="000000"/>
                </a:solidFill>
                <a:latin typeface="Lucida Sans Unicode"/>
              </a:rPr>
              <a:t> [31:0] data;</a:t>
            </a:r>
          </a:p>
          <a:p>
            <a:pPr marL="109800">
              <a:lnSpc>
                <a:spcPct val="100000"/>
              </a:lnSpc>
              <a:spcBef>
                <a:spcPts val="400"/>
              </a:spcBef>
            </a:pPr>
            <a:r>
              <a:rPr lang="ro-RO" sz="2700" b="0" strike="noStrike" spc="-1" dirty="0" err="1">
                <a:solidFill>
                  <a:srgbClr val="00B0F0"/>
                </a:solidFill>
                <a:latin typeface="Lucida Sans Unicode"/>
              </a:rPr>
              <a:t>integer</a:t>
            </a:r>
            <a:r>
              <a:rPr lang="ro-RO" sz="2700" b="0" strike="noStrike" spc="-1" dirty="0">
                <a:solidFill>
                  <a:srgbClr val="000000"/>
                </a:solidFill>
                <a:latin typeface="Lucida Sans Unicode"/>
              </a:rPr>
              <a:t> i;</a:t>
            </a:r>
          </a:p>
          <a:p>
            <a:pPr marL="109800">
              <a:lnSpc>
                <a:spcPct val="100000"/>
              </a:lnSpc>
              <a:spcBef>
                <a:spcPts val="400"/>
              </a:spcBef>
            </a:pPr>
            <a:r>
              <a:rPr lang="ro-RO" sz="2700" b="0" strike="noStrike" spc="-1" dirty="0" err="1">
                <a:solidFill>
                  <a:srgbClr val="000000"/>
                </a:solidFill>
                <a:latin typeface="Lucida Sans Unicode"/>
              </a:rPr>
              <a:t>begin</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parity</a:t>
            </a:r>
            <a:r>
              <a:rPr lang="ro-RO" sz="2700" b="0" strike="noStrike" spc="-1" dirty="0">
                <a:solidFill>
                  <a:srgbClr val="000000"/>
                </a:solidFill>
                <a:latin typeface="Lucida Sans Unicode"/>
              </a:rPr>
              <a:t> = 0;</a:t>
            </a:r>
          </a:p>
          <a:p>
            <a:pPr marL="109800">
              <a:lnSpc>
                <a:spcPct val="100000"/>
              </a:lnSpc>
              <a:spcBef>
                <a:spcPts val="400"/>
              </a:spcBef>
            </a:pPr>
            <a:r>
              <a:rPr lang="ro-RO" sz="2700" b="0" strike="noStrike" spc="-1" dirty="0">
                <a:solidFill>
                  <a:srgbClr val="000000"/>
                </a:solidFill>
                <a:latin typeface="Lucida Sans Unicode"/>
              </a:rPr>
              <a:t>  </a:t>
            </a:r>
            <a:r>
              <a:rPr lang="ro-RO" sz="2700" b="0" strike="noStrike" spc="-1" dirty="0">
                <a:solidFill>
                  <a:srgbClr val="00B0F0"/>
                </a:solidFill>
                <a:latin typeface="Lucida Sans Unicode"/>
              </a:rPr>
              <a:t>for</a:t>
            </a:r>
            <a:r>
              <a:rPr lang="ro-RO" sz="2700" b="0" strike="noStrike" spc="-1" dirty="0">
                <a:solidFill>
                  <a:srgbClr val="000000"/>
                </a:solidFill>
                <a:latin typeface="Lucida Sans Unicode"/>
              </a:rPr>
              <a:t> (i= 0; i &lt; 32; i = </a:t>
            </a:r>
            <a:r>
              <a:rPr lang="ro-RO" sz="2700" b="0" strike="noStrike" spc="-1" dirty="0" err="1">
                <a:solidFill>
                  <a:srgbClr val="000000"/>
                </a:solidFill>
                <a:latin typeface="Lucida Sans Unicode"/>
              </a:rPr>
              <a:t>i</a:t>
            </a:r>
            <a:r>
              <a:rPr lang="ro-RO" sz="2700" b="0" strike="noStrike" spc="-1" dirty="0">
                <a:solidFill>
                  <a:srgbClr val="000000"/>
                </a:solidFill>
                <a:latin typeface="Lucida Sans Unicode"/>
              </a:rPr>
              <a:t> + 1) </a:t>
            </a:r>
            <a:r>
              <a:rPr lang="ro-RO" sz="2700" b="0" strike="noStrike" spc="-1" dirty="0" err="1">
                <a:solidFill>
                  <a:srgbClr val="000000"/>
                </a:solidFill>
                <a:latin typeface="Lucida Sans Unicode"/>
              </a:rPr>
              <a:t>begin</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parity</a:t>
            </a:r>
            <a:r>
              <a:rPr lang="ro-RO" sz="2700" b="0" strike="noStrike" spc="-1" dirty="0">
                <a:solidFill>
                  <a:srgbClr val="000000"/>
                </a:solidFill>
                <a:latin typeface="Lucida Sans Unicode"/>
              </a:rPr>
              <a:t> = </a:t>
            </a:r>
            <a:r>
              <a:rPr lang="ro-RO" sz="2700" b="0" strike="noStrike" spc="-1" dirty="0" err="1">
                <a:solidFill>
                  <a:srgbClr val="000000"/>
                </a:solidFill>
                <a:latin typeface="Lucida Sans Unicode"/>
              </a:rPr>
              <a:t>parity</a:t>
            </a:r>
            <a:r>
              <a:rPr lang="ro-RO" sz="2700" b="0" strike="noStrike" spc="-1" dirty="0">
                <a:solidFill>
                  <a:srgbClr val="000000"/>
                </a:solidFill>
                <a:latin typeface="Lucida Sans Unicode"/>
              </a:rPr>
              <a:t> ^ data[i];</a:t>
            </a:r>
          </a:p>
          <a:p>
            <a:pPr marL="109800">
              <a:lnSpc>
                <a:spcPct val="100000"/>
              </a:lnSpc>
              <a:spcBef>
                <a:spcPts val="400"/>
              </a:spcBef>
            </a:pPr>
            <a:r>
              <a:rPr lang="ro-RO" sz="2700" b="0" strike="noStrike" spc="-1" dirty="0">
                <a:solidFill>
                  <a:srgbClr val="000000"/>
                </a:solidFill>
                <a:latin typeface="Lucida Sans Unicode"/>
              </a:rPr>
              <a:t>  end</a:t>
            </a:r>
          </a:p>
          <a:p>
            <a:pPr marL="109800">
              <a:lnSpc>
                <a:spcPct val="100000"/>
              </a:lnSpc>
              <a:spcBef>
                <a:spcPts val="400"/>
              </a:spcBef>
            </a:pPr>
            <a:r>
              <a:rPr lang="ro-RO" sz="2700" b="0" strike="noStrike" spc="-1" dirty="0">
                <a:solidFill>
                  <a:srgbClr val="000000"/>
                </a:solidFill>
                <a:latin typeface="Lucida Sans Unicode"/>
              </a:rPr>
              <a:t>end</a:t>
            </a:r>
          </a:p>
          <a:p>
            <a:pPr marL="109800">
              <a:lnSpc>
                <a:spcPct val="100000"/>
              </a:lnSpc>
              <a:spcBef>
                <a:spcPts val="400"/>
              </a:spcBef>
            </a:pPr>
            <a:r>
              <a:rPr lang="ro-RO" sz="2700" b="0" strike="noStrike" spc="-1" dirty="0" err="1">
                <a:solidFill>
                  <a:srgbClr val="00B0F0"/>
                </a:solidFill>
                <a:latin typeface="Lucida Sans Unicode"/>
              </a:rPr>
              <a:t>endfunction</a:t>
            </a:r>
            <a:endParaRPr lang="ro-RO" sz="2700" b="0" strike="noStrike" spc="-1" dirty="0">
              <a:solidFill>
                <a:srgbClr val="000000"/>
              </a:solidFill>
              <a:latin typeface="Lucida Sans Unicode"/>
            </a:endParaRPr>
          </a:p>
        </p:txBody>
      </p:sp>
      <p:sp>
        <p:nvSpPr>
          <p:cNvPr id="114"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ro-RO" sz="4100" b="1" strike="noStrike" spc="-1">
                <a:solidFill>
                  <a:srgbClr val="464646"/>
                </a:solidFill>
                <a:latin typeface="Lucida Sans Unicode"/>
              </a:rPr>
              <a:t>Funcții/Task-uri</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572" y="1916832"/>
            <a:ext cx="7776864" cy="1754326"/>
          </a:xfrm>
          <a:prstGeom prst="rect">
            <a:avLst/>
          </a:prstGeom>
          <a:noFill/>
        </p:spPr>
        <p:txBody>
          <a:bodyPr wrap="square" rtlCol="0">
            <a:spAutoFit/>
          </a:bodyPr>
          <a:lstStyle/>
          <a:p>
            <a:pPr algn="just"/>
            <a:r>
              <a:rPr lang="ro-RO" dirty="0" err="1" smtClean="0">
                <a:solidFill>
                  <a:srgbClr val="0070C0"/>
                </a:solidFill>
              </a:rPr>
              <a:t>$display</a:t>
            </a:r>
            <a:r>
              <a:rPr lang="ro-RO" dirty="0" smtClean="0"/>
              <a:t>(</a:t>
            </a:r>
            <a:r>
              <a:rPr lang="en-US" dirty="0" smtClean="0"/>
              <a:t>“&lt;format&gt;”,exp1,exp2..</a:t>
            </a:r>
            <a:r>
              <a:rPr lang="ro-RO" dirty="0" smtClean="0"/>
              <a:t>)</a:t>
            </a:r>
            <a:r>
              <a:rPr lang="en-US" dirty="0" smtClean="0"/>
              <a:t>; - </a:t>
            </a:r>
            <a:r>
              <a:rPr lang="en-US" dirty="0" err="1" smtClean="0"/>
              <a:t>printeaz</a:t>
            </a:r>
            <a:r>
              <a:rPr lang="ro-RO" dirty="0" smtClean="0"/>
              <a:t>ă valorile direct</a:t>
            </a:r>
            <a:endParaRPr lang="en-US" dirty="0" smtClean="0"/>
          </a:p>
          <a:p>
            <a:pPr algn="just"/>
            <a:r>
              <a:rPr lang="en-US" dirty="0" smtClean="0">
                <a:solidFill>
                  <a:srgbClr val="0070C0"/>
                </a:solidFill>
              </a:rPr>
              <a:t>$strobe</a:t>
            </a:r>
            <a:r>
              <a:rPr lang="en-US" dirty="0" smtClean="0"/>
              <a:t>(“&lt;format&gt;”,exp1,exp2..);</a:t>
            </a:r>
            <a:r>
              <a:rPr lang="ro-RO" dirty="0" smtClean="0"/>
              <a:t> - printează valorile la finalul unui ciclu de timp definit de </a:t>
            </a:r>
            <a:r>
              <a:rPr lang="en-US" dirty="0" smtClean="0"/>
              <a:t>`timestamp</a:t>
            </a:r>
          </a:p>
          <a:p>
            <a:pPr algn="just"/>
            <a:r>
              <a:rPr lang="en-US" dirty="0" smtClean="0">
                <a:solidFill>
                  <a:srgbClr val="0070C0"/>
                </a:solidFill>
              </a:rPr>
              <a:t>$monitor</a:t>
            </a:r>
            <a:r>
              <a:rPr lang="en-US" dirty="0" smtClean="0"/>
              <a:t>(“&lt;format&gt;”,exp1,exp2..) – </a:t>
            </a:r>
            <a:r>
              <a:rPr lang="en-US" dirty="0" err="1" smtClean="0"/>
              <a:t>printeaz</a:t>
            </a:r>
            <a:r>
              <a:rPr lang="ro-RO" dirty="0" smtClean="0"/>
              <a:t>ă valorile la finalul unui ciclu de timp definit de </a:t>
            </a:r>
            <a:r>
              <a:rPr lang="en-US" dirty="0" smtClean="0"/>
              <a:t>`</a:t>
            </a:r>
            <a:r>
              <a:rPr lang="ro-RO" dirty="0" err="1" smtClean="0"/>
              <a:t>timestamp</a:t>
            </a:r>
            <a:r>
              <a:rPr lang="ro-RO" dirty="0" smtClean="0"/>
              <a:t>, doar dacă unul din </a:t>
            </a:r>
            <a:r>
              <a:rPr lang="ro-RO" dirty="0" err="1" smtClean="0"/>
              <a:t>exp</a:t>
            </a:r>
            <a:r>
              <a:rPr lang="ro-RO" dirty="0" smtClean="0"/>
              <a:t> își modifică valoare. Putem folosi doar unul pe simulare.</a:t>
            </a:r>
            <a:endParaRPr lang="ro-RO" dirty="0"/>
          </a:p>
        </p:txBody>
      </p:sp>
      <p:sp>
        <p:nvSpPr>
          <p:cNvPr id="2" name="TextBox 1"/>
          <p:cNvSpPr txBox="1"/>
          <p:nvPr/>
        </p:nvSpPr>
        <p:spPr>
          <a:xfrm>
            <a:off x="3059832" y="782788"/>
            <a:ext cx="2610010" cy="584775"/>
          </a:xfrm>
          <a:prstGeom prst="rect">
            <a:avLst/>
          </a:prstGeom>
          <a:noFill/>
        </p:spPr>
        <p:txBody>
          <a:bodyPr wrap="none" rtlCol="0">
            <a:spAutoFit/>
          </a:bodyPr>
          <a:lstStyle/>
          <a:p>
            <a:pPr algn="ctr"/>
            <a:r>
              <a:rPr lang="en-US" sz="3200" dirty="0" smtClean="0"/>
              <a:t>System calls</a:t>
            </a:r>
            <a:endParaRPr lang="ro-RO" sz="3200" dirty="0"/>
          </a:p>
        </p:txBody>
      </p:sp>
    </p:spTree>
    <p:extLst>
      <p:ext uri="{BB962C8B-B14F-4D97-AF65-F5344CB8AC3E}">
        <p14:creationId xmlns:p14="http://schemas.microsoft.com/office/powerpoint/2010/main" val="41366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1481400"/>
            <a:ext cx="8229240" cy="4525560"/>
          </a:xfrm>
          <a:prstGeom prst="rect">
            <a:avLst/>
          </a:prstGeom>
          <a:noFill/>
          <a:ln>
            <a:noFill/>
          </a:ln>
        </p:spPr>
        <p:txBody>
          <a:bodyPr lIns="90000" tIns="45000" rIns="90000" bIns="45000"/>
          <a:lstStyle/>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Adaptați codul scris laboratorul trecut adăugând următoarele funcționalități la </a:t>
            </a:r>
            <a:r>
              <a:rPr lang="ro-RO" sz="2700" b="0" strike="noStrike" spc="-1" dirty="0" err="1">
                <a:solidFill>
                  <a:srgbClr val="000000"/>
                </a:solidFill>
                <a:latin typeface="Lucida Sans Unicode"/>
              </a:rPr>
              <a:t>counter</a:t>
            </a:r>
            <a:r>
              <a:rPr lang="ro-RO" sz="2700" b="0" strike="noStrike" spc="-1" dirty="0">
                <a:solidFill>
                  <a:srgbClr val="000000"/>
                </a:solidFill>
                <a:latin typeface="Lucida Sans Unicode"/>
              </a:rPr>
              <a:t>:</a:t>
            </a:r>
          </a:p>
          <a:p>
            <a:pPr marL="850680" lvl="1" indent="-457200">
              <a:lnSpc>
                <a:spcPct val="100000"/>
              </a:lnSpc>
              <a:spcBef>
                <a:spcPts val="323"/>
              </a:spcBef>
              <a:buClr>
                <a:srgbClr val="2DA2BF"/>
              </a:buClr>
              <a:buFont typeface="+mj-lt"/>
              <a:buAutoNum type="arabicPeriod"/>
            </a:pPr>
            <a:r>
              <a:rPr lang="ro-RO" sz="2300" b="0" strike="noStrike" spc="-1" dirty="0">
                <a:solidFill>
                  <a:srgbClr val="000000"/>
                </a:solidFill>
                <a:latin typeface="Lucida Sans Unicode"/>
              </a:rPr>
              <a:t>o intrare de </a:t>
            </a:r>
            <a:r>
              <a:rPr lang="ro-RO" sz="2300" b="0" strike="noStrike" spc="-1" dirty="0" err="1">
                <a:solidFill>
                  <a:srgbClr val="000000"/>
                </a:solidFill>
                <a:latin typeface="Lucida Sans Unicode"/>
              </a:rPr>
              <a:t>load</a:t>
            </a:r>
            <a:r>
              <a:rPr lang="ro-RO" sz="2300" b="0" strike="noStrike" spc="-1" dirty="0">
                <a:solidFill>
                  <a:srgbClr val="000000"/>
                </a:solidFill>
                <a:latin typeface="Lucida Sans Unicode"/>
              </a:rPr>
              <a:t> 1’b</a:t>
            </a:r>
          </a:p>
          <a:p>
            <a:pPr marL="850680" lvl="1" indent="-457200">
              <a:lnSpc>
                <a:spcPct val="100000"/>
              </a:lnSpc>
              <a:spcBef>
                <a:spcPts val="323"/>
              </a:spcBef>
              <a:buClr>
                <a:srgbClr val="2DA2BF"/>
              </a:buClr>
              <a:buFont typeface="+mj-lt"/>
              <a:buAutoNum type="arabicPeriod"/>
            </a:pPr>
            <a:r>
              <a:rPr lang="ro-RO" sz="2300" b="0" strike="noStrike" spc="-1" dirty="0">
                <a:solidFill>
                  <a:srgbClr val="000000"/>
                </a:solidFill>
                <a:latin typeface="Lucida Sans Unicode"/>
              </a:rPr>
              <a:t>o intrare de date 4’b, când </a:t>
            </a:r>
            <a:r>
              <a:rPr lang="ro-RO" sz="2300" b="0" strike="noStrike" spc="-1" dirty="0" err="1">
                <a:solidFill>
                  <a:srgbClr val="000000"/>
                </a:solidFill>
                <a:latin typeface="Lucida Sans Unicode"/>
              </a:rPr>
              <a:t>load</a:t>
            </a:r>
            <a:r>
              <a:rPr lang="ro-RO" sz="2300" b="0" strike="noStrike" spc="-1" dirty="0">
                <a:solidFill>
                  <a:srgbClr val="000000"/>
                </a:solidFill>
                <a:latin typeface="Lucida Sans Unicode"/>
              </a:rPr>
              <a:t> este activ 1’b1, numărătorul va încărca valoare disponibilă la intrarea de date și după ce </a:t>
            </a:r>
            <a:r>
              <a:rPr lang="ro-RO" sz="2300" b="0" strike="noStrike" spc="-1" dirty="0" err="1">
                <a:solidFill>
                  <a:srgbClr val="000000"/>
                </a:solidFill>
                <a:latin typeface="Lucida Sans Unicode"/>
              </a:rPr>
              <a:t>load</a:t>
            </a:r>
            <a:r>
              <a:rPr lang="ro-RO" sz="2300" b="0" strike="noStrike" spc="-1" dirty="0">
                <a:solidFill>
                  <a:srgbClr val="000000"/>
                </a:solidFill>
                <a:latin typeface="Lucida Sans Unicode"/>
              </a:rPr>
              <a:t> va reveni pe 1’b0, va începe să numere de la valoarea încărcată</a:t>
            </a:r>
          </a:p>
          <a:p>
            <a:pPr marL="850680" lvl="1" indent="-457200">
              <a:lnSpc>
                <a:spcPct val="100000"/>
              </a:lnSpc>
              <a:spcBef>
                <a:spcPts val="323"/>
              </a:spcBef>
              <a:buClr>
                <a:srgbClr val="2DA2BF"/>
              </a:buClr>
              <a:buFont typeface="+mj-lt"/>
              <a:buAutoNum type="arabicPeriod"/>
            </a:pPr>
            <a:r>
              <a:rPr lang="ro-RO" sz="2300" b="0" strike="noStrike" spc="-1" dirty="0">
                <a:solidFill>
                  <a:srgbClr val="000000"/>
                </a:solidFill>
                <a:latin typeface="Lucida Sans Unicode"/>
              </a:rPr>
              <a:t>numărătorul se va reseta la valoarea 4’b1100</a:t>
            </a:r>
          </a:p>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Realizați un </a:t>
            </a:r>
            <a:r>
              <a:rPr lang="ro-RO" sz="2700" b="0" strike="noStrike" spc="-1" dirty="0" err="1">
                <a:solidFill>
                  <a:srgbClr val="000000"/>
                </a:solidFill>
                <a:latin typeface="Lucida Sans Unicode"/>
              </a:rPr>
              <a:t>testbench</a:t>
            </a:r>
            <a:r>
              <a:rPr lang="ro-RO" sz="2700" b="0" strike="noStrike" spc="-1" dirty="0">
                <a:solidFill>
                  <a:srgbClr val="000000"/>
                </a:solidFill>
                <a:latin typeface="Lucida Sans Unicode"/>
              </a:rPr>
              <a:t> care să </a:t>
            </a:r>
            <a:r>
              <a:rPr lang="ro-RO" sz="2700" b="0" strike="noStrike" spc="-1" dirty="0" err="1">
                <a:solidFill>
                  <a:srgbClr val="000000"/>
                </a:solidFill>
                <a:latin typeface="Lucida Sans Unicode"/>
              </a:rPr>
              <a:t>instanțieze</a:t>
            </a:r>
            <a:r>
              <a:rPr lang="ro-RO" sz="2700" b="0" strike="noStrike" spc="-1" dirty="0">
                <a:solidFill>
                  <a:srgbClr val="000000"/>
                </a:solidFill>
                <a:latin typeface="Lucida Sans Unicode"/>
              </a:rPr>
              <a:t> și să verifice funcționalitatea </a:t>
            </a:r>
            <a:r>
              <a:rPr lang="ro-RO" sz="2700" b="0" strike="noStrike" spc="-1" dirty="0" err="1">
                <a:solidFill>
                  <a:srgbClr val="000000"/>
                </a:solidFill>
                <a:latin typeface="Lucida Sans Unicode"/>
              </a:rPr>
              <a:t>counter-ului</a:t>
            </a:r>
            <a:endParaRPr lang="ro-RO" sz="2700" b="0" strike="noStrike" spc="-1" dirty="0">
              <a:solidFill>
                <a:srgbClr val="000000"/>
              </a:solidFill>
              <a:latin typeface="Lucida Sans Unicode"/>
            </a:endParaRPr>
          </a:p>
        </p:txBody>
      </p:sp>
      <p:sp>
        <p:nvSpPr>
          <p:cNvPr id="116"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ro-RO" sz="4100" b="1" strike="noStrike" spc="-1">
                <a:solidFill>
                  <a:srgbClr val="464646"/>
                </a:solidFill>
                <a:latin typeface="Lucida Sans Unicode"/>
              </a:rPr>
              <a:t>Exerciții</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76814" y="1485632"/>
            <a:ext cx="8229240" cy="4525560"/>
          </a:xfrm>
          <a:prstGeom prst="rect">
            <a:avLst/>
          </a:prstGeom>
          <a:noFill/>
          <a:ln>
            <a:noFill/>
          </a:ln>
        </p:spPr>
        <p:txBody>
          <a:bodyPr lIns="90000" tIns="45000" rIns="90000" bIns="45000">
            <a:normAutofit/>
          </a:bodyPr>
          <a:lstStyle/>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procesul prin care se află dacă un anume design funcționează conform cu specificațiile sale</a:t>
            </a:r>
          </a:p>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tot ce nu este acoperit de specificații nu intră în scopul verificării, dar în același timp verificarea are rolul de a descoperii si clarifica limitele acestor specificații</a:t>
            </a:r>
          </a:p>
        </p:txBody>
      </p:sp>
      <p:sp>
        <p:nvSpPr>
          <p:cNvPr id="118" name="TextShape 2"/>
          <p:cNvSpPr txBox="1"/>
          <p:nvPr/>
        </p:nvSpPr>
        <p:spPr>
          <a:xfrm>
            <a:off x="457200" y="274680"/>
            <a:ext cx="8229240" cy="1142640"/>
          </a:xfrm>
          <a:prstGeom prst="rect">
            <a:avLst/>
          </a:prstGeom>
          <a:noFill/>
          <a:ln>
            <a:noFill/>
          </a:ln>
        </p:spPr>
        <p:txBody>
          <a:bodyPr lIns="90000" tIns="45000" rIns="90000" bIns="45000" anchor="ctr">
            <a:normAutofit fontScale="92500" lnSpcReduction="10000"/>
          </a:bodyPr>
          <a:lstStyle/>
          <a:p>
            <a:pPr algn="ctr">
              <a:lnSpc>
                <a:spcPct val="100000"/>
              </a:lnSpc>
            </a:pPr>
            <a:r>
              <a:rPr lang="ro-RO" sz="4100" b="1" strike="noStrike" spc="-1">
                <a:solidFill>
                  <a:srgbClr val="464646"/>
                </a:solidFill>
                <a:latin typeface="Lucida Sans Unicode"/>
              </a:rPr>
              <a:t>Ce este verificarea?</a:t>
            </a:r>
            <a:r>
              <a:t/>
            </a:r>
            <a:b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1481400"/>
            <a:ext cx="8229240" cy="4525560"/>
          </a:xfrm>
          <a:prstGeom prst="rect">
            <a:avLst/>
          </a:prstGeom>
          <a:noFill/>
          <a:ln>
            <a:noFill/>
          </a:ln>
        </p:spPr>
        <p:txBody>
          <a:bodyPr lIns="90000" tIns="45000" rIns="90000" bIns="45000"/>
          <a:lstStyle/>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testarea e doar o parte a procesului de verificare</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pe lângă testele propriu-zise, verificarea se mai referă la:</a:t>
            </a:r>
          </a:p>
          <a:p>
            <a:r>
              <a:rPr lang="ro-RO" sz="2300" b="0" strike="noStrike" spc="-1" dirty="0" smtClean="0">
                <a:solidFill>
                  <a:srgbClr val="000000"/>
                </a:solidFill>
                <a:latin typeface="Lucida Sans Unicode"/>
              </a:rPr>
              <a:t>	– mediule </a:t>
            </a:r>
            <a:r>
              <a:rPr lang="ro-RO" sz="2300" b="0" strike="noStrike" spc="-1" dirty="0">
                <a:solidFill>
                  <a:srgbClr val="000000"/>
                </a:solidFill>
                <a:latin typeface="Lucida Sans Unicode"/>
              </a:rPr>
              <a:t>de testare</a:t>
            </a:r>
          </a:p>
          <a:p>
            <a:r>
              <a:rPr lang="ro-RO" sz="2300" b="0" strike="noStrike" spc="-1" dirty="0" smtClean="0">
                <a:solidFill>
                  <a:srgbClr val="000000"/>
                </a:solidFill>
                <a:latin typeface="Lucida Sans Unicode"/>
              </a:rPr>
              <a:t>	– </a:t>
            </a:r>
            <a:r>
              <a:rPr lang="ro-RO" sz="2300" b="0" strike="noStrike" spc="-1" dirty="0">
                <a:solidFill>
                  <a:srgbClr val="000000"/>
                </a:solidFill>
                <a:latin typeface="Lucida Sans Unicode"/>
              </a:rPr>
              <a:t>centralizarea rezultatelor și interpretarea lor</a:t>
            </a:r>
          </a:p>
          <a:p>
            <a:r>
              <a:rPr lang="ro-RO" sz="2300" b="0" strike="noStrike" spc="-1" dirty="0" smtClean="0">
                <a:solidFill>
                  <a:srgbClr val="000000"/>
                </a:solidFill>
                <a:latin typeface="Lucida Sans Unicode"/>
              </a:rPr>
              <a:t>	– </a:t>
            </a:r>
            <a:r>
              <a:rPr lang="ro-RO" sz="2300" b="0" strike="noStrike" spc="-1" dirty="0" err="1">
                <a:solidFill>
                  <a:srgbClr val="000000"/>
                </a:solidFill>
                <a:latin typeface="Lucida Sans Unicode"/>
              </a:rPr>
              <a:t>debug</a:t>
            </a:r>
            <a:endParaRPr lang="ro-RO" sz="2300" b="0" strike="noStrike" spc="-1" dirty="0">
              <a:solidFill>
                <a:srgbClr val="000000"/>
              </a:solidFill>
              <a:latin typeface="Lucida Sans Unicode"/>
            </a:endParaRPr>
          </a:p>
        </p:txBody>
      </p:sp>
      <p:sp>
        <p:nvSpPr>
          <p:cNvPr id="120" name="TextShape 2"/>
          <p:cNvSpPr txBox="1"/>
          <p:nvPr/>
        </p:nvSpPr>
        <p:spPr>
          <a:xfrm>
            <a:off x="457200" y="274680"/>
            <a:ext cx="8229240" cy="1142640"/>
          </a:xfrm>
          <a:prstGeom prst="rect">
            <a:avLst/>
          </a:prstGeom>
          <a:noFill/>
          <a:ln>
            <a:noFill/>
          </a:ln>
        </p:spPr>
        <p:txBody>
          <a:bodyPr lIns="90000" tIns="45000" rIns="90000" bIns="45000" anchor="ctr">
            <a:normAutofit fontScale="92500" lnSpcReduction="10000"/>
          </a:bodyPr>
          <a:lstStyle/>
          <a:p>
            <a:pPr>
              <a:lnSpc>
                <a:spcPct val="100000"/>
              </a:lnSpc>
            </a:pPr>
            <a:r>
              <a:rPr lang="ro-RO" sz="4100" b="1" strike="noStrike" spc="-1">
                <a:solidFill>
                  <a:srgbClr val="464646"/>
                </a:solidFill>
                <a:latin typeface="Lucida Sans Unicode"/>
              </a:rPr>
              <a:t>Care e diferența între verificare și testare?</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481400"/>
            <a:ext cx="8229240" cy="4525560"/>
          </a:xfrm>
          <a:prstGeom prst="rect">
            <a:avLst/>
          </a:prstGeom>
          <a:noFill/>
          <a:ln>
            <a:noFill/>
          </a:ln>
        </p:spPr>
        <p:txBody>
          <a:bodyPr lIns="90000" tIns="45000" rIns="90000" bIns="45000"/>
          <a:lstStyle/>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Verificare directă</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Verificare CRV(</a:t>
            </a:r>
            <a:r>
              <a:rPr lang="ro-RO" sz="2700" b="0" strike="noStrike" spc="-1" dirty="0" err="1">
                <a:solidFill>
                  <a:srgbClr val="000000"/>
                </a:solidFill>
                <a:latin typeface="Lucida Sans Unicode"/>
              </a:rPr>
              <a:t>Constrained</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Random</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Verification</a:t>
            </a:r>
            <a:r>
              <a:rPr lang="ro-RO" sz="2700" b="0" strike="noStrike" spc="-1" dirty="0">
                <a:solidFill>
                  <a:srgbClr val="000000"/>
                </a:solidFill>
                <a:latin typeface="Lucida Sans Unicode"/>
              </a:rPr>
              <a:t>)</a:t>
            </a:r>
          </a:p>
          <a:p>
            <a:pPr marL="109800">
              <a:lnSpc>
                <a:spcPct val="100000"/>
              </a:lnSpc>
              <a:spcBef>
                <a:spcPts val="400"/>
              </a:spcBef>
            </a:pPr>
            <a:endParaRPr lang="ro-RO" sz="2700" b="0" strike="noStrike" spc="-1" dirty="0">
              <a:solidFill>
                <a:srgbClr val="000000"/>
              </a:solidFill>
              <a:latin typeface="Lucida Sans Unicode"/>
            </a:endParaRPr>
          </a:p>
        </p:txBody>
      </p:sp>
      <p:sp>
        <p:nvSpPr>
          <p:cNvPr id="122"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ro-RO" sz="4100" b="1" strike="noStrike" spc="-1">
                <a:solidFill>
                  <a:srgbClr val="464646"/>
                </a:solidFill>
                <a:latin typeface="Lucida Sans Unicode"/>
              </a:rPr>
              <a:t>Tipuri de verificare</a:t>
            </a:r>
            <a:endParaRPr lang="ro-RO" sz="4100" b="0" strike="noStrike" spc="-1">
              <a:solidFill>
                <a:srgbClr val="000000"/>
              </a:solidFill>
              <a:latin typeface="Lucida Sans Unicode"/>
            </a:endParaRPr>
          </a:p>
        </p:txBody>
      </p:sp>
      <p:pic>
        <p:nvPicPr>
          <p:cNvPr id="123" name="Picture 3"/>
          <p:cNvPicPr/>
          <p:nvPr/>
        </p:nvPicPr>
        <p:blipFill>
          <a:blip r:embed="rId2"/>
          <a:stretch/>
        </p:blipFill>
        <p:spPr>
          <a:xfrm>
            <a:off x="1691640" y="2997000"/>
            <a:ext cx="5517000" cy="2293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2880" y="1453500"/>
            <a:ext cx="8229240" cy="4525560"/>
          </a:xfrm>
          <a:prstGeom prst="rect">
            <a:avLst/>
          </a:prstGeom>
          <a:noFill/>
          <a:ln>
            <a:noFill/>
          </a:ln>
        </p:spPr>
        <p:txBody>
          <a:bodyPr lIns="90000" tIns="45000" rIns="90000" bIns="45000"/>
          <a:lstStyle/>
          <a:p>
            <a:pPr marL="624240" indent="-514080">
              <a:lnSpc>
                <a:spcPct val="100000"/>
              </a:lnSpc>
              <a:spcBef>
                <a:spcPts val="400"/>
              </a:spcBef>
              <a:buClr>
                <a:srgbClr val="2DA2BF"/>
              </a:buClr>
              <a:buSzPct val="68000"/>
              <a:buFont typeface="Lucida Sans Unicode"/>
              <a:buAutoNum type="arabicPeriod"/>
            </a:pPr>
            <a:r>
              <a:rPr lang="ro-RO" sz="2700" b="0" strike="noStrike" spc="-1" dirty="0" err="1">
                <a:solidFill>
                  <a:srgbClr val="000000"/>
                </a:solidFill>
                <a:latin typeface="Lucida Sans Unicode"/>
              </a:rPr>
              <a:t>Testbench</a:t>
            </a:r>
            <a:endParaRPr lang="ro-RO" sz="2700" b="0" strike="noStrike" spc="-1" dirty="0">
              <a:solidFill>
                <a:srgbClr val="000000"/>
              </a:solidFill>
              <a:latin typeface="Lucida Sans Unicode"/>
            </a:endParaRPr>
          </a:p>
          <a:p>
            <a:pPr marL="624240" indent="-514080">
              <a:lnSpc>
                <a:spcPct val="100000"/>
              </a:lnSpc>
              <a:spcBef>
                <a:spcPts val="400"/>
              </a:spcBef>
              <a:buClr>
                <a:srgbClr val="2DA2BF"/>
              </a:buClr>
              <a:buSzPct val="68000"/>
              <a:buFont typeface="Lucida Sans Unicode"/>
              <a:buAutoNum type="arabicPeriod"/>
            </a:pPr>
            <a:r>
              <a:rPr lang="ro-RO" sz="2700" b="0" strike="noStrike" spc="-1" dirty="0">
                <a:solidFill>
                  <a:srgbClr val="000000"/>
                </a:solidFill>
                <a:latin typeface="Lucida Sans Unicode"/>
              </a:rPr>
              <a:t>DUT – </a:t>
            </a:r>
            <a:r>
              <a:rPr lang="ro-RO" sz="2700" b="0" strike="noStrike" spc="-1" dirty="0" err="1">
                <a:solidFill>
                  <a:srgbClr val="000000"/>
                </a:solidFill>
                <a:latin typeface="Lucida Sans Unicode"/>
              </a:rPr>
              <a:t>device</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under</a:t>
            </a:r>
            <a:r>
              <a:rPr lang="ro-RO" sz="2700" b="0" strike="noStrike" spc="-1" dirty="0">
                <a:solidFill>
                  <a:srgbClr val="000000"/>
                </a:solidFill>
                <a:latin typeface="Lucida Sans Unicode"/>
              </a:rPr>
              <a:t> test</a:t>
            </a:r>
          </a:p>
          <a:p>
            <a:pPr marL="109800">
              <a:lnSpc>
                <a:spcPct val="100000"/>
              </a:lnSpc>
              <a:spcBef>
                <a:spcPts val="400"/>
              </a:spcBef>
            </a:pPr>
            <a:endParaRPr lang="ro-RO" sz="2700" b="0" strike="noStrike" spc="-1" dirty="0">
              <a:solidFill>
                <a:srgbClr val="000000"/>
              </a:solidFill>
              <a:latin typeface="Lucida Sans Unicode"/>
            </a:endParaRPr>
          </a:p>
        </p:txBody>
      </p:sp>
      <p:sp>
        <p:nvSpPr>
          <p:cNvPr id="125"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ro-RO" sz="4100" b="1" strike="noStrike" spc="-1">
                <a:solidFill>
                  <a:srgbClr val="464646"/>
                </a:solidFill>
                <a:latin typeface="Lucida Sans Unicode"/>
              </a:rPr>
              <a:t>Mediu de verificare</a:t>
            </a:r>
            <a:endParaRPr lang="ro-RO" sz="4100" b="0" strike="noStrike" spc="-1">
              <a:solidFill>
                <a:srgbClr val="000000"/>
              </a:solidFill>
              <a:latin typeface="Lucida Sans Unicode"/>
            </a:endParaRPr>
          </a:p>
        </p:txBody>
      </p:sp>
      <p:pic>
        <p:nvPicPr>
          <p:cNvPr id="126" name="Picture 3"/>
          <p:cNvPicPr/>
          <p:nvPr/>
        </p:nvPicPr>
        <p:blipFill>
          <a:blip r:embed="rId2"/>
          <a:stretch/>
        </p:blipFill>
        <p:spPr>
          <a:xfrm>
            <a:off x="1547640" y="2605680"/>
            <a:ext cx="6039720" cy="2221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481400"/>
            <a:ext cx="8229240" cy="4525560"/>
          </a:xfrm>
          <a:prstGeom prst="rect">
            <a:avLst/>
          </a:prstGeom>
          <a:noFill/>
          <a:ln>
            <a:noFill/>
          </a:ln>
        </p:spPr>
        <p:txBody>
          <a:bodyPr lIns="90000" tIns="45000" rIns="90000" bIns="45000"/>
          <a:lstStyle/>
          <a:p>
            <a:pPr marL="624240" indent="-514080">
              <a:lnSpc>
                <a:spcPct val="100000"/>
              </a:lnSpc>
              <a:spcBef>
                <a:spcPts val="400"/>
              </a:spcBef>
              <a:buClr>
                <a:srgbClr val="2DA2BF"/>
              </a:buClr>
              <a:buSzPct val="68000"/>
              <a:buFont typeface="Lucida Sans Unicode"/>
              <a:buAutoNum type="arabicPeriod"/>
            </a:pPr>
            <a:r>
              <a:rPr lang="ro-RO" sz="2700" b="0" strike="noStrike" spc="-1" dirty="0">
                <a:solidFill>
                  <a:srgbClr val="000000"/>
                </a:solidFill>
                <a:latin typeface="Lucida Sans Unicode"/>
              </a:rPr>
              <a:t>Dificultatea de implementare cazuri de test</a:t>
            </a:r>
          </a:p>
          <a:p>
            <a:pPr marL="624240" indent="-514080">
              <a:lnSpc>
                <a:spcPct val="100000"/>
              </a:lnSpc>
              <a:spcBef>
                <a:spcPts val="400"/>
              </a:spcBef>
              <a:buClr>
                <a:srgbClr val="2DA2BF"/>
              </a:buClr>
              <a:buSzPct val="68000"/>
              <a:buFont typeface="Lucida Sans Unicode"/>
              <a:buAutoNum type="arabicPeriod"/>
            </a:pPr>
            <a:r>
              <a:rPr lang="ro-RO" sz="2700" b="0" strike="noStrike" spc="-1" dirty="0">
                <a:solidFill>
                  <a:srgbClr val="000000"/>
                </a:solidFill>
                <a:latin typeface="Lucida Sans Unicode"/>
              </a:rPr>
              <a:t>Timp de implementare mare</a:t>
            </a:r>
          </a:p>
          <a:p>
            <a:pPr marL="624240" indent="-514080">
              <a:lnSpc>
                <a:spcPct val="100000"/>
              </a:lnSpc>
              <a:spcBef>
                <a:spcPts val="400"/>
              </a:spcBef>
              <a:buClr>
                <a:srgbClr val="2DA2BF"/>
              </a:buClr>
              <a:buSzPct val="68000"/>
              <a:buFont typeface="Lucida Sans Unicode"/>
              <a:buAutoNum type="arabicPeriod"/>
            </a:pPr>
            <a:r>
              <a:rPr lang="ro-RO" sz="2700" b="0" strike="noStrike" spc="-1" dirty="0">
                <a:solidFill>
                  <a:srgbClr val="000000"/>
                </a:solidFill>
                <a:latin typeface="Lucida Sans Unicode"/>
              </a:rPr>
              <a:t>Lipsă portabilitate</a:t>
            </a:r>
          </a:p>
          <a:p>
            <a:pPr marL="624240" indent="-514080">
              <a:lnSpc>
                <a:spcPct val="100000"/>
              </a:lnSpc>
              <a:spcBef>
                <a:spcPts val="400"/>
              </a:spcBef>
              <a:buClr>
                <a:srgbClr val="2DA2BF"/>
              </a:buClr>
              <a:buSzPct val="68000"/>
              <a:buFont typeface="Lucida Sans Unicode"/>
              <a:buAutoNum type="arabicPeriod"/>
            </a:pPr>
            <a:r>
              <a:rPr lang="ro-RO" sz="2700" b="0" strike="noStrike" spc="-1" dirty="0">
                <a:solidFill>
                  <a:srgbClr val="000000"/>
                </a:solidFill>
                <a:latin typeface="Lucida Sans Unicode"/>
              </a:rPr>
              <a:t>Lipsă </a:t>
            </a:r>
            <a:r>
              <a:rPr lang="ro-RO" sz="2700" b="0" strike="noStrike" spc="-1" dirty="0" err="1">
                <a:solidFill>
                  <a:srgbClr val="000000"/>
                </a:solidFill>
                <a:latin typeface="Lucida Sans Unicode"/>
              </a:rPr>
              <a:t>scalabilitate</a:t>
            </a:r>
            <a:endParaRPr lang="ro-RO" sz="2700" b="0" strike="noStrike" spc="-1" dirty="0">
              <a:solidFill>
                <a:srgbClr val="000000"/>
              </a:solidFill>
              <a:latin typeface="Lucida Sans Unicode"/>
            </a:endParaRPr>
          </a:p>
          <a:p>
            <a:pPr marL="624240" indent="-514080">
              <a:lnSpc>
                <a:spcPct val="100000"/>
              </a:lnSpc>
              <a:spcBef>
                <a:spcPts val="400"/>
              </a:spcBef>
              <a:buClr>
                <a:srgbClr val="2DA2BF"/>
              </a:buClr>
              <a:buSzPct val="68000"/>
              <a:buFont typeface="Lucida Sans Unicode"/>
              <a:buAutoNum type="arabicPeriod"/>
            </a:pPr>
            <a:r>
              <a:rPr lang="ro-RO" sz="2700" b="0" strike="noStrike" spc="-1" dirty="0">
                <a:solidFill>
                  <a:srgbClr val="000000"/>
                </a:solidFill>
                <a:latin typeface="Lucida Sans Unicode"/>
              </a:rPr>
              <a:t>Lipsă refolosire</a:t>
            </a:r>
          </a:p>
        </p:txBody>
      </p:sp>
      <p:sp>
        <p:nvSpPr>
          <p:cNvPr id="128" name="TextShape 2"/>
          <p:cNvSpPr txBox="1"/>
          <p:nvPr/>
        </p:nvSpPr>
        <p:spPr>
          <a:xfrm>
            <a:off x="457200" y="274680"/>
            <a:ext cx="8229240" cy="1142640"/>
          </a:xfrm>
          <a:prstGeom prst="rect">
            <a:avLst/>
          </a:prstGeom>
          <a:noFill/>
          <a:ln>
            <a:noFill/>
          </a:ln>
        </p:spPr>
        <p:txBody>
          <a:bodyPr lIns="90000" tIns="45000" rIns="90000" bIns="45000" anchor="ctr">
            <a:normAutofit fontScale="92500" lnSpcReduction="10000"/>
          </a:bodyPr>
          <a:lstStyle/>
          <a:p>
            <a:pPr algn="ctr">
              <a:lnSpc>
                <a:spcPct val="100000"/>
              </a:lnSpc>
            </a:pPr>
            <a:r>
              <a:rPr lang="ro-RO" sz="4100" b="1" strike="noStrike" spc="-1">
                <a:solidFill>
                  <a:srgbClr val="464646"/>
                </a:solidFill>
                <a:latin typeface="Lucida Sans Unicode"/>
              </a:rPr>
              <a:t>Probleme cu testbench-ul simplu realizat anterior</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Content Placeholder 3"/>
          <p:cNvPicPr/>
          <p:nvPr/>
        </p:nvPicPr>
        <p:blipFill>
          <a:blip r:embed="rId2"/>
          <a:stretch/>
        </p:blipFill>
        <p:spPr>
          <a:xfrm>
            <a:off x="1295280" y="1724760"/>
            <a:ext cx="6553440" cy="4038480"/>
          </a:xfrm>
          <a:prstGeom prst="rect">
            <a:avLst/>
          </a:prstGeom>
          <a:ln>
            <a:noFill/>
          </a:ln>
        </p:spPr>
      </p:pic>
      <p:sp>
        <p:nvSpPr>
          <p:cNvPr id="130"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ro-RO" sz="4100" b="1" strike="noStrike" spc="-1">
                <a:solidFill>
                  <a:srgbClr val="464646"/>
                </a:solidFill>
                <a:latin typeface="Lucida Sans Unicode"/>
              </a:rPr>
              <a:t>Structură testbech automat</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1481400"/>
            <a:ext cx="8229240" cy="4525560"/>
          </a:xfrm>
          <a:prstGeom prst="rect">
            <a:avLst/>
          </a:prstGeom>
          <a:noFill/>
          <a:ln>
            <a:noFill/>
          </a:ln>
        </p:spPr>
        <p:txBody>
          <a:bodyPr lIns="90000" tIns="45000" rIns="90000" bIns="45000"/>
          <a:lstStyle/>
          <a:p>
            <a:pPr marL="109800" algn="just">
              <a:lnSpc>
                <a:spcPct val="100000"/>
              </a:lnSpc>
              <a:spcBef>
                <a:spcPts val="400"/>
              </a:spcBef>
            </a:pPr>
            <a:r>
              <a:rPr lang="ro-RO" sz="2700" b="0" strike="noStrike" spc="-1">
                <a:solidFill>
                  <a:srgbClr val="000000"/>
                </a:solidFill>
                <a:latin typeface="Lucida Sans Unicode"/>
              </a:rPr>
              <a:t>Verilog este un limbaj gândit mai mult pentru design decât pentru verificare. Până la apariția SystemVerilog inginerii de verificare foloseau alte limbaje pentru a crea testele, precum VERA, ceea ce le făcea sarcina destul de grea. SystemVerilog combină funcționalitățile de verificare din alte programe cu sintaxa de Verilog, fiind un limbaj atât pentru verificare cât și pentru design.</a:t>
            </a:r>
          </a:p>
        </p:txBody>
      </p:sp>
      <p:sp>
        <p:nvSpPr>
          <p:cNvPr id="98" name="TextShape 2"/>
          <p:cNvSpPr txBox="1"/>
          <p:nvPr/>
        </p:nvSpPr>
        <p:spPr>
          <a:xfrm>
            <a:off x="457200" y="274680"/>
            <a:ext cx="8229240" cy="1142640"/>
          </a:xfrm>
          <a:prstGeom prst="rect">
            <a:avLst/>
          </a:prstGeom>
          <a:noFill/>
          <a:ln>
            <a:noFill/>
          </a:ln>
        </p:spPr>
        <p:txBody>
          <a:bodyPr lIns="90000" tIns="45000" rIns="90000" bIns="45000" anchor="ctr">
            <a:normAutofit fontScale="92500" lnSpcReduction="10000"/>
          </a:bodyPr>
          <a:lstStyle/>
          <a:p>
            <a:pPr algn="ctr">
              <a:lnSpc>
                <a:spcPct val="100000"/>
              </a:lnSpc>
            </a:pPr>
            <a:r>
              <a:rPr lang="ro-RO" sz="4100" b="1" strike="noStrike" spc="-1">
                <a:solidFill>
                  <a:srgbClr val="464646"/>
                </a:solidFill>
                <a:latin typeface="Lucida Sans Unicode"/>
              </a:rPr>
              <a:t>Motivație pentru introducerea limbajului SystemVerilog</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a:noFill/>
          <a:ln>
            <a:noFill/>
          </a:ln>
        </p:spPr>
        <p:txBody>
          <a:bodyPr lIns="90000" tIns="45000" rIns="90000" bIns="45000">
            <a:normAutofit fontScale="92500" lnSpcReduction="20000"/>
          </a:bodyPr>
          <a:lstStyle/>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C </a:t>
            </a:r>
            <a:r>
              <a:rPr lang="ro-RO" sz="2700" b="0" strike="noStrike" spc="-1" dirty="0" err="1">
                <a:solidFill>
                  <a:srgbClr val="000000"/>
                </a:solidFill>
                <a:latin typeface="Lucida Sans Unicode"/>
              </a:rPr>
              <a:t>type</a:t>
            </a:r>
            <a:r>
              <a:rPr lang="ro-RO" sz="2700" b="0" strike="noStrike" spc="-1" dirty="0">
                <a:solidFill>
                  <a:srgbClr val="000000"/>
                </a:solidFill>
                <a:latin typeface="Lucida Sans Unicode"/>
              </a:rPr>
              <a:t> data </a:t>
            </a:r>
            <a:r>
              <a:rPr lang="ro-RO" sz="2700" b="0" strike="noStrike" spc="-1" dirty="0" err="1">
                <a:solidFill>
                  <a:srgbClr val="000000"/>
                </a:solidFill>
                <a:latin typeface="Lucida Sans Unicode"/>
              </a:rPr>
              <a:t>types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like</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int</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typedef</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struct</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union</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enum</a:t>
            </a:r>
            <a:r>
              <a:rPr lang="ro-RO" sz="2700" b="0" strike="noStrike" spc="-1" dirty="0">
                <a:solidFill>
                  <a:srgbClr val="000000"/>
                </a:solidFill>
                <a:latin typeface="Lucida Sans Unicode"/>
              </a:rPr>
              <a:t>.</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Dynamic</a:t>
            </a:r>
            <a:r>
              <a:rPr lang="ro-RO" sz="2700" b="0" strike="noStrike" spc="-1" dirty="0">
                <a:solidFill>
                  <a:srgbClr val="000000"/>
                </a:solidFill>
                <a:latin typeface="Lucida Sans Unicode"/>
              </a:rPr>
              <a:t> data </a:t>
            </a:r>
            <a:r>
              <a:rPr lang="ro-RO" sz="2700" b="0" strike="noStrike" spc="-1" dirty="0" err="1">
                <a:solidFill>
                  <a:srgbClr val="000000"/>
                </a:solidFill>
                <a:latin typeface="Lucida Sans Unicode"/>
              </a:rPr>
              <a:t>types</a:t>
            </a:r>
            <a:r>
              <a:rPr lang="ro-RO" sz="2700" b="0" strike="noStrike" spc="-1" dirty="0">
                <a:solidFill>
                  <a:srgbClr val="000000"/>
                </a:solidFill>
                <a:latin typeface="Lucida Sans Unicode"/>
              </a:rPr>
              <a:t> : </a:t>
            </a:r>
            <a:r>
              <a:rPr lang="ro-RO" sz="2700" b="0" strike="noStrike" spc="-1" dirty="0" err="1">
                <a:solidFill>
                  <a:srgbClr val="000000"/>
                </a:solidFill>
                <a:latin typeface="Lucida Sans Unicode"/>
              </a:rPr>
              <a:t>struct</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classes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dynamic</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queues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dynamic</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arrays</a:t>
            </a:r>
            <a:r>
              <a:rPr lang="ro-RO" sz="2700" b="0" strike="noStrike" spc="-1" dirty="0">
                <a:solidFill>
                  <a:srgbClr val="000000"/>
                </a:solidFill>
                <a:latin typeface="Lucida Sans Unicode"/>
              </a:rPr>
              <a:t>.</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New </a:t>
            </a:r>
            <a:r>
              <a:rPr lang="ro-RO" sz="2700" b="0" strike="noStrike" spc="-1" dirty="0" err="1">
                <a:solidFill>
                  <a:srgbClr val="000000"/>
                </a:solidFill>
                <a:latin typeface="Lucida Sans Unicode"/>
              </a:rPr>
              <a:t>operators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and</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built</a:t>
            </a:r>
            <a:r>
              <a:rPr lang="ro-RO" sz="2700" b="0" strike="noStrike" spc="-1" dirty="0">
                <a:solidFill>
                  <a:srgbClr val="000000"/>
                </a:solidFill>
                <a:latin typeface="Lucida Sans Unicode"/>
              </a:rPr>
              <a:t> in </a:t>
            </a:r>
            <a:r>
              <a:rPr lang="ro-RO" sz="2700" b="0" strike="noStrike" spc="-1" dirty="0" err="1">
                <a:solidFill>
                  <a:srgbClr val="000000"/>
                </a:solidFill>
                <a:latin typeface="Lucida Sans Unicode"/>
              </a:rPr>
              <a:t>methods</a:t>
            </a:r>
            <a:r>
              <a:rPr lang="ro-RO" sz="2700" b="0" strike="noStrike" spc="-1" dirty="0">
                <a:solidFill>
                  <a:srgbClr val="000000"/>
                </a:solidFill>
                <a:latin typeface="Lucida Sans Unicode"/>
              </a:rPr>
              <a:t>.</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Enhanced</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flow</a:t>
            </a:r>
            <a:r>
              <a:rPr lang="ro-RO" sz="2700" b="0" strike="noStrike" spc="-1" dirty="0">
                <a:solidFill>
                  <a:srgbClr val="000000"/>
                </a:solidFill>
                <a:latin typeface="Lucida Sans Unicode"/>
              </a:rPr>
              <a:t> control </a:t>
            </a:r>
            <a:r>
              <a:rPr lang="ro-RO" sz="2700" b="0" strike="noStrike" spc="-1" dirty="0" err="1">
                <a:solidFill>
                  <a:srgbClr val="000000"/>
                </a:solidFill>
                <a:latin typeface="Lucida Sans Unicode"/>
              </a:rPr>
              <a:t>like</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foreach</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return</a:t>
            </a:r>
            <a:r>
              <a:rPr lang="ro-RO" sz="2700" b="0" strike="noStrike" spc="-1" dirty="0">
                <a:solidFill>
                  <a:srgbClr val="000000"/>
                </a:solidFill>
                <a:latin typeface="Lucida Sans Unicode"/>
              </a:rPr>
              <a:t>, break, continue.</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Semaphores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mailboxes</a:t>
            </a:r>
            <a:r>
              <a:rPr lang="ro-RO" sz="2700" b="0" strike="noStrike" spc="-1" dirty="0">
                <a:solidFill>
                  <a:srgbClr val="000000"/>
                </a:solidFill>
                <a:latin typeface="Lucida Sans Unicode"/>
              </a:rPr>
              <a:t>, event </a:t>
            </a:r>
            <a:r>
              <a:rPr lang="ro-RO" sz="2700" b="0" strike="noStrike" spc="-1" dirty="0" err="1">
                <a:solidFill>
                  <a:srgbClr val="000000"/>
                </a:solidFill>
                <a:latin typeface="Lucida Sans Unicode"/>
              </a:rPr>
              <a:t>extensions</a:t>
            </a:r>
            <a:r>
              <a:rPr lang="ro-RO" sz="2700" b="0" strike="noStrike" spc="-1" dirty="0">
                <a:solidFill>
                  <a:srgbClr val="000000"/>
                </a:solidFill>
                <a:latin typeface="Lucida Sans Unicode"/>
              </a:rPr>
              <a:t>.</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Classes</a:t>
            </a:r>
            <a:r>
              <a:rPr lang="ro-RO" sz="2700" b="0" strike="noStrike" spc="-1" dirty="0">
                <a:solidFill>
                  <a:srgbClr val="000000"/>
                </a:solidFill>
                <a:latin typeface="Lucida Sans Unicode"/>
              </a:rPr>
              <a:t> for </a:t>
            </a:r>
            <a:r>
              <a:rPr lang="ro-RO" sz="2700" b="0" strike="noStrike" spc="-1" dirty="0" err="1">
                <a:solidFill>
                  <a:srgbClr val="000000"/>
                </a:solidFill>
                <a:latin typeface="Lucida Sans Unicode"/>
              </a:rPr>
              <a:t>object</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oriented</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programming</a:t>
            </a:r>
            <a:r>
              <a:rPr lang="ro-RO" sz="2700" b="0" strike="noStrike" spc="-1" dirty="0">
                <a:solidFill>
                  <a:srgbClr val="000000"/>
                </a:solidFill>
                <a:latin typeface="Lucida Sans Unicode"/>
              </a:rPr>
              <a:t>.</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Assertions</a:t>
            </a:r>
            <a:r>
              <a:rPr lang="ro-RO" sz="2700" b="0" strike="noStrike" spc="-1" dirty="0">
                <a:solidFill>
                  <a:srgbClr val="000000"/>
                </a:solidFill>
                <a:latin typeface="Lucida Sans Unicode"/>
              </a:rPr>
              <a:t>.</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Coverage</a:t>
            </a:r>
            <a:r>
              <a:rPr lang="ro-RO" sz="2700" b="0" strike="noStrike" spc="-1" dirty="0">
                <a:solidFill>
                  <a:srgbClr val="000000"/>
                </a:solidFill>
                <a:latin typeface="Lucida Sans Unicode"/>
              </a:rPr>
              <a:t>.</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VPI </a:t>
            </a:r>
            <a:r>
              <a:rPr lang="ro-RO" sz="2700" b="0" strike="noStrike" spc="-1" dirty="0" err="1">
                <a:solidFill>
                  <a:srgbClr val="000000"/>
                </a:solidFill>
                <a:latin typeface="Lucida Sans Unicode"/>
              </a:rPr>
              <a:t>extensions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interface</a:t>
            </a:r>
            <a:r>
              <a:rPr lang="ro-RO" sz="2700" b="0" strike="noStrike" spc="-1" dirty="0">
                <a:solidFill>
                  <a:srgbClr val="000000"/>
                </a:solidFill>
                <a:latin typeface="Lucida Sans Unicode"/>
              </a:rPr>
              <a:t> for C </a:t>
            </a:r>
            <a:r>
              <a:rPr lang="ro-RO" sz="2700" b="0" strike="noStrike" spc="-1" dirty="0" err="1">
                <a:solidFill>
                  <a:srgbClr val="000000"/>
                </a:solidFill>
                <a:latin typeface="Lucida Sans Unicode"/>
              </a:rPr>
              <a:t>language</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programs</a:t>
            </a:r>
            <a:r>
              <a:rPr lang="ro-RO" sz="2700" b="0" strike="noStrike" spc="-1" dirty="0">
                <a:solidFill>
                  <a:srgbClr val="000000"/>
                </a:solidFill>
                <a:latin typeface="Lucida Sans Unicode"/>
              </a:rPr>
              <a:t>)</a:t>
            </a:r>
          </a:p>
          <a:p>
            <a:pPr>
              <a:lnSpc>
                <a:spcPct val="100000"/>
              </a:lnSpc>
              <a:spcBef>
                <a:spcPts val="400"/>
              </a:spcBef>
            </a:pPr>
            <a:endParaRPr lang="ro-RO" sz="2700" b="0" strike="noStrike" spc="-1" dirty="0">
              <a:solidFill>
                <a:srgbClr val="000000"/>
              </a:solidFill>
              <a:latin typeface="Lucida Sans Unicode"/>
            </a:endParaRPr>
          </a:p>
        </p:txBody>
      </p:sp>
      <p:sp>
        <p:nvSpPr>
          <p:cNvPr id="100"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ro-RO" sz="4100" b="1" strike="noStrike" spc="-1">
                <a:solidFill>
                  <a:srgbClr val="464646"/>
                </a:solidFill>
                <a:latin typeface="Lucida Sans Unicode"/>
              </a:rPr>
              <a:t>SystemVerilog features</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1481400"/>
            <a:ext cx="8229240" cy="4525560"/>
          </a:xfrm>
          <a:prstGeom prst="rect">
            <a:avLst/>
          </a:prstGeom>
          <a:noFill/>
          <a:ln>
            <a:noFill/>
          </a:ln>
        </p:spPr>
        <p:txBody>
          <a:bodyPr lIns="90000" tIns="45000" rIns="90000" bIns="45000"/>
          <a:lstStyle/>
          <a:p>
            <a:pPr marL="109800" algn="just">
              <a:lnSpc>
                <a:spcPct val="100000"/>
              </a:lnSpc>
              <a:spcBef>
                <a:spcPts val="400"/>
              </a:spcBef>
            </a:pPr>
            <a:r>
              <a:rPr lang="ro-RO" sz="2700" b="0" strike="noStrike" spc="-1" dirty="0">
                <a:solidFill>
                  <a:srgbClr val="000000"/>
                </a:solidFill>
                <a:latin typeface="Lucida Sans Unicode"/>
              </a:rPr>
              <a:t>În electronica digitală sunt două tipuri de elemente: </a:t>
            </a:r>
            <a:r>
              <a:rPr lang="ro-RO" sz="2700" b="0" strike="noStrike" spc="-1" dirty="0" err="1">
                <a:solidFill>
                  <a:srgbClr val="000000"/>
                </a:solidFill>
                <a:latin typeface="Lucida Sans Unicode"/>
              </a:rPr>
              <a:t>combinaționale</a:t>
            </a:r>
            <a:r>
              <a:rPr lang="ro-RO" sz="2700" b="0" strike="noStrike" spc="-1" dirty="0">
                <a:solidFill>
                  <a:srgbClr val="000000"/>
                </a:solidFill>
                <a:latin typeface="Lucida Sans Unicode"/>
              </a:rPr>
              <a:t> și secvențiale. </a:t>
            </a:r>
            <a:r>
              <a:rPr lang="ro-RO" sz="2700" b="0" strike="noStrike" spc="-1" dirty="0" err="1">
                <a:solidFill>
                  <a:srgbClr val="000000"/>
                </a:solidFill>
                <a:latin typeface="Lucida Sans Unicode"/>
              </a:rPr>
              <a:t>Verilog</a:t>
            </a:r>
            <a:r>
              <a:rPr lang="ro-RO" sz="2700" b="0" strike="noStrike" spc="-1" dirty="0">
                <a:solidFill>
                  <a:srgbClr val="000000"/>
                </a:solidFill>
                <a:latin typeface="Lucida Sans Unicode"/>
              </a:rPr>
              <a:t> asigură 2 moduri de a modela logica </a:t>
            </a:r>
            <a:r>
              <a:rPr lang="ro-RO" sz="2700" b="0" strike="noStrike" spc="-1" dirty="0" err="1">
                <a:solidFill>
                  <a:srgbClr val="000000"/>
                </a:solidFill>
                <a:latin typeface="Lucida Sans Unicode"/>
              </a:rPr>
              <a:t>combinațională</a:t>
            </a:r>
            <a:r>
              <a:rPr lang="ro-RO" sz="2700" b="0" strike="noStrike" spc="-1" dirty="0">
                <a:solidFill>
                  <a:srgbClr val="000000"/>
                </a:solidFill>
                <a:latin typeface="Lucida Sans Unicode"/>
              </a:rPr>
              <a:t> și un singur mod pentru cea secvențială.</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assign</a:t>
            </a:r>
            <a:r>
              <a:rPr lang="ro-RO" sz="2700" b="0" strike="noStrike" spc="-1" dirty="0">
                <a:solidFill>
                  <a:srgbClr val="000000"/>
                </a:solidFill>
                <a:latin typeface="Lucida Sans Unicode"/>
              </a:rPr>
              <a:t> si </a:t>
            </a:r>
            <a:r>
              <a:rPr lang="ro-RO" sz="2700" b="0" strike="noStrike" spc="-1" dirty="0" err="1">
                <a:solidFill>
                  <a:srgbClr val="000000"/>
                </a:solidFill>
                <a:latin typeface="Lucida Sans Unicode"/>
              </a:rPr>
              <a:t>always</a:t>
            </a:r>
            <a:r>
              <a:rPr lang="ro-RO" sz="2700" b="0" strike="noStrike" spc="-1" dirty="0">
                <a:solidFill>
                  <a:srgbClr val="000000"/>
                </a:solidFill>
                <a:latin typeface="Lucida Sans Unicode"/>
              </a:rPr>
              <a:t> pentru logica </a:t>
            </a:r>
            <a:r>
              <a:rPr lang="ro-RO" sz="2700" b="0" strike="noStrike" spc="-1" dirty="0" err="1">
                <a:solidFill>
                  <a:srgbClr val="000000"/>
                </a:solidFill>
                <a:latin typeface="Lucida Sans Unicode"/>
              </a:rPr>
              <a:t>combinațională</a:t>
            </a:r>
            <a:endParaRPr lang="ro-RO" sz="2700" b="0" strike="noStrike" spc="-1" dirty="0">
              <a:solidFill>
                <a:srgbClr val="000000"/>
              </a:solidFill>
              <a:latin typeface="Lucida Sans Unicode"/>
            </a:endParaRP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always</a:t>
            </a:r>
            <a:r>
              <a:rPr lang="ro-RO" sz="2700" b="0" strike="noStrike" spc="-1" dirty="0">
                <a:solidFill>
                  <a:srgbClr val="000000"/>
                </a:solidFill>
                <a:latin typeface="Lucida Sans Unicode"/>
              </a:rPr>
              <a:t> pentru logica secvențială</a:t>
            </a:r>
          </a:p>
          <a:p>
            <a:pPr marL="567360" indent="-457200">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initial</a:t>
            </a:r>
            <a:r>
              <a:rPr lang="ro-RO" sz="2700" b="0" strike="noStrike" spc="-1" dirty="0">
                <a:solidFill>
                  <a:srgbClr val="000000"/>
                </a:solidFill>
                <a:latin typeface="Lucida Sans Unicode"/>
              </a:rPr>
              <a:t> - un proces folosit doar pentru verificare</a:t>
            </a:r>
          </a:p>
        </p:txBody>
      </p:sp>
      <p:sp>
        <p:nvSpPr>
          <p:cNvPr id="102" name="TextShape 2"/>
          <p:cNvSpPr txBox="1"/>
          <p:nvPr/>
        </p:nvSpPr>
        <p:spPr>
          <a:xfrm>
            <a:off x="448124" y="306948"/>
            <a:ext cx="8229240" cy="1142640"/>
          </a:xfrm>
          <a:prstGeom prst="rect">
            <a:avLst/>
          </a:prstGeom>
          <a:noFill/>
          <a:ln>
            <a:noFill/>
          </a:ln>
        </p:spPr>
        <p:txBody>
          <a:bodyPr lIns="90000" tIns="45000" rIns="90000" bIns="45000" anchor="ctr"/>
          <a:lstStyle/>
          <a:p>
            <a:pPr algn="ctr"/>
            <a:r>
              <a:rPr lang="en-US" sz="3600" spc="-1" dirty="0" err="1" smtClean="0">
                <a:solidFill>
                  <a:srgbClr val="000000"/>
                </a:solidFill>
                <a:latin typeface="Lucida Sans Unicode"/>
              </a:rPr>
              <a:t>Moduri</a:t>
            </a:r>
            <a:r>
              <a:rPr lang="en-US" sz="3600" spc="-1" dirty="0" smtClean="0">
                <a:solidFill>
                  <a:srgbClr val="000000"/>
                </a:solidFill>
                <a:latin typeface="Lucida Sans Unicode"/>
              </a:rPr>
              <a:t> de a </a:t>
            </a:r>
            <a:r>
              <a:rPr lang="en-US" sz="3600" spc="-1" dirty="0" err="1" smtClean="0">
                <a:solidFill>
                  <a:srgbClr val="000000"/>
                </a:solidFill>
                <a:latin typeface="Lucida Sans Unicode"/>
              </a:rPr>
              <a:t>modela</a:t>
            </a:r>
            <a:r>
              <a:rPr lang="en-US" sz="3600" spc="-1" dirty="0" smtClean="0">
                <a:solidFill>
                  <a:srgbClr val="000000"/>
                </a:solidFill>
                <a:latin typeface="Lucida Sans Unicode"/>
              </a:rPr>
              <a:t> electronica digital</a:t>
            </a:r>
            <a:r>
              <a:rPr lang="ro-RO" sz="3600" spc="-1" dirty="0" smtClean="0">
                <a:solidFill>
                  <a:srgbClr val="000000"/>
                </a:solidFill>
                <a:latin typeface="Lucida Sans Unicode"/>
              </a:rPr>
              <a:t>ă</a:t>
            </a:r>
            <a:endParaRPr lang="ro-RO" sz="3600" b="0" strike="noStrike" spc="-1" dirty="0">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481400"/>
            <a:ext cx="8229240" cy="4525560"/>
          </a:xfrm>
          <a:prstGeom prst="rect">
            <a:avLst/>
          </a:prstGeom>
          <a:noFill/>
          <a:ln>
            <a:noFill/>
          </a:ln>
        </p:spPr>
        <p:txBody>
          <a:bodyPr lIns="90000" tIns="45000" rIns="90000" bIns="45000">
            <a:normAutofit fontScale="77500" lnSpcReduction="20000"/>
          </a:bodyPr>
          <a:lstStyle/>
          <a:p>
            <a:pPr marL="110160" algn="just">
              <a:lnSpc>
                <a:spcPct val="100000"/>
              </a:lnSpc>
              <a:spcBef>
                <a:spcPts val="400"/>
              </a:spcBef>
              <a:buClr>
                <a:srgbClr val="2DA2BF"/>
              </a:buClr>
              <a:buSzPct val="68000"/>
            </a:pPr>
            <a:r>
              <a:rPr lang="ro-RO" sz="2700" b="0" strike="noStrike" spc="-1" dirty="0">
                <a:solidFill>
                  <a:srgbClr val="000000"/>
                </a:solidFill>
                <a:latin typeface="Lucida Sans Unicode"/>
              </a:rPr>
              <a:t>După cum sugerează și numele procesului </a:t>
            </a:r>
            <a:r>
              <a:rPr lang="ro-RO" sz="2700" b="0" strike="noStrike" spc="-1" dirty="0" err="1">
                <a:solidFill>
                  <a:srgbClr val="000000"/>
                </a:solidFill>
                <a:latin typeface="Lucida Sans Unicode"/>
              </a:rPr>
              <a:t>initial</a:t>
            </a:r>
            <a:r>
              <a:rPr lang="ro-RO" sz="2700" b="0" strike="noStrike" spc="-1" dirty="0">
                <a:solidFill>
                  <a:srgbClr val="000000"/>
                </a:solidFill>
                <a:latin typeface="Lucida Sans Unicode"/>
              </a:rPr>
              <a:t> rulează o singură dată la începutul simulării. Dacă avem mai multe procese </a:t>
            </a:r>
            <a:r>
              <a:rPr lang="ro-RO" sz="2700" b="0" strike="noStrike" spc="-1" dirty="0" err="1">
                <a:solidFill>
                  <a:srgbClr val="000000"/>
                </a:solidFill>
                <a:latin typeface="Lucida Sans Unicode"/>
              </a:rPr>
              <a:t>initial</a:t>
            </a:r>
            <a:r>
              <a:rPr lang="ro-RO" sz="2700" b="0" strike="noStrike" spc="-1" dirty="0">
                <a:solidFill>
                  <a:srgbClr val="000000"/>
                </a:solidFill>
                <a:latin typeface="Lucida Sans Unicode"/>
              </a:rPr>
              <a:t>, acestea vor rula în paralel.</a:t>
            </a:r>
          </a:p>
          <a:p>
            <a:pPr marL="109800">
              <a:lnSpc>
                <a:spcPct val="100000"/>
              </a:lnSpc>
              <a:spcBef>
                <a:spcPts val="400"/>
              </a:spcBef>
            </a:pPr>
            <a:r>
              <a:rPr lang="ro-RO" sz="2700" b="0" strike="noStrike" spc="-1" dirty="0" err="1">
                <a:solidFill>
                  <a:srgbClr val="0070C0"/>
                </a:solidFill>
                <a:latin typeface="Lucida Sans Unicode"/>
              </a:rPr>
              <a:t>initial</a:t>
            </a:r>
            <a:r>
              <a:rPr lang="ro-RO" sz="2700" b="0" strike="noStrike" spc="-1" dirty="0">
                <a:solidFill>
                  <a:srgbClr val="0070C0"/>
                </a:solidFill>
                <a:latin typeface="Lucida Sans Unicode"/>
              </a:rPr>
              <a:t> </a:t>
            </a:r>
            <a:r>
              <a:rPr lang="ro-RO" sz="2700" b="0" strike="noStrike" spc="-1" dirty="0" err="1">
                <a:solidFill>
                  <a:srgbClr val="000000"/>
                </a:solidFill>
                <a:latin typeface="Lucida Sans Unicode"/>
              </a:rPr>
              <a:t>begin</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 = 1’b1;</a:t>
            </a:r>
          </a:p>
          <a:p>
            <a:pPr marL="109800">
              <a:lnSpc>
                <a:spcPct val="100000"/>
              </a:lnSpc>
              <a:spcBef>
                <a:spcPts val="400"/>
              </a:spcBef>
            </a:pP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 1’b1;</a:t>
            </a:r>
          </a:p>
          <a:p>
            <a:pPr marL="109800">
              <a:lnSpc>
                <a:spcPct val="100000"/>
              </a:lnSpc>
              <a:spcBef>
                <a:spcPts val="400"/>
              </a:spcBef>
            </a:pPr>
            <a:r>
              <a:rPr lang="ro-RO" sz="2700" b="0" strike="noStrike" spc="-1" dirty="0">
                <a:solidFill>
                  <a:srgbClr val="000000"/>
                </a:solidFill>
                <a:latin typeface="Lucida Sans Unicode"/>
              </a:rPr>
              <a:t>	#3;</a:t>
            </a:r>
          </a:p>
          <a:p>
            <a:pPr marL="109800">
              <a:lnSpc>
                <a:spcPct val="100000"/>
              </a:lnSpc>
              <a:spcBef>
                <a:spcPts val="400"/>
              </a:spcBef>
            </a:pP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 1’b0;</a:t>
            </a:r>
          </a:p>
          <a:p>
            <a:pPr marL="109800">
              <a:lnSpc>
                <a:spcPct val="100000"/>
              </a:lnSpc>
              <a:spcBef>
                <a:spcPts val="400"/>
              </a:spcBef>
            </a:pPr>
            <a:r>
              <a:rPr lang="ro-RO" sz="2700" b="0" strike="noStrike" spc="-1" dirty="0">
                <a:solidFill>
                  <a:srgbClr val="000000"/>
                </a:solidFill>
                <a:latin typeface="Lucida Sans Unicode"/>
              </a:rPr>
              <a:t>end</a:t>
            </a:r>
          </a:p>
          <a:p>
            <a:pPr marL="109800" algn="just">
              <a:lnSpc>
                <a:spcPct val="100000"/>
              </a:lnSpc>
              <a:spcBef>
                <a:spcPts val="400"/>
              </a:spcBef>
            </a:pPr>
            <a:r>
              <a:rPr lang="ro-RO" sz="2700" b="0" strike="noStrike" spc="-1" dirty="0">
                <a:solidFill>
                  <a:srgbClr val="000000"/>
                </a:solidFill>
                <a:latin typeface="Lucida Sans Unicode"/>
              </a:rPr>
              <a:t>La momentul de timp 0, semnalele </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 si </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iau valorile specificate mai sus. După 3 unități de timp(`</a:t>
            </a:r>
            <a:r>
              <a:rPr lang="ro-RO" sz="2700" b="0" strike="noStrike" spc="-1" dirty="0" err="1">
                <a:solidFill>
                  <a:srgbClr val="000000"/>
                </a:solidFill>
                <a:latin typeface="Lucida Sans Unicode"/>
              </a:rPr>
              <a:t>timescale</a:t>
            </a:r>
            <a:r>
              <a:rPr lang="ro-RO" sz="2700" b="0" strike="noStrike" spc="-1" dirty="0">
                <a:solidFill>
                  <a:srgbClr val="000000"/>
                </a:solidFill>
                <a:latin typeface="Lucida Sans Unicode"/>
              </a:rPr>
              <a:t>) semnalul </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primește valoarea 0 logic, în timp ce </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 rămâne neschimbat. Execuția blocului se oprește după acest pas.</a:t>
            </a:r>
          </a:p>
        </p:txBody>
      </p:sp>
      <p:sp>
        <p:nvSpPr>
          <p:cNvPr id="104"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ro-RO" sz="4100" b="1" strike="noStrike" spc="-1">
                <a:solidFill>
                  <a:srgbClr val="464646"/>
                </a:solidFill>
                <a:latin typeface="Lucida Sans Unicode"/>
              </a:rPr>
              <a:t>Procesul initial</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a:noFill/>
          <a:ln>
            <a:noFill/>
          </a:ln>
        </p:spPr>
        <p:txBody>
          <a:bodyPr lIns="90000" tIns="45000" rIns="90000" bIns="45000">
            <a:normAutofit fontScale="92500" lnSpcReduction="10000"/>
          </a:bodyPr>
          <a:lstStyle/>
          <a:p>
            <a:pPr marL="109800" algn="just">
              <a:lnSpc>
                <a:spcPct val="100000"/>
              </a:lnSpc>
              <a:spcBef>
                <a:spcPts val="400"/>
              </a:spcBef>
            </a:pPr>
            <a:r>
              <a:rPr lang="ro-RO" sz="2700" b="0" strike="noStrike" spc="-1" dirty="0">
                <a:solidFill>
                  <a:srgbClr val="000000"/>
                </a:solidFill>
                <a:latin typeface="Lucida Sans Unicode"/>
              </a:rPr>
              <a:t>După compilare, se poate testa funcționalitatea codului </a:t>
            </a:r>
            <a:r>
              <a:rPr lang="ro-RO" sz="2700" b="0" strike="noStrike" spc="-1" dirty="0" err="1">
                <a:solidFill>
                  <a:srgbClr val="000000"/>
                </a:solidFill>
                <a:latin typeface="Lucida Sans Unicode"/>
              </a:rPr>
              <a:t>verilog</a:t>
            </a:r>
            <a:r>
              <a:rPr lang="ro-RO" sz="2700" b="0" strike="noStrike" spc="-1" dirty="0">
                <a:solidFill>
                  <a:srgbClr val="000000"/>
                </a:solidFill>
                <a:latin typeface="Lucida Sans Unicode"/>
              </a:rPr>
              <a:t> prin intermediul unui simulator. Acesta descompune codul </a:t>
            </a:r>
            <a:r>
              <a:rPr lang="ro-RO" sz="2700" b="0" strike="noStrike" spc="-1" dirty="0" err="1">
                <a:solidFill>
                  <a:srgbClr val="000000"/>
                </a:solidFill>
                <a:latin typeface="Lucida Sans Unicode"/>
              </a:rPr>
              <a:t>verilog</a:t>
            </a:r>
            <a:r>
              <a:rPr lang="ro-RO" sz="2700" b="0" strike="noStrike" spc="-1" dirty="0">
                <a:solidFill>
                  <a:srgbClr val="000000"/>
                </a:solidFill>
                <a:latin typeface="Lucida Sans Unicode"/>
              </a:rPr>
              <a:t> într-o rețea de relații logice, caracterizate prin intrări, ieșiri și legătura dintre ele. Directiva `</a:t>
            </a:r>
            <a:r>
              <a:rPr lang="ro-RO" sz="2700" b="0" strike="noStrike" spc="-1" dirty="0" err="1">
                <a:solidFill>
                  <a:srgbClr val="000000"/>
                </a:solidFill>
                <a:latin typeface="Lucida Sans Unicode"/>
              </a:rPr>
              <a:t>timescale</a:t>
            </a:r>
            <a:r>
              <a:rPr lang="ro-RO" sz="2700" b="0" strike="noStrike" spc="-1" dirty="0">
                <a:solidFill>
                  <a:srgbClr val="000000"/>
                </a:solidFill>
                <a:latin typeface="Lucida Sans Unicode"/>
              </a:rPr>
              <a:t> 1ns/10ps arată simulatorului baza de timp la care se raportează (1ns) și precizia 10ps. </a:t>
            </a:r>
          </a:p>
          <a:p>
            <a:pPr marL="109800">
              <a:lnSpc>
                <a:spcPct val="100000"/>
              </a:lnSpc>
              <a:spcBef>
                <a:spcPts val="400"/>
              </a:spcBef>
            </a:pPr>
            <a:endParaRPr lang="ro-RO" sz="2700" b="0" strike="noStrike" spc="-1" dirty="0">
              <a:solidFill>
                <a:srgbClr val="000000"/>
              </a:solidFill>
              <a:latin typeface="Lucida Sans Unicode"/>
            </a:endParaRPr>
          </a:p>
          <a:p>
            <a:pPr marL="109800" algn="just">
              <a:lnSpc>
                <a:spcPct val="100000"/>
              </a:lnSpc>
              <a:spcBef>
                <a:spcPts val="400"/>
              </a:spcBef>
            </a:pPr>
            <a:r>
              <a:rPr lang="ro-RO" sz="2700" b="0" strike="noStrike" spc="-1" dirty="0">
                <a:solidFill>
                  <a:srgbClr val="000000"/>
                </a:solidFill>
                <a:latin typeface="Lucida Sans Unicode"/>
              </a:rPr>
              <a:t>Pasul de simulare se referă la intervalul de timp de simulare la care simulatorul evaluează în fiecare nod al rețelei logice valorile logice și actualizează input-urile respectiv output-urile</a:t>
            </a:r>
          </a:p>
        </p:txBody>
      </p:sp>
      <p:sp>
        <p:nvSpPr>
          <p:cNvPr id="106"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ro-RO" sz="4100" b="1" strike="noStrike" spc="-1">
                <a:solidFill>
                  <a:srgbClr val="464646"/>
                </a:solidFill>
                <a:latin typeface="Lucida Sans Unicode"/>
              </a:rPr>
              <a:t>Timescale</a:t>
            </a:r>
            <a:endParaRPr lang="ro-RO" sz="4100" b="0" strike="noStrike" spc="-1">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79640" y="227665"/>
            <a:ext cx="8712720" cy="5616360"/>
          </a:xfrm>
          <a:prstGeom prst="rect">
            <a:avLst/>
          </a:prstGeom>
          <a:noFill/>
          <a:ln>
            <a:noFill/>
          </a:ln>
        </p:spPr>
        <p:txBody>
          <a:bodyPr lIns="90000" tIns="45000" rIns="90000" bIns="45000">
            <a:normAutofit fontScale="85000" lnSpcReduction="20000"/>
          </a:bodyPr>
          <a:lstStyle/>
          <a:p>
            <a:pPr marL="109800">
              <a:lnSpc>
                <a:spcPct val="100000"/>
              </a:lnSpc>
              <a:spcBef>
                <a:spcPts val="400"/>
              </a:spcBef>
            </a:pPr>
            <a:r>
              <a:rPr lang="ro-RO" sz="2700" b="0" strike="noStrike" spc="-1" dirty="0">
                <a:solidFill>
                  <a:srgbClr val="0070C0"/>
                </a:solidFill>
                <a:latin typeface="Lucida Sans Unicode"/>
              </a:rPr>
              <a:t>module</a:t>
            </a:r>
            <a:r>
              <a:rPr lang="ro-RO" sz="2700" b="0" strike="noStrike" spc="-1" dirty="0">
                <a:solidFill>
                  <a:srgbClr val="000000"/>
                </a:solidFill>
                <a:latin typeface="Lucida Sans Unicode"/>
              </a:rPr>
              <a:t> bis1(in,out,</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a:solidFill>
                  <a:srgbClr val="0070C0"/>
                </a:solidFill>
                <a:latin typeface="Lucida Sans Unicode"/>
              </a:rPr>
              <a:t>input </a:t>
            </a:r>
            <a:r>
              <a:rPr lang="ro-RO" sz="2700" b="0" strike="noStrike" spc="-1" dirty="0" err="1">
                <a:solidFill>
                  <a:srgbClr val="0070C0"/>
                </a:solidFill>
                <a:latin typeface="Lucida Sans Unicode"/>
              </a:rPr>
              <a:t>reg</a:t>
            </a:r>
            <a:r>
              <a:rPr lang="ro-RO" sz="2700" b="0" strike="noStrike" spc="-1" dirty="0">
                <a:solidFill>
                  <a:srgbClr val="000000"/>
                </a:solidFill>
                <a:latin typeface="Lucida Sans Unicode"/>
              </a:rPr>
              <a:t>[7:0] in;</a:t>
            </a:r>
          </a:p>
          <a:p>
            <a:pPr marL="109800">
              <a:lnSpc>
                <a:spcPct val="100000"/>
              </a:lnSpc>
              <a:spcBef>
                <a:spcPts val="400"/>
              </a:spcBef>
            </a:pPr>
            <a:r>
              <a:rPr lang="ro-RO" sz="2700" b="0" strike="noStrike" spc="-1" dirty="0">
                <a:solidFill>
                  <a:srgbClr val="0070C0"/>
                </a:solidFill>
                <a:latin typeface="Lucida Sans Unicode"/>
              </a:rPr>
              <a:t>input</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a:solidFill>
                  <a:srgbClr val="FF0000"/>
                </a:solidFill>
                <a:latin typeface="Lucida Sans Unicode"/>
              </a:rPr>
              <a:t>output </a:t>
            </a:r>
            <a:r>
              <a:rPr lang="ro-RO" sz="2700" b="0" strike="noStrike" spc="-1" dirty="0">
                <a:solidFill>
                  <a:srgbClr val="000000"/>
                </a:solidFill>
                <a:latin typeface="Lucida Sans Unicode"/>
              </a:rPr>
              <a:t>[7:0] out;</a:t>
            </a:r>
          </a:p>
          <a:p>
            <a:pPr marL="109800">
              <a:lnSpc>
                <a:spcPct val="100000"/>
              </a:lnSpc>
              <a:spcBef>
                <a:spcPts val="400"/>
              </a:spcBef>
            </a:pPr>
            <a:r>
              <a:rPr lang="ro-RO" sz="2700" b="0" strike="noStrike" spc="-1" dirty="0" err="1">
                <a:solidFill>
                  <a:srgbClr val="0070C0"/>
                </a:solidFill>
                <a:latin typeface="Lucida Sans Unicode"/>
              </a:rPr>
              <a:t>reg</a:t>
            </a:r>
            <a:r>
              <a:rPr lang="ro-RO" sz="2700" b="0" strike="noStrike" spc="-1" dirty="0">
                <a:solidFill>
                  <a:srgbClr val="000000"/>
                </a:solidFill>
                <a:latin typeface="Lucida Sans Unicode"/>
              </a:rPr>
              <a:t> [7:0] tmp1,tmp2;</a:t>
            </a:r>
          </a:p>
          <a:p>
            <a:pPr marL="109800">
              <a:lnSpc>
                <a:spcPct val="100000"/>
              </a:lnSpc>
              <a:spcBef>
                <a:spcPts val="400"/>
              </a:spcBef>
            </a:pPr>
            <a:r>
              <a:rPr lang="ro-RO" sz="2700" b="0" strike="noStrike" spc="-1" dirty="0" err="1">
                <a:solidFill>
                  <a:srgbClr val="0070C0"/>
                </a:solidFill>
                <a:latin typeface="Lucida Sans Unicode"/>
              </a:rPr>
              <a:t>assign</a:t>
            </a:r>
            <a:r>
              <a:rPr lang="ro-RO" sz="2700" b="0" strike="noStrike" spc="-1" dirty="0">
                <a:solidFill>
                  <a:srgbClr val="000000"/>
                </a:solidFill>
                <a:latin typeface="Lucida Sans Unicode"/>
              </a:rPr>
              <a:t> out = tmp2; </a:t>
            </a:r>
          </a:p>
          <a:p>
            <a:pPr marL="109800">
              <a:lnSpc>
                <a:spcPct val="100000"/>
              </a:lnSpc>
              <a:spcBef>
                <a:spcPts val="400"/>
              </a:spcBef>
            </a:pPr>
            <a:r>
              <a:rPr lang="ro-RO" sz="2700" b="0" strike="noStrike" spc="-1" dirty="0" err="1">
                <a:solidFill>
                  <a:srgbClr val="0070C0"/>
                </a:solidFill>
                <a:latin typeface="Lucida Sans Unicode"/>
              </a:rPr>
              <a:t>always</a:t>
            </a:r>
            <a:r>
              <a:rPr lang="ro-RO" sz="2700" b="0" strike="noStrike" spc="-1" dirty="0">
                <a:solidFill>
                  <a:srgbClr val="0070C0"/>
                </a:solidFill>
                <a:latin typeface="Lucida Sans Unicode"/>
              </a:rPr>
              <a:t> @</a:t>
            </a:r>
            <a:r>
              <a:rPr lang="ro-RO" sz="2700" b="0" strike="noStrike" spc="-1" dirty="0">
                <a:solidFill>
                  <a:srgbClr val="000000"/>
                </a:solidFill>
                <a:latin typeface="Lucida Sans Unicode"/>
              </a:rPr>
              <a:t>(</a:t>
            </a:r>
            <a:r>
              <a:rPr lang="ro-RO" sz="2700" b="0" strike="noStrike" spc="-1" dirty="0" err="1">
                <a:solidFill>
                  <a:srgbClr val="0070C0"/>
                </a:solidFill>
                <a:latin typeface="Lucida Sans Unicode"/>
              </a:rPr>
              <a:t>posedge</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 </a:t>
            </a:r>
          </a:p>
          <a:p>
            <a:pPr marL="109800">
              <a:lnSpc>
                <a:spcPct val="100000"/>
              </a:lnSpc>
              <a:spcBef>
                <a:spcPts val="400"/>
              </a:spcBef>
            </a:pPr>
            <a:r>
              <a:rPr lang="ro-RO" sz="2700" b="0" strike="noStrike" spc="-1" dirty="0" err="1">
                <a:solidFill>
                  <a:srgbClr val="0070C0"/>
                </a:solidFill>
                <a:latin typeface="Lucida Sans Unicode"/>
              </a:rPr>
              <a:t>if</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begin</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	tmp1 &lt;= 8’b0;</a:t>
            </a:r>
          </a:p>
          <a:p>
            <a:pPr marL="109800">
              <a:lnSpc>
                <a:spcPct val="100000"/>
              </a:lnSpc>
              <a:spcBef>
                <a:spcPts val="400"/>
              </a:spcBef>
            </a:pPr>
            <a:r>
              <a:rPr lang="ro-RO" sz="2700" b="0" strike="noStrike" spc="-1" dirty="0">
                <a:solidFill>
                  <a:srgbClr val="000000"/>
                </a:solidFill>
                <a:latin typeface="Lucida Sans Unicode"/>
              </a:rPr>
              <a:t>	tmp2 &lt;= 8’b0; </a:t>
            </a:r>
          </a:p>
          <a:p>
            <a:pPr marL="109800">
              <a:lnSpc>
                <a:spcPct val="100000"/>
              </a:lnSpc>
              <a:spcBef>
                <a:spcPts val="400"/>
              </a:spcBef>
            </a:pPr>
            <a:r>
              <a:rPr lang="ro-RO" sz="2700" b="0" strike="noStrike" spc="-1" dirty="0">
                <a:solidFill>
                  <a:srgbClr val="000000"/>
                </a:solidFill>
                <a:latin typeface="Lucida Sans Unicode"/>
              </a:rPr>
              <a:t>end </a:t>
            </a:r>
            <a:r>
              <a:rPr lang="ro-RO" sz="2700" b="0" strike="noStrike" spc="-1" dirty="0" err="1">
                <a:solidFill>
                  <a:srgbClr val="0070C0"/>
                </a:solidFill>
                <a:latin typeface="Lucida Sans Unicode"/>
              </a:rPr>
              <a:t>else</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begin</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	tmp1 &lt;= in;</a:t>
            </a:r>
          </a:p>
          <a:p>
            <a:pPr marL="109800">
              <a:lnSpc>
                <a:spcPct val="100000"/>
              </a:lnSpc>
              <a:spcBef>
                <a:spcPts val="400"/>
              </a:spcBef>
            </a:pPr>
            <a:r>
              <a:rPr lang="ro-RO" sz="2700" b="0" strike="noStrike" spc="-1" dirty="0">
                <a:solidFill>
                  <a:srgbClr val="000000"/>
                </a:solidFill>
                <a:latin typeface="Lucida Sans Unicode"/>
              </a:rPr>
              <a:t>	tmp2 &lt;=tmp1;</a:t>
            </a:r>
          </a:p>
          <a:p>
            <a:pPr marL="109800">
              <a:lnSpc>
                <a:spcPct val="100000"/>
              </a:lnSpc>
              <a:spcBef>
                <a:spcPts val="400"/>
              </a:spcBef>
            </a:pPr>
            <a:r>
              <a:rPr lang="ro-RO" sz="2700" b="0" strike="noStrike" spc="-1" dirty="0">
                <a:solidFill>
                  <a:srgbClr val="000000"/>
                </a:solidFill>
                <a:latin typeface="Lucida Sans Unicode"/>
              </a:rPr>
              <a:t>end</a:t>
            </a:r>
          </a:p>
          <a:p>
            <a:pPr marL="109800">
              <a:lnSpc>
                <a:spcPct val="100000"/>
              </a:lnSpc>
              <a:spcBef>
                <a:spcPts val="400"/>
              </a:spcBef>
            </a:pPr>
            <a:r>
              <a:rPr lang="ro-RO" sz="2700" b="0" strike="noStrike" spc="-1" dirty="0" err="1">
                <a:solidFill>
                  <a:srgbClr val="000000"/>
                </a:solidFill>
                <a:latin typeface="Lucida Sans Unicode"/>
              </a:rPr>
              <a:t>endmodule</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	</a:t>
            </a:r>
          </a:p>
          <a:p>
            <a:pPr marL="109800">
              <a:lnSpc>
                <a:spcPct val="100000"/>
              </a:lnSpc>
              <a:spcBef>
                <a:spcPts val="400"/>
              </a:spcBef>
            </a:pPr>
            <a:endParaRPr lang="ro-RO" sz="2700" b="0" strike="noStrike" spc="-1" dirty="0">
              <a:solidFill>
                <a:srgbClr val="000000"/>
              </a:solidFill>
              <a:latin typeface="Lucida Sans Unicode"/>
            </a:endParaRPr>
          </a:p>
        </p:txBody>
      </p:sp>
      <p:pic>
        <p:nvPicPr>
          <p:cNvPr id="108" name="Picture 2"/>
          <p:cNvPicPr/>
          <p:nvPr/>
        </p:nvPicPr>
        <p:blipFill>
          <a:blip r:embed="rId2"/>
          <a:stretch/>
        </p:blipFill>
        <p:spPr>
          <a:xfrm>
            <a:off x="3564000" y="1340640"/>
            <a:ext cx="5495400" cy="3155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260640"/>
            <a:ext cx="8229240" cy="5746320"/>
          </a:xfrm>
          <a:prstGeom prst="rect">
            <a:avLst/>
          </a:prstGeom>
          <a:noFill/>
          <a:ln>
            <a:noFill/>
          </a:ln>
        </p:spPr>
        <p:txBody>
          <a:bodyPr lIns="90000" tIns="45000" rIns="90000" bIns="45000">
            <a:normAutofit fontScale="55000" lnSpcReduction="20000"/>
          </a:bodyPr>
          <a:lstStyle/>
          <a:p>
            <a:pPr marL="109800">
              <a:lnSpc>
                <a:spcPct val="100000"/>
              </a:lnSpc>
              <a:spcBef>
                <a:spcPts val="400"/>
              </a:spcBef>
            </a:pPr>
            <a:r>
              <a:rPr lang="ro-RO" sz="2700" b="0" strike="noStrike" spc="-1" dirty="0">
                <a:solidFill>
                  <a:srgbClr val="C00000"/>
                </a:solidFill>
                <a:latin typeface="Lucida Sans Unicode"/>
              </a:rPr>
              <a:t>`</a:t>
            </a:r>
            <a:r>
              <a:rPr lang="ro-RO" sz="2700" b="0" strike="noStrike" spc="-1" dirty="0" err="1">
                <a:solidFill>
                  <a:srgbClr val="C00000"/>
                </a:solidFill>
                <a:latin typeface="Lucida Sans Unicode"/>
              </a:rPr>
              <a:t>timescale</a:t>
            </a:r>
            <a:r>
              <a:rPr lang="ro-RO" sz="2700" b="0" strike="noStrike" spc="-1" dirty="0">
                <a:solidFill>
                  <a:srgbClr val="C00000"/>
                </a:solidFill>
                <a:latin typeface="Lucida Sans Unicode"/>
              </a:rPr>
              <a:t> </a:t>
            </a:r>
            <a:r>
              <a:rPr lang="ro-RO" sz="2700" b="0" strike="noStrike" spc="-1" dirty="0" smtClean="0">
                <a:solidFill>
                  <a:srgbClr val="C00000"/>
                </a:solidFill>
                <a:latin typeface="Lucida Sans Unicode"/>
              </a:rPr>
              <a:t>1ns/10p</a:t>
            </a:r>
            <a:r>
              <a:rPr lang="en-US" sz="2700" b="0" strike="noStrike" spc="-1" smtClean="0">
                <a:solidFill>
                  <a:srgbClr val="C00000"/>
                </a:solidFill>
                <a:latin typeface="Lucida Sans Unicode"/>
              </a:rPr>
              <a:t>s</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2DA2BF"/>
                </a:solidFill>
                <a:latin typeface="Lucida Sans Unicode"/>
              </a:rPr>
              <a:t>module</a:t>
            </a:r>
            <a:r>
              <a:rPr lang="ro-RO" sz="2700" b="0" strike="noStrike" spc="-1" dirty="0">
                <a:solidFill>
                  <a:srgbClr val="000000"/>
                </a:solidFill>
                <a:latin typeface="Lucida Sans Unicode"/>
              </a:rPr>
              <a:t> bis1_</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err="1">
                <a:solidFill>
                  <a:srgbClr val="2DA2BF"/>
                </a:solidFill>
                <a:latin typeface="Lucida Sans Unicode"/>
              </a:rPr>
              <a:t>reg</a:t>
            </a:r>
            <a:r>
              <a:rPr lang="ro-RO" sz="2700" b="0" strike="noStrike" spc="-1" dirty="0">
                <a:solidFill>
                  <a:srgbClr val="000000"/>
                </a:solidFill>
                <a:latin typeface="Lucida Sans Unicode"/>
              </a:rPr>
              <a:t> [7:0] </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_in;</a:t>
            </a:r>
          </a:p>
          <a:p>
            <a:pPr marL="109800">
              <a:lnSpc>
                <a:spcPct val="100000"/>
              </a:lnSpc>
              <a:spcBef>
                <a:spcPts val="400"/>
              </a:spcBef>
            </a:pPr>
            <a:r>
              <a:rPr lang="ro-RO" sz="2700" b="0" strike="noStrike" spc="-1" dirty="0" err="1">
                <a:solidFill>
                  <a:srgbClr val="2DA2BF"/>
                </a:solidFill>
                <a:latin typeface="Lucida Sans Unicode"/>
              </a:rPr>
              <a:t>wire</a:t>
            </a:r>
            <a:r>
              <a:rPr lang="ro-RO" sz="2700" b="0" strike="noStrike" spc="-1" dirty="0">
                <a:solidFill>
                  <a:srgbClr val="000000"/>
                </a:solidFill>
                <a:latin typeface="Lucida Sans Unicode"/>
              </a:rPr>
              <a:t> [7:0] </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_out;</a:t>
            </a:r>
          </a:p>
          <a:p>
            <a:pPr marL="109800">
              <a:lnSpc>
                <a:spcPct val="100000"/>
              </a:lnSpc>
              <a:spcBef>
                <a:spcPts val="400"/>
              </a:spcBef>
            </a:pPr>
            <a:r>
              <a:rPr lang="ro-RO" sz="2700" b="0" strike="noStrike" spc="-1" dirty="0" err="1">
                <a:solidFill>
                  <a:srgbClr val="2DA2BF"/>
                </a:solidFill>
                <a:latin typeface="Lucida Sans Unicode"/>
              </a:rPr>
              <a:t>reg</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err="1">
                <a:solidFill>
                  <a:srgbClr val="0070C0"/>
                </a:solidFill>
                <a:latin typeface="Lucida Sans Unicode"/>
              </a:rPr>
              <a:t>initial</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begin</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 = 1’b0;</a:t>
            </a:r>
          </a:p>
          <a:p>
            <a:pPr marL="109800">
              <a:lnSpc>
                <a:spcPct val="100000"/>
              </a:lnSpc>
              <a:spcBef>
                <a:spcPts val="400"/>
              </a:spcBef>
            </a:pPr>
            <a:r>
              <a:rPr lang="ro-RO" sz="2700" b="0" strike="noStrike" spc="-1" dirty="0" err="1">
                <a:solidFill>
                  <a:srgbClr val="000000"/>
                </a:solidFill>
                <a:latin typeface="Lucida Sans Unicode"/>
              </a:rPr>
              <a:t>forever</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begin</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		#5 </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 = !</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a:solidFill>
                  <a:srgbClr val="000000"/>
                </a:solidFill>
                <a:latin typeface="Lucida Sans Unicode"/>
              </a:rPr>
              <a:t>end</a:t>
            </a:r>
          </a:p>
          <a:p>
            <a:pPr marL="109800">
              <a:lnSpc>
                <a:spcPct val="100000"/>
              </a:lnSpc>
              <a:spcBef>
                <a:spcPts val="400"/>
              </a:spcBef>
            </a:pPr>
            <a:r>
              <a:rPr lang="ro-RO" sz="2700" b="0" strike="noStrike" spc="-1" dirty="0">
                <a:solidFill>
                  <a:srgbClr val="000000"/>
                </a:solidFill>
                <a:latin typeface="Lucida Sans Unicode"/>
              </a:rPr>
              <a:t>end </a:t>
            </a:r>
          </a:p>
          <a:p>
            <a:pPr marL="109800">
              <a:lnSpc>
                <a:spcPct val="100000"/>
              </a:lnSpc>
              <a:spcBef>
                <a:spcPts val="400"/>
              </a:spcBef>
            </a:pPr>
            <a:r>
              <a:rPr lang="ro-RO" sz="2700" b="0" strike="noStrike" spc="-1" dirty="0" err="1">
                <a:solidFill>
                  <a:srgbClr val="0070C0"/>
                </a:solidFill>
                <a:latin typeface="Lucida Sans Unicode"/>
              </a:rPr>
              <a:t>initial</a:t>
            </a:r>
            <a:r>
              <a:rPr lang="ro-RO" sz="2700" b="0" strike="noStrike" spc="-1" dirty="0">
                <a:solidFill>
                  <a:srgbClr val="000000"/>
                </a:solidFill>
                <a:latin typeface="Lucida Sans Unicode"/>
              </a:rPr>
              <a:t> </a:t>
            </a:r>
            <a:r>
              <a:rPr lang="ro-RO" sz="2700" b="0" strike="noStrike" spc="-1" dirty="0" err="1" smtClean="0">
                <a:solidFill>
                  <a:srgbClr val="000000"/>
                </a:solidFill>
                <a:latin typeface="Lucida Sans Unicode"/>
              </a:rPr>
              <a:t>begin</a:t>
            </a:r>
            <a:endParaRPr lang="en-US" sz="2700" b="0" strike="noStrike" spc="-1" dirty="0" smtClean="0">
              <a:solidFill>
                <a:srgbClr val="000000"/>
              </a:solidFill>
              <a:latin typeface="Lucida Sans Unicode"/>
            </a:endParaRPr>
          </a:p>
          <a:p>
            <a:pPr marL="109800">
              <a:lnSpc>
                <a:spcPct val="100000"/>
              </a:lnSpc>
              <a:spcBef>
                <a:spcPts val="400"/>
              </a:spcBef>
            </a:pPr>
            <a:r>
              <a:rPr lang="en-US" sz="2700" spc="-1" dirty="0" err="1" smtClean="0">
                <a:solidFill>
                  <a:srgbClr val="000000"/>
                </a:solidFill>
                <a:latin typeface="Lucida Sans Unicode"/>
              </a:rPr>
              <a:t>tb_clk</a:t>
            </a:r>
            <a:r>
              <a:rPr lang="en-US" sz="2700" spc="-1" dirty="0" smtClean="0">
                <a:solidFill>
                  <a:srgbClr val="000000"/>
                </a:solidFill>
                <a:latin typeface="Lucida Sans Unicode"/>
              </a:rPr>
              <a:t> = 1’b1;</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 1’b1;</a:t>
            </a:r>
          </a:p>
          <a:p>
            <a:pPr marL="109800">
              <a:lnSpc>
                <a:spcPct val="100000"/>
              </a:lnSpc>
              <a:spcBef>
                <a:spcPts val="400"/>
              </a:spcBef>
            </a:pP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_in  = 8’b1001000;</a:t>
            </a:r>
          </a:p>
          <a:p>
            <a:pPr marL="109800">
              <a:lnSpc>
                <a:spcPct val="100000"/>
              </a:lnSpc>
              <a:spcBef>
                <a:spcPts val="400"/>
              </a:spcBef>
            </a:pPr>
            <a:r>
              <a:rPr lang="ro-RO" sz="2700" b="0" strike="noStrike" spc="-1" dirty="0" err="1">
                <a:solidFill>
                  <a:srgbClr val="C00000"/>
                </a:solidFill>
                <a:latin typeface="Lucida Sans Unicode"/>
              </a:rPr>
              <a:t>$display</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%gns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 </a:t>
            </a:r>
            <a:r>
              <a:rPr lang="ro-RO" sz="2700" b="0" strike="noStrike" spc="-1" dirty="0" err="1">
                <a:solidFill>
                  <a:srgbClr val="000000"/>
                </a:solidFill>
                <a:latin typeface="Lucida Sans Unicode"/>
              </a:rPr>
              <a:t>%b</a:t>
            </a:r>
            <a:r>
              <a:rPr lang="ro-RO" sz="2700" b="0" strike="noStrike" spc="-1" dirty="0">
                <a:solidFill>
                  <a:srgbClr val="000000"/>
                </a:solidFill>
                <a:latin typeface="Lucida Sans Unicode"/>
              </a:rPr>
              <a:t>”,</a:t>
            </a:r>
            <a:r>
              <a:rPr lang="ro-RO" sz="2700" b="0" strike="noStrike" spc="-1" dirty="0" err="1">
                <a:solidFill>
                  <a:srgbClr val="C00000"/>
                </a:solidFill>
                <a:latin typeface="Lucida Sans Unicode"/>
              </a:rPr>
              <a:t>$time</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a:solidFill>
                  <a:srgbClr val="000000"/>
                </a:solidFill>
                <a:latin typeface="Lucida Sans Unicode"/>
              </a:rPr>
              <a:t>#10 </a:t>
            </a:r>
          </a:p>
          <a:p>
            <a:pPr marL="109800">
              <a:lnSpc>
                <a:spcPct val="100000"/>
              </a:lnSpc>
              <a:spcBef>
                <a:spcPts val="400"/>
              </a:spcBef>
            </a:pP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 1’b0;</a:t>
            </a:r>
          </a:p>
          <a:p>
            <a:pPr marL="109800">
              <a:lnSpc>
                <a:spcPct val="100000"/>
              </a:lnSpc>
              <a:spcBef>
                <a:spcPts val="400"/>
              </a:spcBef>
            </a:pPr>
            <a:r>
              <a:rPr lang="ro-RO" sz="2700" b="0" strike="noStrike" spc="-1" dirty="0" err="1">
                <a:solidFill>
                  <a:srgbClr val="C00000"/>
                </a:solidFill>
                <a:latin typeface="Lucida Sans Unicode"/>
              </a:rPr>
              <a:t>$display</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%gns</a:t>
            </a:r>
            <a:r>
              <a:rPr lang="ro-RO" sz="2700" b="0" strike="noStrike" spc="-1" dirty="0">
                <a:solidFill>
                  <a:srgbClr val="000000"/>
                </a:solidFill>
                <a:latin typeface="Lucida Sans Unicode"/>
              </a:rPr>
              <a:t> </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 = </a:t>
            </a:r>
            <a:r>
              <a:rPr lang="ro-RO" sz="2700" b="0" strike="noStrike" spc="-1" dirty="0" err="1">
                <a:solidFill>
                  <a:srgbClr val="000000"/>
                </a:solidFill>
                <a:latin typeface="Lucida Sans Unicode"/>
              </a:rPr>
              <a:t>%b</a:t>
            </a:r>
            <a:r>
              <a:rPr lang="ro-RO" sz="2700" b="0" strike="noStrike" spc="-1" dirty="0">
                <a:solidFill>
                  <a:srgbClr val="000000"/>
                </a:solidFill>
                <a:latin typeface="Lucida Sans Unicode"/>
              </a:rPr>
              <a:t>”,</a:t>
            </a:r>
            <a:r>
              <a:rPr lang="ro-RO" sz="2700" b="0" strike="noStrike" spc="-1" dirty="0" err="1">
                <a:solidFill>
                  <a:srgbClr val="C00000"/>
                </a:solidFill>
                <a:latin typeface="Lucida Sans Unicode"/>
              </a:rPr>
              <a:t>$time</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a:t>
            </a:r>
          </a:p>
          <a:p>
            <a:pPr marL="109800">
              <a:lnSpc>
                <a:spcPct val="100000"/>
              </a:lnSpc>
              <a:spcBef>
                <a:spcPts val="400"/>
              </a:spcBef>
            </a:pPr>
            <a:r>
              <a:rPr lang="ro-RO" sz="2700" b="0" strike="noStrike" spc="-1" dirty="0" err="1">
                <a:solidFill>
                  <a:srgbClr val="C00000"/>
                </a:solidFill>
                <a:latin typeface="Lucida Sans Unicode"/>
              </a:rPr>
              <a:t>$finish</a:t>
            </a:r>
            <a:r>
              <a:rPr lang="ro-RO" sz="2700" b="0" strike="noStrike" spc="-1" dirty="0">
                <a:solidFill>
                  <a:srgbClr val="C00000"/>
                </a:solidFill>
                <a:latin typeface="Lucida Sans Unicode"/>
              </a:rPr>
              <a:t>;</a:t>
            </a:r>
            <a:endParaRPr lang="ro-RO" sz="2700" b="0" strike="noStrike" spc="-1" dirty="0">
              <a:solidFill>
                <a:srgbClr val="000000"/>
              </a:solidFill>
              <a:latin typeface="Lucida Sans Unicode"/>
            </a:endParaRPr>
          </a:p>
          <a:p>
            <a:pPr marL="109800">
              <a:lnSpc>
                <a:spcPct val="100000"/>
              </a:lnSpc>
              <a:spcBef>
                <a:spcPts val="400"/>
              </a:spcBef>
            </a:pPr>
            <a:r>
              <a:rPr lang="ro-RO" sz="2700" b="0" strike="noStrike" spc="-1" dirty="0">
                <a:solidFill>
                  <a:srgbClr val="000000"/>
                </a:solidFill>
                <a:latin typeface="Lucida Sans Unicode"/>
              </a:rPr>
              <a:t>end</a:t>
            </a:r>
          </a:p>
          <a:p>
            <a:pPr marL="109800">
              <a:lnSpc>
                <a:spcPct val="100000"/>
              </a:lnSpc>
              <a:spcBef>
                <a:spcPts val="400"/>
              </a:spcBef>
            </a:pPr>
            <a:r>
              <a:rPr lang="ro-RO" sz="2700" b="0" strike="noStrike" spc="-1" dirty="0">
                <a:solidFill>
                  <a:srgbClr val="000000"/>
                </a:solidFill>
                <a:latin typeface="Lucida Sans Unicode"/>
              </a:rPr>
              <a:t>bis1 DUT( .in(</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in</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rst</a:t>
            </a:r>
            <a:r>
              <a:rPr lang="ro-RO" sz="2700" b="0" strike="noStrike" spc="-1" dirty="0">
                <a:solidFill>
                  <a:srgbClr val="000000"/>
                </a:solidFill>
                <a:latin typeface="Lucida Sans Unicode"/>
              </a:rPr>
              <a:t>),.out(</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_out));</a:t>
            </a:r>
          </a:p>
          <a:p>
            <a:pPr marL="109800">
              <a:lnSpc>
                <a:spcPct val="100000"/>
              </a:lnSpc>
              <a:spcBef>
                <a:spcPts val="400"/>
              </a:spcBef>
            </a:pPr>
            <a:r>
              <a:rPr lang="ro-RO" sz="2700" b="0" strike="noStrike" spc="-1" dirty="0" err="1">
                <a:solidFill>
                  <a:srgbClr val="000000"/>
                </a:solidFill>
                <a:latin typeface="Lucida Sans Unicode"/>
              </a:rPr>
              <a:t>endmodule</a:t>
            </a:r>
            <a:endParaRPr lang="ro-RO" sz="2700" b="0" strike="noStrike" spc="-1" dirty="0">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188640"/>
            <a:ext cx="8229240" cy="5818320"/>
          </a:xfrm>
          <a:prstGeom prst="rect">
            <a:avLst/>
          </a:prstGeom>
          <a:noFill/>
          <a:ln>
            <a:noFill/>
          </a:ln>
        </p:spPr>
        <p:txBody>
          <a:bodyPr lIns="90000" tIns="45000" rIns="90000" bIns="45000">
            <a:normAutofit fontScale="85000" lnSpcReduction="20000"/>
          </a:bodyPr>
          <a:lstStyle/>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DUT este o instanță a modului bis1. In modulul bis1_</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 se declară semnale care să fie legate la porturile de intrare/ieșire a modului DUT. Intrările sunt de tip </a:t>
            </a:r>
            <a:r>
              <a:rPr lang="ro-RO" sz="2700" b="1" strike="noStrike" spc="-1" dirty="0" err="1">
                <a:solidFill>
                  <a:srgbClr val="000000"/>
                </a:solidFill>
                <a:latin typeface="Lucida Sans Unicode"/>
              </a:rPr>
              <a:t>reg</a:t>
            </a:r>
            <a:r>
              <a:rPr lang="ro-RO" sz="2700" b="0" strike="noStrike" spc="-1" dirty="0">
                <a:solidFill>
                  <a:srgbClr val="000000"/>
                </a:solidFill>
                <a:latin typeface="Lucida Sans Unicode"/>
              </a:rPr>
              <a:t>, ieșirile de tip </a:t>
            </a:r>
            <a:r>
              <a:rPr lang="ro-RO" sz="2700" b="1" strike="noStrike" spc="-1" dirty="0" err="1">
                <a:solidFill>
                  <a:srgbClr val="000000"/>
                </a:solidFill>
                <a:latin typeface="Lucida Sans Unicode"/>
              </a:rPr>
              <a:t>wire</a:t>
            </a:r>
            <a:r>
              <a:rPr lang="ro-RO" sz="2700" b="1" strike="noStrike" spc="-1" dirty="0">
                <a:solidFill>
                  <a:srgbClr val="000000"/>
                </a:solidFill>
                <a:latin typeface="Lucida Sans Unicode"/>
              </a:rPr>
              <a:t> </a:t>
            </a:r>
            <a:r>
              <a:rPr lang="ro-RO" sz="2700" b="0" strike="noStrike" spc="-1" dirty="0">
                <a:solidFill>
                  <a:srgbClr val="000000"/>
                </a:solidFill>
                <a:latin typeface="Lucida Sans Unicode"/>
              </a:rPr>
              <a:t>(obligatoriu). Legătura între cele doua se face în momentul </a:t>
            </a:r>
            <a:r>
              <a:rPr lang="ro-RO" sz="2700" b="0" strike="noStrike" spc="-1" dirty="0" err="1">
                <a:solidFill>
                  <a:srgbClr val="000000"/>
                </a:solidFill>
                <a:latin typeface="Lucida Sans Unicode"/>
              </a:rPr>
              <a:t>instanțierii</a:t>
            </a:r>
            <a:r>
              <a:rPr lang="ro-RO" sz="2700" b="0" strike="noStrike" spc="-1" dirty="0">
                <a:solidFill>
                  <a:srgbClr val="000000"/>
                </a:solidFill>
                <a:latin typeface="Lucida Sans Unicode"/>
              </a:rPr>
              <a:t> prin sintaxa .nume_port_bis1(nume_semnal_</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 Ex .</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_</a:t>
            </a:r>
            <a:r>
              <a:rPr lang="ro-RO" sz="2700" b="0" strike="noStrike" spc="-1" dirty="0" err="1">
                <a:solidFill>
                  <a:srgbClr val="000000"/>
                </a:solidFill>
                <a:latin typeface="Lucida Sans Unicode"/>
              </a:rPr>
              <a:t>clk</a:t>
            </a:r>
            <a:r>
              <a:rPr lang="ro-RO" sz="2700" b="0" strike="noStrike" spc="-1" dirty="0">
                <a:solidFill>
                  <a:srgbClr val="000000"/>
                </a:solidFill>
                <a:latin typeface="Lucida Sans Unicode"/>
              </a:rPr>
              <a:t>).</a:t>
            </a:r>
          </a:p>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err="1">
                <a:solidFill>
                  <a:srgbClr val="000000"/>
                </a:solidFill>
                <a:latin typeface="Lucida Sans Unicode"/>
              </a:rPr>
              <a:t>Timescale-ul</a:t>
            </a:r>
            <a:r>
              <a:rPr lang="ro-RO" sz="2700" b="0" strike="noStrike" spc="-1" dirty="0">
                <a:solidFill>
                  <a:srgbClr val="000000"/>
                </a:solidFill>
                <a:latin typeface="Lucida Sans Unicode"/>
              </a:rPr>
              <a:t> este definit ca 1ns/10ps. Toate </a:t>
            </a:r>
            <a:r>
              <a:rPr lang="ro-RO" sz="2700" b="0" strike="noStrike" spc="-1" dirty="0" err="1">
                <a:solidFill>
                  <a:srgbClr val="000000"/>
                </a:solidFill>
                <a:latin typeface="Lucida Sans Unicode"/>
              </a:rPr>
              <a:t>întârzieriile</a:t>
            </a:r>
            <a:r>
              <a:rPr lang="ro-RO" sz="2700" b="0" strike="noStrike" spc="-1" dirty="0">
                <a:solidFill>
                  <a:srgbClr val="000000"/>
                </a:solidFill>
                <a:latin typeface="Lucida Sans Unicode"/>
              </a:rPr>
              <a:t> din modulul bis1_</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 se vor raporta la baza de timp 1ns. Ex: #10.031 = </a:t>
            </a:r>
            <a:r>
              <a:rPr lang="ro-RO" sz="2700" b="0" strike="noStrike" spc="-1" dirty="0" err="1">
                <a:solidFill>
                  <a:srgbClr val="000000"/>
                </a:solidFill>
                <a:latin typeface="Lucida Sans Unicode"/>
              </a:rPr>
              <a:t>intârziere</a:t>
            </a:r>
            <a:r>
              <a:rPr lang="ro-RO" sz="2700" b="0" strike="noStrike" spc="-1" dirty="0">
                <a:solidFill>
                  <a:srgbClr val="000000"/>
                </a:solidFill>
                <a:latin typeface="Lucida Sans Unicode"/>
              </a:rPr>
              <a:t> de 10ns și 30 de </a:t>
            </a:r>
            <a:r>
              <a:rPr lang="ro-RO" sz="2700" b="0" strike="noStrike" spc="-1" dirty="0" err="1">
                <a:solidFill>
                  <a:srgbClr val="000000"/>
                </a:solidFill>
                <a:latin typeface="Lucida Sans Unicode"/>
              </a:rPr>
              <a:t>ps</a:t>
            </a:r>
            <a:r>
              <a:rPr lang="ro-RO" sz="2700" b="0" strike="noStrike" spc="-1" dirty="0">
                <a:solidFill>
                  <a:srgbClr val="000000"/>
                </a:solidFill>
                <a:latin typeface="Lucida Sans Unicode"/>
              </a:rPr>
              <a:t> timp de simulare</a:t>
            </a:r>
          </a:p>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La fiecare pas de simulare simulatorul verifică dacă se schimbă valoare de la intrare, </a:t>
            </a:r>
            <a:r>
              <a:rPr lang="ro-RO" sz="2700" b="0" strike="noStrike" spc="-1" dirty="0" err="1">
                <a:solidFill>
                  <a:srgbClr val="000000"/>
                </a:solidFill>
                <a:latin typeface="Lucida Sans Unicode"/>
              </a:rPr>
              <a:t>calculeaza</a:t>
            </a:r>
            <a:r>
              <a:rPr lang="ro-RO" sz="2700" b="0" strike="noStrike" spc="-1" dirty="0">
                <a:solidFill>
                  <a:srgbClr val="000000"/>
                </a:solidFill>
                <a:latin typeface="Lucida Sans Unicode"/>
              </a:rPr>
              <a:t> tmp1 și tmp2, actualizează ieșirea out.</a:t>
            </a:r>
          </a:p>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Timpul de simulare este același atât pentru bis1_</a:t>
            </a:r>
            <a:r>
              <a:rPr lang="ro-RO" sz="2700" b="0" strike="noStrike" spc="-1" dirty="0" err="1">
                <a:solidFill>
                  <a:srgbClr val="000000"/>
                </a:solidFill>
                <a:latin typeface="Lucida Sans Unicode"/>
              </a:rPr>
              <a:t>tb</a:t>
            </a:r>
            <a:r>
              <a:rPr lang="ro-RO" sz="2700" b="0" strike="noStrike" spc="-1" dirty="0">
                <a:solidFill>
                  <a:srgbClr val="000000"/>
                </a:solidFill>
                <a:latin typeface="Lucida Sans Unicode"/>
              </a:rPr>
              <a:t> cât și pentru modul DUT.</a:t>
            </a:r>
          </a:p>
          <a:p>
            <a:pPr marL="567360" indent="-457200" algn="just">
              <a:lnSpc>
                <a:spcPct val="100000"/>
              </a:lnSpc>
              <a:spcBef>
                <a:spcPts val="400"/>
              </a:spcBef>
              <a:buClr>
                <a:srgbClr val="2DA2BF"/>
              </a:buClr>
              <a:buSzPct val="68000"/>
              <a:buFont typeface="Wingdings" panose="05000000000000000000" pitchFamily="2" charset="2"/>
              <a:buChar char="§"/>
            </a:pPr>
            <a:r>
              <a:rPr lang="ro-RO" sz="2700" b="0" strike="noStrike" spc="-1" dirty="0">
                <a:solidFill>
                  <a:srgbClr val="000000"/>
                </a:solidFill>
                <a:latin typeface="Lucida Sans Unicode"/>
              </a:rPr>
              <a:t>Timpul de simulare este o noțiune abstractă, nu are treabă cu timpul fizic necesar pentru ca simulatorul să efectueze calculele pe PC.</a:t>
            </a:r>
          </a:p>
          <a:p>
            <a:pPr>
              <a:lnSpc>
                <a:spcPct val="100000"/>
              </a:lnSpc>
              <a:spcBef>
                <a:spcPts val="400"/>
              </a:spcBef>
            </a:pPr>
            <a:endParaRPr lang="ro-RO" sz="2700" b="0" strike="noStrike" spc="-1" dirty="0">
              <a:solidFill>
                <a:srgbClr val="000000"/>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284</TotalTime>
  <Words>908</Words>
  <Application>Microsoft Office PowerPoint</Application>
  <PresentationFormat>On-screen Show (4:3)</PresentationFormat>
  <Paragraphs>123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Fundamente de verificare</dc:title>
  <dc:creator>nicoara octavian radu</dc:creator>
  <cp:lastModifiedBy>nicoara octavian radu</cp:lastModifiedBy>
  <cp:revision>25</cp:revision>
  <dcterms:created xsi:type="dcterms:W3CDTF">2018-04-02T19:21:39Z</dcterms:created>
  <dcterms:modified xsi:type="dcterms:W3CDTF">2018-04-05T16:25:03Z</dcterms:modified>
  <dc:language>ro-RO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