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87" r:id="rId3"/>
    <p:sldId id="259" r:id="rId4"/>
    <p:sldId id="308" r:id="rId5"/>
    <p:sldId id="290" r:id="rId6"/>
    <p:sldId id="295" r:id="rId7"/>
    <p:sldId id="293" r:id="rId8"/>
    <p:sldId id="297" r:id="rId9"/>
    <p:sldId id="309" r:id="rId10"/>
    <p:sldId id="306" r:id="rId11"/>
  </p:sldIdLst>
  <p:sldSz cx="12192000" cy="6858000"/>
  <p:notesSz cx="6858000" cy="9144000"/>
  <p:embeddedFontLst>
    <p:embeddedFont>
      <p:font typeface="微软雅黑" panose="020B0503020204020204" pitchFamily="34" charset="-122"/>
      <p:regular r:id="rId13"/>
      <p:bold r:id="rId14"/>
    </p:embeddedFont>
    <p:embeddedFont>
      <p:font typeface="冬青黑体简体中文 W3" panose="02010600030101010101" charset="-122"/>
      <p:regular r:id="rId15"/>
    </p:embeddedFont>
    <p:embeddedFont>
      <p:font typeface="Open Sans" panose="020B0604020202020204" charset="0"/>
      <p:regular r:id="rId16"/>
      <p:bold r:id="rId17"/>
      <p:italic r:id="rId18"/>
      <p:boldItalic r:id="rId19"/>
    </p:embeddedFont>
    <p:embeddedFont>
      <p:font typeface="等线" panose="02010600030101010101" pitchFamily="2" charset="-122"/>
      <p:regular r:id="rId20"/>
      <p:bold r:id="rId21"/>
    </p:embeddedFont>
  </p:embeddedFontLst>
  <p:custShowLst>
    <p:custShow name="自定义放映 1" id="0">
      <p:sldLst>
        <p:sld r:id="rId2"/>
        <p:sld r:id="rId3"/>
        <p:sld r:id="rId4"/>
        <p:sld r:id="rId6"/>
        <p:sld r:id="rId7"/>
        <p:sld r:id="rId8"/>
        <p:sld r:id="rId9"/>
        <p:sld r:id="rId11"/>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E1C39"/>
    <a:srgbClr val="1E222A"/>
    <a:srgbClr val="FFFFFF"/>
    <a:srgbClr val="D9112E"/>
    <a:srgbClr val="202833"/>
    <a:srgbClr val="FAAA21"/>
    <a:srgbClr val="00B0F1"/>
    <a:srgbClr val="F17822"/>
    <a:srgbClr val="006DC0"/>
    <a:srgbClr val="0B0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6" autoAdjust="0"/>
    <p:restoredTop sz="94686" autoAdjust="0"/>
  </p:normalViewPr>
  <p:slideViewPr>
    <p:cSldViewPr snapToGrid="0" showGuides="1">
      <p:cViewPr varScale="1">
        <p:scale>
          <a:sx n="105" d="100"/>
          <a:sy n="105" d="100"/>
        </p:scale>
        <p:origin x="-90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4F77F-5171-4133-B974-E6C3FB9860DA}" type="datetimeFigureOut">
              <a:rPr lang="zh-CN" altLang="en-US" smtClean="0"/>
              <a:t>2018/11/11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8086-5501-4AF9-B62F-E3CC9633F955}" type="slidenum">
              <a:rPr lang="zh-CN" altLang="en-US" smtClean="0"/>
              <a:t>‹#›</a:t>
            </a:fld>
            <a:endParaRPr lang="zh-CN" altLang="en-US"/>
          </a:p>
        </p:txBody>
      </p:sp>
    </p:spTree>
    <p:extLst>
      <p:ext uri="{BB962C8B-B14F-4D97-AF65-F5344CB8AC3E}">
        <p14:creationId xmlns:p14="http://schemas.microsoft.com/office/powerpoint/2010/main" val="4150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a:t>
            </a:fld>
            <a:endParaRPr lang="zh-CN" altLang="en-US"/>
          </a:p>
        </p:txBody>
      </p:sp>
    </p:spTree>
    <p:extLst>
      <p:ext uri="{BB962C8B-B14F-4D97-AF65-F5344CB8AC3E}">
        <p14:creationId xmlns:p14="http://schemas.microsoft.com/office/powerpoint/2010/main" val="312346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10</a:t>
            </a:fld>
            <a:endParaRPr lang="zh-CN" altLang="en-US"/>
          </a:p>
        </p:txBody>
      </p:sp>
    </p:spTree>
    <p:extLst>
      <p:ext uri="{BB962C8B-B14F-4D97-AF65-F5344CB8AC3E}">
        <p14:creationId xmlns:p14="http://schemas.microsoft.com/office/powerpoint/2010/main" val="333247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00243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8884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19212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447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32987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124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2765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429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14399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7575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971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D162-5CE8-46AE-8329-82B7EA1D14FD}" type="datetimeFigureOut">
              <a:rPr lang="zh-CN" altLang="en-US" smtClean="0"/>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2448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0" y="0"/>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4" y="3819204"/>
            <a:ext cx="10972801" cy="769441"/>
          </a:xfrm>
          <a:prstGeom prst="rect">
            <a:avLst/>
          </a:prstGeom>
          <a:noFill/>
        </p:spPr>
        <p:txBody>
          <a:bodyPr wrap="square" rtlCol="0">
            <a:spAutoFit/>
          </a:bodyPr>
          <a:lstStyle/>
          <a:p>
            <a:pPr algn="ctr"/>
            <a:r>
              <a:rPr lang="zh-CN" altLang="en-US" sz="4400" dirty="0" smtClean="0">
                <a:solidFill>
                  <a:schemeClr val="bg1"/>
                </a:solidFill>
                <a:latin typeface="+mj-ea"/>
                <a:ea typeface="+mj-ea"/>
              </a:rPr>
              <a:t>桥接高校社团和企业赞助商的微信小程序</a:t>
            </a:r>
            <a:endParaRPr lang="zh-CN" altLang="en-US" sz="4400" dirty="0">
              <a:solidFill>
                <a:schemeClr val="bg1"/>
              </a:solidFill>
              <a:latin typeface="+mj-ea"/>
              <a:ea typeface="+mj-ea"/>
            </a:endParaRPr>
          </a:p>
        </p:txBody>
      </p:sp>
      <p:grpSp>
        <p:nvGrpSpPr>
          <p:cNvPr id="43" name="组合 42"/>
          <p:cNvGrpSpPr/>
          <p:nvPr/>
        </p:nvGrpSpPr>
        <p:grpSpPr>
          <a:xfrm>
            <a:off x="5243626" y="1774614"/>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2019499"/>
      </p:ext>
    </p:extLst>
  </p:cSld>
  <p:clrMapOvr>
    <a:masterClrMapping/>
  </p:clrMapOvr>
  <mc:AlternateContent xmlns:mc="http://schemas.openxmlformats.org/markup-compatibility/2006">
    <mc:Choice xmlns:p14="http://schemas.microsoft.com/office/powerpoint/2010/main" Requires="p14">
      <p:transition spd="slow" p14:dur="3000" advTm="1000">
        <p14:reveal/>
      </p:transition>
    </mc:Choice>
    <mc:Fallback>
      <p:transition spd="slow" advTm="1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0" y="0"/>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4" y="3951939"/>
            <a:ext cx="10972801"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感谢观看</a:t>
            </a:r>
            <a:endParaRPr lang="zh-CN" altLang="en-US" sz="6000" dirty="0">
              <a:solidFill>
                <a:schemeClr val="bg1"/>
              </a:solidFill>
              <a:latin typeface="+mj-ea"/>
              <a:ea typeface="+mj-ea"/>
            </a:endParaRPr>
          </a:p>
        </p:txBody>
      </p:sp>
      <p:grpSp>
        <p:nvGrpSpPr>
          <p:cNvPr id="43" name="组合 42"/>
          <p:cNvGrpSpPr/>
          <p:nvPr/>
        </p:nvGrpSpPr>
        <p:grpSpPr>
          <a:xfrm>
            <a:off x="5243626" y="1922097"/>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99181298"/>
      </p:ext>
    </p:extLst>
  </p:cSld>
  <p:clrMapOvr>
    <a:masterClrMapping/>
  </p:clrMapOvr>
  <mc:AlternateContent xmlns:mc="http://schemas.openxmlformats.org/markup-compatibility/2006" xmlns:p14="http://schemas.microsoft.com/office/powerpoint/2010/main">
    <mc:Choice Requires="p14">
      <p:transition spd="slow" p14:dur="4000" advTm="2000">
        <p14:vortex dir="r"/>
      </p:transition>
    </mc:Choice>
    <mc:Fallback xmlns="">
      <p:transition spd="slow"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21" name="文本框 20"/>
          <p:cNvSpPr txBox="1"/>
          <p:nvPr/>
        </p:nvSpPr>
        <p:spPr>
          <a:xfrm>
            <a:off x="1944754" y="4476274"/>
            <a:ext cx="8302493"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项目简介</a:t>
            </a:r>
            <a:endParaRPr lang="zh-CN" altLang="en-US" sz="6000" dirty="0">
              <a:solidFill>
                <a:schemeClr val="bg1"/>
              </a:solidFill>
              <a:latin typeface="+mj-ea"/>
              <a:ea typeface="+mj-ea"/>
            </a:endParaRPr>
          </a:p>
        </p:txBody>
      </p:sp>
      <p:sp>
        <p:nvSpPr>
          <p:cNvPr id="8" name="矩形 7"/>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03372" y="1751311"/>
            <a:ext cx="1778000" cy="1778000"/>
          </a:xfrm>
          <a:prstGeom prst="ellipse">
            <a:avLst/>
          </a:prstGeom>
          <a:solidFill>
            <a:srgbClr val="EE1C3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92372" y="263569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92372" y="26403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01</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15086"/>
      </p:ext>
    </p:extLst>
  </p:cSld>
  <p:clrMapOvr>
    <a:masterClrMapping/>
  </p:clrMapOvr>
  <mc:AlternateContent xmlns:mc="http://schemas.openxmlformats.org/markup-compatibility/2006" xmlns:p14="http://schemas.microsoft.com/office/powerpoint/2010/main">
    <mc:Choice Requires="p14">
      <p:transition spd="slow" p14:dur="3000" advTm="2000">
        <p:push dir="u"/>
      </p:transition>
    </mc:Choice>
    <mc:Fallback xmlns="">
      <p:transition spd="slow" advTm="2000">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785254" cy="675969"/>
            <a:chOff x="285749" y="263872"/>
            <a:chExt cx="1785254"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1.1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3</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项目背景</a:t>
            </a:r>
            <a:endParaRPr lang="zh-CN" altLang="en-US" sz="4000" b="1" dirty="0">
              <a:latin typeface="+mj-ea"/>
              <a:ea typeface="+mj-ea"/>
            </a:endParaRPr>
          </a:p>
        </p:txBody>
      </p:sp>
      <p:sp>
        <p:nvSpPr>
          <p:cNvPr id="20" name="矩形 19"/>
          <p:cNvSpPr/>
          <p:nvPr/>
        </p:nvSpPr>
        <p:spPr>
          <a:xfrm>
            <a:off x="8283277" y="3299549"/>
            <a:ext cx="3596947" cy="1631216"/>
          </a:xfrm>
          <a:prstGeom prst="rect">
            <a:avLst/>
          </a:prstGeom>
        </p:spPr>
        <p:txBody>
          <a:bodyPr wrap="square">
            <a:spAutoFit/>
          </a:bodyPr>
          <a:lstStyle/>
          <a:p>
            <a:r>
              <a:rPr lang="en-US" altLang="zh-C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adipisicing elit, sed do eiusmod tempor incididunt ut labore et dolore magna aliqua. </a:t>
            </a:r>
            <a:endParaRPr lang="zh-CN" altLang="en-US" sz="2000" dirty="0">
              <a:solidFill>
                <a:schemeClr val="bg1"/>
              </a:solidFill>
              <a:latin typeface="Open Sans" panose="020B0606030504020204" pitchFamily="34" charset="0"/>
              <a:cs typeface="Open Sans" panose="020B0606030504020204" pitchFamily="34" charset="0"/>
            </a:endParaRPr>
          </a:p>
        </p:txBody>
      </p:sp>
      <p:cxnSp>
        <p:nvCxnSpPr>
          <p:cNvPr id="22" name="直接连接符 21"/>
          <p:cNvCxnSpPr/>
          <p:nvPr/>
        </p:nvCxnSpPr>
        <p:spPr>
          <a:xfrm>
            <a:off x="8347582" y="2050026"/>
            <a:ext cx="5751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59094" y="2566215"/>
            <a:ext cx="2580973" cy="646331"/>
          </a:xfrm>
          <a:prstGeom prst="rect">
            <a:avLst/>
          </a:prstGeom>
          <a:noFill/>
        </p:spPr>
        <p:txBody>
          <a:bodyPr wrap="square" rtlCol="0">
            <a:spAutoFit/>
          </a:bodyPr>
          <a:lstStyle/>
          <a:p>
            <a:r>
              <a:rPr lang="en-US" altLang="zh-CN" sz="3600" b="1" dirty="0" smtClean="0">
                <a:solidFill>
                  <a:schemeClr val="bg1"/>
                </a:solidFill>
                <a:latin typeface="Roboto" pitchFamily="2" charset="0"/>
                <a:ea typeface="Roboto" pitchFamily="2" charset="0"/>
              </a:rPr>
              <a:t>THE NO.1</a:t>
            </a:r>
            <a:endParaRPr lang="zh-CN" altLang="en-US" sz="3600" b="1" dirty="0">
              <a:solidFill>
                <a:schemeClr val="bg1"/>
              </a:solidFill>
              <a:latin typeface="Roboto" pitchFamily="2" charset="0"/>
            </a:endParaRPr>
          </a:p>
        </p:txBody>
      </p:sp>
      <p:sp>
        <p:nvSpPr>
          <p:cNvPr id="2" name="TextBox 1"/>
          <p:cNvSpPr txBox="1"/>
          <p:nvPr/>
        </p:nvSpPr>
        <p:spPr>
          <a:xfrm>
            <a:off x="1156114" y="1656783"/>
            <a:ext cx="9860719" cy="3924151"/>
          </a:xfrm>
          <a:prstGeom prst="rect">
            <a:avLst/>
          </a:prstGeom>
          <a:noFill/>
        </p:spPr>
        <p:txBody>
          <a:bodyPr wrap="square" rtlCol="0">
            <a:spAutoFit/>
          </a:bodyPr>
          <a:lstStyle/>
          <a:p>
            <a:pPr>
              <a:lnSpc>
                <a:spcPct val="150000"/>
              </a:lnSpc>
            </a:pPr>
            <a:r>
              <a:rPr lang="en-US" altLang="zh-CN" sz="2200" dirty="0" smtClean="0">
                <a:latin typeface="+mj-ea"/>
                <a:ea typeface="+mj-ea"/>
              </a:rPr>
              <a:t>       </a:t>
            </a:r>
            <a:r>
              <a:rPr lang="zh-CN" altLang="zh-CN" sz="2200" dirty="0" smtClean="0">
                <a:latin typeface="+mj-ea"/>
                <a:ea typeface="+mj-ea"/>
              </a:rPr>
              <a:t>在</a:t>
            </a:r>
            <a:r>
              <a:rPr lang="zh-CN" altLang="zh-CN" sz="2200" dirty="0">
                <a:latin typeface="+mj-ea"/>
                <a:ea typeface="+mj-ea"/>
              </a:rPr>
              <a:t>高校社团影响力与覆盖面逐渐增大，校园市场的逐步扩大的今天，社团活动需要更多的赞助资金来举办受众更广的活动，企业赞助商需要借助校园市场的巨大辐射范围让自己的品牌被更多人熟知，因此高校社团与企业赞助商之间的联系与合作必不可少。而大部分在校学生获得企业负责人联系方式的渠道较少，企业对于高校社团负责人亦是如此，因此，为双方搭建一个互助互利的信息交互平台亟待解决，近年来微信小程序腾空出世，其便捷性受到了很多人的青睐，我们的项目——桥接高校社团与赞助商的微信小程序应运而生</a:t>
            </a:r>
            <a:r>
              <a:rPr lang="zh-CN" altLang="zh-CN" sz="2200" dirty="0"/>
              <a:t>。</a:t>
            </a:r>
          </a:p>
          <a:p>
            <a:endParaRPr lang="zh-CN" altLang="en-US" dirty="0"/>
          </a:p>
        </p:txBody>
      </p:sp>
    </p:spTree>
    <p:extLst>
      <p:ext uri="{BB962C8B-B14F-4D97-AF65-F5344CB8AC3E}">
        <p14:creationId xmlns:p14="http://schemas.microsoft.com/office/powerpoint/2010/main" val="1561795789"/>
      </p:ext>
    </p:extLst>
  </p:cSld>
  <p:clrMapOvr>
    <a:masterClrMapping/>
  </p:clrMapOvr>
  <mc:AlternateContent xmlns:mc="http://schemas.openxmlformats.org/markup-compatibility/2006" xmlns:p14="http://schemas.microsoft.com/office/powerpoint/2010/main">
    <mc:Choice Requires="p14">
      <p:transition spd="slow" p14:dur="3000" advTm="2000">
        <p14:reveal/>
      </p:transition>
    </mc:Choice>
    <mc:Fallback xmlns="">
      <p:transition spd="slow" advTm="2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785254" cy="675969"/>
            <a:chOff x="285749" y="263872"/>
            <a:chExt cx="1785254"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1.2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4</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项目目标</a:t>
            </a:r>
            <a:endParaRPr lang="zh-CN" altLang="en-US" sz="4000" b="1" dirty="0">
              <a:latin typeface="+mj-ea"/>
              <a:ea typeface="+mj-ea"/>
            </a:endParaRPr>
          </a:p>
        </p:txBody>
      </p:sp>
      <p:sp>
        <p:nvSpPr>
          <p:cNvPr id="20" name="矩形 19"/>
          <p:cNvSpPr/>
          <p:nvPr/>
        </p:nvSpPr>
        <p:spPr>
          <a:xfrm>
            <a:off x="8283277" y="3299549"/>
            <a:ext cx="3596947" cy="1631216"/>
          </a:xfrm>
          <a:prstGeom prst="rect">
            <a:avLst/>
          </a:prstGeom>
        </p:spPr>
        <p:txBody>
          <a:bodyPr wrap="square">
            <a:spAutoFit/>
          </a:bodyPr>
          <a:lstStyle/>
          <a:p>
            <a:r>
              <a:rPr lang="en-US" altLang="zh-C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adipisicing elit, sed do eiusmod tempor incididunt ut labore et dolore magna aliqua. </a:t>
            </a:r>
            <a:endParaRPr lang="zh-CN" altLang="en-US" sz="2000" dirty="0">
              <a:solidFill>
                <a:schemeClr val="bg1"/>
              </a:solidFill>
              <a:latin typeface="Open Sans" panose="020B0606030504020204" pitchFamily="34" charset="0"/>
              <a:cs typeface="Open Sans" panose="020B0606030504020204" pitchFamily="34" charset="0"/>
            </a:endParaRPr>
          </a:p>
        </p:txBody>
      </p:sp>
      <p:cxnSp>
        <p:nvCxnSpPr>
          <p:cNvPr id="22" name="直接连接符 21"/>
          <p:cNvCxnSpPr/>
          <p:nvPr/>
        </p:nvCxnSpPr>
        <p:spPr>
          <a:xfrm>
            <a:off x="8347582" y="2050026"/>
            <a:ext cx="5751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59094" y="2566215"/>
            <a:ext cx="2580973" cy="646331"/>
          </a:xfrm>
          <a:prstGeom prst="rect">
            <a:avLst/>
          </a:prstGeom>
          <a:noFill/>
        </p:spPr>
        <p:txBody>
          <a:bodyPr wrap="square" rtlCol="0">
            <a:spAutoFit/>
          </a:bodyPr>
          <a:lstStyle/>
          <a:p>
            <a:r>
              <a:rPr lang="en-US" altLang="zh-CN" sz="3600" b="1" dirty="0" smtClean="0">
                <a:solidFill>
                  <a:schemeClr val="bg1"/>
                </a:solidFill>
                <a:latin typeface="Roboto" pitchFamily="2" charset="0"/>
                <a:ea typeface="Roboto" pitchFamily="2" charset="0"/>
              </a:rPr>
              <a:t>THE NO.1</a:t>
            </a:r>
            <a:endParaRPr lang="zh-CN" altLang="en-US" sz="3600" b="1" dirty="0">
              <a:solidFill>
                <a:schemeClr val="bg1"/>
              </a:solidFill>
              <a:latin typeface="Roboto" pitchFamily="2" charset="0"/>
            </a:endParaRPr>
          </a:p>
        </p:txBody>
      </p:sp>
      <p:sp>
        <p:nvSpPr>
          <p:cNvPr id="2" name="TextBox 1"/>
          <p:cNvSpPr txBox="1"/>
          <p:nvPr/>
        </p:nvSpPr>
        <p:spPr>
          <a:xfrm>
            <a:off x="657134" y="997602"/>
            <a:ext cx="10812567" cy="5724644"/>
          </a:xfrm>
          <a:prstGeom prst="rect">
            <a:avLst/>
          </a:prstGeom>
          <a:noFill/>
        </p:spPr>
        <p:txBody>
          <a:bodyPr wrap="square" rtlCol="0">
            <a:spAutoFit/>
          </a:bodyPr>
          <a:lstStyle/>
          <a:p>
            <a:pPr>
              <a:lnSpc>
                <a:spcPct val="150000"/>
              </a:lnSpc>
            </a:pPr>
            <a:r>
              <a:rPr lang="en-US" altLang="zh-CN" sz="2200" dirty="0" smtClean="0">
                <a:latin typeface="+mj-ea"/>
                <a:ea typeface="+mj-ea"/>
              </a:rPr>
              <a:t>       </a:t>
            </a:r>
            <a:r>
              <a:rPr lang="zh-CN" altLang="zh-CN" sz="2100" dirty="0" smtClean="0">
                <a:latin typeface="+mj-ea"/>
                <a:ea typeface="+mj-ea"/>
              </a:rPr>
              <a:t>我们</a:t>
            </a:r>
            <a:r>
              <a:rPr lang="zh-CN" altLang="zh-CN" sz="2100" dirty="0">
                <a:latin typeface="+mj-ea"/>
                <a:ea typeface="+mj-ea"/>
              </a:rPr>
              <a:t>的项目将以微信小程序为载体，设置企业赞助商入口和高校社团入口。</a:t>
            </a:r>
          </a:p>
          <a:p>
            <a:pPr>
              <a:lnSpc>
                <a:spcPct val="150000"/>
              </a:lnSpc>
            </a:pPr>
            <a:r>
              <a:rPr lang="en-US" altLang="zh-CN" sz="2100" dirty="0">
                <a:latin typeface="+mj-ea"/>
                <a:ea typeface="+mj-ea"/>
              </a:rPr>
              <a:t> </a:t>
            </a:r>
            <a:r>
              <a:rPr lang="en-US" altLang="zh-CN" sz="2100" dirty="0" smtClean="0">
                <a:latin typeface="+mj-ea"/>
                <a:ea typeface="+mj-ea"/>
              </a:rPr>
              <a:t>      </a:t>
            </a:r>
            <a:r>
              <a:rPr lang="zh-CN" altLang="zh-CN" sz="2100" dirty="0" smtClean="0">
                <a:latin typeface="+mj-ea"/>
                <a:ea typeface="+mj-ea"/>
              </a:rPr>
              <a:t>在</a:t>
            </a:r>
            <a:r>
              <a:rPr lang="zh-CN" altLang="zh-CN" sz="2100" dirty="0">
                <a:latin typeface="+mj-ea"/>
                <a:ea typeface="+mj-ea"/>
              </a:rPr>
              <a:t>企业赞助商入口处，企业赞助商需要提供营业执照与公司的发展方向，企业信息发布负责人以及相关联系方式来进行注册。注册完成后企业赞助商可以在平台上发布自己可赞 助的金额以及需要的宣传方式以供高校社团浏览或联系。</a:t>
            </a:r>
          </a:p>
          <a:p>
            <a:pPr>
              <a:lnSpc>
                <a:spcPct val="150000"/>
              </a:lnSpc>
            </a:pPr>
            <a:r>
              <a:rPr lang="en-US" altLang="zh-CN" sz="2100" dirty="0" smtClean="0">
                <a:latin typeface="+mj-ea"/>
                <a:ea typeface="+mj-ea"/>
              </a:rPr>
              <a:t>       </a:t>
            </a:r>
            <a:r>
              <a:rPr lang="zh-CN" altLang="zh-CN" sz="2100" dirty="0" smtClean="0">
                <a:latin typeface="+mj-ea"/>
                <a:ea typeface="+mj-ea"/>
              </a:rPr>
              <a:t>在</a:t>
            </a:r>
            <a:r>
              <a:rPr lang="zh-CN" altLang="zh-CN" sz="2100" dirty="0">
                <a:latin typeface="+mj-ea"/>
                <a:ea typeface="+mj-ea"/>
              </a:rPr>
              <a:t>高校社团入口处，高校社团需要提供学校社团名单与社团规模和发展方向，负责人学生证照片以及相关联系方式来进行注册，注册完成后高校社团可以在平台上发布自己活动的形式与受众，可以为赞助商提供的宣传方式与需要的赞助金额，以供企业赞助商浏览或联系。</a:t>
            </a:r>
          </a:p>
          <a:p>
            <a:pPr>
              <a:lnSpc>
                <a:spcPct val="150000"/>
              </a:lnSpc>
            </a:pPr>
            <a:r>
              <a:rPr lang="en-US" altLang="zh-CN" sz="2100" dirty="0" smtClean="0">
                <a:latin typeface="+mj-ea"/>
                <a:ea typeface="+mj-ea"/>
              </a:rPr>
              <a:t>       </a:t>
            </a:r>
            <a:r>
              <a:rPr lang="zh-CN" altLang="zh-CN" sz="2100" dirty="0" smtClean="0">
                <a:latin typeface="+mj-ea"/>
                <a:ea typeface="+mj-ea"/>
              </a:rPr>
              <a:t>当</a:t>
            </a:r>
            <a:r>
              <a:rPr lang="zh-CN" altLang="zh-CN" sz="2100" dirty="0">
                <a:latin typeface="+mj-ea"/>
                <a:ea typeface="+mj-ea"/>
              </a:rPr>
              <a:t>高校社团和企业赞助商的利益需求达成一致，双方可以在平台上获得对方的联系方式进一步联系协商赞助的细节事宜。</a:t>
            </a:r>
          </a:p>
          <a:p>
            <a:pPr>
              <a:lnSpc>
                <a:spcPct val="150000"/>
              </a:lnSpc>
            </a:pPr>
            <a:r>
              <a:rPr lang="en-US" altLang="zh-CN" sz="2100" dirty="0" smtClean="0">
                <a:latin typeface="+mj-ea"/>
                <a:ea typeface="+mj-ea"/>
              </a:rPr>
              <a:t>       </a:t>
            </a:r>
            <a:r>
              <a:rPr lang="zh-CN" altLang="zh-CN" sz="2100" dirty="0" smtClean="0">
                <a:latin typeface="+mj-ea"/>
                <a:ea typeface="+mj-ea"/>
              </a:rPr>
              <a:t>项目</a:t>
            </a:r>
            <a:r>
              <a:rPr lang="zh-CN" altLang="zh-CN" sz="2100" dirty="0">
                <a:latin typeface="+mj-ea"/>
                <a:ea typeface="+mj-ea"/>
              </a:rPr>
              <a:t>的总体目标即为为高校社团和企业赞助商的快速洽接提供一个便利的平台。</a:t>
            </a:r>
          </a:p>
          <a:p>
            <a:endParaRPr lang="zh-CN" altLang="en-US" dirty="0"/>
          </a:p>
        </p:txBody>
      </p:sp>
    </p:spTree>
    <p:extLst>
      <p:ext uri="{BB962C8B-B14F-4D97-AF65-F5344CB8AC3E}">
        <p14:creationId xmlns:p14="http://schemas.microsoft.com/office/powerpoint/2010/main" val="2795216467"/>
      </p:ext>
    </p:extLst>
  </p:cSld>
  <p:clrMapOvr>
    <a:masterClrMapping/>
  </p:clrMapOvr>
  <mc:AlternateContent xmlns:mc="http://schemas.openxmlformats.org/markup-compatibility/2006" xmlns:p14="http://schemas.microsoft.com/office/powerpoint/2010/main">
    <mc:Choice Requires="p14">
      <p:transition spd="slow" p14:dur="3000" advTm="2000">
        <p14:reveal/>
      </p:transition>
    </mc:Choice>
    <mc:Fallback xmlns="">
      <p:transition spd="slow"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803360" cy="675969"/>
            <a:chOff x="285749" y="263872"/>
            <a:chExt cx="1803360"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946109"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1.3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5</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项目约束</a:t>
            </a:r>
            <a:endParaRPr lang="en-US" altLang="zh-CN" sz="4000" b="1" dirty="0">
              <a:latin typeface="+mj-ea"/>
              <a:ea typeface="+mj-ea"/>
            </a:endParaRPr>
          </a:p>
        </p:txBody>
      </p:sp>
      <p:grpSp>
        <p:nvGrpSpPr>
          <p:cNvPr id="11" name="组合 10"/>
          <p:cNvGrpSpPr/>
          <p:nvPr/>
        </p:nvGrpSpPr>
        <p:grpSpPr>
          <a:xfrm>
            <a:off x="5146307" y="-1"/>
            <a:ext cx="6670951" cy="6585223"/>
            <a:chOff x="528101" y="272780"/>
            <a:chExt cx="6670951" cy="6585223"/>
          </a:xfrm>
        </p:grpSpPr>
        <p:sp>
          <p:nvSpPr>
            <p:cNvPr id="14" name="矩形 13"/>
            <p:cNvSpPr/>
            <p:nvPr/>
          </p:nvSpPr>
          <p:spPr>
            <a:xfrm>
              <a:off x="4701733" y="272780"/>
              <a:ext cx="1048629" cy="3534721"/>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L 形 14"/>
            <p:cNvSpPr/>
            <p:nvPr/>
          </p:nvSpPr>
          <p:spPr>
            <a:xfrm rot="5400000">
              <a:off x="1752076" y="2859717"/>
              <a:ext cx="4114802" cy="3881770"/>
            </a:xfrm>
            <a:prstGeom prst="corner">
              <a:avLst>
                <a:gd name="adj1" fmla="val 27216"/>
                <a:gd name="adj2" fmla="val 27602"/>
              </a:avLst>
            </a:prstGeom>
            <a:solidFill>
              <a:srgbClr val="E82C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1873770" y="2743199"/>
              <a:ext cx="1066978" cy="4114802"/>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3349048" y="1369124"/>
              <a:ext cx="1023937" cy="3829525"/>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L 形 17"/>
            <p:cNvSpPr/>
            <p:nvPr/>
          </p:nvSpPr>
          <p:spPr>
            <a:xfrm rot="5400000">
              <a:off x="1111459" y="3596475"/>
              <a:ext cx="2678168" cy="3844883"/>
            </a:xfrm>
            <a:prstGeom prst="corner">
              <a:avLst>
                <a:gd name="adj1" fmla="val 38909"/>
                <a:gd name="adj2" fmla="val 38431"/>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6173652" y="272780"/>
              <a:ext cx="1025400" cy="2140760"/>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3349048" y="1369124"/>
              <a:ext cx="3835014" cy="1044416"/>
            </a:xfrm>
            <a:prstGeom prst="rect">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1868592" y="2743199"/>
              <a:ext cx="3891582" cy="106430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3" name="Freeform 163"/>
          <p:cNvSpPr>
            <a:spLocks noEditPoints="1"/>
          </p:cNvSpPr>
          <p:nvPr/>
        </p:nvSpPr>
        <p:spPr bwMode="auto">
          <a:xfrm>
            <a:off x="6808951" y="2754615"/>
            <a:ext cx="735013" cy="523875"/>
          </a:xfrm>
          <a:custGeom>
            <a:avLst/>
            <a:gdLst>
              <a:gd name="T0" fmla="*/ 112 w 284"/>
              <a:gd name="T1" fmla="*/ 0 h 201"/>
              <a:gd name="T2" fmla="*/ 35 w 284"/>
              <a:gd name="T3" fmla="*/ 77 h 201"/>
              <a:gd name="T4" fmla="*/ 35 w 284"/>
              <a:gd name="T5" fmla="*/ 78 h 201"/>
              <a:gd name="T6" fmla="*/ 0 w 284"/>
              <a:gd name="T7" fmla="*/ 136 h 201"/>
              <a:gd name="T8" fmla="*/ 65 w 284"/>
              <a:gd name="T9" fmla="*/ 201 h 201"/>
              <a:gd name="T10" fmla="*/ 65 w 284"/>
              <a:gd name="T11" fmla="*/ 201 h 201"/>
              <a:gd name="T12" fmla="*/ 222 w 284"/>
              <a:gd name="T13" fmla="*/ 201 h 201"/>
              <a:gd name="T14" fmla="*/ 225 w 284"/>
              <a:gd name="T15" fmla="*/ 201 h 201"/>
              <a:gd name="T16" fmla="*/ 284 w 284"/>
              <a:gd name="T17" fmla="*/ 142 h 201"/>
              <a:gd name="T18" fmla="*/ 247 w 284"/>
              <a:gd name="T19" fmla="*/ 86 h 201"/>
              <a:gd name="T20" fmla="*/ 248 w 284"/>
              <a:gd name="T21" fmla="*/ 77 h 201"/>
              <a:gd name="T22" fmla="*/ 207 w 284"/>
              <a:gd name="T23" fmla="*/ 35 h 201"/>
              <a:gd name="T24" fmla="*/ 182 w 284"/>
              <a:gd name="T25" fmla="*/ 43 h 201"/>
              <a:gd name="T26" fmla="*/ 112 w 284"/>
              <a:gd name="T27" fmla="*/ 0 h 201"/>
              <a:gd name="T28" fmla="*/ 142 w 284"/>
              <a:gd name="T29" fmla="*/ 59 h 201"/>
              <a:gd name="T30" fmla="*/ 183 w 284"/>
              <a:gd name="T31" fmla="*/ 75 h 201"/>
              <a:gd name="T32" fmla="*/ 201 w 284"/>
              <a:gd name="T33" fmla="*/ 59 h 201"/>
              <a:gd name="T34" fmla="*/ 201 w 284"/>
              <a:gd name="T35" fmla="*/ 106 h 201"/>
              <a:gd name="T36" fmla="*/ 200 w 284"/>
              <a:gd name="T37" fmla="*/ 106 h 201"/>
              <a:gd name="T38" fmla="*/ 181 w 284"/>
              <a:gd name="T39" fmla="*/ 106 h 201"/>
              <a:gd name="T40" fmla="*/ 153 w 284"/>
              <a:gd name="T41" fmla="*/ 106 h 201"/>
              <a:gd name="T42" fmla="*/ 171 w 284"/>
              <a:gd name="T43" fmla="*/ 89 h 201"/>
              <a:gd name="T44" fmla="*/ 142 w 284"/>
              <a:gd name="T45" fmla="*/ 77 h 201"/>
              <a:gd name="T46" fmla="*/ 103 w 284"/>
              <a:gd name="T47" fmla="*/ 106 h 201"/>
              <a:gd name="T48" fmla="*/ 84 w 284"/>
              <a:gd name="T49" fmla="*/ 106 h 201"/>
              <a:gd name="T50" fmla="*/ 142 w 284"/>
              <a:gd name="T51" fmla="*/ 59 h 201"/>
              <a:gd name="T52" fmla="*/ 82 w 284"/>
              <a:gd name="T53" fmla="*/ 130 h 201"/>
              <a:gd name="T54" fmla="*/ 84 w 284"/>
              <a:gd name="T55" fmla="*/ 130 h 201"/>
              <a:gd name="T56" fmla="*/ 102 w 284"/>
              <a:gd name="T57" fmla="*/ 130 h 201"/>
              <a:gd name="T58" fmla="*/ 130 w 284"/>
              <a:gd name="T59" fmla="*/ 130 h 201"/>
              <a:gd name="T60" fmla="*/ 113 w 284"/>
              <a:gd name="T61" fmla="*/ 146 h 201"/>
              <a:gd name="T62" fmla="*/ 141 w 284"/>
              <a:gd name="T63" fmla="*/ 158 h 201"/>
              <a:gd name="T64" fmla="*/ 180 w 284"/>
              <a:gd name="T65" fmla="*/ 130 h 201"/>
              <a:gd name="T66" fmla="*/ 200 w 284"/>
              <a:gd name="T67" fmla="*/ 130 h 201"/>
              <a:gd name="T68" fmla="*/ 142 w 284"/>
              <a:gd name="T69" fmla="*/ 177 h 201"/>
              <a:gd name="T70" fmla="*/ 100 w 284"/>
              <a:gd name="T71" fmla="*/ 160 h 201"/>
              <a:gd name="T72" fmla="*/ 82 w 284"/>
              <a:gd name="T73" fmla="*/ 177 h 201"/>
              <a:gd name="T74" fmla="*/ 82 w 284"/>
              <a:gd name="T75" fmla="*/ 13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4" h="201">
                <a:moveTo>
                  <a:pt x="112" y="0"/>
                </a:moveTo>
                <a:cubicBezTo>
                  <a:pt x="70" y="0"/>
                  <a:pt x="35" y="34"/>
                  <a:pt x="35" y="77"/>
                </a:cubicBezTo>
                <a:cubicBezTo>
                  <a:pt x="35" y="77"/>
                  <a:pt x="35" y="77"/>
                  <a:pt x="35" y="78"/>
                </a:cubicBezTo>
                <a:cubicBezTo>
                  <a:pt x="14" y="88"/>
                  <a:pt x="0" y="110"/>
                  <a:pt x="0" y="136"/>
                </a:cubicBezTo>
                <a:cubicBezTo>
                  <a:pt x="0" y="171"/>
                  <a:pt x="29" y="201"/>
                  <a:pt x="65" y="201"/>
                </a:cubicBezTo>
                <a:cubicBezTo>
                  <a:pt x="65" y="201"/>
                  <a:pt x="65" y="201"/>
                  <a:pt x="65" y="201"/>
                </a:cubicBezTo>
                <a:cubicBezTo>
                  <a:pt x="222" y="201"/>
                  <a:pt x="222" y="201"/>
                  <a:pt x="222" y="201"/>
                </a:cubicBezTo>
                <a:cubicBezTo>
                  <a:pt x="225" y="201"/>
                  <a:pt x="225" y="201"/>
                  <a:pt x="225" y="201"/>
                </a:cubicBezTo>
                <a:cubicBezTo>
                  <a:pt x="257" y="201"/>
                  <a:pt x="284" y="174"/>
                  <a:pt x="284" y="142"/>
                </a:cubicBezTo>
                <a:cubicBezTo>
                  <a:pt x="284" y="117"/>
                  <a:pt x="268" y="95"/>
                  <a:pt x="247" y="86"/>
                </a:cubicBezTo>
                <a:cubicBezTo>
                  <a:pt x="248" y="84"/>
                  <a:pt x="248" y="80"/>
                  <a:pt x="248" y="77"/>
                </a:cubicBezTo>
                <a:cubicBezTo>
                  <a:pt x="248" y="53"/>
                  <a:pt x="230" y="35"/>
                  <a:pt x="207" y="35"/>
                </a:cubicBezTo>
                <a:cubicBezTo>
                  <a:pt x="197" y="35"/>
                  <a:pt x="189" y="37"/>
                  <a:pt x="182" y="43"/>
                </a:cubicBezTo>
                <a:cubicBezTo>
                  <a:pt x="169" y="17"/>
                  <a:pt x="143" y="0"/>
                  <a:pt x="112" y="0"/>
                </a:cubicBezTo>
                <a:close/>
                <a:moveTo>
                  <a:pt x="142" y="59"/>
                </a:moveTo>
                <a:cubicBezTo>
                  <a:pt x="158" y="59"/>
                  <a:pt x="173" y="65"/>
                  <a:pt x="183" y="75"/>
                </a:cubicBezTo>
                <a:cubicBezTo>
                  <a:pt x="201" y="59"/>
                  <a:pt x="201" y="59"/>
                  <a:pt x="201" y="59"/>
                </a:cubicBezTo>
                <a:cubicBezTo>
                  <a:pt x="201" y="106"/>
                  <a:pt x="201" y="106"/>
                  <a:pt x="201" y="106"/>
                </a:cubicBezTo>
                <a:cubicBezTo>
                  <a:pt x="200" y="106"/>
                  <a:pt x="200" y="106"/>
                  <a:pt x="200" y="106"/>
                </a:cubicBezTo>
                <a:cubicBezTo>
                  <a:pt x="181" y="106"/>
                  <a:pt x="181" y="106"/>
                  <a:pt x="181" y="106"/>
                </a:cubicBezTo>
                <a:cubicBezTo>
                  <a:pt x="153" y="106"/>
                  <a:pt x="153" y="106"/>
                  <a:pt x="153" y="106"/>
                </a:cubicBezTo>
                <a:cubicBezTo>
                  <a:pt x="171" y="89"/>
                  <a:pt x="171" y="89"/>
                  <a:pt x="171" y="89"/>
                </a:cubicBezTo>
                <a:cubicBezTo>
                  <a:pt x="163" y="81"/>
                  <a:pt x="153" y="77"/>
                  <a:pt x="142" y="77"/>
                </a:cubicBezTo>
                <a:cubicBezTo>
                  <a:pt x="124" y="77"/>
                  <a:pt x="108" y="90"/>
                  <a:pt x="103" y="106"/>
                </a:cubicBezTo>
                <a:cubicBezTo>
                  <a:pt x="84" y="106"/>
                  <a:pt x="84" y="106"/>
                  <a:pt x="84" y="106"/>
                </a:cubicBezTo>
                <a:cubicBezTo>
                  <a:pt x="89" y="79"/>
                  <a:pt x="113" y="59"/>
                  <a:pt x="142" y="59"/>
                </a:cubicBezTo>
                <a:close/>
                <a:moveTo>
                  <a:pt x="82" y="130"/>
                </a:moveTo>
                <a:cubicBezTo>
                  <a:pt x="84" y="130"/>
                  <a:pt x="84" y="130"/>
                  <a:pt x="84" y="130"/>
                </a:cubicBezTo>
                <a:cubicBezTo>
                  <a:pt x="102" y="130"/>
                  <a:pt x="102" y="130"/>
                  <a:pt x="102" y="130"/>
                </a:cubicBezTo>
                <a:cubicBezTo>
                  <a:pt x="130" y="130"/>
                  <a:pt x="130" y="130"/>
                  <a:pt x="130" y="130"/>
                </a:cubicBezTo>
                <a:cubicBezTo>
                  <a:pt x="113" y="146"/>
                  <a:pt x="113" y="146"/>
                  <a:pt x="113" y="146"/>
                </a:cubicBezTo>
                <a:cubicBezTo>
                  <a:pt x="120" y="153"/>
                  <a:pt x="130" y="158"/>
                  <a:pt x="141" y="158"/>
                </a:cubicBezTo>
                <a:cubicBezTo>
                  <a:pt x="160" y="158"/>
                  <a:pt x="175" y="147"/>
                  <a:pt x="180" y="130"/>
                </a:cubicBezTo>
                <a:cubicBezTo>
                  <a:pt x="200" y="130"/>
                  <a:pt x="200" y="130"/>
                  <a:pt x="200" y="130"/>
                </a:cubicBezTo>
                <a:cubicBezTo>
                  <a:pt x="194" y="156"/>
                  <a:pt x="170" y="177"/>
                  <a:pt x="142" y="177"/>
                </a:cubicBezTo>
                <a:cubicBezTo>
                  <a:pt x="125" y="177"/>
                  <a:pt x="111" y="170"/>
                  <a:pt x="100" y="160"/>
                </a:cubicBezTo>
                <a:cubicBezTo>
                  <a:pt x="82" y="177"/>
                  <a:pt x="82" y="177"/>
                  <a:pt x="82" y="177"/>
                </a:cubicBezTo>
                <a:cubicBezTo>
                  <a:pt x="82" y="130"/>
                  <a:pt x="82" y="130"/>
                  <a:pt x="82" y="13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7"/>
          <p:cNvSpPr>
            <a:spLocks/>
          </p:cNvSpPr>
          <p:nvPr/>
        </p:nvSpPr>
        <p:spPr bwMode="auto">
          <a:xfrm>
            <a:off x="5473653" y="4073019"/>
            <a:ext cx="685800" cy="674688"/>
          </a:xfrm>
          <a:custGeom>
            <a:avLst/>
            <a:gdLst>
              <a:gd name="T0" fmla="*/ 95 w 279"/>
              <a:gd name="T1" fmla="*/ 3 h 274"/>
              <a:gd name="T2" fmla="*/ 65 w 279"/>
              <a:gd name="T3" fmla="*/ 46 h 274"/>
              <a:gd name="T4" fmla="*/ 70 w 279"/>
              <a:gd name="T5" fmla="*/ 88 h 274"/>
              <a:gd name="T6" fmla="*/ 12 w 279"/>
              <a:gd name="T7" fmla="*/ 99 h 274"/>
              <a:gd name="T8" fmla="*/ 5 w 279"/>
              <a:gd name="T9" fmla="*/ 152 h 274"/>
              <a:gd name="T10" fmla="*/ 6 w 279"/>
              <a:gd name="T11" fmla="*/ 251 h 274"/>
              <a:gd name="T12" fmla="*/ 43 w 279"/>
              <a:gd name="T13" fmla="*/ 270 h 274"/>
              <a:gd name="T14" fmla="*/ 77 w 279"/>
              <a:gd name="T15" fmla="*/ 258 h 274"/>
              <a:gd name="T16" fmla="*/ 62 w 279"/>
              <a:gd name="T17" fmla="*/ 219 h 274"/>
              <a:gd name="T18" fmla="*/ 95 w 279"/>
              <a:gd name="T19" fmla="*/ 179 h 274"/>
              <a:gd name="T20" fmla="*/ 127 w 279"/>
              <a:gd name="T21" fmla="*/ 219 h 274"/>
              <a:gd name="T22" fmla="*/ 112 w 279"/>
              <a:gd name="T23" fmla="*/ 260 h 274"/>
              <a:gd name="T24" fmla="*/ 162 w 279"/>
              <a:gd name="T25" fmla="*/ 269 h 274"/>
              <a:gd name="T26" fmla="*/ 182 w 279"/>
              <a:gd name="T27" fmla="*/ 229 h 274"/>
              <a:gd name="T28" fmla="*/ 201 w 279"/>
              <a:gd name="T29" fmla="*/ 195 h 274"/>
              <a:gd name="T30" fmla="*/ 245 w 279"/>
              <a:gd name="T31" fmla="*/ 214 h 274"/>
              <a:gd name="T32" fmla="*/ 269 w 279"/>
              <a:gd name="T33" fmla="*/ 165 h 274"/>
              <a:gd name="T34" fmla="*/ 230 w 279"/>
              <a:gd name="T35" fmla="*/ 149 h 274"/>
              <a:gd name="T36" fmla="*/ 189 w 279"/>
              <a:gd name="T37" fmla="*/ 159 h 274"/>
              <a:gd name="T38" fmla="*/ 176 w 279"/>
              <a:gd name="T39" fmla="*/ 98 h 274"/>
              <a:gd name="T40" fmla="*/ 116 w 279"/>
              <a:gd name="T41" fmla="*/ 85 h 274"/>
              <a:gd name="T42" fmla="*/ 121 w 279"/>
              <a:gd name="T43" fmla="*/ 50 h 274"/>
              <a:gd name="T44" fmla="*/ 108 w 279"/>
              <a:gd name="T45" fmla="*/ 4 h 274"/>
              <a:gd name="T46" fmla="*/ 95 w 279"/>
              <a:gd name="T47"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9" h="274">
                <a:moveTo>
                  <a:pt x="95" y="3"/>
                </a:moveTo>
                <a:cubicBezTo>
                  <a:pt x="73" y="0"/>
                  <a:pt x="53" y="27"/>
                  <a:pt x="65" y="46"/>
                </a:cubicBezTo>
                <a:cubicBezTo>
                  <a:pt x="78" y="55"/>
                  <a:pt x="87" y="78"/>
                  <a:pt x="70" y="88"/>
                </a:cubicBezTo>
                <a:cubicBezTo>
                  <a:pt x="53" y="98"/>
                  <a:pt x="28" y="83"/>
                  <a:pt x="12" y="99"/>
                </a:cubicBezTo>
                <a:cubicBezTo>
                  <a:pt x="0" y="113"/>
                  <a:pt x="7" y="134"/>
                  <a:pt x="5" y="152"/>
                </a:cubicBezTo>
                <a:cubicBezTo>
                  <a:pt x="5" y="185"/>
                  <a:pt x="4" y="218"/>
                  <a:pt x="6" y="251"/>
                </a:cubicBezTo>
                <a:cubicBezTo>
                  <a:pt x="10" y="267"/>
                  <a:pt x="28" y="270"/>
                  <a:pt x="43" y="270"/>
                </a:cubicBezTo>
                <a:cubicBezTo>
                  <a:pt x="55" y="271"/>
                  <a:pt x="69" y="270"/>
                  <a:pt x="77" y="258"/>
                </a:cubicBezTo>
                <a:cubicBezTo>
                  <a:pt x="86" y="242"/>
                  <a:pt x="65" y="232"/>
                  <a:pt x="62" y="219"/>
                </a:cubicBezTo>
                <a:cubicBezTo>
                  <a:pt x="55" y="199"/>
                  <a:pt x="75" y="178"/>
                  <a:pt x="95" y="179"/>
                </a:cubicBezTo>
                <a:cubicBezTo>
                  <a:pt x="114" y="179"/>
                  <a:pt x="133" y="200"/>
                  <a:pt x="127" y="219"/>
                </a:cubicBezTo>
                <a:cubicBezTo>
                  <a:pt x="120" y="232"/>
                  <a:pt x="101" y="244"/>
                  <a:pt x="112" y="260"/>
                </a:cubicBezTo>
                <a:cubicBezTo>
                  <a:pt x="125" y="274"/>
                  <a:pt x="146" y="270"/>
                  <a:pt x="162" y="269"/>
                </a:cubicBezTo>
                <a:cubicBezTo>
                  <a:pt x="180" y="265"/>
                  <a:pt x="187" y="246"/>
                  <a:pt x="182" y="229"/>
                </a:cubicBezTo>
                <a:cubicBezTo>
                  <a:pt x="181" y="216"/>
                  <a:pt x="185" y="197"/>
                  <a:pt x="201" y="195"/>
                </a:cubicBezTo>
                <a:cubicBezTo>
                  <a:pt x="218" y="193"/>
                  <a:pt x="226" y="218"/>
                  <a:pt x="245" y="214"/>
                </a:cubicBezTo>
                <a:cubicBezTo>
                  <a:pt x="266" y="211"/>
                  <a:pt x="279" y="185"/>
                  <a:pt x="269" y="165"/>
                </a:cubicBezTo>
                <a:cubicBezTo>
                  <a:pt x="263" y="152"/>
                  <a:pt x="244" y="140"/>
                  <a:pt x="230" y="149"/>
                </a:cubicBezTo>
                <a:cubicBezTo>
                  <a:pt x="219" y="159"/>
                  <a:pt x="202" y="174"/>
                  <a:pt x="189" y="159"/>
                </a:cubicBezTo>
                <a:cubicBezTo>
                  <a:pt x="174" y="141"/>
                  <a:pt x="192" y="116"/>
                  <a:pt x="176" y="98"/>
                </a:cubicBezTo>
                <a:cubicBezTo>
                  <a:pt x="159" y="82"/>
                  <a:pt x="133" y="99"/>
                  <a:pt x="116" y="85"/>
                </a:cubicBezTo>
                <a:cubicBezTo>
                  <a:pt x="103" y="75"/>
                  <a:pt x="112" y="59"/>
                  <a:pt x="121" y="50"/>
                </a:cubicBezTo>
                <a:cubicBezTo>
                  <a:pt x="136" y="36"/>
                  <a:pt x="126" y="10"/>
                  <a:pt x="108" y="4"/>
                </a:cubicBezTo>
                <a:cubicBezTo>
                  <a:pt x="104" y="3"/>
                  <a:pt x="99" y="3"/>
                  <a:pt x="95" y="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noEditPoints="1"/>
          </p:cNvSpPr>
          <p:nvPr/>
        </p:nvSpPr>
        <p:spPr bwMode="auto">
          <a:xfrm>
            <a:off x="8279036" y="1330325"/>
            <a:ext cx="646113" cy="646113"/>
          </a:xfrm>
          <a:custGeom>
            <a:avLst/>
            <a:gdLst>
              <a:gd name="T0" fmla="*/ 393 w 1905"/>
              <a:gd name="T1" fmla="*/ 1 h 1906"/>
              <a:gd name="T2" fmla="*/ 355 w 1905"/>
              <a:gd name="T3" fmla="*/ 9 h 1906"/>
              <a:gd name="T4" fmla="*/ 693 w 1905"/>
              <a:gd name="T5" fmla="*/ 348 h 1906"/>
              <a:gd name="T6" fmla="*/ 606 w 1905"/>
              <a:gd name="T7" fmla="*/ 607 h 1906"/>
              <a:gd name="T8" fmla="*/ 347 w 1905"/>
              <a:gd name="T9" fmla="*/ 694 h 1906"/>
              <a:gd name="T10" fmla="*/ 8 w 1905"/>
              <a:gd name="T11" fmla="*/ 356 h 1906"/>
              <a:gd name="T12" fmla="*/ 0 w 1905"/>
              <a:gd name="T13" fmla="*/ 434 h 1906"/>
              <a:gd name="T14" fmla="*/ 0 w 1905"/>
              <a:gd name="T15" fmla="*/ 450 h 1906"/>
              <a:gd name="T16" fmla="*/ 0 w 1905"/>
              <a:gd name="T17" fmla="*/ 477 h 1906"/>
              <a:gd name="T18" fmla="*/ 477 w 1905"/>
              <a:gd name="T19" fmla="*/ 954 h 1906"/>
              <a:gd name="T20" fmla="*/ 590 w 1905"/>
              <a:gd name="T21" fmla="*/ 937 h 1906"/>
              <a:gd name="T22" fmla="*/ 671 w 1905"/>
              <a:gd name="T23" fmla="*/ 1016 h 1906"/>
              <a:gd name="T24" fmla="*/ 606 w 1905"/>
              <a:gd name="T25" fmla="*/ 1127 h 1906"/>
              <a:gd name="T26" fmla="*/ 347 w 1905"/>
              <a:gd name="T27" fmla="*/ 1213 h 1906"/>
              <a:gd name="T28" fmla="*/ 44 w 1905"/>
              <a:gd name="T29" fmla="*/ 1516 h 1906"/>
              <a:gd name="T30" fmla="*/ 0 w 1905"/>
              <a:gd name="T31" fmla="*/ 1560 h 1906"/>
              <a:gd name="T32" fmla="*/ 347 w 1905"/>
              <a:gd name="T33" fmla="*/ 1906 h 1906"/>
              <a:gd name="T34" fmla="*/ 693 w 1905"/>
              <a:gd name="T35" fmla="*/ 1560 h 1906"/>
              <a:gd name="T36" fmla="*/ 688 w 1905"/>
              <a:gd name="T37" fmla="*/ 1527 h 1906"/>
              <a:gd name="T38" fmla="*/ 693 w 1905"/>
              <a:gd name="T39" fmla="*/ 1465 h 1906"/>
              <a:gd name="T40" fmla="*/ 717 w 1905"/>
              <a:gd name="T41" fmla="*/ 1397 h 1906"/>
              <a:gd name="T42" fmla="*/ 755 w 1905"/>
              <a:gd name="T43" fmla="*/ 1327 h 1906"/>
              <a:gd name="T44" fmla="*/ 761 w 1905"/>
              <a:gd name="T45" fmla="*/ 1322 h 1906"/>
              <a:gd name="T46" fmla="*/ 780 w 1905"/>
              <a:gd name="T47" fmla="*/ 1300 h 1906"/>
              <a:gd name="T48" fmla="*/ 831 w 1905"/>
              <a:gd name="T49" fmla="*/ 1259 h 1906"/>
              <a:gd name="T50" fmla="*/ 885 w 1905"/>
              <a:gd name="T51" fmla="*/ 1230 h 1906"/>
              <a:gd name="T52" fmla="*/ 955 w 1905"/>
              <a:gd name="T53" fmla="*/ 1300 h 1906"/>
              <a:gd name="T54" fmla="*/ 1126 w 1905"/>
              <a:gd name="T55" fmla="*/ 1473 h 1906"/>
              <a:gd name="T56" fmla="*/ 1386 w 1905"/>
              <a:gd name="T57" fmla="*/ 1733 h 1906"/>
              <a:gd name="T58" fmla="*/ 1559 w 1905"/>
              <a:gd name="T59" fmla="*/ 1803 h 1906"/>
              <a:gd name="T60" fmla="*/ 1800 w 1905"/>
              <a:gd name="T61" fmla="*/ 1560 h 1906"/>
              <a:gd name="T62" fmla="*/ 1732 w 1905"/>
              <a:gd name="T63" fmla="*/ 1387 h 1906"/>
              <a:gd name="T64" fmla="*/ 1729 w 1905"/>
              <a:gd name="T65" fmla="*/ 1378 h 1906"/>
              <a:gd name="T66" fmla="*/ 1472 w 1905"/>
              <a:gd name="T67" fmla="*/ 1127 h 1906"/>
              <a:gd name="T68" fmla="*/ 1172 w 1905"/>
              <a:gd name="T69" fmla="*/ 821 h 1906"/>
              <a:gd name="T70" fmla="*/ 1732 w 1905"/>
              <a:gd name="T71" fmla="*/ 261 h 1906"/>
              <a:gd name="T72" fmla="*/ 1775 w 1905"/>
              <a:gd name="T73" fmla="*/ 304 h 1906"/>
              <a:gd name="T74" fmla="*/ 1905 w 1905"/>
              <a:gd name="T75" fmla="*/ 88 h 1906"/>
              <a:gd name="T76" fmla="*/ 1819 w 1905"/>
              <a:gd name="T77" fmla="*/ 1 h 1906"/>
              <a:gd name="T78" fmla="*/ 1602 w 1905"/>
              <a:gd name="T79" fmla="*/ 131 h 1906"/>
              <a:gd name="T80" fmla="*/ 1645 w 1905"/>
              <a:gd name="T81" fmla="*/ 174 h 1906"/>
              <a:gd name="T82" fmla="*/ 1085 w 1905"/>
              <a:gd name="T83" fmla="*/ 735 h 1906"/>
              <a:gd name="T84" fmla="*/ 936 w 1905"/>
              <a:gd name="T85" fmla="*/ 591 h 1906"/>
              <a:gd name="T86" fmla="*/ 953 w 1905"/>
              <a:gd name="T87" fmla="*/ 477 h 1906"/>
              <a:gd name="T88" fmla="*/ 477 w 1905"/>
              <a:gd name="T89" fmla="*/ 1 h 1906"/>
              <a:gd name="T90" fmla="*/ 455 w 1905"/>
              <a:gd name="T91" fmla="*/ 1 h 1906"/>
              <a:gd name="T92" fmla="*/ 433 w 1905"/>
              <a:gd name="T93" fmla="*/ 1 h 1906"/>
              <a:gd name="T94" fmla="*/ 393 w 1905"/>
              <a:gd name="T95" fmla="*/ 1 h 1906"/>
              <a:gd name="T96" fmla="*/ 1559 w 1905"/>
              <a:gd name="T97" fmla="*/ 1430 h 1906"/>
              <a:gd name="T98" fmla="*/ 1689 w 1905"/>
              <a:gd name="T99" fmla="*/ 1560 h 1906"/>
              <a:gd name="T100" fmla="*/ 1559 w 1905"/>
              <a:gd name="T101" fmla="*/ 1690 h 1906"/>
              <a:gd name="T102" fmla="*/ 1429 w 1905"/>
              <a:gd name="T103" fmla="*/ 1560 h 1906"/>
              <a:gd name="T104" fmla="*/ 1559 w 1905"/>
              <a:gd name="T105" fmla="*/ 143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5" h="1906">
                <a:moveTo>
                  <a:pt x="393" y="1"/>
                </a:moveTo>
                <a:cubicBezTo>
                  <a:pt x="380" y="2"/>
                  <a:pt x="368" y="5"/>
                  <a:pt x="355" y="9"/>
                </a:cubicBezTo>
                <a:cubicBezTo>
                  <a:pt x="693" y="348"/>
                  <a:pt x="693" y="348"/>
                  <a:pt x="693" y="348"/>
                </a:cubicBezTo>
                <a:cubicBezTo>
                  <a:pt x="606" y="607"/>
                  <a:pt x="606" y="607"/>
                  <a:pt x="606" y="607"/>
                </a:cubicBezTo>
                <a:cubicBezTo>
                  <a:pt x="347" y="694"/>
                  <a:pt x="347" y="694"/>
                  <a:pt x="347" y="694"/>
                </a:cubicBezTo>
                <a:cubicBezTo>
                  <a:pt x="8" y="356"/>
                  <a:pt x="8" y="356"/>
                  <a:pt x="8" y="356"/>
                </a:cubicBezTo>
                <a:cubicBezTo>
                  <a:pt x="4" y="382"/>
                  <a:pt x="0" y="400"/>
                  <a:pt x="0" y="434"/>
                </a:cubicBezTo>
                <a:cubicBezTo>
                  <a:pt x="0" y="434"/>
                  <a:pt x="0" y="442"/>
                  <a:pt x="0" y="450"/>
                </a:cubicBezTo>
                <a:cubicBezTo>
                  <a:pt x="0" y="459"/>
                  <a:pt x="0" y="469"/>
                  <a:pt x="0" y="477"/>
                </a:cubicBezTo>
                <a:cubicBezTo>
                  <a:pt x="0" y="737"/>
                  <a:pt x="214" y="954"/>
                  <a:pt x="477" y="954"/>
                </a:cubicBezTo>
                <a:cubicBezTo>
                  <a:pt x="516" y="954"/>
                  <a:pt x="553" y="946"/>
                  <a:pt x="590" y="937"/>
                </a:cubicBezTo>
                <a:cubicBezTo>
                  <a:pt x="671" y="1016"/>
                  <a:pt x="671" y="1016"/>
                  <a:pt x="671" y="1016"/>
                </a:cubicBezTo>
                <a:cubicBezTo>
                  <a:pt x="653" y="1060"/>
                  <a:pt x="629" y="1103"/>
                  <a:pt x="606" y="1127"/>
                </a:cubicBezTo>
                <a:cubicBezTo>
                  <a:pt x="556" y="1170"/>
                  <a:pt x="423" y="1239"/>
                  <a:pt x="347" y="1213"/>
                </a:cubicBezTo>
                <a:cubicBezTo>
                  <a:pt x="44" y="1516"/>
                  <a:pt x="44" y="1516"/>
                  <a:pt x="44" y="1516"/>
                </a:cubicBezTo>
                <a:cubicBezTo>
                  <a:pt x="0" y="1560"/>
                  <a:pt x="0" y="1560"/>
                  <a:pt x="0" y="1560"/>
                </a:cubicBezTo>
                <a:cubicBezTo>
                  <a:pt x="347" y="1906"/>
                  <a:pt x="347" y="1906"/>
                  <a:pt x="347" y="1906"/>
                </a:cubicBezTo>
                <a:cubicBezTo>
                  <a:pt x="693" y="1560"/>
                  <a:pt x="693" y="1560"/>
                  <a:pt x="693" y="1560"/>
                </a:cubicBezTo>
                <a:cubicBezTo>
                  <a:pt x="690" y="1550"/>
                  <a:pt x="689" y="1538"/>
                  <a:pt x="688" y="1527"/>
                </a:cubicBezTo>
                <a:cubicBezTo>
                  <a:pt x="686" y="1508"/>
                  <a:pt x="688" y="1487"/>
                  <a:pt x="693" y="1465"/>
                </a:cubicBezTo>
                <a:cubicBezTo>
                  <a:pt x="698" y="1442"/>
                  <a:pt x="708" y="1419"/>
                  <a:pt x="717" y="1397"/>
                </a:cubicBezTo>
                <a:cubicBezTo>
                  <a:pt x="729" y="1371"/>
                  <a:pt x="741" y="1346"/>
                  <a:pt x="755" y="1327"/>
                </a:cubicBezTo>
                <a:cubicBezTo>
                  <a:pt x="757" y="1325"/>
                  <a:pt x="759" y="1324"/>
                  <a:pt x="761" y="1322"/>
                </a:cubicBezTo>
                <a:cubicBezTo>
                  <a:pt x="767" y="1314"/>
                  <a:pt x="773" y="1305"/>
                  <a:pt x="780" y="1300"/>
                </a:cubicBezTo>
                <a:cubicBezTo>
                  <a:pt x="792" y="1287"/>
                  <a:pt x="810" y="1273"/>
                  <a:pt x="831" y="1259"/>
                </a:cubicBezTo>
                <a:cubicBezTo>
                  <a:pt x="848" y="1249"/>
                  <a:pt x="866" y="1238"/>
                  <a:pt x="885" y="1230"/>
                </a:cubicBezTo>
                <a:cubicBezTo>
                  <a:pt x="955" y="1300"/>
                  <a:pt x="955" y="1300"/>
                  <a:pt x="955" y="1300"/>
                </a:cubicBezTo>
                <a:cubicBezTo>
                  <a:pt x="1126" y="1473"/>
                  <a:pt x="1126" y="1473"/>
                  <a:pt x="1126" y="1473"/>
                </a:cubicBezTo>
                <a:cubicBezTo>
                  <a:pt x="1386" y="1733"/>
                  <a:pt x="1386" y="1733"/>
                  <a:pt x="1386" y="1733"/>
                </a:cubicBezTo>
                <a:cubicBezTo>
                  <a:pt x="1429" y="1776"/>
                  <a:pt x="1491" y="1803"/>
                  <a:pt x="1559" y="1803"/>
                </a:cubicBezTo>
                <a:cubicBezTo>
                  <a:pt x="1692" y="1803"/>
                  <a:pt x="1800" y="1698"/>
                  <a:pt x="1800" y="1560"/>
                </a:cubicBezTo>
                <a:cubicBezTo>
                  <a:pt x="1800" y="1490"/>
                  <a:pt x="1774" y="1430"/>
                  <a:pt x="1732" y="1387"/>
                </a:cubicBezTo>
                <a:cubicBezTo>
                  <a:pt x="1729" y="1378"/>
                  <a:pt x="1729" y="1378"/>
                  <a:pt x="1729" y="1378"/>
                </a:cubicBezTo>
                <a:cubicBezTo>
                  <a:pt x="1472" y="1127"/>
                  <a:pt x="1472" y="1127"/>
                  <a:pt x="1472" y="1127"/>
                </a:cubicBezTo>
                <a:cubicBezTo>
                  <a:pt x="1172" y="821"/>
                  <a:pt x="1172" y="821"/>
                  <a:pt x="1172" y="821"/>
                </a:cubicBezTo>
                <a:cubicBezTo>
                  <a:pt x="1732" y="261"/>
                  <a:pt x="1732" y="261"/>
                  <a:pt x="1732" y="261"/>
                </a:cubicBezTo>
                <a:cubicBezTo>
                  <a:pt x="1775" y="304"/>
                  <a:pt x="1775" y="304"/>
                  <a:pt x="1775" y="304"/>
                </a:cubicBezTo>
                <a:cubicBezTo>
                  <a:pt x="1905" y="88"/>
                  <a:pt x="1905" y="88"/>
                  <a:pt x="1905" y="88"/>
                </a:cubicBezTo>
                <a:cubicBezTo>
                  <a:pt x="1819" y="1"/>
                  <a:pt x="1819" y="1"/>
                  <a:pt x="1819" y="1"/>
                </a:cubicBezTo>
                <a:cubicBezTo>
                  <a:pt x="1602" y="131"/>
                  <a:pt x="1602" y="131"/>
                  <a:pt x="1602" y="131"/>
                </a:cubicBezTo>
                <a:cubicBezTo>
                  <a:pt x="1645" y="174"/>
                  <a:pt x="1645" y="174"/>
                  <a:pt x="1645" y="174"/>
                </a:cubicBezTo>
                <a:cubicBezTo>
                  <a:pt x="1085" y="735"/>
                  <a:pt x="1085" y="735"/>
                  <a:pt x="1085" y="735"/>
                </a:cubicBezTo>
                <a:cubicBezTo>
                  <a:pt x="936" y="591"/>
                  <a:pt x="936" y="591"/>
                  <a:pt x="936" y="591"/>
                </a:cubicBezTo>
                <a:cubicBezTo>
                  <a:pt x="946" y="548"/>
                  <a:pt x="953" y="512"/>
                  <a:pt x="953" y="477"/>
                </a:cubicBezTo>
                <a:cubicBezTo>
                  <a:pt x="953" y="209"/>
                  <a:pt x="740" y="1"/>
                  <a:pt x="477" y="1"/>
                </a:cubicBezTo>
                <a:cubicBezTo>
                  <a:pt x="455" y="1"/>
                  <a:pt x="455" y="1"/>
                  <a:pt x="455" y="1"/>
                </a:cubicBezTo>
                <a:cubicBezTo>
                  <a:pt x="433" y="1"/>
                  <a:pt x="433" y="1"/>
                  <a:pt x="433" y="1"/>
                </a:cubicBezTo>
                <a:cubicBezTo>
                  <a:pt x="420" y="1"/>
                  <a:pt x="406" y="0"/>
                  <a:pt x="393" y="1"/>
                </a:cubicBezTo>
                <a:close/>
                <a:moveTo>
                  <a:pt x="1559" y="1430"/>
                </a:moveTo>
                <a:cubicBezTo>
                  <a:pt x="1630" y="1430"/>
                  <a:pt x="1689" y="1482"/>
                  <a:pt x="1689" y="1560"/>
                </a:cubicBezTo>
                <a:cubicBezTo>
                  <a:pt x="1689" y="1629"/>
                  <a:pt x="1630" y="1690"/>
                  <a:pt x="1559" y="1690"/>
                </a:cubicBezTo>
                <a:cubicBezTo>
                  <a:pt x="1487" y="1690"/>
                  <a:pt x="1429" y="1629"/>
                  <a:pt x="1429" y="1560"/>
                </a:cubicBezTo>
                <a:cubicBezTo>
                  <a:pt x="1429" y="1482"/>
                  <a:pt x="1487" y="1430"/>
                  <a:pt x="1559" y="14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矩形 24"/>
          <p:cNvSpPr/>
          <p:nvPr/>
        </p:nvSpPr>
        <p:spPr>
          <a:xfrm>
            <a:off x="6176106" y="3957680"/>
            <a:ext cx="2765696" cy="1015663"/>
          </a:xfrm>
          <a:prstGeom prst="rect">
            <a:avLst/>
          </a:prstGeom>
        </p:spPr>
        <p:txBody>
          <a:bodyPr wrap="square">
            <a:spAutoFit/>
          </a:bodyPr>
          <a:lstStyle/>
          <a:p>
            <a:r>
              <a:rPr lang="zh-CN" altLang="en-US" sz="2000" dirty="0" smtClean="0">
                <a:solidFill>
                  <a:schemeClr val="bg1"/>
                </a:solidFill>
                <a:latin typeface="+mj-ea"/>
                <a:ea typeface="+mj-ea"/>
                <a:cs typeface="Open Sans" panose="020B0606030504020204" pitchFamily="34" charset="0"/>
              </a:rPr>
              <a:t>开发工具：微信小程序开发工具、</a:t>
            </a:r>
            <a:r>
              <a:rPr lang="en-US" altLang="zh-CN" sz="2000" dirty="0" smtClean="0">
                <a:solidFill>
                  <a:schemeClr val="bg1"/>
                </a:solidFill>
                <a:latin typeface="+mj-ea"/>
                <a:ea typeface="+mj-ea"/>
                <a:cs typeface="Open Sans" panose="020B0606030504020204" pitchFamily="34" charset="0"/>
              </a:rPr>
              <a:t>Eclipse</a:t>
            </a:r>
            <a:r>
              <a:rPr lang="zh-CN" altLang="en-US" sz="2000" dirty="0" smtClean="0">
                <a:solidFill>
                  <a:schemeClr val="bg1"/>
                </a:solidFill>
                <a:latin typeface="+mj-ea"/>
                <a:ea typeface="+mj-ea"/>
                <a:cs typeface="Open Sans" panose="020B0606030504020204" pitchFamily="34" charset="0"/>
              </a:rPr>
              <a:t>、</a:t>
            </a:r>
            <a:r>
              <a:rPr lang="en-US" altLang="zh-CN" sz="2000" dirty="0" smtClean="0">
                <a:solidFill>
                  <a:schemeClr val="bg1"/>
                </a:solidFill>
                <a:latin typeface="+mj-ea"/>
                <a:ea typeface="+mj-ea"/>
                <a:cs typeface="Open Sans" panose="020B0606030504020204" pitchFamily="34" charset="0"/>
              </a:rPr>
              <a:t>PostgreSQL</a:t>
            </a:r>
            <a:r>
              <a:rPr lang="zh-CN" altLang="en-US" sz="2000" dirty="0" smtClean="0">
                <a:solidFill>
                  <a:schemeClr val="bg1"/>
                </a:solidFill>
                <a:latin typeface="+mj-ea"/>
                <a:ea typeface="+mj-ea"/>
                <a:cs typeface="Open Sans" panose="020B0606030504020204" pitchFamily="34" charset="0"/>
              </a:rPr>
              <a:t>等</a:t>
            </a:r>
            <a:endParaRPr lang="zh-CN" altLang="en-US" sz="2000" dirty="0">
              <a:solidFill>
                <a:schemeClr val="bg1"/>
              </a:solidFill>
              <a:latin typeface="+mj-ea"/>
              <a:ea typeface="+mj-ea"/>
              <a:cs typeface="Open Sans" panose="020B0606030504020204" pitchFamily="34" charset="0"/>
            </a:endParaRPr>
          </a:p>
        </p:txBody>
      </p:sp>
      <p:sp>
        <p:nvSpPr>
          <p:cNvPr id="27" name="矩形 26"/>
          <p:cNvSpPr/>
          <p:nvPr/>
        </p:nvSpPr>
        <p:spPr>
          <a:xfrm>
            <a:off x="7558366" y="2696194"/>
            <a:ext cx="2765696" cy="707886"/>
          </a:xfrm>
          <a:prstGeom prst="rect">
            <a:avLst/>
          </a:prstGeom>
        </p:spPr>
        <p:txBody>
          <a:bodyPr wrap="square">
            <a:spAutoFit/>
          </a:bodyPr>
          <a:lstStyle/>
          <a:p>
            <a:r>
              <a:rPr lang="zh-CN" altLang="en-US" sz="2000" dirty="0" smtClean="0">
                <a:solidFill>
                  <a:schemeClr val="bg1"/>
                </a:solidFill>
                <a:latin typeface="+mj-ea"/>
                <a:ea typeface="+mj-ea"/>
                <a:cs typeface="Open Sans" panose="020B0606030504020204" pitchFamily="34" charset="0"/>
              </a:rPr>
              <a:t>编程语言：</a:t>
            </a:r>
            <a:r>
              <a:rPr lang="en-US" altLang="zh-CN" sz="2000" dirty="0" smtClean="0">
                <a:solidFill>
                  <a:schemeClr val="bg1"/>
                </a:solidFill>
                <a:latin typeface="+mj-ea"/>
                <a:ea typeface="+mj-ea"/>
                <a:cs typeface="Open Sans" panose="020B0606030504020204" pitchFamily="34" charset="0"/>
              </a:rPr>
              <a:t>JavaScript</a:t>
            </a:r>
            <a:r>
              <a:rPr lang="zh-CN" altLang="en-US" sz="2000" dirty="0" smtClean="0">
                <a:solidFill>
                  <a:schemeClr val="bg1"/>
                </a:solidFill>
                <a:latin typeface="+mj-ea"/>
                <a:ea typeface="+mj-ea"/>
                <a:cs typeface="Open Sans" panose="020B0606030504020204" pitchFamily="34" charset="0"/>
              </a:rPr>
              <a:t>、</a:t>
            </a:r>
            <a:r>
              <a:rPr lang="en-US" altLang="zh-CN" sz="2000" dirty="0" smtClean="0">
                <a:solidFill>
                  <a:schemeClr val="bg1"/>
                </a:solidFill>
                <a:latin typeface="+mj-ea"/>
                <a:ea typeface="+mj-ea"/>
                <a:cs typeface="Open Sans" panose="020B0606030504020204" pitchFamily="34" charset="0"/>
              </a:rPr>
              <a:t>PHP</a:t>
            </a:r>
            <a:r>
              <a:rPr lang="zh-CN" altLang="en-US" sz="2000" dirty="0" smtClean="0">
                <a:solidFill>
                  <a:schemeClr val="bg1"/>
                </a:solidFill>
                <a:latin typeface="+mj-ea"/>
                <a:ea typeface="+mj-ea"/>
                <a:cs typeface="Open Sans" panose="020B0606030504020204" pitchFamily="34" charset="0"/>
              </a:rPr>
              <a:t>、</a:t>
            </a:r>
            <a:r>
              <a:rPr lang="en-US" altLang="zh-CN" sz="2000" dirty="0" smtClean="0">
                <a:solidFill>
                  <a:schemeClr val="bg1"/>
                </a:solidFill>
                <a:latin typeface="+mj-ea"/>
                <a:ea typeface="+mj-ea"/>
                <a:cs typeface="Open Sans" panose="020B0606030504020204" pitchFamily="34" charset="0"/>
              </a:rPr>
              <a:t>SQL</a:t>
            </a:r>
            <a:r>
              <a:rPr lang="zh-CN" altLang="en-US" sz="2000" dirty="0" smtClean="0">
                <a:solidFill>
                  <a:schemeClr val="bg1"/>
                </a:solidFill>
                <a:latin typeface="+mj-ea"/>
                <a:ea typeface="+mj-ea"/>
                <a:cs typeface="Open Sans" panose="020B0606030504020204" pitchFamily="34" charset="0"/>
              </a:rPr>
              <a:t>等</a:t>
            </a:r>
            <a:endParaRPr lang="zh-CN" altLang="en-US" sz="2000" dirty="0">
              <a:solidFill>
                <a:schemeClr val="bg1"/>
              </a:solidFill>
              <a:latin typeface="+mj-ea"/>
              <a:ea typeface="+mj-ea"/>
              <a:cs typeface="Open Sans" panose="020B0606030504020204" pitchFamily="34" charset="0"/>
            </a:endParaRPr>
          </a:p>
        </p:txBody>
      </p:sp>
      <p:sp>
        <p:nvSpPr>
          <p:cNvPr id="28" name="矩形 27"/>
          <p:cNvSpPr/>
          <p:nvPr/>
        </p:nvSpPr>
        <p:spPr>
          <a:xfrm>
            <a:off x="9036572" y="1418496"/>
            <a:ext cx="2765696" cy="400110"/>
          </a:xfrm>
          <a:prstGeom prst="rect">
            <a:avLst/>
          </a:prstGeom>
        </p:spPr>
        <p:txBody>
          <a:bodyPr wrap="square">
            <a:spAutoFit/>
          </a:bodyPr>
          <a:lstStyle/>
          <a:p>
            <a:r>
              <a:rPr lang="zh-CN" altLang="en-US" sz="2000" dirty="0" smtClean="0">
                <a:solidFill>
                  <a:schemeClr val="bg1"/>
                </a:solidFill>
                <a:latin typeface="+mj-ea"/>
                <a:ea typeface="+mj-ea"/>
                <a:cs typeface="Open Sans" panose="020B0606030504020204" pitchFamily="34" charset="0"/>
              </a:rPr>
              <a:t>预计工期：</a:t>
            </a:r>
            <a:r>
              <a:rPr lang="en-US" altLang="zh-CN" sz="2000" dirty="0" smtClean="0">
                <a:solidFill>
                  <a:schemeClr val="bg1"/>
                </a:solidFill>
                <a:latin typeface="+mj-ea"/>
                <a:ea typeface="+mj-ea"/>
                <a:cs typeface="Open Sans" panose="020B0606030504020204" pitchFamily="34" charset="0"/>
              </a:rPr>
              <a:t>45-50</a:t>
            </a:r>
            <a:r>
              <a:rPr lang="zh-CN" altLang="en-US" sz="2000" dirty="0" smtClean="0">
                <a:solidFill>
                  <a:schemeClr val="bg1"/>
                </a:solidFill>
                <a:latin typeface="+mj-ea"/>
                <a:ea typeface="+mj-ea"/>
                <a:cs typeface="Open Sans" panose="020B0606030504020204" pitchFamily="34" charset="0"/>
              </a:rPr>
              <a:t>天</a:t>
            </a:r>
            <a:endParaRPr lang="zh-CN" altLang="en-US" sz="2000" dirty="0">
              <a:solidFill>
                <a:schemeClr val="bg1"/>
              </a:solidFill>
              <a:latin typeface="+mj-ea"/>
              <a:ea typeface="+mj-ea"/>
              <a:cs typeface="Open Sans" panose="020B0606030504020204" pitchFamily="34" charset="0"/>
            </a:endParaRPr>
          </a:p>
        </p:txBody>
      </p:sp>
      <p:grpSp>
        <p:nvGrpSpPr>
          <p:cNvPr id="29" name="组合 28"/>
          <p:cNvGrpSpPr/>
          <p:nvPr/>
        </p:nvGrpSpPr>
        <p:grpSpPr>
          <a:xfrm>
            <a:off x="342844" y="1834974"/>
            <a:ext cx="3919457" cy="523220"/>
            <a:chOff x="383458" y="1441994"/>
            <a:chExt cx="3919457" cy="523220"/>
          </a:xfrm>
        </p:grpSpPr>
        <p:sp>
          <p:nvSpPr>
            <p:cNvPr id="30" name="文本框 29"/>
            <p:cNvSpPr txBox="1"/>
            <p:nvPr/>
          </p:nvSpPr>
          <p:spPr>
            <a:xfrm>
              <a:off x="483083" y="1441994"/>
              <a:ext cx="3819832" cy="523220"/>
            </a:xfrm>
            <a:prstGeom prst="rect">
              <a:avLst/>
            </a:prstGeom>
            <a:noFill/>
          </p:spPr>
          <p:txBody>
            <a:bodyPr wrap="square" rtlCol="0">
              <a:spAutoFit/>
            </a:bodyPr>
            <a:lstStyle/>
            <a:p>
              <a:r>
                <a:rPr lang="zh-CN" altLang="en-US" sz="2800" dirty="0" smtClean="0">
                  <a:latin typeface="+mj-ea"/>
                  <a:ea typeface="+mj-ea"/>
                </a:rPr>
                <a:t>项目成员三人</a:t>
              </a:r>
              <a:endParaRPr lang="zh-CN" altLang="en-US" sz="2800" dirty="0">
                <a:latin typeface="+mj-ea"/>
                <a:ea typeface="+mj-ea"/>
              </a:endParaRPr>
            </a:p>
          </p:txBody>
        </p:sp>
        <p:cxnSp>
          <p:nvCxnSpPr>
            <p:cNvPr id="31" name="直接连接符 30"/>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342844" y="2754615"/>
            <a:ext cx="4203938" cy="1200329"/>
          </a:xfrm>
          <a:prstGeom prst="rect">
            <a:avLst/>
          </a:prstGeom>
        </p:spPr>
        <p:txBody>
          <a:bodyPr wrap="square">
            <a:spAutoFit/>
          </a:bodyPr>
          <a:lstStyle/>
          <a:p>
            <a:pPr>
              <a:lnSpc>
                <a:spcPct val="120000"/>
              </a:lnSpc>
            </a:pPr>
            <a:r>
              <a:rPr lang="zh-CN" altLang="en-US" sz="2000" dirty="0" smtClean="0">
                <a:latin typeface="+mj-ea"/>
                <a:ea typeface="+mj-ea"/>
              </a:rPr>
              <a:t>组长：杨谋星 </a:t>
            </a:r>
            <a:r>
              <a:rPr lang="en-US" altLang="zh-CN" sz="2000" dirty="0" smtClean="0">
                <a:latin typeface="+mj-ea"/>
                <a:ea typeface="+mj-ea"/>
              </a:rPr>
              <a:t>2016141462019	</a:t>
            </a:r>
          </a:p>
          <a:p>
            <a:pPr>
              <a:lnSpc>
                <a:spcPct val="120000"/>
              </a:lnSpc>
            </a:pPr>
            <a:r>
              <a:rPr lang="zh-CN" altLang="en-US" sz="2000" dirty="0" smtClean="0">
                <a:latin typeface="+mj-ea"/>
                <a:ea typeface="+mj-ea"/>
              </a:rPr>
              <a:t>组员：田煜鑫 </a:t>
            </a:r>
            <a:r>
              <a:rPr lang="en-US" altLang="zh-CN" sz="2000" dirty="0" smtClean="0">
                <a:latin typeface="+mj-ea"/>
                <a:ea typeface="+mj-ea"/>
              </a:rPr>
              <a:t>2016141462200</a:t>
            </a:r>
          </a:p>
          <a:p>
            <a:pPr>
              <a:lnSpc>
                <a:spcPct val="120000"/>
              </a:lnSpc>
            </a:pPr>
            <a:r>
              <a:rPr lang="zh-CN" altLang="en-US" sz="2000" dirty="0" smtClean="0">
                <a:latin typeface="+mj-ea"/>
                <a:ea typeface="+mj-ea"/>
              </a:rPr>
              <a:t>组员：吴昊田 </a:t>
            </a:r>
            <a:r>
              <a:rPr lang="en-US" altLang="zh-CN" sz="2000" dirty="0" smtClean="0">
                <a:latin typeface="+mj-ea"/>
                <a:ea typeface="+mj-ea"/>
              </a:rPr>
              <a:t>2016141462006</a:t>
            </a:r>
            <a:endParaRPr lang="zh-CN" altLang="en-US" sz="2000" dirty="0">
              <a:latin typeface="+mj-ea"/>
              <a:ea typeface="+mj-ea"/>
            </a:endParaRPr>
          </a:p>
        </p:txBody>
      </p:sp>
    </p:spTree>
    <p:extLst>
      <p:ext uri="{BB962C8B-B14F-4D97-AF65-F5344CB8AC3E}">
        <p14:creationId xmlns:p14="http://schemas.microsoft.com/office/powerpoint/2010/main" val="382716339"/>
      </p:ext>
    </p:extLst>
  </p:cSld>
  <p:clrMapOvr>
    <a:masterClrMapping/>
  </p:clrMapOvr>
  <mc:AlternateContent xmlns:mc="http://schemas.openxmlformats.org/markup-compatibility/2006" xmlns:p14="http://schemas.microsoft.com/office/powerpoint/2010/main">
    <mc:Choice Requires="p14">
      <p:transition spd="slow" p14:dur="3250" advTm="2000">
        <p:wipe/>
      </p:transition>
    </mc:Choice>
    <mc:Fallback xmlns="">
      <p:transition spd="slow" advTm="2000">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640970" y="4476274"/>
            <a:ext cx="8939556" cy="1015663"/>
          </a:xfrm>
          <a:prstGeom prst="rect">
            <a:avLst/>
          </a:prstGeom>
          <a:noFill/>
        </p:spPr>
        <p:txBody>
          <a:bodyPr wrap="square" rtlCol="0">
            <a:spAutoFit/>
          </a:bodyPr>
          <a:lstStyle/>
          <a:p>
            <a:pPr algn="ctr"/>
            <a:r>
              <a:rPr lang="zh-CN" altLang="en-US" sz="6000" dirty="0" smtClean="0">
                <a:solidFill>
                  <a:schemeClr val="bg1"/>
                </a:solidFill>
                <a:latin typeface="+mj-ea"/>
                <a:ea typeface="+mj-ea"/>
              </a:rPr>
              <a:t>项目数据库实现细节</a:t>
            </a:r>
            <a:endParaRPr lang="zh-CN" altLang="en-US" sz="6000" dirty="0">
              <a:solidFill>
                <a:schemeClr val="bg1"/>
              </a:solidFill>
              <a:latin typeface="+mj-ea"/>
              <a:ea typeface="+mj-ea"/>
            </a:endParaRPr>
          </a:p>
        </p:txBody>
      </p:sp>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02</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046117"/>
      </p:ext>
    </p:extLst>
  </p:cSld>
  <p:clrMapOvr>
    <a:masterClrMapping/>
  </p:clrMapOvr>
  <p:transition spd="slow" advTm="2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7</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项目架构</a:t>
            </a:r>
            <a:endParaRPr lang="zh-CN" altLang="en-US" sz="4000" b="1" dirty="0">
              <a:latin typeface="+mj-ea"/>
              <a:ea typeface="+mj-ea"/>
            </a:endParaRPr>
          </a:p>
        </p:txBody>
      </p:sp>
      <p:grpSp>
        <p:nvGrpSpPr>
          <p:cNvPr id="7" name="组合 6"/>
          <p:cNvGrpSpPr/>
          <p:nvPr/>
        </p:nvGrpSpPr>
        <p:grpSpPr>
          <a:xfrm>
            <a:off x="942166" y="1656740"/>
            <a:ext cx="3711400" cy="3896513"/>
            <a:chOff x="942166" y="1656740"/>
            <a:chExt cx="3711400" cy="3896513"/>
          </a:xfrm>
        </p:grpSpPr>
        <p:sp>
          <p:nvSpPr>
            <p:cNvPr id="14" name="Freeform 13"/>
            <p:cNvSpPr>
              <a:spLocks/>
            </p:cNvSpPr>
            <p:nvPr/>
          </p:nvSpPr>
          <p:spPr bwMode="auto">
            <a:xfrm>
              <a:off x="960353" y="3398725"/>
              <a:ext cx="3597132" cy="193588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5"/>
            <p:cNvSpPr>
              <a:spLocks/>
            </p:cNvSpPr>
            <p:nvPr/>
          </p:nvSpPr>
          <p:spPr bwMode="auto">
            <a:xfrm>
              <a:off x="2758920" y="4368947"/>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960353" y="2920449"/>
              <a:ext cx="3597132" cy="193588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20"/>
            <p:cNvSpPr>
              <a:spLocks/>
            </p:cNvSpPr>
            <p:nvPr/>
          </p:nvSpPr>
          <p:spPr bwMode="auto">
            <a:xfrm>
              <a:off x="2758920" y="3890668"/>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9" name="组合 18"/>
            <p:cNvGrpSpPr/>
            <p:nvPr/>
          </p:nvGrpSpPr>
          <p:grpSpPr>
            <a:xfrm>
              <a:off x="942166" y="3207479"/>
              <a:ext cx="3597132" cy="2138848"/>
              <a:chOff x="3921371" y="2738055"/>
              <a:chExt cx="4371360" cy="2599202"/>
            </a:xfrm>
          </p:grpSpPr>
          <p:sp>
            <p:nvSpPr>
              <p:cNvPr id="32" name="Freeform 17"/>
              <p:cNvSpPr>
                <a:spLocks/>
              </p:cNvSpPr>
              <p:nvPr/>
            </p:nvSpPr>
            <p:spPr bwMode="auto">
              <a:xfrm>
                <a:off x="3921371" y="2738055"/>
                <a:ext cx="4371360" cy="2352556"/>
              </a:xfrm>
              <a:custGeom>
                <a:avLst/>
                <a:gdLst>
                  <a:gd name="T0" fmla="*/ 994 w 994"/>
                  <a:gd name="T1" fmla="*/ 213 h 425"/>
                  <a:gd name="T2" fmla="*/ 497 w 994"/>
                  <a:gd name="T3" fmla="*/ 425 h 425"/>
                  <a:gd name="T4" fmla="*/ 0 w 994"/>
                  <a:gd name="T5" fmla="*/ 213 h 425"/>
                  <a:gd name="T6" fmla="*/ 497 w 994"/>
                  <a:gd name="T7" fmla="*/ 0 h 425"/>
                  <a:gd name="T8" fmla="*/ 994 w 994"/>
                  <a:gd name="T9" fmla="*/ 213 h 425"/>
                </a:gdLst>
                <a:ahLst/>
                <a:cxnLst>
                  <a:cxn ang="0">
                    <a:pos x="T0" y="T1"/>
                  </a:cxn>
                  <a:cxn ang="0">
                    <a:pos x="T2" y="T3"/>
                  </a:cxn>
                  <a:cxn ang="0">
                    <a:pos x="T4" y="T5"/>
                  </a:cxn>
                  <a:cxn ang="0">
                    <a:pos x="T6" y="T7"/>
                  </a:cxn>
                  <a:cxn ang="0">
                    <a:pos x="T8" y="T9"/>
                  </a:cxn>
                </a:cxnLst>
                <a:rect l="0" t="0" r="r" b="b"/>
                <a:pathLst>
                  <a:path w="994" h="425">
                    <a:moveTo>
                      <a:pt x="994" y="213"/>
                    </a:moveTo>
                    <a:lnTo>
                      <a:pt x="497" y="425"/>
                    </a:lnTo>
                    <a:lnTo>
                      <a:pt x="0" y="213"/>
                    </a:lnTo>
                    <a:lnTo>
                      <a:pt x="497" y="0"/>
                    </a:lnTo>
                    <a:lnTo>
                      <a:pt x="994" y="213"/>
                    </a:lnTo>
                    <a:close/>
                  </a:path>
                </a:pathLst>
              </a:custGeom>
              <a:solidFill>
                <a:srgbClr val="EE1C39">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19"/>
              <p:cNvSpPr>
                <a:spLocks/>
              </p:cNvSpPr>
              <p:nvPr/>
            </p:nvSpPr>
            <p:spPr bwMode="auto">
              <a:xfrm>
                <a:off x="6107052" y="3898048"/>
                <a:ext cx="2176886" cy="1439209"/>
              </a:xfrm>
              <a:custGeom>
                <a:avLst/>
                <a:gdLst>
                  <a:gd name="T0" fmla="*/ 495 w 495"/>
                  <a:gd name="T1" fmla="*/ 0 h 260"/>
                  <a:gd name="T2" fmla="*/ 0 w 495"/>
                  <a:gd name="T3" fmla="*/ 212 h 260"/>
                  <a:gd name="T4" fmla="*/ 0 w 495"/>
                  <a:gd name="T5" fmla="*/ 260 h 260"/>
                  <a:gd name="T6" fmla="*/ 495 w 495"/>
                  <a:gd name="T7" fmla="*/ 47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7"/>
                    </a:lnTo>
                    <a:lnTo>
                      <a:pt x="495" y="0"/>
                    </a:lnTo>
                    <a:close/>
                  </a:path>
                </a:pathLst>
              </a:custGeom>
              <a:solidFill>
                <a:schemeClr val="accent2">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21"/>
              <p:cNvSpPr>
                <a:spLocks/>
              </p:cNvSpPr>
              <p:nvPr/>
            </p:nvSpPr>
            <p:spPr bwMode="auto">
              <a:xfrm>
                <a:off x="3930166" y="3898048"/>
                <a:ext cx="2176886" cy="1439209"/>
              </a:xfrm>
              <a:custGeom>
                <a:avLst/>
                <a:gdLst>
                  <a:gd name="T0" fmla="*/ 0 w 495"/>
                  <a:gd name="T1" fmla="*/ 0 h 260"/>
                  <a:gd name="T2" fmla="*/ 495 w 495"/>
                  <a:gd name="T3" fmla="*/ 212 h 260"/>
                  <a:gd name="T4" fmla="*/ 495 w 495"/>
                  <a:gd name="T5" fmla="*/ 260 h 260"/>
                  <a:gd name="T6" fmla="*/ 0 w 495"/>
                  <a:gd name="T7" fmla="*/ 47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7"/>
                    </a:lnTo>
                    <a:lnTo>
                      <a:pt x="0" y="0"/>
                    </a:lnTo>
                    <a:close/>
                  </a:path>
                </a:pathLst>
              </a:custGeom>
              <a:solidFill>
                <a:schemeClr val="accent2">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0" name="Freeform 23"/>
            <p:cNvSpPr>
              <a:spLocks/>
            </p:cNvSpPr>
            <p:nvPr/>
          </p:nvSpPr>
          <p:spPr bwMode="auto">
            <a:xfrm>
              <a:off x="960353" y="2446727"/>
              <a:ext cx="3597132" cy="1931329"/>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5"/>
            <p:cNvSpPr>
              <a:spLocks/>
            </p:cNvSpPr>
            <p:nvPr/>
          </p:nvSpPr>
          <p:spPr bwMode="auto">
            <a:xfrm>
              <a:off x="2758920" y="3412391"/>
              <a:ext cx="1791330" cy="1184306"/>
            </a:xfrm>
            <a:custGeom>
              <a:avLst/>
              <a:gdLst>
                <a:gd name="T0" fmla="*/ 495 w 495"/>
                <a:gd name="T1" fmla="*/ 0 h 260"/>
                <a:gd name="T2" fmla="*/ 0 w 495"/>
                <a:gd name="T3" fmla="*/ 212 h 260"/>
                <a:gd name="T4" fmla="*/ 0 w 495"/>
                <a:gd name="T5" fmla="*/ 260 h 260"/>
                <a:gd name="T6" fmla="*/ 495 w 495"/>
                <a:gd name="T7" fmla="*/ 47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2" name="组合 21"/>
            <p:cNvGrpSpPr/>
            <p:nvPr/>
          </p:nvGrpSpPr>
          <p:grpSpPr>
            <a:xfrm>
              <a:off x="942166" y="2576641"/>
              <a:ext cx="3597132" cy="2149969"/>
              <a:chOff x="3921371" y="2162371"/>
              <a:chExt cx="4371360" cy="2612718"/>
            </a:xfrm>
          </p:grpSpPr>
          <p:sp>
            <p:nvSpPr>
              <p:cNvPr id="29" name="Freeform 22"/>
              <p:cNvSpPr>
                <a:spLocks/>
              </p:cNvSpPr>
              <p:nvPr/>
            </p:nvSpPr>
            <p:spPr bwMode="auto">
              <a:xfrm>
                <a:off x="3921371" y="2162371"/>
                <a:ext cx="4371360" cy="2347018"/>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close/>
                  </a:path>
                </a:pathLst>
              </a:custGeom>
              <a:solidFill>
                <a:schemeClr val="accent6">
                  <a:lumMod val="50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24"/>
              <p:cNvSpPr>
                <a:spLocks/>
              </p:cNvSpPr>
              <p:nvPr/>
            </p:nvSpPr>
            <p:spPr bwMode="auto">
              <a:xfrm>
                <a:off x="6107052" y="3317101"/>
                <a:ext cx="2176886" cy="1439209"/>
              </a:xfrm>
              <a:custGeom>
                <a:avLst/>
                <a:gdLst>
                  <a:gd name="T0" fmla="*/ 495 w 495"/>
                  <a:gd name="T1" fmla="*/ 0 h 260"/>
                  <a:gd name="T2" fmla="*/ 0 w 495"/>
                  <a:gd name="T3" fmla="*/ 212 h 260"/>
                  <a:gd name="T4" fmla="*/ 0 w 495"/>
                  <a:gd name="T5" fmla="*/ 260 h 260"/>
                  <a:gd name="T6" fmla="*/ 495 w 495"/>
                  <a:gd name="T7" fmla="*/ 47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7"/>
                    </a:lnTo>
                    <a:lnTo>
                      <a:pt x="495" y="0"/>
                    </a:lnTo>
                    <a:close/>
                  </a:path>
                </a:pathLst>
              </a:custGeom>
              <a:solidFill>
                <a:schemeClr val="bg2">
                  <a:lumMod val="25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26"/>
              <p:cNvSpPr>
                <a:spLocks/>
              </p:cNvSpPr>
              <p:nvPr/>
            </p:nvSpPr>
            <p:spPr bwMode="auto">
              <a:xfrm>
                <a:off x="3930166" y="3335880"/>
                <a:ext cx="2176886" cy="1439209"/>
              </a:xfrm>
              <a:custGeom>
                <a:avLst/>
                <a:gdLst>
                  <a:gd name="T0" fmla="*/ 0 w 495"/>
                  <a:gd name="T1" fmla="*/ 0 h 260"/>
                  <a:gd name="T2" fmla="*/ 495 w 495"/>
                  <a:gd name="T3" fmla="*/ 212 h 260"/>
                  <a:gd name="T4" fmla="*/ 495 w 495"/>
                  <a:gd name="T5" fmla="*/ 260 h 260"/>
                  <a:gd name="T6" fmla="*/ 0 w 495"/>
                  <a:gd name="T7" fmla="*/ 47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7"/>
                    </a:lnTo>
                    <a:lnTo>
                      <a:pt x="0" y="0"/>
                    </a:lnTo>
                    <a:close/>
                  </a:path>
                </a:pathLst>
              </a:custGeom>
              <a:solidFill>
                <a:schemeClr val="bg2">
                  <a:lumMod val="25000"/>
                  <a:alpha val="9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3" name="Freeform 28"/>
            <p:cNvSpPr>
              <a:spLocks/>
            </p:cNvSpPr>
            <p:nvPr/>
          </p:nvSpPr>
          <p:spPr bwMode="auto">
            <a:xfrm>
              <a:off x="960353" y="1968448"/>
              <a:ext cx="3597132" cy="1931329"/>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30"/>
            <p:cNvSpPr>
              <a:spLocks/>
            </p:cNvSpPr>
            <p:nvPr/>
          </p:nvSpPr>
          <p:spPr bwMode="auto">
            <a:xfrm>
              <a:off x="2758920" y="2934112"/>
              <a:ext cx="1791330" cy="1184306"/>
            </a:xfrm>
            <a:custGeom>
              <a:avLst/>
              <a:gdLst>
                <a:gd name="T0" fmla="*/ 495 w 495"/>
                <a:gd name="T1" fmla="*/ 0 h 260"/>
                <a:gd name="T2" fmla="*/ 0 w 495"/>
                <a:gd name="T3" fmla="*/ 212 h 260"/>
                <a:gd name="T4" fmla="*/ 0 w 495"/>
                <a:gd name="T5" fmla="*/ 260 h 260"/>
                <a:gd name="T6" fmla="*/ 495 w 495"/>
                <a:gd name="T7" fmla="*/ 48 h 260"/>
              </a:gdLst>
              <a:ahLst/>
              <a:cxnLst>
                <a:cxn ang="0">
                  <a:pos x="T0" y="T1"/>
                </a:cxn>
                <a:cxn ang="0">
                  <a:pos x="T2" y="T3"/>
                </a:cxn>
                <a:cxn ang="0">
                  <a:pos x="T4" y="T5"/>
                </a:cxn>
                <a:cxn ang="0">
                  <a:pos x="T6" y="T7"/>
                </a:cxn>
              </a:cxnLst>
              <a:rect l="0" t="0" r="r" b="b"/>
              <a:pathLst>
                <a:path w="495" h="260">
                  <a:moveTo>
                    <a:pt x="495" y="0"/>
                  </a:moveTo>
                  <a:lnTo>
                    <a:pt x="0" y="212"/>
                  </a:lnTo>
                  <a:lnTo>
                    <a:pt x="0" y="260"/>
                  </a:lnTo>
                  <a:lnTo>
                    <a:pt x="495"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5" name="组合 24"/>
            <p:cNvGrpSpPr/>
            <p:nvPr/>
          </p:nvGrpSpPr>
          <p:grpSpPr>
            <a:xfrm>
              <a:off x="1007287" y="1656740"/>
              <a:ext cx="3646279" cy="2170294"/>
              <a:chOff x="3921371" y="1722238"/>
              <a:chExt cx="4371360" cy="2601868"/>
            </a:xfrm>
          </p:grpSpPr>
          <p:sp>
            <p:nvSpPr>
              <p:cNvPr id="26" name="Freeform 27"/>
              <p:cNvSpPr>
                <a:spLocks/>
              </p:cNvSpPr>
              <p:nvPr/>
            </p:nvSpPr>
            <p:spPr bwMode="auto">
              <a:xfrm>
                <a:off x="3921371" y="1722238"/>
                <a:ext cx="4371360" cy="2347021"/>
              </a:xfrm>
              <a:custGeom>
                <a:avLst/>
                <a:gdLst>
                  <a:gd name="T0" fmla="*/ 994 w 994"/>
                  <a:gd name="T1" fmla="*/ 212 h 424"/>
                  <a:gd name="T2" fmla="*/ 497 w 994"/>
                  <a:gd name="T3" fmla="*/ 424 h 424"/>
                  <a:gd name="T4" fmla="*/ 0 w 994"/>
                  <a:gd name="T5" fmla="*/ 212 h 424"/>
                  <a:gd name="T6" fmla="*/ 497 w 994"/>
                  <a:gd name="T7" fmla="*/ 0 h 424"/>
                  <a:gd name="T8" fmla="*/ 994 w 994"/>
                  <a:gd name="T9" fmla="*/ 212 h 424"/>
                </a:gdLst>
                <a:ahLst/>
                <a:cxnLst>
                  <a:cxn ang="0">
                    <a:pos x="T0" y="T1"/>
                  </a:cxn>
                  <a:cxn ang="0">
                    <a:pos x="T2" y="T3"/>
                  </a:cxn>
                  <a:cxn ang="0">
                    <a:pos x="T4" y="T5"/>
                  </a:cxn>
                  <a:cxn ang="0">
                    <a:pos x="T6" y="T7"/>
                  </a:cxn>
                  <a:cxn ang="0">
                    <a:pos x="T8" y="T9"/>
                  </a:cxn>
                </a:cxnLst>
                <a:rect l="0" t="0" r="r" b="b"/>
                <a:pathLst>
                  <a:path w="994" h="424">
                    <a:moveTo>
                      <a:pt x="994" y="212"/>
                    </a:moveTo>
                    <a:lnTo>
                      <a:pt x="497" y="424"/>
                    </a:lnTo>
                    <a:lnTo>
                      <a:pt x="0" y="212"/>
                    </a:lnTo>
                    <a:lnTo>
                      <a:pt x="497" y="0"/>
                    </a:lnTo>
                    <a:lnTo>
                      <a:pt x="994" y="212"/>
                    </a:lnTo>
                    <a:close/>
                  </a:path>
                </a:pathLst>
              </a:custGeom>
              <a:solidFill>
                <a:srgbClr val="383F4E">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9"/>
              <p:cNvSpPr>
                <a:spLocks/>
              </p:cNvSpPr>
              <p:nvPr/>
            </p:nvSpPr>
            <p:spPr bwMode="auto">
              <a:xfrm>
                <a:off x="6107052" y="2884899"/>
                <a:ext cx="2176886" cy="1439207"/>
              </a:xfrm>
              <a:custGeom>
                <a:avLst/>
                <a:gdLst>
                  <a:gd name="T0" fmla="*/ 495 w 495"/>
                  <a:gd name="T1" fmla="*/ 0 h 260"/>
                  <a:gd name="T2" fmla="*/ 0 w 495"/>
                  <a:gd name="T3" fmla="*/ 212 h 260"/>
                  <a:gd name="T4" fmla="*/ 0 w 495"/>
                  <a:gd name="T5" fmla="*/ 260 h 260"/>
                  <a:gd name="T6" fmla="*/ 495 w 495"/>
                  <a:gd name="T7" fmla="*/ 48 h 260"/>
                  <a:gd name="T8" fmla="*/ 495 w 495"/>
                  <a:gd name="T9" fmla="*/ 0 h 260"/>
                </a:gdLst>
                <a:ahLst/>
                <a:cxnLst>
                  <a:cxn ang="0">
                    <a:pos x="T0" y="T1"/>
                  </a:cxn>
                  <a:cxn ang="0">
                    <a:pos x="T2" y="T3"/>
                  </a:cxn>
                  <a:cxn ang="0">
                    <a:pos x="T4" y="T5"/>
                  </a:cxn>
                  <a:cxn ang="0">
                    <a:pos x="T6" y="T7"/>
                  </a:cxn>
                  <a:cxn ang="0">
                    <a:pos x="T8" y="T9"/>
                  </a:cxn>
                </a:cxnLst>
                <a:rect l="0" t="0" r="r" b="b"/>
                <a:pathLst>
                  <a:path w="495" h="260">
                    <a:moveTo>
                      <a:pt x="495" y="0"/>
                    </a:moveTo>
                    <a:lnTo>
                      <a:pt x="0" y="212"/>
                    </a:lnTo>
                    <a:lnTo>
                      <a:pt x="0" y="260"/>
                    </a:lnTo>
                    <a:lnTo>
                      <a:pt x="495" y="48"/>
                    </a:lnTo>
                    <a:lnTo>
                      <a:pt x="495" y="0"/>
                    </a:lnTo>
                    <a:close/>
                  </a:path>
                </a:pathLst>
              </a:custGeom>
              <a:solidFill>
                <a:srgbClr val="282D38">
                  <a:alpha val="9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1"/>
              <p:cNvSpPr>
                <a:spLocks/>
              </p:cNvSpPr>
              <p:nvPr/>
            </p:nvSpPr>
            <p:spPr bwMode="auto">
              <a:xfrm>
                <a:off x="3930166" y="2884897"/>
                <a:ext cx="2176886" cy="1439208"/>
              </a:xfrm>
              <a:custGeom>
                <a:avLst/>
                <a:gdLst>
                  <a:gd name="T0" fmla="*/ 0 w 495"/>
                  <a:gd name="T1" fmla="*/ 0 h 260"/>
                  <a:gd name="T2" fmla="*/ 495 w 495"/>
                  <a:gd name="T3" fmla="*/ 212 h 260"/>
                  <a:gd name="T4" fmla="*/ 495 w 495"/>
                  <a:gd name="T5" fmla="*/ 260 h 260"/>
                  <a:gd name="T6" fmla="*/ 0 w 495"/>
                  <a:gd name="T7" fmla="*/ 48 h 260"/>
                  <a:gd name="T8" fmla="*/ 0 w 495"/>
                  <a:gd name="T9" fmla="*/ 0 h 260"/>
                </a:gdLst>
                <a:ahLst/>
                <a:cxnLst>
                  <a:cxn ang="0">
                    <a:pos x="T0" y="T1"/>
                  </a:cxn>
                  <a:cxn ang="0">
                    <a:pos x="T2" y="T3"/>
                  </a:cxn>
                  <a:cxn ang="0">
                    <a:pos x="T4" y="T5"/>
                  </a:cxn>
                  <a:cxn ang="0">
                    <a:pos x="T6" y="T7"/>
                  </a:cxn>
                  <a:cxn ang="0">
                    <a:pos x="T8" y="T9"/>
                  </a:cxn>
                </a:cxnLst>
                <a:rect l="0" t="0" r="r" b="b"/>
                <a:pathLst>
                  <a:path w="495" h="260">
                    <a:moveTo>
                      <a:pt x="0" y="0"/>
                    </a:moveTo>
                    <a:lnTo>
                      <a:pt x="495" y="212"/>
                    </a:lnTo>
                    <a:lnTo>
                      <a:pt x="495" y="260"/>
                    </a:lnTo>
                    <a:lnTo>
                      <a:pt x="0" y="48"/>
                    </a:lnTo>
                    <a:lnTo>
                      <a:pt x="0" y="0"/>
                    </a:lnTo>
                    <a:close/>
                  </a:path>
                </a:pathLst>
              </a:custGeom>
              <a:solidFill>
                <a:srgbClr val="282D38">
                  <a:alpha val="93333"/>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cxnSp>
        <p:nvCxnSpPr>
          <p:cNvPr id="3" name="直接连接符 2"/>
          <p:cNvCxnSpPr/>
          <p:nvPr/>
        </p:nvCxnSpPr>
        <p:spPr>
          <a:xfrm>
            <a:off x="3678452" y="2026505"/>
            <a:ext cx="2818786"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122057" y="3173059"/>
            <a:ext cx="2375181"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601029" y="4319613"/>
            <a:ext cx="1896209" cy="0"/>
          </a:xfrm>
          <a:prstGeom prst="line">
            <a:avLst/>
          </a:prstGeom>
          <a:ln w="12700">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863036" y="1665640"/>
            <a:ext cx="5025307" cy="1008994"/>
            <a:chOff x="6894242" y="1825295"/>
            <a:chExt cx="5025307" cy="1008994"/>
          </a:xfrm>
        </p:grpSpPr>
        <p:grpSp>
          <p:nvGrpSpPr>
            <p:cNvPr id="46" name="组合 45"/>
            <p:cNvGrpSpPr/>
            <p:nvPr/>
          </p:nvGrpSpPr>
          <p:grpSpPr>
            <a:xfrm>
              <a:off x="7010354" y="1825295"/>
              <a:ext cx="3908580" cy="461665"/>
              <a:chOff x="383458" y="1472769"/>
              <a:chExt cx="3908580" cy="461665"/>
            </a:xfrm>
          </p:grpSpPr>
          <p:sp>
            <p:nvSpPr>
              <p:cNvPr id="47" name="文本框 46"/>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高校社团端</a:t>
                </a:r>
                <a:endParaRPr lang="zh-CN" altLang="en-US" sz="2400" b="1" dirty="0">
                  <a:latin typeface="+mj-ea"/>
                  <a:ea typeface="+mj-ea"/>
                </a:endParaRPr>
              </a:p>
            </p:txBody>
          </p:sp>
          <p:cxnSp>
            <p:nvCxnSpPr>
              <p:cNvPr id="48" name="直接连接符 47"/>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49" name="矩形 48"/>
            <p:cNvSpPr/>
            <p:nvPr/>
          </p:nvSpPr>
          <p:spPr>
            <a:xfrm>
              <a:off x="6894242" y="2249514"/>
              <a:ext cx="5025307" cy="584775"/>
            </a:xfrm>
            <a:prstGeom prst="rect">
              <a:avLst/>
            </a:prstGeom>
          </p:spPr>
          <p:txBody>
            <a:bodyPr wrap="square">
              <a:spAutoFit/>
            </a:bodyPr>
            <a:lstStyle/>
            <a:p>
              <a:r>
                <a:rPr lang="zh-CN" altLang="en-US" sz="1600" dirty="0" smtClean="0">
                  <a:latin typeface="+mj-ea"/>
                  <a:ea typeface="+mj-ea"/>
                </a:rPr>
                <a:t>高校社团可在此发布寻求赞助的信息以及浏览企业赞助商发布的赞助信息</a:t>
              </a:r>
              <a:endParaRPr lang="zh-CN" altLang="en-US" sz="1600" dirty="0">
                <a:latin typeface="+mj-ea"/>
                <a:ea typeface="+mj-ea"/>
              </a:endParaRPr>
            </a:p>
          </p:txBody>
        </p:sp>
      </p:grpSp>
      <p:grpSp>
        <p:nvGrpSpPr>
          <p:cNvPr id="72" name="组合 71"/>
          <p:cNvGrpSpPr/>
          <p:nvPr/>
        </p:nvGrpSpPr>
        <p:grpSpPr>
          <a:xfrm>
            <a:off x="6863035" y="2820844"/>
            <a:ext cx="5025307" cy="1008994"/>
            <a:chOff x="6894242" y="1825295"/>
            <a:chExt cx="5025307" cy="1008994"/>
          </a:xfrm>
        </p:grpSpPr>
        <p:grpSp>
          <p:nvGrpSpPr>
            <p:cNvPr id="73" name="组合 72"/>
            <p:cNvGrpSpPr/>
            <p:nvPr/>
          </p:nvGrpSpPr>
          <p:grpSpPr>
            <a:xfrm>
              <a:off x="7010354" y="1825295"/>
              <a:ext cx="3908580" cy="461665"/>
              <a:chOff x="383458" y="1472769"/>
              <a:chExt cx="3908580" cy="461665"/>
            </a:xfrm>
          </p:grpSpPr>
          <p:sp>
            <p:nvSpPr>
              <p:cNvPr id="75" name="文本框 74"/>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企业赞助商端</a:t>
                </a:r>
                <a:endParaRPr lang="zh-CN" altLang="en-US" sz="2400" b="1" dirty="0">
                  <a:latin typeface="+mj-ea"/>
                  <a:ea typeface="+mj-ea"/>
                </a:endParaRPr>
              </a:p>
            </p:txBody>
          </p:sp>
          <p:cxnSp>
            <p:nvCxnSpPr>
              <p:cNvPr id="76" name="直接连接符 75"/>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6894242" y="2249514"/>
              <a:ext cx="5025307" cy="584775"/>
            </a:xfrm>
            <a:prstGeom prst="rect">
              <a:avLst/>
            </a:prstGeom>
          </p:spPr>
          <p:txBody>
            <a:bodyPr wrap="square">
              <a:spAutoFit/>
            </a:bodyPr>
            <a:lstStyle/>
            <a:p>
              <a:r>
                <a:rPr lang="zh-CN" altLang="en-US" sz="1600" dirty="0" smtClean="0">
                  <a:latin typeface="+mj-ea"/>
                  <a:ea typeface="+mj-ea"/>
                </a:rPr>
                <a:t>企业赞助商可</a:t>
              </a:r>
              <a:r>
                <a:rPr lang="zh-CN" altLang="en-US" sz="1600" dirty="0">
                  <a:latin typeface="+mj-ea"/>
                  <a:ea typeface="+mj-ea"/>
                </a:rPr>
                <a:t>在此</a:t>
              </a:r>
              <a:r>
                <a:rPr lang="zh-CN" altLang="en-US" sz="1600" dirty="0" smtClean="0">
                  <a:latin typeface="+mj-ea"/>
                  <a:ea typeface="+mj-ea"/>
                </a:rPr>
                <a:t>发布赞助信息</a:t>
              </a:r>
              <a:r>
                <a:rPr lang="zh-CN" altLang="en-US" sz="1600" dirty="0">
                  <a:latin typeface="+mj-ea"/>
                  <a:ea typeface="+mj-ea"/>
                </a:rPr>
                <a:t>以及</a:t>
              </a:r>
              <a:r>
                <a:rPr lang="zh-CN" altLang="en-US" sz="1600" dirty="0" smtClean="0">
                  <a:latin typeface="+mj-ea"/>
                  <a:ea typeface="+mj-ea"/>
                </a:rPr>
                <a:t>浏览高校社团发布的寻求赞助的信息</a:t>
              </a:r>
              <a:endParaRPr lang="zh-CN" altLang="en-US" sz="1600" dirty="0">
                <a:latin typeface="+mj-ea"/>
                <a:ea typeface="+mj-ea"/>
              </a:endParaRPr>
            </a:p>
          </p:txBody>
        </p:sp>
      </p:grpSp>
      <p:grpSp>
        <p:nvGrpSpPr>
          <p:cNvPr id="77" name="组合 76"/>
          <p:cNvGrpSpPr/>
          <p:nvPr/>
        </p:nvGrpSpPr>
        <p:grpSpPr>
          <a:xfrm>
            <a:off x="6863034" y="3976048"/>
            <a:ext cx="5025307" cy="1008994"/>
            <a:chOff x="6894242" y="1825295"/>
            <a:chExt cx="5025307" cy="1008994"/>
          </a:xfrm>
        </p:grpSpPr>
        <p:grpSp>
          <p:nvGrpSpPr>
            <p:cNvPr id="78" name="组合 77"/>
            <p:cNvGrpSpPr/>
            <p:nvPr/>
          </p:nvGrpSpPr>
          <p:grpSpPr>
            <a:xfrm>
              <a:off x="7010354" y="1825295"/>
              <a:ext cx="3908580" cy="461665"/>
              <a:chOff x="383458" y="1472769"/>
              <a:chExt cx="3908580" cy="461665"/>
            </a:xfrm>
          </p:grpSpPr>
          <p:sp>
            <p:nvSpPr>
              <p:cNvPr id="80" name="文本框 79"/>
              <p:cNvSpPr txBox="1"/>
              <p:nvPr/>
            </p:nvSpPr>
            <p:spPr>
              <a:xfrm>
                <a:off x="472206" y="1472769"/>
                <a:ext cx="3819832" cy="461665"/>
              </a:xfrm>
              <a:prstGeom prst="rect">
                <a:avLst/>
              </a:prstGeom>
              <a:noFill/>
            </p:spPr>
            <p:txBody>
              <a:bodyPr wrap="square" rtlCol="0">
                <a:spAutoFit/>
              </a:bodyPr>
              <a:lstStyle/>
              <a:p>
                <a:r>
                  <a:rPr lang="zh-CN" altLang="en-US" sz="2400" b="1" dirty="0" smtClean="0">
                    <a:latin typeface="+mj-ea"/>
                    <a:ea typeface="+mj-ea"/>
                  </a:rPr>
                  <a:t>后台数据库</a:t>
                </a:r>
                <a:endParaRPr lang="zh-CN" altLang="en-US" sz="2400" b="1" dirty="0">
                  <a:latin typeface="+mj-ea"/>
                  <a:ea typeface="+mj-ea"/>
                </a:endParaRPr>
              </a:p>
            </p:txBody>
          </p:sp>
          <p:cxnSp>
            <p:nvCxnSpPr>
              <p:cNvPr id="81" name="直接连接符 80"/>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6894242" y="2249514"/>
              <a:ext cx="5025307" cy="584775"/>
            </a:xfrm>
            <a:prstGeom prst="rect">
              <a:avLst/>
            </a:prstGeom>
          </p:spPr>
          <p:txBody>
            <a:bodyPr wrap="square">
              <a:spAutoFit/>
            </a:bodyPr>
            <a:lstStyle/>
            <a:p>
              <a:r>
                <a:rPr lang="zh-CN" altLang="en-US" sz="1600" dirty="0" smtClean="0">
                  <a:latin typeface="+mj-ea"/>
                  <a:ea typeface="+mj-ea"/>
                </a:rPr>
                <a:t>存储高校社团与企业赞助商的账户信息以及每个账号发布的信息内容</a:t>
              </a:r>
              <a:endParaRPr lang="zh-CN" altLang="en-US" sz="1600" dirty="0">
                <a:latin typeface="+mj-ea"/>
                <a:ea typeface="+mj-ea"/>
              </a:endParaRPr>
            </a:p>
          </p:txBody>
        </p:sp>
      </p:grpSp>
      <p:grpSp>
        <p:nvGrpSpPr>
          <p:cNvPr id="67" name="组合 66"/>
          <p:cNvGrpSpPr/>
          <p:nvPr/>
        </p:nvGrpSpPr>
        <p:grpSpPr>
          <a:xfrm>
            <a:off x="-19051" y="340072"/>
            <a:ext cx="1785254" cy="675969"/>
            <a:chOff x="285749" y="263872"/>
            <a:chExt cx="1785254" cy="675969"/>
          </a:xfrm>
        </p:grpSpPr>
        <p:grpSp>
          <p:nvGrpSpPr>
            <p:cNvPr id="68" name="组合 67"/>
            <p:cNvGrpSpPr/>
            <p:nvPr/>
          </p:nvGrpSpPr>
          <p:grpSpPr>
            <a:xfrm flipH="1">
              <a:off x="285749" y="263872"/>
              <a:ext cx="1623000" cy="675969"/>
              <a:chOff x="3533690" y="533400"/>
              <a:chExt cx="1637426" cy="675969"/>
            </a:xfrm>
            <a:solidFill>
              <a:srgbClr val="EE1C39"/>
            </a:solidFill>
          </p:grpSpPr>
          <p:sp>
            <p:nvSpPr>
              <p:cNvPr id="70" name="矩形 69"/>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文本框 7"/>
            <p:cNvSpPr txBox="1"/>
            <p:nvPr/>
          </p:nvSpPr>
          <p:spPr>
            <a:xfrm>
              <a:off x="928003" y="309468"/>
              <a:ext cx="1143000" cy="584775"/>
            </a:xfrm>
            <a:prstGeom prst="rect">
              <a:avLst/>
            </a:prstGeom>
            <a:noFill/>
          </p:spPr>
          <p:txBody>
            <a:bodyPr wrap="square" rtlCol="0">
              <a:spAutoFit/>
            </a:bodyPr>
            <a:lstStyle/>
            <a:p>
              <a:r>
                <a:rPr lang="en-US" altLang="zh-CN" sz="3200" spc="300" dirty="0">
                  <a:solidFill>
                    <a:schemeClr val="bg1"/>
                  </a:solidFill>
                  <a:latin typeface="Roboto" pitchFamily="2" charset="0"/>
                </a:rPr>
                <a:t>2</a:t>
              </a:r>
              <a:r>
                <a:rPr lang="en-US" altLang="zh-CN" sz="3200" spc="300" dirty="0" smtClean="0">
                  <a:solidFill>
                    <a:schemeClr val="bg1"/>
                  </a:solidFill>
                  <a:latin typeface="Roboto" pitchFamily="2" charset="0"/>
                </a:rPr>
                <a:t>.1</a:t>
              </a:r>
              <a:endParaRPr lang="zh-CN" altLang="en-US" sz="3200" spc="300" dirty="0">
                <a:solidFill>
                  <a:schemeClr val="bg1"/>
                </a:solidFill>
                <a:latin typeface="Roboto" pitchFamily="2" charset="0"/>
              </a:endParaRPr>
            </a:p>
          </p:txBody>
        </p:sp>
      </p:grpSp>
    </p:spTree>
    <p:extLst>
      <p:ext uri="{BB962C8B-B14F-4D97-AF65-F5344CB8AC3E}">
        <p14:creationId xmlns:p14="http://schemas.microsoft.com/office/powerpoint/2010/main" val="1793708778"/>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8</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数据库实现细节</a:t>
            </a:r>
            <a:endParaRPr lang="en-US" altLang="zh-CN" sz="4000" b="1" dirty="0">
              <a:latin typeface="+mj-ea"/>
              <a:ea typeface="+mj-ea"/>
            </a:endParaRPr>
          </a:p>
        </p:txBody>
      </p:sp>
      <p:grpSp>
        <p:nvGrpSpPr>
          <p:cNvPr id="4" name="组合 3"/>
          <p:cNvGrpSpPr/>
          <p:nvPr/>
        </p:nvGrpSpPr>
        <p:grpSpPr>
          <a:xfrm>
            <a:off x="1670442" y="1734729"/>
            <a:ext cx="2895678" cy="3943398"/>
            <a:chOff x="2752793" y="1734729"/>
            <a:chExt cx="2895678" cy="3943398"/>
          </a:xfrm>
        </p:grpSpPr>
        <p:sp>
          <p:nvSpPr>
            <p:cNvPr id="11" name="椭圆 10"/>
            <p:cNvSpPr/>
            <p:nvPr/>
          </p:nvSpPr>
          <p:spPr>
            <a:xfrm>
              <a:off x="2752793" y="1734729"/>
              <a:ext cx="2895678" cy="2895678"/>
            </a:xfrm>
            <a:prstGeom prst="ellipse">
              <a:avLst/>
            </a:prstGeom>
            <a:solidFill>
              <a:srgbClr val="EE1C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14049" y="2725063"/>
              <a:ext cx="2456476" cy="830997"/>
            </a:xfrm>
            <a:prstGeom prst="rect">
              <a:avLst/>
            </a:prstGeom>
          </p:spPr>
          <p:txBody>
            <a:bodyPr wrap="square">
              <a:spAutoFit/>
            </a:bodyPr>
            <a:lstStyle/>
            <a:p>
              <a:pPr algn="ctr"/>
              <a:r>
                <a:rPr lang="zh-CN" altLang="en-US" sz="2400" dirty="0">
                  <a:solidFill>
                    <a:schemeClr val="bg1"/>
                  </a:solidFill>
                  <a:latin typeface="+mj-ea"/>
                  <a:ea typeface="+mj-ea"/>
                </a:rPr>
                <a:t>用户基本信息为一个关系</a:t>
              </a:r>
              <a:endParaRPr lang="zh-CN" altLang="en-US" sz="2400" dirty="0">
                <a:solidFill>
                  <a:schemeClr val="bg1"/>
                </a:solidFill>
                <a:latin typeface="+mj-ea"/>
                <a:ea typeface="+mj-ea"/>
              </a:endParaRPr>
            </a:p>
          </p:txBody>
        </p:sp>
        <p:cxnSp>
          <p:nvCxnSpPr>
            <p:cNvPr id="34" name="直接连接符 33"/>
            <p:cNvCxnSpPr/>
            <p:nvPr/>
          </p:nvCxnSpPr>
          <p:spPr>
            <a:xfrm>
              <a:off x="4182222" y="4836882"/>
              <a:ext cx="0" cy="841245"/>
            </a:xfrm>
            <a:prstGeom prst="line">
              <a:avLst/>
            </a:prstGeom>
            <a:ln>
              <a:solidFill>
                <a:srgbClr val="EE1C39"/>
              </a:solidFill>
              <a:tailEnd type="ova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9051" y="340072"/>
            <a:ext cx="1785254" cy="675969"/>
            <a:chOff x="285749" y="263872"/>
            <a:chExt cx="1785254" cy="675969"/>
          </a:xfrm>
        </p:grpSpPr>
        <p:grpSp>
          <p:nvGrpSpPr>
            <p:cNvPr id="35" name="组合 34"/>
            <p:cNvGrpSpPr/>
            <p:nvPr/>
          </p:nvGrpSpPr>
          <p:grpSpPr>
            <a:xfrm flipH="1">
              <a:off x="285749" y="263872"/>
              <a:ext cx="1623000" cy="675969"/>
              <a:chOff x="3533690" y="533400"/>
              <a:chExt cx="1637426" cy="675969"/>
            </a:xfrm>
            <a:solidFill>
              <a:srgbClr val="EE1C39"/>
            </a:solidFill>
          </p:grpSpPr>
          <p:sp>
            <p:nvSpPr>
              <p:cNvPr id="37" name="矩形 36"/>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6"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2.2</a:t>
              </a:r>
              <a:endParaRPr lang="zh-CN" altLang="en-US" sz="3200" spc="300" dirty="0">
                <a:solidFill>
                  <a:schemeClr val="bg1"/>
                </a:solidFill>
                <a:latin typeface="Roboto" pitchFamily="2" charset="0"/>
              </a:endParaRPr>
            </a:p>
          </p:txBody>
        </p:sp>
      </p:grpSp>
      <p:grpSp>
        <p:nvGrpSpPr>
          <p:cNvPr id="45" name="组合 44"/>
          <p:cNvGrpSpPr/>
          <p:nvPr/>
        </p:nvGrpSpPr>
        <p:grpSpPr>
          <a:xfrm>
            <a:off x="7113550" y="1742988"/>
            <a:ext cx="2895678" cy="3943398"/>
            <a:chOff x="2752793" y="1734729"/>
            <a:chExt cx="2895678" cy="3943398"/>
          </a:xfrm>
        </p:grpSpPr>
        <p:sp>
          <p:nvSpPr>
            <p:cNvPr id="46" name="椭圆 45"/>
            <p:cNvSpPr/>
            <p:nvPr/>
          </p:nvSpPr>
          <p:spPr>
            <a:xfrm>
              <a:off x="2752793" y="1734729"/>
              <a:ext cx="2895678" cy="2895678"/>
            </a:xfrm>
            <a:prstGeom prst="ellipse">
              <a:avLst/>
            </a:prstGeom>
            <a:solidFill>
              <a:srgbClr val="EE1C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14049" y="2725063"/>
              <a:ext cx="2456476" cy="1200329"/>
            </a:xfrm>
            <a:prstGeom prst="rect">
              <a:avLst/>
            </a:prstGeom>
          </p:spPr>
          <p:txBody>
            <a:bodyPr wrap="square">
              <a:spAutoFit/>
            </a:bodyPr>
            <a:lstStyle/>
            <a:p>
              <a:pPr algn="ctr"/>
              <a:r>
                <a:rPr lang="zh-CN" altLang="en-US" sz="2400" dirty="0">
                  <a:solidFill>
                    <a:schemeClr val="bg1"/>
                  </a:solidFill>
                  <a:latin typeface="+mj-ea"/>
                  <a:ea typeface="+mj-ea"/>
                </a:rPr>
                <a:t>用户和活动都有一个独一无二的</a:t>
              </a:r>
              <a:r>
                <a:rPr lang="en-US" altLang="zh-CN" sz="2400" dirty="0">
                  <a:solidFill>
                    <a:schemeClr val="bg1"/>
                  </a:solidFill>
                  <a:latin typeface="+mj-ea"/>
                  <a:ea typeface="+mj-ea"/>
                </a:rPr>
                <a:t>ID</a:t>
              </a:r>
              <a:r>
                <a:rPr lang="zh-CN" altLang="en-US" sz="2400" dirty="0">
                  <a:solidFill>
                    <a:schemeClr val="bg1"/>
                  </a:solidFill>
                  <a:latin typeface="+mj-ea"/>
                  <a:ea typeface="+mj-ea"/>
                </a:rPr>
                <a:t>辨别</a:t>
              </a:r>
              <a:endParaRPr lang="zh-CN" altLang="en-US" sz="2400" dirty="0">
                <a:solidFill>
                  <a:schemeClr val="bg1"/>
                </a:solidFill>
                <a:latin typeface="+mj-ea"/>
                <a:ea typeface="+mj-ea"/>
              </a:endParaRPr>
            </a:p>
          </p:txBody>
        </p:sp>
        <p:cxnSp>
          <p:nvCxnSpPr>
            <p:cNvPr id="48" name="直接连接符 47"/>
            <p:cNvCxnSpPr/>
            <p:nvPr/>
          </p:nvCxnSpPr>
          <p:spPr>
            <a:xfrm>
              <a:off x="4182222" y="4836882"/>
              <a:ext cx="0" cy="841245"/>
            </a:xfrm>
            <a:prstGeom prst="line">
              <a:avLst/>
            </a:prstGeom>
            <a:ln>
              <a:solidFill>
                <a:srgbClr val="EE1C39"/>
              </a:soli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638145"/>
      </p:ext>
    </p:extLst>
  </p:cSld>
  <p:clrMapOvr>
    <a:masterClrMapping/>
  </p:clrMapOvr>
  <mc:AlternateContent xmlns:mc="http://schemas.openxmlformats.org/markup-compatibility/2006" xmlns:p14="http://schemas.microsoft.com/office/powerpoint/2010/main">
    <mc:Choice Requires="p14">
      <p:transition spd="slow" p14:dur="800" advTm="2000">
        <p:circle/>
      </p:transition>
    </mc:Choice>
    <mc:Fallback xmlns="">
      <p:transition spd="slow" advTm="2000">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9</a:t>
            </a:fld>
            <a:endParaRPr lang="zh-CN" altLang="en-US" sz="1800" dirty="0">
              <a:solidFill>
                <a:schemeClr val="bg1"/>
              </a:solidFill>
              <a:latin typeface="Roboto" pitchFamily="2" charset="0"/>
            </a:endParaRPr>
          </a:p>
        </p:txBody>
      </p:sp>
      <p:sp>
        <p:nvSpPr>
          <p:cNvPr id="13" name="文本框 12"/>
          <p:cNvSpPr txBox="1"/>
          <p:nvPr/>
        </p:nvSpPr>
        <p:spPr>
          <a:xfrm>
            <a:off x="1794449" y="340072"/>
            <a:ext cx="8302493" cy="707886"/>
          </a:xfrm>
          <a:prstGeom prst="rect">
            <a:avLst/>
          </a:prstGeom>
          <a:noFill/>
        </p:spPr>
        <p:txBody>
          <a:bodyPr wrap="square" rtlCol="0">
            <a:spAutoFit/>
          </a:bodyPr>
          <a:lstStyle/>
          <a:p>
            <a:r>
              <a:rPr lang="zh-CN" altLang="en-US" sz="4000" b="1" dirty="0" smtClean="0">
                <a:latin typeface="+mj-ea"/>
                <a:ea typeface="+mj-ea"/>
              </a:rPr>
              <a:t>数据库实现细节</a:t>
            </a:r>
            <a:endParaRPr lang="en-US" altLang="zh-CN" sz="4000" b="1" dirty="0">
              <a:latin typeface="+mj-ea"/>
              <a:ea typeface="+mj-ea"/>
            </a:endParaRPr>
          </a:p>
        </p:txBody>
      </p:sp>
      <p:grpSp>
        <p:nvGrpSpPr>
          <p:cNvPr id="2" name="组合 1"/>
          <p:cNvGrpSpPr/>
          <p:nvPr/>
        </p:nvGrpSpPr>
        <p:grpSpPr>
          <a:xfrm>
            <a:off x="4421068" y="2140921"/>
            <a:ext cx="3255784" cy="3255784"/>
            <a:chOff x="4259262" y="2338122"/>
            <a:chExt cx="1836738" cy="1836738"/>
          </a:xfrm>
        </p:grpSpPr>
        <p:sp>
          <p:nvSpPr>
            <p:cNvPr id="11" name="Freeform 5"/>
            <p:cNvSpPr>
              <a:spLocks/>
            </p:cNvSpPr>
            <p:nvPr/>
          </p:nvSpPr>
          <p:spPr bwMode="auto">
            <a:xfrm>
              <a:off x="4719637" y="3258872"/>
              <a:ext cx="915988" cy="915988"/>
            </a:xfrm>
            <a:custGeom>
              <a:avLst/>
              <a:gdLst>
                <a:gd name="T0" fmla="*/ 243 w 243"/>
                <a:gd name="T1" fmla="*/ 210 h 243"/>
                <a:gd name="T2" fmla="*/ 122 w 243"/>
                <a:gd name="T3" fmla="*/ 243 h 243"/>
                <a:gd name="T4" fmla="*/ 0 w 243"/>
                <a:gd name="T5" fmla="*/ 210 h 243"/>
                <a:gd name="T6" fmla="*/ 0 w 243"/>
                <a:gd name="T7" fmla="*/ 210 h 243"/>
                <a:gd name="T8" fmla="*/ 121 w 243"/>
                <a:gd name="T9" fmla="*/ 0 h 243"/>
                <a:gd name="T10" fmla="*/ 122 w 243"/>
                <a:gd name="T11" fmla="*/ 0 h 243"/>
                <a:gd name="T12" fmla="*/ 243 w 243"/>
                <a:gd name="T13" fmla="*/ 210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243" y="210"/>
                  </a:moveTo>
                  <a:cubicBezTo>
                    <a:pt x="207" y="231"/>
                    <a:pt x="166" y="243"/>
                    <a:pt x="122" y="243"/>
                  </a:cubicBezTo>
                  <a:cubicBezTo>
                    <a:pt x="77" y="243"/>
                    <a:pt x="36" y="231"/>
                    <a:pt x="0" y="210"/>
                  </a:cubicBezTo>
                  <a:cubicBezTo>
                    <a:pt x="0" y="210"/>
                    <a:pt x="0" y="210"/>
                    <a:pt x="0" y="210"/>
                  </a:cubicBezTo>
                  <a:cubicBezTo>
                    <a:pt x="121" y="0"/>
                    <a:pt x="121" y="0"/>
                    <a:pt x="121" y="0"/>
                  </a:cubicBezTo>
                  <a:cubicBezTo>
                    <a:pt x="122" y="0"/>
                    <a:pt x="122" y="0"/>
                    <a:pt x="122" y="0"/>
                  </a:cubicBezTo>
                  <a:lnTo>
                    <a:pt x="243" y="21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4259262" y="3258872"/>
              <a:ext cx="915988" cy="792163"/>
            </a:xfrm>
            <a:custGeom>
              <a:avLst/>
              <a:gdLst>
                <a:gd name="T0" fmla="*/ 122 w 243"/>
                <a:gd name="T1" fmla="*/ 210 h 210"/>
                <a:gd name="T2" fmla="*/ 122 w 243"/>
                <a:gd name="T3" fmla="*/ 210 h 210"/>
                <a:gd name="T4" fmla="*/ 0 w 243"/>
                <a:gd name="T5" fmla="*/ 0 h 210"/>
                <a:gd name="T6" fmla="*/ 243 w 243"/>
                <a:gd name="T7" fmla="*/ 0 h 210"/>
                <a:gd name="T8" fmla="*/ 243 w 243"/>
                <a:gd name="T9" fmla="*/ 0 h 210"/>
                <a:gd name="T10" fmla="*/ 122 w 243"/>
                <a:gd name="T11" fmla="*/ 210 h 210"/>
              </a:gdLst>
              <a:ahLst/>
              <a:cxnLst>
                <a:cxn ang="0">
                  <a:pos x="T0" y="T1"/>
                </a:cxn>
                <a:cxn ang="0">
                  <a:pos x="T2" y="T3"/>
                </a:cxn>
                <a:cxn ang="0">
                  <a:pos x="T4" y="T5"/>
                </a:cxn>
                <a:cxn ang="0">
                  <a:pos x="T6" y="T7"/>
                </a:cxn>
                <a:cxn ang="0">
                  <a:pos x="T8" y="T9"/>
                </a:cxn>
                <a:cxn ang="0">
                  <a:pos x="T10" y="T11"/>
                </a:cxn>
              </a:cxnLst>
              <a:rect l="0" t="0" r="r" b="b"/>
              <a:pathLst>
                <a:path w="243" h="210">
                  <a:moveTo>
                    <a:pt x="122" y="210"/>
                  </a:moveTo>
                  <a:cubicBezTo>
                    <a:pt x="122" y="210"/>
                    <a:pt x="122" y="210"/>
                    <a:pt x="122" y="210"/>
                  </a:cubicBezTo>
                  <a:cubicBezTo>
                    <a:pt x="49" y="168"/>
                    <a:pt x="0" y="90"/>
                    <a:pt x="0" y="0"/>
                  </a:cubicBezTo>
                  <a:cubicBezTo>
                    <a:pt x="243" y="0"/>
                    <a:pt x="243" y="0"/>
                    <a:pt x="243" y="0"/>
                  </a:cubicBezTo>
                  <a:cubicBezTo>
                    <a:pt x="243" y="0"/>
                    <a:pt x="243" y="0"/>
                    <a:pt x="243" y="0"/>
                  </a:cubicBezTo>
                  <a:lnTo>
                    <a:pt x="122" y="210"/>
                  </a:lnTo>
                  <a:close/>
                </a:path>
              </a:pathLst>
            </a:custGeom>
            <a:solidFill>
              <a:srgbClr val="2B3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p:cNvSpPr>
            <p:nvPr/>
          </p:nvSpPr>
          <p:spPr bwMode="auto">
            <a:xfrm>
              <a:off x="5180012" y="3258872"/>
              <a:ext cx="915988" cy="792163"/>
            </a:xfrm>
            <a:custGeom>
              <a:avLst/>
              <a:gdLst>
                <a:gd name="T0" fmla="*/ 121 w 243"/>
                <a:gd name="T1" fmla="*/ 210 h 210"/>
                <a:gd name="T2" fmla="*/ 0 w 243"/>
                <a:gd name="T3" fmla="*/ 0 h 210"/>
                <a:gd name="T4" fmla="*/ 242 w 243"/>
                <a:gd name="T5" fmla="*/ 0 h 210"/>
                <a:gd name="T6" fmla="*/ 243 w 243"/>
                <a:gd name="T7" fmla="*/ 0 h 210"/>
                <a:gd name="T8" fmla="*/ 121 w 243"/>
                <a:gd name="T9" fmla="*/ 210 h 210"/>
              </a:gdLst>
              <a:ahLst/>
              <a:cxnLst>
                <a:cxn ang="0">
                  <a:pos x="T0" y="T1"/>
                </a:cxn>
                <a:cxn ang="0">
                  <a:pos x="T2" y="T3"/>
                </a:cxn>
                <a:cxn ang="0">
                  <a:pos x="T4" y="T5"/>
                </a:cxn>
                <a:cxn ang="0">
                  <a:pos x="T6" y="T7"/>
                </a:cxn>
                <a:cxn ang="0">
                  <a:pos x="T8" y="T9"/>
                </a:cxn>
              </a:cxnLst>
              <a:rect l="0" t="0" r="r" b="b"/>
              <a:pathLst>
                <a:path w="243" h="210">
                  <a:moveTo>
                    <a:pt x="121" y="210"/>
                  </a:moveTo>
                  <a:cubicBezTo>
                    <a:pt x="0" y="0"/>
                    <a:pt x="0" y="0"/>
                    <a:pt x="0" y="0"/>
                  </a:cubicBezTo>
                  <a:cubicBezTo>
                    <a:pt x="242" y="0"/>
                    <a:pt x="242" y="0"/>
                    <a:pt x="242" y="0"/>
                  </a:cubicBezTo>
                  <a:cubicBezTo>
                    <a:pt x="243" y="0"/>
                    <a:pt x="243" y="0"/>
                    <a:pt x="243" y="0"/>
                  </a:cubicBezTo>
                  <a:cubicBezTo>
                    <a:pt x="243" y="90"/>
                    <a:pt x="194" y="168"/>
                    <a:pt x="121" y="210"/>
                  </a:cubicBezTo>
                  <a:close/>
                </a:path>
              </a:pathLst>
            </a:custGeom>
            <a:solidFill>
              <a:srgbClr val="2B3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4259262" y="2461947"/>
              <a:ext cx="920750" cy="796925"/>
            </a:xfrm>
            <a:custGeom>
              <a:avLst/>
              <a:gdLst>
                <a:gd name="T0" fmla="*/ 243 w 244"/>
                <a:gd name="T1" fmla="*/ 211 h 211"/>
                <a:gd name="T2" fmla="*/ 0 w 244"/>
                <a:gd name="T3" fmla="*/ 211 h 211"/>
                <a:gd name="T4" fmla="*/ 0 w 244"/>
                <a:gd name="T5" fmla="*/ 210 h 211"/>
                <a:gd name="T6" fmla="*/ 122 w 244"/>
                <a:gd name="T7" fmla="*/ 0 h 211"/>
                <a:gd name="T8" fmla="*/ 122 w 244"/>
                <a:gd name="T9" fmla="*/ 0 h 211"/>
                <a:gd name="T10" fmla="*/ 244 w 244"/>
                <a:gd name="T11" fmla="*/ 210 h 211"/>
                <a:gd name="T12" fmla="*/ 243 w 244"/>
                <a:gd name="T13" fmla="*/ 211 h 211"/>
              </a:gdLst>
              <a:ahLst/>
              <a:cxnLst>
                <a:cxn ang="0">
                  <a:pos x="T0" y="T1"/>
                </a:cxn>
                <a:cxn ang="0">
                  <a:pos x="T2" y="T3"/>
                </a:cxn>
                <a:cxn ang="0">
                  <a:pos x="T4" y="T5"/>
                </a:cxn>
                <a:cxn ang="0">
                  <a:pos x="T6" y="T7"/>
                </a:cxn>
                <a:cxn ang="0">
                  <a:pos x="T8" y="T9"/>
                </a:cxn>
                <a:cxn ang="0">
                  <a:pos x="T10" y="T11"/>
                </a:cxn>
                <a:cxn ang="0">
                  <a:pos x="T12" y="T13"/>
                </a:cxn>
              </a:cxnLst>
              <a:rect l="0" t="0" r="r" b="b"/>
              <a:pathLst>
                <a:path w="244" h="211">
                  <a:moveTo>
                    <a:pt x="243" y="211"/>
                  </a:moveTo>
                  <a:cubicBezTo>
                    <a:pt x="0" y="211"/>
                    <a:pt x="0" y="211"/>
                    <a:pt x="0" y="211"/>
                  </a:cubicBezTo>
                  <a:cubicBezTo>
                    <a:pt x="0" y="210"/>
                    <a:pt x="0" y="210"/>
                    <a:pt x="0" y="210"/>
                  </a:cubicBezTo>
                  <a:cubicBezTo>
                    <a:pt x="0" y="120"/>
                    <a:pt x="49" y="42"/>
                    <a:pt x="122" y="0"/>
                  </a:cubicBezTo>
                  <a:cubicBezTo>
                    <a:pt x="122" y="0"/>
                    <a:pt x="122" y="0"/>
                    <a:pt x="122" y="0"/>
                  </a:cubicBezTo>
                  <a:cubicBezTo>
                    <a:pt x="244" y="210"/>
                    <a:pt x="244" y="210"/>
                    <a:pt x="244" y="210"/>
                  </a:cubicBezTo>
                  <a:cubicBezTo>
                    <a:pt x="243" y="211"/>
                    <a:pt x="243" y="211"/>
                    <a:pt x="243" y="211"/>
                  </a:cubicBezTo>
                  <a:close/>
                </a:path>
              </a:pathLst>
            </a:custGeom>
            <a:solidFill>
              <a:srgbClr val="38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5180012" y="2461947"/>
              <a:ext cx="915988" cy="796925"/>
            </a:xfrm>
            <a:custGeom>
              <a:avLst/>
              <a:gdLst>
                <a:gd name="T0" fmla="*/ 242 w 243"/>
                <a:gd name="T1" fmla="*/ 211 h 211"/>
                <a:gd name="T2" fmla="*/ 0 w 243"/>
                <a:gd name="T3" fmla="*/ 211 h 211"/>
                <a:gd name="T4" fmla="*/ 0 w 243"/>
                <a:gd name="T5" fmla="*/ 210 h 211"/>
                <a:gd name="T6" fmla="*/ 121 w 243"/>
                <a:gd name="T7" fmla="*/ 0 h 211"/>
                <a:gd name="T8" fmla="*/ 121 w 243"/>
                <a:gd name="T9" fmla="*/ 0 h 211"/>
                <a:gd name="T10" fmla="*/ 243 w 243"/>
                <a:gd name="T11" fmla="*/ 210 h 211"/>
                <a:gd name="T12" fmla="*/ 243 w 243"/>
                <a:gd name="T13" fmla="*/ 211 h 211"/>
                <a:gd name="T14" fmla="*/ 242 w 243"/>
                <a:gd name="T15" fmla="*/ 211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11">
                  <a:moveTo>
                    <a:pt x="242" y="211"/>
                  </a:moveTo>
                  <a:cubicBezTo>
                    <a:pt x="0" y="211"/>
                    <a:pt x="0" y="211"/>
                    <a:pt x="0" y="211"/>
                  </a:cubicBezTo>
                  <a:cubicBezTo>
                    <a:pt x="0" y="210"/>
                    <a:pt x="0" y="210"/>
                    <a:pt x="0" y="210"/>
                  </a:cubicBezTo>
                  <a:cubicBezTo>
                    <a:pt x="121" y="0"/>
                    <a:pt x="121" y="0"/>
                    <a:pt x="121" y="0"/>
                  </a:cubicBezTo>
                  <a:cubicBezTo>
                    <a:pt x="121" y="0"/>
                    <a:pt x="121" y="0"/>
                    <a:pt x="121" y="0"/>
                  </a:cubicBezTo>
                  <a:cubicBezTo>
                    <a:pt x="194" y="42"/>
                    <a:pt x="243" y="120"/>
                    <a:pt x="243" y="210"/>
                  </a:cubicBezTo>
                  <a:cubicBezTo>
                    <a:pt x="243" y="210"/>
                    <a:pt x="243" y="210"/>
                    <a:pt x="243" y="211"/>
                  </a:cubicBezTo>
                  <a:lnTo>
                    <a:pt x="242" y="211"/>
                  </a:lnTo>
                  <a:close/>
                </a:path>
              </a:pathLst>
            </a:custGeom>
            <a:solidFill>
              <a:srgbClr val="38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4719637" y="2338122"/>
              <a:ext cx="915988" cy="915988"/>
            </a:xfrm>
            <a:custGeom>
              <a:avLst/>
              <a:gdLst>
                <a:gd name="T0" fmla="*/ 122 w 243"/>
                <a:gd name="T1" fmla="*/ 243 h 243"/>
                <a:gd name="T2" fmla="*/ 0 w 243"/>
                <a:gd name="T3" fmla="*/ 33 h 243"/>
                <a:gd name="T4" fmla="*/ 0 w 243"/>
                <a:gd name="T5" fmla="*/ 33 h 243"/>
                <a:gd name="T6" fmla="*/ 122 w 243"/>
                <a:gd name="T7" fmla="*/ 0 h 243"/>
                <a:gd name="T8" fmla="*/ 243 w 243"/>
                <a:gd name="T9" fmla="*/ 33 h 243"/>
                <a:gd name="T10" fmla="*/ 243 w 243"/>
                <a:gd name="T11" fmla="*/ 33 h 243"/>
                <a:gd name="T12" fmla="*/ 122 w 243"/>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43" h="243">
                  <a:moveTo>
                    <a:pt x="122" y="243"/>
                  </a:moveTo>
                  <a:cubicBezTo>
                    <a:pt x="0" y="33"/>
                    <a:pt x="0" y="33"/>
                    <a:pt x="0" y="33"/>
                  </a:cubicBezTo>
                  <a:cubicBezTo>
                    <a:pt x="0" y="33"/>
                    <a:pt x="0" y="33"/>
                    <a:pt x="0" y="33"/>
                  </a:cubicBezTo>
                  <a:cubicBezTo>
                    <a:pt x="36" y="12"/>
                    <a:pt x="77" y="0"/>
                    <a:pt x="122" y="0"/>
                  </a:cubicBezTo>
                  <a:cubicBezTo>
                    <a:pt x="166" y="0"/>
                    <a:pt x="207" y="12"/>
                    <a:pt x="243" y="33"/>
                  </a:cubicBezTo>
                  <a:cubicBezTo>
                    <a:pt x="243" y="33"/>
                    <a:pt x="243" y="33"/>
                    <a:pt x="243" y="33"/>
                  </a:cubicBezTo>
                  <a:lnTo>
                    <a:pt x="122" y="243"/>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4692649" y="2828660"/>
              <a:ext cx="969963" cy="844550"/>
            </a:xfrm>
            <a:custGeom>
              <a:avLst/>
              <a:gdLst>
                <a:gd name="T0" fmla="*/ 152 w 611"/>
                <a:gd name="T1" fmla="*/ 532 h 532"/>
                <a:gd name="T2" fmla="*/ 0 w 611"/>
                <a:gd name="T3" fmla="*/ 266 h 532"/>
                <a:gd name="T4" fmla="*/ 152 w 611"/>
                <a:gd name="T5" fmla="*/ 0 h 532"/>
                <a:gd name="T6" fmla="*/ 459 w 611"/>
                <a:gd name="T7" fmla="*/ 0 h 532"/>
                <a:gd name="T8" fmla="*/ 611 w 611"/>
                <a:gd name="T9" fmla="*/ 266 h 532"/>
                <a:gd name="T10" fmla="*/ 459 w 611"/>
                <a:gd name="T11" fmla="*/ 532 h 532"/>
                <a:gd name="T12" fmla="*/ 152 w 611"/>
                <a:gd name="T13" fmla="*/ 532 h 532"/>
              </a:gdLst>
              <a:ahLst/>
              <a:cxnLst>
                <a:cxn ang="0">
                  <a:pos x="T0" y="T1"/>
                </a:cxn>
                <a:cxn ang="0">
                  <a:pos x="T2" y="T3"/>
                </a:cxn>
                <a:cxn ang="0">
                  <a:pos x="T4" y="T5"/>
                </a:cxn>
                <a:cxn ang="0">
                  <a:pos x="T6" y="T7"/>
                </a:cxn>
                <a:cxn ang="0">
                  <a:pos x="T8" y="T9"/>
                </a:cxn>
                <a:cxn ang="0">
                  <a:pos x="T10" y="T11"/>
                </a:cxn>
                <a:cxn ang="0">
                  <a:pos x="T12" y="T13"/>
                </a:cxn>
              </a:cxnLst>
              <a:rect l="0" t="0" r="r" b="b"/>
              <a:pathLst>
                <a:path w="611" h="532">
                  <a:moveTo>
                    <a:pt x="152" y="532"/>
                  </a:moveTo>
                  <a:lnTo>
                    <a:pt x="0" y="266"/>
                  </a:lnTo>
                  <a:lnTo>
                    <a:pt x="152" y="0"/>
                  </a:lnTo>
                  <a:lnTo>
                    <a:pt x="459" y="0"/>
                  </a:lnTo>
                  <a:lnTo>
                    <a:pt x="611" y="266"/>
                  </a:lnTo>
                  <a:lnTo>
                    <a:pt x="459" y="532"/>
                  </a:lnTo>
                  <a:lnTo>
                    <a:pt x="152" y="5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8352608" y="1999414"/>
            <a:ext cx="3908582" cy="3066118"/>
            <a:chOff x="8245686" y="2141505"/>
            <a:chExt cx="3908582" cy="3066118"/>
          </a:xfrm>
        </p:grpSpPr>
        <p:grpSp>
          <p:nvGrpSpPr>
            <p:cNvPr id="21" name="组合 20"/>
            <p:cNvGrpSpPr/>
            <p:nvPr/>
          </p:nvGrpSpPr>
          <p:grpSpPr>
            <a:xfrm>
              <a:off x="8245688" y="2141505"/>
              <a:ext cx="3908580" cy="400110"/>
              <a:chOff x="383458" y="1510093"/>
              <a:chExt cx="3908580" cy="400110"/>
            </a:xfrm>
          </p:grpSpPr>
          <p:sp>
            <p:nvSpPr>
              <p:cNvPr id="23" name="文本框 22"/>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4.</a:t>
                </a:r>
                <a:r>
                  <a:rPr lang="zh-CN" altLang="en-US" sz="2000" dirty="0" smtClean="0">
                    <a:latin typeface="+mj-ea"/>
                    <a:ea typeface="+mj-ea"/>
                  </a:rPr>
                  <a:t>系统</a:t>
                </a:r>
                <a:r>
                  <a:rPr lang="zh-CN" altLang="en-US" sz="2000" dirty="0">
                    <a:latin typeface="+mj-ea"/>
                    <a:ea typeface="+mj-ea"/>
                  </a:rPr>
                  <a:t>角色为一个关系</a:t>
                </a:r>
                <a:endParaRPr lang="zh-CN" altLang="en-US" sz="2000" dirty="0">
                  <a:latin typeface="+mj-ea"/>
                  <a:ea typeface="+mj-ea"/>
                </a:endParaRPr>
              </a:p>
            </p:txBody>
          </p:sp>
          <p:cxnSp>
            <p:nvCxnSpPr>
              <p:cNvPr id="24" name="直接连接符 23"/>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245687" y="3499909"/>
              <a:ext cx="3908580" cy="400110"/>
              <a:chOff x="383458" y="1510093"/>
              <a:chExt cx="3908580" cy="400110"/>
            </a:xfrm>
          </p:grpSpPr>
          <p:sp>
            <p:nvSpPr>
              <p:cNvPr id="28" name="文本框 27"/>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5.</a:t>
                </a:r>
                <a:r>
                  <a:rPr lang="zh-CN" altLang="en-US" sz="2000" dirty="0" smtClean="0">
                    <a:latin typeface="+mj-ea"/>
                    <a:ea typeface="+mj-ea"/>
                  </a:rPr>
                  <a:t>角色</a:t>
                </a:r>
                <a:r>
                  <a:rPr lang="zh-CN" altLang="en-US" sz="2000" dirty="0">
                    <a:latin typeface="+mj-ea"/>
                    <a:ea typeface="+mj-ea"/>
                  </a:rPr>
                  <a:t>权限为一个关系</a:t>
                </a:r>
                <a:endParaRPr lang="zh-CN" altLang="en-US" sz="2000" dirty="0">
                  <a:latin typeface="+mj-ea"/>
                  <a:ea typeface="+mj-ea"/>
                </a:endParaRPr>
              </a:p>
            </p:txBody>
          </p:sp>
          <p:cxnSp>
            <p:nvCxnSpPr>
              <p:cNvPr id="29" name="直接连接符 28"/>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8245686" y="4807513"/>
              <a:ext cx="3908580" cy="400110"/>
              <a:chOff x="383458" y="1510093"/>
              <a:chExt cx="3908580" cy="400110"/>
            </a:xfrm>
          </p:grpSpPr>
          <p:sp>
            <p:nvSpPr>
              <p:cNvPr id="33" name="文本框 32"/>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6.</a:t>
                </a:r>
                <a:r>
                  <a:rPr lang="zh-CN" altLang="en-US" sz="2000" dirty="0" smtClean="0">
                    <a:latin typeface="+mj-ea"/>
                    <a:ea typeface="+mj-ea"/>
                  </a:rPr>
                  <a:t>用户</a:t>
                </a:r>
                <a:r>
                  <a:rPr lang="zh-CN" altLang="en-US" sz="2000" dirty="0">
                    <a:latin typeface="+mj-ea"/>
                    <a:ea typeface="+mj-ea"/>
                  </a:rPr>
                  <a:t>角色为一个关系</a:t>
                </a:r>
                <a:endParaRPr lang="zh-CN" altLang="en-US" sz="2000" dirty="0">
                  <a:latin typeface="+mj-ea"/>
                  <a:ea typeface="+mj-ea"/>
                </a:endParaRPr>
              </a:p>
            </p:txBody>
          </p:sp>
          <p:cxnSp>
            <p:nvCxnSpPr>
              <p:cNvPr id="34" name="直接连接符 33"/>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grpSp>
        <p:nvGrpSpPr>
          <p:cNvPr id="35" name="组合 34"/>
          <p:cNvGrpSpPr/>
          <p:nvPr/>
        </p:nvGrpSpPr>
        <p:grpSpPr>
          <a:xfrm>
            <a:off x="469847" y="1999414"/>
            <a:ext cx="3908582" cy="3066118"/>
            <a:chOff x="8245686" y="2141505"/>
            <a:chExt cx="3908582" cy="3066118"/>
          </a:xfrm>
        </p:grpSpPr>
        <p:grpSp>
          <p:nvGrpSpPr>
            <p:cNvPr id="47" name="组合 46"/>
            <p:cNvGrpSpPr/>
            <p:nvPr/>
          </p:nvGrpSpPr>
          <p:grpSpPr>
            <a:xfrm>
              <a:off x="8245688" y="2141505"/>
              <a:ext cx="3908580" cy="400110"/>
              <a:chOff x="383458" y="1510093"/>
              <a:chExt cx="3908580" cy="400110"/>
            </a:xfrm>
          </p:grpSpPr>
          <p:sp>
            <p:nvSpPr>
              <p:cNvPr id="49" name="文本框 48"/>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1.</a:t>
                </a:r>
                <a:r>
                  <a:rPr lang="zh-CN" altLang="en-US" sz="2000" dirty="0" smtClean="0">
                    <a:latin typeface="+mj-ea"/>
                    <a:ea typeface="+mj-ea"/>
                  </a:rPr>
                  <a:t>赞助</a:t>
                </a:r>
                <a:r>
                  <a:rPr lang="zh-CN" altLang="en-US" sz="2000" dirty="0">
                    <a:latin typeface="+mj-ea"/>
                    <a:ea typeface="+mj-ea"/>
                  </a:rPr>
                  <a:t>需求为一个关系</a:t>
                </a:r>
                <a:endParaRPr lang="zh-CN" altLang="en-US" sz="2000" dirty="0">
                  <a:latin typeface="+mj-ea"/>
                  <a:ea typeface="+mj-ea"/>
                </a:endParaRPr>
              </a:p>
            </p:txBody>
          </p:sp>
          <p:cxnSp>
            <p:nvCxnSpPr>
              <p:cNvPr id="50" name="直接连接符 49"/>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8245687" y="3499909"/>
              <a:ext cx="3908580" cy="400110"/>
              <a:chOff x="383458" y="1510093"/>
              <a:chExt cx="3908580" cy="400110"/>
            </a:xfrm>
          </p:grpSpPr>
          <p:sp>
            <p:nvSpPr>
              <p:cNvPr id="45" name="文本框 44"/>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2.</a:t>
                </a:r>
                <a:r>
                  <a:rPr lang="zh-CN" altLang="en-US" sz="2000" dirty="0" smtClean="0">
                    <a:latin typeface="+mj-ea"/>
                    <a:ea typeface="+mj-ea"/>
                  </a:rPr>
                  <a:t>活动</a:t>
                </a:r>
                <a:r>
                  <a:rPr lang="zh-CN" altLang="en-US" sz="2000" dirty="0">
                    <a:latin typeface="+mj-ea"/>
                    <a:ea typeface="+mj-ea"/>
                  </a:rPr>
                  <a:t>需求为一个关系</a:t>
                </a:r>
                <a:endParaRPr lang="zh-CN" altLang="en-US" sz="2000" dirty="0">
                  <a:latin typeface="+mj-ea"/>
                  <a:ea typeface="+mj-ea"/>
                </a:endParaRPr>
              </a:p>
            </p:txBody>
          </p:sp>
          <p:cxnSp>
            <p:nvCxnSpPr>
              <p:cNvPr id="46" name="直接连接符 45"/>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8245686" y="4807513"/>
              <a:ext cx="3908580" cy="400110"/>
              <a:chOff x="383458" y="1510093"/>
              <a:chExt cx="3908580" cy="400110"/>
            </a:xfrm>
          </p:grpSpPr>
          <p:sp>
            <p:nvSpPr>
              <p:cNvPr id="41" name="文本框 40"/>
              <p:cNvSpPr txBox="1"/>
              <p:nvPr/>
            </p:nvSpPr>
            <p:spPr>
              <a:xfrm>
                <a:off x="472206" y="1510093"/>
                <a:ext cx="3819832" cy="400110"/>
              </a:xfrm>
              <a:prstGeom prst="rect">
                <a:avLst/>
              </a:prstGeom>
              <a:noFill/>
            </p:spPr>
            <p:txBody>
              <a:bodyPr wrap="square" rtlCol="0">
                <a:spAutoFit/>
              </a:bodyPr>
              <a:lstStyle/>
              <a:p>
                <a:r>
                  <a:rPr lang="en-US" altLang="zh-CN" sz="2000" dirty="0" smtClean="0">
                    <a:latin typeface="+mj-ea"/>
                    <a:ea typeface="+mj-ea"/>
                  </a:rPr>
                  <a:t>3.</a:t>
                </a:r>
                <a:r>
                  <a:rPr lang="zh-CN" altLang="en-US" sz="2000" dirty="0" smtClean="0">
                    <a:latin typeface="+mj-ea"/>
                    <a:ea typeface="+mj-ea"/>
                  </a:rPr>
                  <a:t>基本</a:t>
                </a:r>
                <a:r>
                  <a:rPr lang="zh-CN" altLang="en-US" sz="2000" dirty="0">
                    <a:latin typeface="+mj-ea"/>
                    <a:ea typeface="+mj-ea"/>
                  </a:rPr>
                  <a:t>权限为一个关系</a:t>
                </a:r>
                <a:endParaRPr lang="zh-CN" altLang="en-US" sz="2000" dirty="0">
                  <a:latin typeface="+mj-ea"/>
                  <a:ea typeface="+mj-ea"/>
                </a:endParaRPr>
              </a:p>
            </p:txBody>
          </p:sp>
          <p:cxnSp>
            <p:nvCxnSpPr>
              <p:cNvPr id="42" name="直接连接符 41"/>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grpSp>
        <p:nvGrpSpPr>
          <p:cNvPr id="52" name="组合 51"/>
          <p:cNvGrpSpPr/>
          <p:nvPr/>
        </p:nvGrpSpPr>
        <p:grpSpPr>
          <a:xfrm>
            <a:off x="5573458" y="3330333"/>
            <a:ext cx="927100" cy="917576"/>
            <a:chOff x="3830638" y="1492250"/>
            <a:chExt cx="927100" cy="917576"/>
          </a:xfrm>
          <a:solidFill>
            <a:srgbClr val="0B0D0F"/>
          </a:solidFill>
        </p:grpSpPr>
        <p:sp>
          <p:nvSpPr>
            <p:cNvPr id="53" name="Oval 112"/>
            <p:cNvSpPr>
              <a:spLocks noChangeArrowheads="1"/>
            </p:cNvSpPr>
            <p:nvPr/>
          </p:nvSpPr>
          <p:spPr bwMode="auto">
            <a:xfrm>
              <a:off x="4027488" y="1677988"/>
              <a:ext cx="550863" cy="5508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Oval 113"/>
            <p:cNvSpPr>
              <a:spLocks noChangeArrowheads="1"/>
            </p:cNvSpPr>
            <p:nvPr/>
          </p:nvSpPr>
          <p:spPr bwMode="auto">
            <a:xfrm>
              <a:off x="4503738" y="1536700"/>
              <a:ext cx="212725" cy="212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Oval 114"/>
            <p:cNvSpPr>
              <a:spLocks noChangeArrowheads="1"/>
            </p:cNvSpPr>
            <p:nvPr/>
          </p:nvSpPr>
          <p:spPr bwMode="auto">
            <a:xfrm>
              <a:off x="4457701" y="2198688"/>
              <a:ext cx="215900" cy="2111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115"/>
            <p:cNvSpPr>
              <a:spLocks noChangeArrowheads="1"/>
            </p:cNvSpPr>
            <p:nvPr/>
          </p:nvSpPr>
          <p:spPr bwMode="auto">
            <a:xfrm>
              <a:off x="3830638" y="2016125"/>
              <a:ext cx="136525" cy="136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116"/>
            <p:cNvSpPr>
              <a:spLocks noChangeArrowheads="1"/>
            </p:cNvSpPr>
            <p:nvPr/>
          </p:nvSpPr>
          <p:spPr bwMode="auto">
            <a:xfrm>
              <a:off x="4000501" y="1555750"/>
              <a:ext cx="133350" cy="1333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117"/>
            <p:cNvSpPr>
              <a:spLocks noChangeArrowheads="1"/>
            </p:cNvSpPr>
            <p:nvPr/>
          </p:nvSpPr>
          <p:spPr bwMode="auto">
            <a:xfrm>
              <a:off x="4621213" y="1981200"/>
              <a:ext cx="136525" cy="136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118"/>
            <p:cNvSpPr>
              <a:spLocks noChangeArrowheads="1"/>
            </p:cNvSpPr>
            <p:nvPr/>
          </p:nvSpPr>
          <p:spPr bwMode="auto">
            <a:xfrm>
              <a:off x="4259263" y="1492250"/>
              <a:ext cx="133350" cy="136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119"/>
            <p:cNvSpPr>
              <a:spLocks noChangeArrowheads="1"/>
            </p:cNvSpPr>
            <p:nvPr/>
          </p:nvSpPr>
          <p:spPr bwMode="auto">
            <a:xfrm>
              <a:off x="4024313" y="2235200"/>
              <a:ext cx="76200"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Oval 120"/>
            <p:cNvSpPr>
              <a:spLocks noChangeArrowheads="1"/>
            </p:cNvSpPr>
            <p:nvPr/>
          </p:nvSpPr>
          <p:spPr bwMode="auto">
            <a:xfrm>
              <a:off x="4651376" y="1806575"/>
              <a:ext cx="76200"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121"/>
            <p:cNvSpPr>
              <a:spLocks noChangeArrowheads="1"/>
            </p:cNvSpPr>
            <p:nvPr/>
          </p:nvSpPr>
          <p:spPr bwMode="auto">
            <a:xfrm>
              <a:off x="4264026" y="2316163"/>
              <a:ext cx="79375"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122"/>
            <p:cNvSpPr>
              <a:spLocks noChangeArrowheads="1"/>
            </p:cNvSpPr>
            <p:nvPr/>
          </p:nvSpPr>
          <p:spPr bwMode="auto">
            <a:xfrm>
              <a:off x="3875088" y="1784350"/>
              <a:ext cx="80963"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文本框 63"/>
          <p:cNvSpPr txBox="1"/>
          <p:nvPr/>
        </p:nvSpPr>
        <p:spPr>
          <a:xfrm>
            <a:off x="5596457" y="2314808"/>
            <a:ext cx="858838" cy="523220"/>
          </a:xfrm>
          <a:prstGeom prst="rect">
            <a:avLst/>
          </a:prstGeom>
          <a:noFill/>
        </p:spPr>
        <p:txBody>
          <a:bodyPr wrap="square" rtlCol="0">
            <a:spAutoFit/>
          </a:bodyPr>
          <a:lstStyle/>
          <a:p>
            <a:pPr algn="ctr"/>
            <a:r>
              <a:rPr lang="en-US" altLang="zh-CN" sz="2800" b="1" dirty="0" smtClean="0">
                <a:solidFill>
                  <a:schemeClr val="bg1"/>
                </a:solidFill>
              </a:rPr>
              <a:t>1</a:t>
            </a:r>
            <a:endParaRPr lang="zh-CN" altLang="en-US" sz="2800" b="1" dirty="0">
              <a:solidFill>
                <a:schemeClr val="bg1"/>
              </a:solidFill>
            </a:endParaRPr>
          </a:p>
        </p:txBody>
      </p:sp>
      <p:sp>
        <p:nvSpPr>
          <p:cNvPr id="65" name="文本框 64"/>
          <p:cNvSpPr txBox="1"/>
          <p:nvPr/>
        </p:nvSpPr>
        <p:spPr>
          <a:xfrm>
            <a:off x="5611558" y="4749652"/>
            <a:ext cx="858838" cy="523220"/>
          </a:xfrm>
          <a:prstGeom prst="rect">
            <a:avLst/>
          </a:prstGeom>
          <a:noFill/>
        </p:spPr>
        <p:txBody>
          <a:bodyPr wrap="square" rtlCol="0">
            <a:spAutoFit/>
          </a:bodyPr>
          <a:lstStyle/>
          <a:p>
            <a:pPr algn="ctr"/>
            <a:r>
              <a:rPr lang="en-US" altLang="zh-CN" sz="2800" b="1" dirty="0" smtClean="0">
                <a:solidFill>
                  <a:schemeClr val="bg1"/>
                </a:solidFill>
              </a:rPr>
              <a:t>6</a:t>
            </a:r>
            <a:endParaRPr lang="zh-CN" altLang="en-US" sz="2800" b="1" dirty="0">
              <a:solidFill>
                <a:schemeClr val="bg1"/>
              </a:solidFill>
            </a:endParaRPr>
          </a:p>
        </p:txBody>
      </p:sp>
      <p:sp>
        <p:nvSpPr>
          <p:cNvPr id="66" name="文本框 65"/>
          <p:cNvSpPr txBox="1"/>
          <p:nvPr/>
        </p:nvSpPr>
        <p:spPr>
          <a:xfrm>
            <a:off x="4612226" y="4114435"/>
            <a:ext cx="858838" cy="523220"/>
          </a:xfrm>
          <a:prstGeom prst="rect">
            <a:avLst/>
          </a:prstGeom>
          <a:noFill/>
        </p:spPr>
        <p:txBody>
          <a:bodyPr wrap="square" rtlCol="0">
            <a:spAutoFit/>
          </a:bodyPr>
          <a:lstStyle/>
          <a:p>
            <a:pPr algn="ctr"/>
            <a:r>
              <a:rPr lang="en-US" altLang="zh-CN" sz="2800" b="1" dirty="0" smtClean="0">
                <a:solidFill>
                  <a:schemeClr val="bg1"/>
                </a:solidFill>
              </a:rPr>
              <a:t>3</a:t>
            </a:r>
            <a:endParaRPr lang="zh-CN" altLang="en-US" sz="2800" b="1" dirty="0">
              <a:solidFill>
                <a:schemeClr val="bg1"/>
              </a:solidFill>
            </a:endParaRPr>
          </a:p>
        </p:txBody>
      </p:sp>
      <p:sp>
        <p:nvSpPr>
          <p:cNvPr id="67" name="文本框 66"/>
          <p:cNvSpPr txBox="1"/>
          <p:nvPr/>
        </p:nvSpPr>
        <p:spPr>
          <a:xfrm>
            <a:off x="4588540" y="2920450"/>
            <a:ext cx="858838" cy="523220"/>
          </a:xfrm>
          <a:prstGeom prst="rect">
            <a:avLst/>
          </a:prstGeom>
          <a:noFill/>
        </p:spPr>
        <p:txBody>
          <a:bodyPr wrap="square" rtlCol="0">
            <a:spAutoFit/>
          </a:bodyPr>
          <a:lstStyle/>
          <a:p>
            <a:pPr algn="ctr"/>
            <a:r>
              <a:rPr lang="en-US" altLang="zh-CN" sz="2800" b="1" dirty="0" smtClean="0">
                <a:solidFill>
                  <a:schemeClr val="bg1"/>
                </a:solidFill>
              </a:rPr>
              <a:t>2</a:t>
            </a:r>
            <a:endParaRPr lang="zh-CN" altLang="en-US" sz="2800" b="1" dirty="0">
              <a:solidFill>
                <a:schemeClr val="bg1"/>
              </a:solidFill>
            </a:endParaRPr>
          </a:p>
        </p:txBody>
      </p:sp>
      <p:sp>
        <p:nvSpPr>
          <p:cNvPr id="68" name="文本框 67"/>
          <p:cNvSpPr txBox="1"/>
          <p:nvPr/>
        </p:nvSpPr>
        <p:spPr>
          <a:xfrm>
            <a:off x="6697616" y="4094011"/>
            <a:ext cx="858838" cy="523220"/>
          </a:xfrm>
          <a:prstGeom prst="rect">
            <a:avLst/>
          </a:prstGeom>
          <a:noFill/>
        </p:spPr>
        <p:txBody>
          <a:bodyPr wrap="square" rtlCol="0">
            <a:spAutoFit/>
          </a:bodyPr>
          <a:lstStyle/>
          <a:p>
            <a:pPr algn="ctr"/>
            <a:r>
              <a:rPr lang="en-US" altLang="zh-CN" sz="2800" b="1" dirty="0" smtClean="0">
                <a:solidFill>
                  <a:schemeClr val="bg1"/>
                </a:solidFill>
              </a:rPr>
              <a:t>5</a:t>
            </a:r>
            <a:endParaRPr lang="zh-CN" altLang="en-US" sz="2800" b="1" dirty="0">
              <a:solidFill>
                <a:schemeClr val="bg1"/>
              </a:solidFill>
            </a:endParaRPr>
          </a:p>
        </p:txBody>
      </p:sp>
      <p:sp>
        <p:nvSpPr>
          <p:cNvPr id="78" name="文本框 77"/>
          <p:cNvSpPr txBox="1"/>
          <p:nvPr/>
        </p:nvSpPr>
        <p:spPr>
          <a:xfrm>
            <a:off x="6726604" y="2900698"/>
            <a:ext cx="858838" cy="523220"/>
          </a:xfrm>
          <a:prstGeom prst="rect">
            <a:avLst/>
          </a:prstGeom>
          <a:noFill/>
        </p:spPr>
        <p:txBody>
          <a:bodyPr wrap="square" rtlCol="0">
            <a:spAutoFit/>
          </a:bodyPr>
          <a:lstStyle/>
          <a:p>
            <a:pPr algn="ctr"/>
            <a:r>
              <a:rPr lang="en-US" altLang="zh-CN" sz="2800" b="1" dirty="0" smtClean="0">
                <a:solidFill>
                  <a:schemeClr val="bg1"/>
                </a:solidFill>
              </a:rPr>
              <a:t>4</a:t>
            </a:r>
            <a:endParaRPr lang="zh-CN" altLang="en-US" sz="2800" b="1" dirty="0">
              <a:solidFill>
                <a:schemeClr val="bg1"/>
              </a:solidFill>
            </a:endParaRPr>
          </a:p>
        </p:txBody>
      </p:sp>
      <p:grpSp>
        <p:nvGrpSpPr>
          <p:cNvPr id="69" name="组合 68"/>
          <p:cNvGrpSpPr/>
          <p:nvPr/>
        </p:nvGrpSpPr>
        <p:grpSpPr>
          <a:xfrm>
            <a:off x="-19051" y="340072"/>
            <a:ext cx="1785254" cy="675969"/>
            <a:chOff x="285749" y="263872"/>
            <a:chExt cx="1785254" cy="675969"/>
          </a:xfrm>
        </p:grpSpPr>
        <p:grpSp>
          <p:nvGrpSpPr>
            <p:cNvPr id="70" name="组合 69"/>
            <p:cNvGrpSpPr/>
            <p:nvPr/>
          </p:nvGrpSpPr>
          <p:grpSpPr>
            <a:xfrm flipH="1">
              <a:off x="285749" y="263872"/>
              <a:ext cx="1623000" cy="675969"/>
              <a:chOff x="3533690" y="533400"/>
              <a:chExt cx="1637426" cy="675969"/>
            </a:xfrm>
            <a:solidFill>
              <a:srgbClr val="EE1C39"/>
            </a:solidFill>
          </p:grpSpPr>
          <p:sp>
            <p:nvSpPr>
              <p:cNvPr id="72" name="矩形 71"/>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1" name="文本框 7"/>
            <p:cNvSpPr txBox="1"/>
            <p:nvPr/>
          </p:nvSpPr>
          <p:spPr>
            <a:xfrm>
              <a:off x="928003"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2.2</a:t>
              </a:r>
              <a:endParaRPr lang="zh-CN" altLang="en-US" sz="3200" spc="300" dirty="0">
                <a:solidFill>
                  <a:schemeClr val="bg1"/>
                </a:solidFill>
                <a:latin typeface="Roboto" pitchFamily="2" charset="0"/>
              </a:endParaRPr>
            </a:p>
          </p:txBody>
        </p:sp>
      </p:grpSp>
    </p:spTree>
    <p:extLst>
      <p:ext uri="{BB962C8B-B14F-4D97-AF65-F5344CB8AC3E}">
        <p14:creationId xmlns:p14="http://schemas.microsoft.com/office/powerpoint/2010/main" val="1349129046"/>
      </p:ext>
    </p:extLst>
  </p:cSld>
  <p:clrMapOvr>
    <a:masterClrMapping/>
  </p:clrMapOvr>
  <mc:AlternateContent xmlns:mc="http://schemas.openxmlformats.org/markup-compatibility/2006" xmlns:p14="http://schemas.microsoft.com/office/powerpoint/2010/main">
    <mc:Choice Requires="p14">
      <p:transition spd="slow" p14:dur="3400" advTm="2000">
        <p14:reveal/>
      </p:transition>
    </mc:Choice>
    <mc:Fallback xmlns="">
      <p:transition spd="slow" advTm="200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自定义 3">
      <a:majorFont>
        <a:latin typeface="Roboto"/>
        <a:ea typeface="微软雅黑"/>
        <a:cs typeface=""/>
      </a:majorFont>
      <a:minorFont>
        <a:latin typeface="Open Sans"/>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1C3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419</TotalTime>
  <Words>621</Words>
  <Application>Microsoft Office PowerPoint</Application>
  <PresentationFormat>自定义</PresentationFormat>
  <Paragraphs>63</Paragraphs>
  <Slides>10</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幻灯片标题</vt:lpstr>
      </vt:variant>
      <vt:variant>
        <vt:i4>10</vt:i4>
      </vt:variant>
      <vt:variant>
        <vt:lpstr>自定义放映</vt:lpstr>
      </vt:variant>
      <vt:variant>
        <vt:i4>1</vt:i4>
      </vt:variant>
    </vt:vector>
  </HeadingPairs>
  <TitlesOfParts>
    <vt:vector size="19" baseType="lpstr">
      <vt:lpstr>Arial</vt:lpstr>
      <vt:lpstr>宋体</vt:lpstr>
      <vt:lpstr>微软雅黑</vt:lpstr>
      <vt:lpstr>冬青黑体简体中文 W3</vt:lpstr>
      <vt:lpstr>Open Sans</vt:lpstr>
      <vt:lpstr>Roboto</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China</cp:lastModifiedBy>
  <cp:revision>67</cp:revision>
  <dcterms:created xsi:type="dcterms:W3CDTF">2015-12-17T03:48:51Z</dcterms:created>
  <dcterms:modified xsi:type="dcterms:W3CDTF">2018-11-11T16:06:29Z</dcterms:modified>
</cp:coreProperties>
</file>