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5"/>
  </p:notesMasterIdLst>
  <p:handoutMasterIdLst>
    <p:handoutMasterId r:id="rId36"/>
  </p:handoutMasterIdLst>
  <p:sldIdLst>
    <p:sldId id="256" r:id="rId2"/>
    <p:sldId id="260" r:id="rId3"/>
    <p:sldId id="285" r:id="rId4"/>
    <p:sldId id="262" r:id="rId5"/>
    <p:sldId id="292" r:id="rId6"/>
    <p:sldId id="286" r:id="rId7"/>
    <p:sldId id="305" r:id="rId8"/>
    <p:sldId id="306" r:id="rId9"/>
    <p:sldId id="304" r:id="rId10"/>
    <p:sldId id="301" r:id="rId11"/>
    <p:sldId id="294" r:id="rId12"/>
    <p:sldId id="299" r:id="rId13"/>
    <p:sldId id="300" r:id="rId14"/>
    <p:sldId id="298" r:id="rId15"/>
    <p:sldId id="302" r:id="rId16"/>
    <p:sldId id="303" r:id="rId17"/>
    <p:sldId id="312" r:id="rId18"/>
    <p:sldId id="313" r:id="rId19"/>
    <p:sldId id="289" r:id="rId20"/>
    <p:sldId id="315" r:id="rId21"/>
    <p:sldId id="316" r:id="rId22"/>
    <p:sldId id="317" r:id="rId23"/>
    <p:sldId id="318" r:id="rId24"/>
    <p:sldId id="319" r:id="rId25"/>
    <p:sldId id="320" r:id="rId26"/>
    <p:sldId id="321" r:id="rId27"/>
    <p:sldId id="290" r:id="rId28"/>
    <p:sldId id="311" r:id="rId29"/>
    <p:sldId id="282" r:id="rId30"/>
    <p:sldId id="308" r:id="rId31"/>
    <p:sldId id="309" r:id="rId32"/>
    <p:sldId id="314" r:id="rId33"/>
    <p:sldId id="30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7" d="100"/>
          <a:sy n="87" d="100"/>
        </p:scale>
        <p:origin x="1133" y="62"/>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2020/5/8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7.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11.sv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11.sv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6.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a:t>门诊医疗预约系统数据库设计</a:t>
            </a:r>
          </a:p>
        </p:txBody>
      </p:sp>
      <p:sp>
        <p:nvSpPr>
          <p:cNvPr id="5" name="副标题 4"/>
          <p:cNvSpPr>
            <a:spLocks noGrp="1"/>
          </p:cNvSpPr>
          <p:nvPr>
            <p:ph type="subTitle" idx="1"/>
          </p:nvPr>
        </p:nvSpPr>
        <p:spPr>
          <a:xfrm>
            <a:off x="628650" y="6138879"/>
            <a:ext cx="7886700" cy="604299"/>
          </a:xfrm>
        </p:spPr>
        <p:txBody>
          <a:bodyPr/>
          <a:lstStyle/>
          <a:p>
            <a:pPr algn="l"/>
            <a:r>
              <a:rPr lang="en-US" altLang="zh-CN" sz="2800" dirty="0"/>
              <a:t>2020</a:t>
            </a:r>
            <a:r>
              <a:rPr lang="zh-CN" altLang="en-US" sz="2800" dirty="0"/>
              <a:t>年</a:t>
            </a:r>
            <a:r>
              <a:rPr lang="en-US" altLang="zh-CN" sz="2800" dirty="0"/>
              <a:t>5</a:t>
            </a:r>
            <a:r>
              <a:rPr lang="zh-CN" altLang="en-US" sz="2800" dirty="0"/>
              <a:t>月</a:t>
            </a:r>
          </a:p>
        </p:txBody>
      </p:sp>
      <p:sp>
        <p:nvSpPr>
          <p:cNvPr id="6" name="副标题 4">
            <a:extLst>
              <a:ext uri="{FF2B5EF4-FFF2-40B4-BE49-F238E27FC236}">
                <a16:creationId xmlns:a16="http://schemas.microsoft.com/office/drawing/2014/main" id="{2A655797-DA1C-4EF4-87FB-58E6E9A6B94E}"/>
              </a:ext>
            </a:extLst>
          </p:cNvPr>
          <p:cNvSpPr txBox="1">
            <a:spLocks/>
          </p:cNvSpPr>
          <p:nvPr/>
        </p:nvSpPr>
        <p:spPr>
          <a:xfrm>
            <a:off x="900924" y="5182088"/>
            <a:ext cx="5820358" cy="46817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Calibri" panose="020F0502020204030204" pitchFamily="34" charset="0"/>
              <a:buChar char="▪"/>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组长：周淳威</a:t>
            </a:r>
          </a:p>
        </p:txBody>
      </p:sp>
      <p:sp>
        <p:nvSpPr>
          <p:cNvPr id="7" name="副标题 4">
            <a:extLst>
              <a:ext uri="{FF2B5EF4-FFF2-40B4-BE49-F238E27FC236}">
                <a16:creationId xmlns:a16="http://schemas.microsoft.com/office/drawing/2014/main" id="{7E1DF667-B83D-4838-ABD1-5C63BF9D7C3A}"/>
              </a:ext>
            </a:extLst>
          </p:cNvPr>
          <p:cNvSpPr txBox="1">
            <a:spLocks/>
          </p:cNvSpPr>
          <p:nvPr/>
        </p:nvSpPr>
        <p:spPr>
          <a:xfrm>
            <a:off x="900924" y="5696588"/>
            <a:ext cx="5820358" cy="46817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Calibri" panose="020F0502020204030204" pitchFamily="34" charset="0"/>
              <a:buChar char="▪"/>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组员：吴方诺、路正亮、</a:t>
            </a:r>
            <a:r>
              <a:rPr lang="en-US" altLang="zh-CN" dirty="0"/>
              <a:t>SHO ITAMI</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168279"/>
            <a:ext cx="7837175" cy="3622922"/>
          </a:xfrm>
        </p:spPr>
        <p:txBody>
          <a:bodyPr>
            <a:normAutofit/>
          </a:bodyPr>
          <a:lstStyle/>
          <a:p>
            <a:r>
              <a:rPr lang="zh-CN" altLang="en-US" dirty="0"/>
              <a:t>联系设计</a:t>
            </a:r>
            <a:endParaRPr lang="en-US" altLang="zh-CN" dirty="0"/>
          </a:p>
          <a:p>
            <a:pPr lvl="1"/>
            <a:r>
              <a:rPr lang="zh-CN" altLang="en-US" dirty="0"/>
              <a:t>角色分配：</a:t>
            </a:r>
            <a:r>
              <a:rPr lang="en-US" altLang="zh-CN" u="sng" dirty="0"/>
              <a:t>ID</a:t>
            </a:r>
            <a:r>
              <a:rPr lang="zh-CN" altLang="en-US" dirty="0"/>
              <a:t>、</a:t>
            </a:r>
            <a:r>
              <a:rPr lang="zh-CN" altLang="en-US" u="sng" dirty="0"/>
              <a:t>名称</a:t>
            </a:r>
            <a:r>
              <a:rPr lang="zh-CN" altLang="en-US" dirty="0"/>
              <a:t>、病人编号、医生编号、管理员编号</a:t>
            </a:r>
            <a:endParaRPr lang="en-US" altLang="zh-CN" dirty="0"/>
          </a:p>
          <a:p>
            <a:pPr lvl="1"/>
            <a:r>
              <a:rPr lang="zh-CN" altLang="en-US" dirty="0"/>
              <a:t>科室时段：</a:t>
            </a:r>
            <a:r>
              <a:rPr lang="zh-CN" altLang="en-US" u="sng" dirty="0"/>
              <a:t>科室编号</a:t>
            </a:r>
            <a:r>
              <a:rPr lang="zh-CN" altLang="en-US" dirty="0"/>
              <a:t>、</a:t>
            </a:r>
            <a:r>
              <a:rPr lang="zh-CN" altLang="en-US" u="sng" dirty="0"/>
              <a:t>时段编号</a:t>
            </a:r>
            <a:endParaRPr lang="en-US" altLang="zh-CN" u="sng" dirty="0"/>
          </a:p>
          <a:p>
            <a:pPr lvl="1"/>
            <a:r>
              <a:rPr lang="zh-CN" altLang="en-US" dirty="0"/>
              <a:t>时段安排：</a:t>
            </a:r>
            <a:r>
              <a:rPr lang="zh-CN" altLang="en-US" u="sng" dirty="0"/>
              <a:t>安排编号</a:t>
            </a:r>
            <a:r>
              <a:rPr lang="zh-CN" altLang="en-US" dirty="0"/>
              <a:t>、医生编号、科室编号、时段编号、门诊开放、接诊人数上限</a:t>
            </a:r>
            <a:endParaRPr lang="en-US" altLang="zh-CN" u="sng" dirty="0"/>
          </a:p>
          <a:p>
            <a:pPr lvl="1"/>
            <a:r>
              <a:rPr lang="zh-CN" altLang="en-US" dirty="0"/>
              <a:t>预约：安排编号、编号</a:t>
            </a:r>
            <a:endParaRPr lang="en-US" altLang="zh-CN" dirty="0"/>
          </a:p>
        </p:txBody>
      </p:sp>
      <p:sp>
        <p:nvSpPr>
          <p:cNvPr id="3" name="标题 2"/>
          <p:cNvSpPr>
            <a:spLocks noGrp="1"/>
          </p:cNvSpPr>
          <p:nvPr>
            <p:ph type="title"/>
          </p:nvPr>
        </p:nvSpPr>
        <p:spPr/>
        <p:txBody>
          <a:bodyPr/>
          <a:lstStyle/>
          <a:p>
            <a:r>
              <a:rPr lang="zh-CN" altLang="en-US" dirty="0"/>
              <a:t>概念设计</a:t>
            </a:r>
          </a:p>
        </p:txBody>
      </p:sp>
    </p:spTree>
    <p:extLst>
      <p:ext uri="{BB962C8B-B14F-4D97-AF65-F5344CB8AC3E}">
        <p14:creationId xmlns:p14="http://schemas.microsoft.com/office/powerpoint/2010/main" val="247553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概念设计（</a:t>
            </a:r>
            <a:r>
              <a:rPr lang="en-US" altLang="zh-CN" dirty="0"/>
              <a:t>E-R</a:t>
            </a:r>
            <a:r>
              <a:rPr lang="zh-CN" altLang="en-US" dirty="0"/>
              <a:t>图展示）</a:t>
            </a:r>
          </a:p>
        </p:txBody>
      </p:sp>
      <p:pic>
        <p:nvPicPr>
          <p:cNvPr id="10" name="图片 9">
            <a:extLst>
              <a:ext uri="{FF2B5EF4-FFF2-40B4-BE49-F238E27FC236}">
                <a16:creationId xmlns:a16="http://schemas.microsoft.com/office/drawing/2014/main" id="{B2D56ADC-77AE-4CFF-A011-8126C1239E52}"/>
              </a:ext>
            </a:extLst>
          </p:cNvPr>
          <p:cNvPicPr>
            <a:picLocks noChangeAspect="1"/>
          </p:cNvPicPr>
          <p:nvPr/>
        </p:nvPicPr>
        <p:blipFill>
          <a:blip r:embed="rId2"/>
          <a:stretch>
            <a:fillRect/>
          </a:stretch>
        </p:blipFill>
        <p:spPr>
          <a:xfrm>
            <a:off x="0" y="1952997"/>
            <a:ext cx="9144000" cy="3930726"/>
          </a:xfrm>
          <a:prstGeom prst="rect">
            <a:avLst/>
          </a:prstGeom>
        </p:spPr>
      </p:pic>
    </p:spTree>
    <p:extLst>
      <p:ext uri="{BB962C8B-B14F-4D97-AF65-F5344CB8AC3E}">
        <p14:creationId xmlns:p14="http://schemas.microsoft.com/office/powerpoint/2010/main" val="4240383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130178"/>
            <a:ext cx="7837175" cy="4198045"/>
          </a:xfrm>
        </p:spPr>
        <p:txBody>
          <a:bodyPr>
            <a:normAutofit/>
          </a:bodyPr>
          <a:lstStyle/>
          <a:p>
            <a:r>
              <a:rPr lang="zh-CN" altLang="en-US" dirty="0"/>
              <a:t>实体处理（加下划线表示主码成员，斜体表示外码）</a:t>
            </a:r>
            <a:endParaRPr lang="en-US" altLang="zh-CN" dirty="0"/>
          </a:p>
          <a:p>
            <a:pPr lvl="1"/>
            <a:r>
              <a:rPr lang="zh-CN" altLang="en-US" dirty="0"/>
              <a:t>角色（</a:t>
            </a:r>
            <a:r>
              <a:rPr lang="zh-CN" altLang="en-US" u="sng" dirty="0"/>
              <a:t>名称</a:t>
            </a:r>
            <a:r>
              <a:rPr lang="zh-CN" altLang="en-US" dirty="0"/>
              <a:t>）</a:t>
            </a:r>
            <a:endParaRPr lang="en-US" altLang="zh-CN" dirty="0"/>
          </a:p>
          <a:p>
            <a:pPr lvl="1"/>
            <a:r>
              <a:rPr lang="zh-CN" altLang="en-US" dirty="0"/>
              <a:t>用户（</a:t>
            </a:r>
            <a:r>
              <a:rPr lang="en-US" altLang="zh-CN" u="sng" dirty="0"/>
              <a:t>ID</a:t>
            </a:r>
            <a:r>
              <a:rPr lang="zh-CN" altLang="en-US" dirty="0"/>
              <a:t>、用户名、密码、姓名、性别、联系方式）</a:t>
            </a:r>
            <a:endParaRPr lang="en-US" altLang="zh-CN" dirty="0"/>
          </a:p>
          <a:p>
            <a:pPr lvl="1"/>
            <a:r>
              <a:rPr lang="zh-CN" altLang="en-US" dirty="0"/>
              <a:t>患者（</a:t>
            </a:r>
            <a:r>
              <a:rPr lang="zh-CN" altLang="en-US" u="sng" dirty="0"/>
              <a:t>编号</a:t>
            </a:r>
            <a:r>
              <a:rPr lang="zh-CN" altLang="en-US" dirty="0"/>
              <a:t>、家庭住址、紧急联系方式、病史、出生日期）</a:t>
            </a:r>
            <a:endParaRPr lang="en-US" altLang="zh-CN" dirty="0"/>
          </a:p>
          <a:p>
            <a:pPr lvl="1"/>
            <a:r>
              <a:rPr lang="zh-CN" altLang="en-US" dirty="0"/>
              <a:t>医生（</a:t>
            </a:r>
            <a:r>
              <a:rPr lang="zh-CN" altLang="en-US" u="sng" dirty="0"/>
              <a:t>编号</a:t>
            </a:r>
            <a:r>
              <a:rPr lang="zh-CN" altLang="en-US" dirty="0"/>
              <a:t>、专业、职称）</a:t>
            </a:r>
            <a:endParaRPr lang="en-US" altLang="zh-CN" dirty="0"/>
          </a:p>
          <a:p>
            <a:pPr lvl="1"/>
            <a:r>
              <a:rPr lang="zh-CN" altLang="en-US" dirty="0"/>
              <a:t>管理员（</a:t>
            </a:r>
            <a:r>
              <a:rPr lang="zh-CN" altLang="en-US" u="sng" dirty="0"/>
              <a:t>编号</a:t>
            </a:r>
            <a:r>
              <a:rPr lang="zh-CN" altLang="en-US" dirty="0"/>
              <a:t>、职务）</a:t>
            </a:r>
            <a:endParaRPr lang="en-US" altLang="zh-CN" dirty="0"/>
          </a:p>
          <a:p>
            <a:pPr lvl="1"/>
            <a:r>
              <a:rPr lang="zh-CN" altLang="en-US" dirty="0"/>
              <a:t>科室（</a:t>
            </a:r>
            <a:r>
              <a:rPr lang="zh-CN" altLang="en-US" u="sng" dirty="0"/>
              <a:t>编号</a:t>
            </a:r>
            <a:r>
              <a:rPr lang="zh-CN" altLang="en-US" dirty="0"/>
              <a:t>、名称）</a:t>
            </a:r>
            <a:endParaRPr lang="en-US" altLang="zh-CN" dirty="0"/>
          </a:p>
          <a:p>
            <a:pPr lvl="1"/>
            <a:r>
              <a:rPr lang="zh-CN" altLang="en-US" dirty="0"/>
              <a:t>科室分配（医生编号、科室编号）</a:t>
            </a:r>
            <a:endParaRPr lang="en-US" altLang="zh-CN" dirty="0"/>
          </a:p>
          <a:p>
            <a:pPr lvl="1"/>
            <a:r>
              <a:rPr lang="zh-CN" altLang="en-US" dirty="0"/>
              <a:t>就诊时段（</a:t>
            </a:r>
            <a:r>
              <a:rPr lang="zh-CN" altLang="en-US" u="sng" dirty="0"/>
              <a:t>时段编号</a:t>
            </a:r>
            <a:r>
              <a:rPr lang="zh-CN" altLang="en-US" dirty="0"/>
              <a:t>、开始时间、结束时间、星期）</a:t>
            </a:r>
            <a:endParaRPr lang="en-US" altLang="zh-CN" dirty="0"/>
          </a:p>
        </p:txBody>
      </p:sp>
      <p:sp>
        <p:nvSpPr>
          <p:cNvPr id="3" name="标题 2"/>
          <p:cNvSpPr>
            <a:spLocks noGrp="1"/>
          </p:cNvSpPr>
          <p:nvPr>
            <p:ph type="title"/>
          </p:nvPr>
        </p:nvSpPr>
        <p:spPr/>
        <p:txBody>
          <a:bodyPr/>
          <a:lstStyle/>
          <a:p>
            <a:r>
              <a:rPr lang="zh-CN" altLang="en-US" dirty="0"/>
              <a:t>逻辑设计</a:t>
            </a:r>
          </a:p>
        </p:txBody>
      </p:sp>
    </p:spTree>
    <p:extLst>
      <p:ext uri="{BB962C8B-B14F-4D97-AF65-F5344CB8AC3E}">
        <p14:creationId xmlns:p14="http://schemas.microsoft.com/office/powerpoint/2010/main" val="233702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130178"/>
            <a:ext cx="7837175" cy="4198045"/>
          </a:xfrm>
        </p:spPr>
        <p:txBody>
          <a:bodyPr>
            <a:normAutofit/>
          </a:bodyPr>
          <a:lstStyle/>
          <a:p>
            <a:r>
              <a:rPr lang="zh-CN" altLang="en-US" dirty="0"/>
              <a:t>联系集处理（加下划线表示主码成员，斜体表示外码）</a:t>
            </a:r>
            <a:endParaRPr lang="en-US" altLang="zh-CN" dirty="0"/>
          </a:p>
          <a:p>
            <a:pPr lvl="1"/>
            <a:r>
              <a:rPr lang="zh-CN" altLang="en-US" dirty="0"/>
              <a:t>角色分配（</a:t>
            </a:r>
            <a:r>
              <a:rPr lang="en-US" altLang="zh-CN" i="1" u="sng" dirty="0"/>
              <a:t>ID</a:t>
            </a:r>
            <a:r>
              <a:rPr lang="zh-CN" altLang="en-US" i="1" dirty="0"/>
              <a:t>、</a:t>
            </a:r>
            <a:r>
              <a:rPr lang="zh-CN" altLang="en-US" i="1" u="sng" dirty="0"/>
              <a:t>名称</a:t>
            </a:r>
            <a:r>
              <a:rPr lang="zh-CN" altLang="en-US" i="1" dirty="0"/>
              <a:t>、病人编号、医生编号、管理员编号</a:t>
            </a:r>
            <a:r>
              <a:rPr lang="zh-CN" altLang="en-US" dirty="0"/>
              <a:t>）</a:t>
            </a:r>
            <a:endParaRPr lang="en-US" altLang="zh-CN" dirty="0"/>
          </a:p>
          <a:p>
            <a:pPr lvl="1"/>
            <a:r>
              <a:rPr lang="zh-CN" altLang="en-US" dirty="0"/>
              <a:t>科室时段（</a:t>
            </a:r>
            <a:r>
              <a:rPr lang="zh-CN" altLang="en-US" i="1" u="sng" dirty="0"/>
              <a:t>科室编号</a:t>
            </a:r>
            <a:r>
              <a:rPr lang="zh-CN" altLang="en-US" dirty="0"/>
              <a:t>、</a:t>
            </a:r>
            <a:r>
              <a:rPr lang="zh-CN" altLang="en-US" i="1" u="sng" dirty="0"/>
              <a:t>时段编号</a:t>
            </a:r>
            <a:r>
              <a:rPr lang="zh-CN" altLang="en-US" dirty="0"/>
              <a:t>）</a:t>
            </a:r>
            <a:endParaRPr lang="en-US" altLang="zh-CN" dirty="0"/>
          </a:p>
          <a:p>
            <a:pPr lvl="1"/>
            <a:r>
              <a:rPr lang="zh-CN" altLang="en-US" dirty="0"/>
              <a:t>时段安排（</a:t>
            </a:r>
            <a:r>
              <a:rPr lang="zh-CN" altLang="en-US" u="sng" dirty="0"/>
              <a:t>安排编号</a:t>
            </a:r>
            <a:r>
              <a:rPr lang="zh-CN" altLang="en-US" dirty="0"/>
              <a:t>、</a:t>
            </a:r>
            <a:r>
              <a:rPr lang="zh-CN" altLang="en-US" i="1" dirty="0"/>
              <a:t>医生编号</a:t>
            </a:r>
            <a:r>
              <a:rPr lang="zh-CN" altLang="en-US" dirty="0"/>
              <a:t>、</a:t>
            </a:r>
            <a:r>
              <a:rPr lang="zh-CN" altLang="en-US" i="1" dirty="0"/>
              <a:t>科室编号</a:t>
            </a:r>
            <a:r>
              <a:rPr lang="zh-CN" altLang="en-US" dirty="0"/>
              <a:t>、</a:t>
            </a:r>
            <a:r>
              <a:rPr lang="zh-CN" altLang="en-US" i="1" dirty="0"/>
              <a:t>时段编号</a:t>
            </a:r>
            <a:r>
              <a:rPr lang="zh-CN" altLang="en-US" dirty="0"/>
              <a:t>、门诊开放、接诊人数上限）</a:t>
            </a:r>
            <a:endParaRPr lang="en-US" altLang="zh-CN" u="sng" dirty="0"/>
          </a:p>
          <a:p>
            <a:pPr lvl="1"/>
            <a:r>
              <a:rPr lang="zh-CN" altLang="en-US" dirty="0"/>
              <a:t>预约：</a:t>
            </a:r>
            <a:r>
              <a:rPr lang="zh-CN" altLang="en-US" i="1" dirty="0"/>
              <a:t>安排编号、编号</a:t>
            </a:r>
            <a:endParaRPr lang="en-US" altLang="zh-CN" i="1" dirty="0"/>
          </a:p>
        </p:txBody>
      </p:sp>
      <p:sp>
        <p:nvSpPr>
          <p:cNvPr id="3" name="标题 2"/>
          <p:cNvSpPr>
            <a:spLocks noGrp="1"/>
          </p:cNvSpPr>
          <p:nvPr>
            <p:ph type="title"/>
          </p:nvPr>
        </p:nvSpPr>
        <p:spPr/>
        <p:txBody>
          <a:bodyPr/>
          <a:lstStyle/>
          <a:p>
            <a:r>
              <a:rPr lang="zh-CN" altLang="en-US" dirty="0"/>
              <a:t>逻辑设计</a:t>
            </a:r>
          </a:p>
        </p:txBody>
      </p:sp>
    </p:spTree>
    <p:extLst>
      <p:ext uri="{BB962C8B-B14F-4D97-AF65-F5344CB8AC3E}">
        <p14:creationId xmlns:p14="http://schemas.microsoft.com/office/powerpoint/2010/main" val="22282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逻辑设计（物理模型展示）</a:t>
            </a:r>
          </a:p>
        </p:txBody>
      </p:sp>
      <p:pic>
        <p:nvPicPr>
          <p:cNvPr id="4" name="图片 3" descr="电脑的截图&#10;&#10;描述已自动生成">
            <a:extLst>
              <a:ext uri="{FF2B5EF4-FFF2-40B4-BE49-F238E27FC236}">
                <a16:creationId xmlns:a16="http://schemas.microsoft.com/office/drawing/2014/main" id="{BEF72485-2197-4721-AB7B-AC8862133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460"/>
            <a:ext cx="9144000" cy="5250264"/>
          </a:xfrm>
          <a:prstGeom prst="rect">
            <a:avLst/>
          </a:prstGeom>
        </p:spPr>
      </p:pic>
    </p:spTree>
    <p:extLst>
      <p:ext uri="{BB962C8B-B14F-4D97-AF65-F5344CB8AC3E}">
        <p14:creationId xmlns:p14="http://schemas.microsoft.com/office/powerpoint/2010/main" val="2006126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341439"/>
            <a:ext cx="6338576" cy="2175122"/>
          </a:xfrm>
        </p:spPr>
        <p:txBody>
          <a:bodyPr>
            <a:normAutofit/>
          </a:bodyPr>
          <a:lstStyle/>
          <a:p>
            <a:r>
              <a:rPr lang="zh-CN" altLang="en-US" dirty="0"/>
              <a:t>在之前的设计中已经尽量满足范式要求</a:t>
            </a:r>
            <a:endParaRPr lang="en-US" altLang="zh-CN" dirty="0"/>
          </a:p>
          <a:p>
            <a:r>
              <a:rPr lang="zh-CN" altLang="en-US" dirty="0"/>
              <a:t>需要对预约和时段安排进行反范式处理</a:t>
            </a:r>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dirty="0"/>
              <a:t>范式优化</a:t>
            </a:r>
          </a:p>
        </p:txBody>
      </p:sp>
    </p:spTree>
    <p:extLst>
      <p:ext uri="{BB962C8B-B14F-4D97-AF65-F5344CB8AC3E}">
        <p14:creationId xmlns:p14="http://schemas.microsoft.com/office/powerpoint/2010/main" val="3566116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1683277"/>
            <a:ext cx="8372163" cy="3923284"/>
          </a:xfrm>
        </p:spPr>
        <p:txBody>
          <a:bodyPr>
            <a:normAutofit/>
          </a:bodyPr>
          <a:lstStyle/>
          <a:p>
            <a:r>
              <a:rPr lang="zh-CN" altLang="en-US" dirty="0"/>
              <a:t>反范式处理的原因：</a:t>
            </a:r>
            <a:endParaRPr lang="en-US" altLang="zh-CN" dirty="0"/>
          </a:p>
          <a:p>
            <a:pPr lvl="1"/>
            <a:r>
              <a:rPr lang="zh-CN" altLang="en-US" dirty="0"/>
              <a:t>在现实医院业务中，需要单独制定每个科室的接诊时间计划</a:t>
            </a:r>
            <a:endParaRPr lang="en-US" altLang="zh-CN" dirty="0"/>
          </a:p>
          <a:p>
            <a:pPr lvl="1"/>
            <a:r>
              <a:rPr lang="zh-CN" altLang="en-US" dirty="0"/>
              <a:t>现实业务中，可能会出现管理员调动医生的工作安排等类似情况。如果没有科室接诊时段计划这张表的约束，管理员就可以任意调动医生的工作安排，这样就可能把医生调动到不存在的科室时段内，造成不必要的麻烦</a:t>
            </a:r>
            <a:endParaRPr lang="en-US" altLang="zh-CN" dirty="0"/>
          </a:p>
          <a:p>
            <a:pPr lvl="1"/>
            <a:r>
              <a:rPr lang="zh-CN" altLang="en-US" dirty="0"/>
              <a:t>病人预约时常常需要根据科室预约，在之前的设计中需要将时段安排与科室分配表</a:t>
            </a:r>
            <a:r>
              <a:rPr lang="en-US" altLang="zh-CN" dirty="0"/>
              <a:t>join</a:t>
            </a:r>
            <a:r>
              <a:rPr lang="zh-CN" altLang="en-US" dirty="0"/>
              <a:t>后才能得到科室信息</a:t>
            </a:r>
            <a:endParaRPr lang="en-US" altLang="zh-CN" dirty="0"/>
          </a:p>
          <a:p>
            <a:pPr lvl="1"/>
            <a:r>
              <a:rPr lang="zh-CN" altLang="en-US" dirty="0"/>
              <a:t>反范式得到的冗余较小，且可以用</a:t>
            </a:r>
            <a:r>
              <a:rPr lang="en-US" altLang="zh-CN" dirty="0"/>
              <a:t>trigger</a:t>
            </a:r>
            <a:r>
              <a:rPr lang="zh-CN" altLang="en-US" dirty="0"/>
              <a:t>进行约束</a:t>
            </a:r>
            <a:endParaRPr lang="en-US" altLang="zh-CN" dirty="0"/>
          </a:p>
        </p:txBody>
      </p:sp>
      <p:sp>
        <p:nvSpPr>
          <p:cNvPr id="3" name="标题 2"/>
          <p:cNvSpPr>
            <a:spLocks noGrp="1"/>
          </p:cNvSpPr>
          <p:nvPr>
            <p:ph type="title"/>
          </p:nvPr>
        </p:nvSpPr>
        <p:spPr/>
        <p:txBody>
          <a:bodyPr/>
          <a:lstStyle/>
          <a:p>
            <a:r>
              <a:rPr lang="zh-CN" altLang="en-US" dirty="0"/>
              <a:t>范式优化</a:t>
            </a:r>
          </a:p>
        </p:txBody>
      </p:sp>
      <p:pic>
        <p:nvPicPr>
          <p:cNvPr id="4" name="图形 3" descr="上一步">
            <a:hlinkClick r:id="rId2" action="ppaction://hlinksldjump"/>
            <a:extLst>
              <a:ext uri="{FF2B5EF4-FFF2-40B4-BE49-F238E27FC236}">
                <a16:creationId xmlns:a16="http://schemas.microsoft.com/office/drawing/2014/main" id="{7A5747A6-DC3C-4440-997C-35D37CCE81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300" y="5426523"/>
            <a:ext cx="914400" cy="914400"/>
          </a:xfrm>
          <a:prstGeom prst="rect">
            <a:avLst/>
          </a:prstGeom>
        </p:spPr>
      </p:pic>
      <p:sp>
        <p:nvSpPr>
          <p:cNvPr id="29" name="流程图: 决策 28">
            <a:extLst>
              <a:ext uri="{FF2B5EF4-FFF2-40B4-BE49-F238E27FC236}">
                <a16:creationId xmlns:a16="http://schemas.microsoft.com/office/drawing/2014/main" id="{16B2F963-1090-4B77-BEAE-FD3404553368}"/>
              </a:ext>
            </a:extLst>
          </p:cNvPr>
          <p:cNvSpPr/>
          <p:nvPr/>
        </p:nvSpPr>
        <p:spPr>
          <a:xfrm>
            <a:off x="3744436" y="4739429"/>
            <a:ext cx="1112834" cy="716225"/>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科室分配</a:t>
            </a:r>
          </a:p>
        </p:txBody>
      </p:sp>
      <p:sp>
        <p:nvSpPr>
          <p:cNvPr id="30" name="矩形 29">
            <a:extLst>
              <a:ext uri="{FF2B5EF4-FFF2-40B4-BE49-F238E27FC236}">
                <a16:creationId xmlns:a16="http://schemas.microsoft.com/office/drawing/2014/main" id="{2743B33D-C5BC-495D-8BF7-794F0CE0C8ED}"/>
              </a:ext>
            </a:extLst>
          </p:cNvPr>
          <p:cNvSpPr/>
          <p:nvPr/>
        </p:nvSpPr>
        <p:spPr>
          <a:xfrm>
            <a:off x="2988096" y="4896428"/>
            <a:ext cx="568171"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医生</a:t>
            </a:r>
          </a:p>
        </p:txBody>
      </p:sp>
      <p:cxnSp>
        <p:nvCxnSpPr>
          <p:cNvPr id="31" name="直接连接符 30">
            <a:extLst>
              <a:ext uri="{FF2B5EF4-FFF2-40B4-BE49-F238E27FC236}">
                <a16:creationId xmlns:a16="http://schemas.microsoft.com/office/drawing/2014/main" id="{035D6200-3E5A-4342-9790-2AA2948F4F83}"/>
              </a:ext>
            </a:extLst>
          </p:cNvPr>
          <p:cNvCxnSpPr>
            <a:cxnSpLocks/>
            <a:stCxn id="30" idx="3"/>
            <a:endCxn id="29" idx="1"/>
          </p:cNvCxnSpPr>
          <p:nvPr/>
        </p:nvCxnSpPr>
        <p:spPr>
          <a:xfrm>
            <a:off x="3556267" y="5091737"/>
            <a:ext cx="188169" cy="5805"/>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5ABA145-A021-4F9C-8466-364692EAC8A6}"/>
              </a:ext>
            </a:extLst>
          </p:cNvPr>
          <p:cNvSpPr/>
          <p:nvPr/>
        </p:nvSpPr>
        <p:spPr>
          <a:xfrm>
            <a:off x="5171989" y="4896428"/>
            <a:ext cx="628742"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科室</a:t>
            </a:r>
          </a:p>
        </p:txBody>
      </p:sp>
      <p:cxnSp>
        <p:nvCxnSpPr>
          <p:cNvPr id="33" name="直接连接符 32">
            <a:extLst>
              <a:ext uri="{FF2B5EF4-FFF2-40B4-BE49-F238E27FC236}">
                <a16:creationId xmlns:a16="http://schemas.microsoft.com/office/drawing/2014/main" id="{CBC1CBB7-0DFE-4BEC-B9FB-8FFA92A4EEA4}"/>
              </a:ext>
            </a:extLst>
          </p:cNvPr>
          <p:cNvCxnSpPr>
            <a:cxnSpLocks/>
            <a:stCxn id="29" idx="3"/>
            <a:endCxn id="32" idx="1"/>
          </p:cNvCxnSpPr>
          <p:nvPr/>
        </p:nvCxnSpPr>
        <p:spPr>
          <a:xfrm flipV="1">
            <a:off x="4857270" y="5091737"/>
            <a:ext cx="314719" cy="5805"/>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BD0E35E6-B6E3-48FF-A78B-B68EDFCA3C90}"/>
              </a:ext>
            </a:extLst>
          </p:cNvPr>
          <p:cNvSpPr/>
          <p:nvPr/>
        </p:nvSpPr>
        <p:spPr>
          <a:xfrm>
            <a:off x="860329" y="5541162"/>
            <a:ext cx="568171"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病人</a:t>
            </a:r>
          </a:p>
        </p:txBody>
      </p:sp>
      <p:sp>
        <p:nvSpPr>
          <p:cNvPr id="35" name="流程图: 决策 34">
            <a:extLst>
              <a:ext uri="{FF2B5EF4-FFF2-40B4-BE49-F238E27FC236}">
                <a16:creationId xmlns:a16="http://schemas.microsoft.com/office/drawing/2014/main" id="{AE211440-A46E-4CE1-BDED-56443826C3D2}"/>
              </a:ext>
            </a:extLst>
          </p:cNvPr>
          <p:cNvSpPr/>
          <p:nvPr/>
        </p:nvSpPr>
        <p:spPr>
          <a:xfrm>
            <a:off x="1581430" y="5407365"/>
            <a:ext cx="1104553" cy="658212"/>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预约</a:t>
            </a:r>
          </a:p>
        </p:txBody>
      </p:sp>
      <p:cxnSp>
        <p:nvCxnSpPr>
          <p:cNvPr id="37" name="直接连接符 36">
            <a:extLst>
              <a:ext uri="{FF2B5EF4-FFF2-40B4-BE49-F238E27FC236}">
                <a16:creationId xmlns:a16="http://schemas.microsoft.com/office/drawing/2014/main" id="{ABC3967A-9C28-48DF-94B2-2FF6D99E0F4F}"/>
              </a:ext>
            </a:extLst>
          </p:cNvPr>
          <p:cNvCxnSpPr>
            <a:cxnSpLocks/>
            <a:stCxn id="35" idx="3"/>
          </p:cNvCxnSpPr>
          <p:nvPr/>
        </p:nvCxnSpPr>
        <p:spPr>
          <a:xfrm>
            <a:off x="2685983" y="5736471"/>
            <a:ext cx="213756"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2855917-A4DC-4A1B-917F-21F9BCA13C83}"/>
              </a:ext>
            </a:extLst>
          </p:cNvPr>
          <p:cNvCxnSpPr>
            <a:cxnSpLocks/>
            <a:stCxn id="34" idx="3"/>
            <a:endCxn id="35" idx="1"/>
          </p:cNvCxnSpPr>
          <p:nvPr/>
        </p:nvCxnSpPr>
        <p:spPr>
          <a:xfrm>
            <a:off x="1428500" y="5736471"/>
            <a:ext cx="15293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825DFC1E-393A-4E4E-9E5A-F0B2287488DA}"/>
              </a:ext>
            </a:extLst>
          </p:cNvPr>
          <p:cNvSpPr/>
          <p:nvPr/>
        </p:nvSpPr>
        <p:spPr>
          <a:xfrm>
            <a:off x="5116402" y="5476653"/>
            <a:ext cx="744883" cy="5251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科室接诊计划</a:t>
            </a:r>
          </a:p>
        </p:txBody>
      </p:sp>
      <p:cxnSp>
        <p:nvCxnSpPr>
          <p:cNvPr id="41" name="直接连接符 40">
            <a:extLst>
              <a:ext uri="{FF2B5EF4-FFF2-40B4-BE49-F238E27FC236}">
                <a16:creationId xmlns:a16="http://schemas.microsoft.com/office/drawing/2014/main" id="{E74D6760-9C54-4F30-B529-7B8E26B51A6C}"/>
              </a:ext>
            </a:extLst>
          </p:cNvPr>
          <p:cNvCxnSpPr>
            <a:stCxn id="32" idx="2"/>
            <a:endCxn id="40" idx="0"/>
          </p:cNvCxnSpPr>
          <p:nvPr/>
        </p:nvCxnSpPr>
        <p:spPr>
          <a:xfrm>
            <a:off x="5486360" y="5287046"/>
            <a:ext cx="2484" cy="189607"/>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99E19ED-1C3F-40A4-85DD-668401A53612}"/>
              </a:ext>
            </a:extLst>
          </p:cNvPr>
          <p:cNvSpPr/>
          <p:nvPr/>
        </p:nvSpPr>
        <p:spPr>
          <a:xfrm>
            <a:off x="6165921" y="5578179"/>
            <a:ext cx="628742" cy="31658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时段</a:t>
            </a:r>
          </a:p>
        </p:txBody>
      </p:sp>
      <p:cxnSp>
        <p:nvCxnSpPr>
          <p:cNvPr id="43" name="直接连接符 42">
            <a:extLst>
              <a:ext uri="{FF2B5EF4-FFF2-40B4-BE49-F238E27FC236}">
                <a16:creationId xmlns:a16="http://schemas.microsoft.com/office/drawing/2014/main" id="{10032C34-E25E-4F9E-807D-7D162736E79E}"/>
              </a:ext>
            </a:extLst>
          </p:cNvPr>
          <p:cNvCxnSpPr>
            <a:cxnSpLocks/>
            <a:stCxn id="35" idx="3"/>
            <a:endCxn id="40" idx="1"/>
          </p:cNvCxnSpPr>
          <p:nvPr/>
        </p:nvCxnSpPr>
        <p:spPr>
          <a:xfrm>
            <a:off x="2685983" y="5736471"/>
            <a:ext cx="2430419" cy="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D1F80B4-A283-4662-B56A-E5C445C93B9D}"/>
              </a:ext>
            </a:extLst>
          </p:cNvPr>
          <p:cNvCxnSpPr>
            <a:stCxn id="40" idx="3"/>
            <a:endCxn id="42" idx="1"/>
          </p:cNvCxnSpPr>
          <p:nvPr/>
        </p:nvCxnSpPr>
        <p:spPr>
          <a:xfrm flipV="1">
            <a:off x="5861285" y="5736470"/>
            <a:ext cx="304636" cy="2756"/>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图片 60">
            <a:extLst>
              <a:ext uri="{FF2B5EF4-FFF2-40B4-BE49-F238E27FC236}">
                <a16:creationId xmlns:a16="http://schemas.microsoft.com/office/drawing/2014/main" id="{B83BD4B6-1574-4091-8E38-C1A6522DBC3B}"/>
              </a:ext>
            </a:extLst>
          </p:cNvPr>
          <p:cNvPicPr>
            <a:picLocks noChangeAspect="1"/>
          </p:cNvPicPr>
          <p:nvPr/>
        </p:nvPicPr>
        <p:blipFill>
          <a:blip r:embed="rId5"/>
          <a:stretch>
            <a:fillRect/>
          </a:stretch>
        </p:blipFill>
        <p:spPr>
          <a:xfrm>
            <a:off x="856749" y="4742843"/>
            <a:ext cx="5950212" cy="1329043"/>
          </a:xfrm>
          <a:prstGeom prst="rect">
            <a:avLst/>
          </a:prstGeom>
        </p:spPr>
      </p:pic>
      <p:cxnSp>
        <p:nvCxnSpPr>
          <p:cNvPr id="68" name="连接符: 肘形 67">
            <a:extLst>
              <a:ext uri="{FF2B5EF4-FFF2-40B4-BE49-F238E27FC236}">
                <a16:creationId xmlns:a16="http://schemas.microsoft.com/office/drawing/2014/main" id="{A55A365F-D6F7-4565-9C2D-AB3B990DECAE}"/>
              </a:ext>
            </a:extLst>
          </p:cNvPr>
          <p:cNvCxnSpPr>
            <a:cxnSpLocks/>
            <a:stCxn id="30" idx="1"/>
            <a:endCxn id="35" idx="0"/>
          </p:cNvCxnSpPr>
          <p:nvPr/>
        </p:nvCxnSpPr>
        <p:spPr>
          <a:xfrm rot="10800000" flipV="1">
            <a:off x="2133708" y="5091737"/>
            <a:ext cx="854389" cy="31562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范式优化（逻辑模型）</a:t>
            </a:r>
          </a:p>
        </p:txBody>
      </p:sp>
      <p:pic>
        <p:nvPicPr>
          <p:cNvPr id="5" name="图片 4">
            <a:extLst>
              <a:ext uri="{FF2B5EF4-FFF2-40B4-BE49-F238E27FC236}">
                <a16:creationId xmlns:a16="http://schemas.microsoft.com/office/drawing/2014/main" id="{0321B6D9-5AA2-4F9F-87BC-955C81DFC2A6}"/>
              </a:ext>
            </a:extLst>
          </p:cNvPr>
          <p:cNvPicPr>
            <a:picLocks noChangeAspect="1"/>
          </p:cNvPicPr>
          <p:nvPr/>
        </p:nvPicPr>
        <p:blipFill>
          <a:blip r:embed="rId2"/>
          <a:stretch>
            <a:fillRect/>
          </a:stretch>
        </p:blipFill>
        <p:spPr>
          <a:xfrm>
            <a:off x="0" y="1650991"/>
            <a:ext cx="9144000" cy="5003818"/>
          </a:xfrm>
          <a:prstGeom prst="rect">
            <a:avLst/>
          </a:prstGeom>
        </p:spPr>
      </p:pic>
    </p:spTree>
    <p:extLst>
      <p:ext uri="{BB962C8B-B14F-4D97-AF65-F5344CB8AC3E}">
        <p14:creationId xmlns:p14="http://schemas.microsoft.com/office/powerpoint/2010/main" val="1696913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范式优化（物理模型）</a:t>
            </a:r>
          </a:p>
        </p:txBody>
      </p:sp>
      <p:pic>
        <p:nvPicPr>
          <p:cNvPr id="1025" name="Picture 1">
            <a:extLst>
              <a:ext uri="{FF2B5EF4-FFF2-40B4-BE49-F238E27FC236}">
                <a16:creationId xmlns:a16="http://schemas.microsoft.com/office/drawing/2014/main" id="{2E73D37E-B132-464B-8CD3-3D1032CFE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8460"/>
            <a:ext cx="9144000" cy="512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00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740573" y="1288363"/>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3605548"/>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401321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0573" y="2388098"/>
            <a:ext cx="4387392" cy="461665"/>
          </a:xfrm>
          <a:prstGeom prst="rect">
            <a:avLst/>
          </a:prstGeom>
          <a:noFill/>
        </p:spPr>
        <p:txBody>
          <a:bodyPr wrap="square" rtlCol="0">
            <a:spAutoFit/>
          </a:bodyPr>
          <a:lstStyle/>
          <a:p>
            <a:r>
              <a:rPr lang="zh-CN" altLang="en-US" sz="2400" dirty="0"/>
              <a:t>设计描述</a:t>
            </a:r>
          </a:p>
        </p:txBody>
      </p:sp>
      <p:sp>
        <p:nvSpPr>
          <p:cNvPr id="26" name="文本框 25"/>
          <p:cNvSpPr txBox="1"/>
          <p:nvPr/>
        </p:nvSpPr>
        <p:spPr>
          <a:xfrm>
            <a:off x="3740573" y="4600420"/>
            <a:ext cx="4387392" cy="461665"/>
          </a:xfrm>
          <a:prstGeom prst="rect">
            <a:avLst/>
          </a:prstGeom>
          <a:noFill/>
        </p:spPr>
        <p:txBody>
          <a:bodyPr wrap="square" rtlCol="0">
            <a:spAutoFit/>
          </a:bodyPr>
          <a:lstStyle/>
          <a:p>
            <a:r>
              <a:rPr lang="zh-CN" altLang="en-US" sz="2400" dirty="0"/>
              <a:t>反思总结</a:t>
            </a:r>
          </a:p>
        </p:txBody>
      </p:sp>
      <p:sp>
        <p:nvSpPr>
          <p:cNvPr id="28" name="文本框 27">
            <a:extLst>
              <a:ext uri="{FF2B5EF4-FFF2-40B4-BE49-F238E27FC236}">
                <a16:creationId xmlns:a16="http://schemas.microsoft.com/office/drawing/2014/main" id="{27F056A1-F9DA-4ADB-88BD-373A17DCB340}"/>
              </a:ext>
            </a:extLst>
          </p:cNvPr>
          <p:cNvSpPr txBox="1"/>
          <p:nvPr/>
        </p:nvSpPr>
        <p:spPr>
          <a:xfrm>
            <a:off x="3829473" y="3480572"/>
            <a:ext cx="4387392" cy="461665"/>
          </a:xfrm>
          <a:prstGeom prst="rect">
            <a:avLst/>
          </a:prstGeom>
          <a:noFill/>
        </p:spPr>
        <p:txBody>
          <a:bodyPr wrap="square" rtlCol="0">
            <a:spAutoFit/>
          </a:bodyPr>
          <a:lstStyle/>
          <a:p>
            <a:r>
              <a:rPr lang="en-US" altLang="zh-CN" sz="2400" dirty="0"/>
              <a:t>SQL</a:t>
            </a:r>
            <a:r>
              <a:rPr lang="zh-CN" altLang="en-US" sz="2400" dirty="0"/>
              <a:t>脚本</a:t>
            </a:r>
          </a:p>
        </p:txBody>
      </p:sp>
      <p:sp>
        <p:nvSpPr>
          <p:cNvPr id="34" name="Freeform 10">
            <a:extLst>
              <a:ext uri="{FF2B5EF4-FFF2-40B4-BE49-F238E27FC236}">
                <a16:creationId xmlns:a16="http://schemas.microsoft.com/office/drawing/2014/main" id="{EE2DAE43-0749-4D47-A701-B0FF89A74FAF}"/>
              </a:ext>
            </a:extLst>
          </p:cNvPr>
          <p:cNvSpPr>
            <a:spLocks/>
          </p:cNvSpPr>
          <p:nvPr/>
        </p:nvSpPr>
        <p:spPr bwMode="auto">
          <a:xfrm>
            <a:off x="1841535" y="14403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5" name="文本框 34">
            <a:extLst>
              <a:ext uri="{FF2B5EF4-FFF2-40B4-BE49-F238E27FC236}">
                <a16:creationId xmlns:a16="http://schemas.microsoft.com/office/drawing/2014/main" id="{90943562-FF30-4791-8AA3-F55CB732C3FC}"/>
              </a:ext>
            </a:extLst>
          </p:cNvPr>
          <p:cNvSpPr txBox="1"/>
          <p:nvPr/>
        </p:nvSpPr>
        <p:spPr>
          <a:xfrm>
            <a:off x="2071646" y="13765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id="{B47632C1-D919-4A6D-9416-4983655EE361}"/>
              </a:ext>
            </a:extLst>
          </p:cNvPr>
          <p:cNvCxnSpPr>
            <a:stCxn id="34" idx="6"/>
          </p:cNvCxnSpPr>
          <p:nvPr/>
        </p:nvCxnSpPr>
        <p:spPr>
          <a:xfrm>
            <a:off x="2534033" y="17842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Freeform 10">
            <a:extLst>
              <a:ext uri="{FF2B5EF4-FFF2-40B4-BE49-F238E27FC236}">
                <a16:creationId xmlns:a16="http://schemas.microsoft.com/office/drawing/2014/main" id="{2C715906-A792-47D3-932D-4E5D3C6F3B55}"/>
              </a:ext>
            </a:extLst>
          </p:cNvPr>
          <p:cNvSpPr>
            <a:spLocks/>
          </p:cNvSpPr>
          <p:nvPr/>
        </p:nvSpPr>
        <p:spPr bwMode="auto">
          <a:xfrm>
            <a:off x="1841535" y="251748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8" name="文本框 37">
            <a:extLst>
              <a:ext uri="{FF2B5EF4-FFF2-40B4-BE49-F238E27FC236}">
                <a16:creationId xmlns:a16="http://schemas.microsoft.com/office/drawing/2014/main" id="{26C4861A-8406-4FD3-81D4-68A0D3646B05}"/>
              </a:ext>
            </a:extLst>
          </p:cNvPr>
          <p:cNvSpPr txBox="1"/>
          <p:nvPr/>
        </p:nvSpPr>
        <p:spPr>
          <a:xfrm>
            <a:off x="2071646" y="245367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a:extLst>
              <a:ext uri="{FF2B5EF4-FFF2-40B4-BE49-F238E27FC236}">
                <a16:creationId xmlns:a16="http://schemas.microsoft.com/office/drawing/2014/main" id="{D795F4D7-6AF2-4173-BA7B-78ADACABD4E5}"/>
              </a:ext>
            </a:extLst>
          </p:cNvPr>
          <p:cNvCxnSpPr>
            <a:stCxn id="37" idx="6"/>
          </p:cNvCxnSpPr>
          <p:nvPr/>
        </p:nvCxnSpPr>
        <p:spPr>
          <a:xfrm>
            <a:off x="2534033" y="286134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0" name="Freeform 10">
            <a:extLst>
              <a:ext uri="{FF2B5EF4-FFF2-40B4-BE49-F238E27FC236}">
                <a16:creationId xmlns:a16="http://schemas.microsoft.com/office/drawing/2014/main" id="{58ED993F-32AD-4C48-B1FE-FF7D7C3B3B5A}"/>
              </a:ext>
            </a:extLst>
          </p:cNvPr>
          <p:cNvSpPr>
            <a:spLocks/>
          </p:cNvSpPr>
          <p:nvPr/>
        </p:nvSpPr>
        <p:spPr bwMode="auto">
          <a:xfrm>
            <a:off x="1841535" y="46826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41" name="文本框 40">
            <a:extLst>
              <a:ext uri="{FF2B5EF4-FFF2-40B4-BE49-F238E27FC236}">
                <a16:creationId xmlns:a16="http://schemas.microsoft.com/office/drawing/2014/main" id="{CBDE4D85-F91C-4A39-8128-A1E92EAAB5C7}"/>
              </a:ext>
            </a:extLst>
          </p:cNvPr>
          <p:cNvSpPr txBox="1"/>
          <p:nvPr/>
        </p:nvSpPr>
        <p:spPr>
          <a:xfrm>
            <a:off x="2071646" y="46188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a:extLst>
              <a:ext uri="{FF2B5EF4-FFF2-40B4-BE49-F238E27FC236}">
                <a16:creationId xmlns:a16="http://schemas.microsoft.com/office/drawing/2014/main" id="{7F1012EA-0509-43D0-AABC-9968999106A2}"/>
              </a:ext>
            </a:extLst>
          </p:cNvPr>
          <p:cNvCxnSpPr>
            <a:stCxn id="40" idx="6"/>
          </p:cNvCxnSpPr>
          <p:nvPr/>
        </p:nvCxnSpPr>
        <p:spPr>
          <a:xfrm>
            <a:off x="2534033" y="50265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528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91441"/>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9910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40573" y="1288363"/>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2456999"/>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86466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0573" y="2388098"/>
            <a:ext cx="4387392" cy="461665"/>
          </a:xfrm>
          <a:prstGeom prst="rect">
            <a:avLst/>
          </a:prstGeom>
          <a:noFill/>
        </p:spPr>
        <p:txBody>
          <a:bodyPr wrap="square" rtlCol="0">
            <a:spAutoFit/>
          </a:bodyPr>
          <a:lstStyle/>
          <a:p>
            <a:r>
              <a:rPr lang="zh-CN" altLang="en-US" sz="2400" dirty="0"/>
              <a:t>设计描述</a:t>
            </a:r>
          </a:p>
        </p:txBody>
      </p:sp>
      <p:grpSp>
        <p:nvGrpSpPr>
          <p:cNvPr id="17" name="组合 16"/>
          <p:cNvGrpSpPr/>
          <p:nvPr/>
        </p:nvGrpSpPr>
        <p:grpSpPr>
          <a:xfrm>
            <a:off x="1841535" y="3581259"/>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98892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41535" y="465903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506670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740573" y="4600420"/>
            <a:ext cx="4387392" cy="461665"/>
          </a:xfrm>
          <a:prstGeom prst="rect">
            <a:avLst/>
          </a:prstGeom>
          <a:noFill/>
        </p:spPr>
        <p:txBody>
          <a:bodyPr wrap="square" rtlCol="0">
            <a:spAutoFit/>
          </a:bodyPr>
          <a:lstStyle/>
          <a:p>
            <a:r>
              <a:rPr lang="zh-CN" altLang="en-US" sz="2400" dirty="0"/>
              <a:t>反思总结</a:t>
            </a:r>
          </a:p>
        </p:txBody>
      </p:sp>
      <p:sp>
        <p:nvSpPr>
          <p:cNvPr id="28" name="文本框 27">
            <a:extLst>
              <a:ext uri="{FF2B5EF4-FFF2-40B4-BE49-F238E27FC236}">
                <a16:creationId xmlns:a16="http://schemas.microsoft.com/office/drawing/2014/main" id="{27F056A1-F9DA-4ADB-88BD-373A17DCB340}"/>
              </a:ext>
            </a:extLst>
          </p:cNvPr>
          <p:cNvSpPr txBox="1"/>
          <p:nvPr/>
        </p:nvSpPr>
        <p:spPr>
          <a:xfrm>
            <a:off x="3829473" y="3480572"/>
            <a:ext cx="4387392" cy="461665"/>
          </a:xfrm>
          <a:prstGeom prst="rect">
            <a:avLst/>
          </a:prstGeom>
          <a:noFill/>
        </p:spPr>
        <p:txBody>
          <a:bodyPr wrap="square" rtlCol="0">
            <a:spAutoFit/>
          </a:bodyPr>
          <a:lstStyle/>
          <a:p>
            <a:r>
              <a:rPr lang="en-US" altLang="zh-CN" sz="2400" dirty="0"/>
              <a:t>SQL</a:t>
            </a:r>
            <a:r>
              <a:rPr lang="zh-CN" altLang="en-US" sz="2400" dirty="0"/>
              <a:t>脚本</a:t>
            </a:r>
          </a:p>
        </p:txBody>
      </p:sp>
    </p:spTree>
    <p:extLst>
      <p:ext uri="{BB962C8B-B14F-4D97-AF65-F5344CB8AC3E}">
        <p14:creationId xmlns:p14="http://schemas.microsoft.com/office/powerpoint/2010/main" val="315525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预约</a:t>
            </a:r>
            <a:r>
              <a:rPr lang="en-US" altLang="zh-CN" dirty="0"/>
              <a:t>procedure</a:t>
            </a:r>
            <a:endParaRPr lang="zh-CN" altLang="en-US" dirty="0"/>
          </a:p>
        </p:txBody>
      </p:sp>
      <p:pic>
        <p:nvPicPr>
          <p:cNvPr id="4" name="图片 3">
            <a:extLst>
              <a:ext uri="{FF2B5EF4-FFF2-40B4-BE49-F238E27FC236}">
                <a16:creationId xmlns:a16="http://schemas.microsoft.com/office/drawing/2014/main" id="{4B05C0F1-A628-4D19-AB7F-9EA1C295952F}"/>
              </a:ext>
            </a:extLst>
          </p:cNvPr>
          <p:cNvPicPr>
            <a:picLocks noChangeAspect="1"/>
          </p:cNvPicPr>
          <p:nvPr/>
        </p:nvPicPr>
        <p:blipFill>
          <a:blip r:embed="rId2"/>
          <a:stretch>
            <a:fillRect/>
          </a:stretch>
        </p:blipFill>
        <p:spPr>
          <a:xfrm>
            <a:off x="290358" y="1610605"/>
            <a:ext cx="8575829" cy="5126510"/>
          </a:xfrm>
          <a:prstGeom prst="rect">
            <a:avLst/>
          </a:prstGeom>
        </p:spPr>
      </p:pic>
    </p:spTree>
    <p:extLst>
      <p:ext uri="{BB962C8B-B14F-4D97-AF65-F5344CB8AC3E}">
        <p14:creationId xmlns:p14="http://schemas.microsoft.com/office/powerpoint/2010/main" val="3079973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接诊安排</a:t>
            </a:r>
            <a:r>
              <a:rPr lang="en-US" altLang="zh-CN" dirty="0"/>
              <a:t>procedure</a:t>
            </a:r>
            <a:endParaRPr lang="zh-CN" altLang="en-US" dirty="0"/>
          </a:p>
        </p:txBody>
      </p:sp>
      <p:pic>
        <p:nvPicPr>
          <p:cNvPr id="5" name="图片 4">
            <a:extLst>
              <a:ext uri="{FF2B5EF4-FFF2-40B4-BE49-F238E27FC236}">
                <a16:creationId xmlns:a16="http://schemas.microsoft.com/office/drawing/2014/main" id="{6778ADB2-2ED3-41D0-A222-8FEE1A119247}"/>
              </a:ext>
            </a:extLst>
          </p:cNvPr>
          <p:cNvPicPr>
            <a:picLocks noChangeAspect="1"/>
          </p:cNvPicPr>
          <p:nvPr/>
        </p:nvPicPr>
        <p:blipFill>
          <a:blip r:embed="rId2"/>
          <a:stretch>
            <a:fillRect/>
          </a:stretch>
        </p:blipFill>
        <p:spPr>
          <a:xfrm>
            <a:off x="741285" y="1634230"/>
            <a:ext cx="7661430" cy="5052060"/>
          </a:xfrm>
          <a:prstGeom prst="rect">
            <a:avLst/>
          </a:prstGeom>
        </p:spPr>
      </p:pic>
    </p:spTree>
    <p:extLst>
      <p:ext uri="{BB962C8B-B14F-4D97-AF65-F5344CB8AC3E}">
        <p14:creationId xmlns:p14="http://schemas.microsoft.com/office/powerpoint/2010/main" val="1587007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钟点检测</a:t>
            </a:r>
            <a:r>
              <a:rPr lang="en-US" altLang="zh-CN" dirty="0"/>
              <a:t>trigger</a:t>
            </a:r>
            <a:endParaRPr lang="zh-CN" altLang="en-US" dirty="0"/>
          </a:p>
        </p:txBody>
      </p:sp>
      <p:pic>
        <p:nvPicPr>
          <p:cNvPr id="2" name="图片 1">
            <a:extLst>
              <a:ext uri="{FF2B5EF4-FFF2-40B4-BE49-F238E27FC236}">
                <a16:creationId xmlns:a16="http://schemas.microsoft.com/office/drawing/2014/main" id="{C73620FD-2F6C-4F0A-B361-CB7D464FE7B4}"/>
              </a:ext>
            </a:extLst>
          </p:cNvPr>
          <p:cNvPicPr>
            <a:picLocks noChangeAspect="1"/>
          </p:cNvPicPr>
          <p:nvPr/>
        </p:nvPicPr>
        <p:blipFill>
          <a:blip r:embed="rId2"/>
          <a:stretch>
            <a:fillRect/>
          </a:stretch>
        </p:blipFill>
        <p:spPr>
          <a:xfrm>
            <a:off x="484927" y="2251689"/>
            <a:ext cx="8244320" cy="3216956"/>
          </a:xfrm>
          <a:prstGeom prst="rect">
            <a:avLst/>
          </a:prstGeom>
        </p:spPr>
      </p:pic>
    </p:spTree>
    <p:extLst>
      <p:ext uri="{BB962C8B-B14F-4D97-AF65-F5344CB8AC3E}">
        <p14:creationId xmlns:p14="http://schemas.microsoft.com/office/powerpoint/2010/main" val="226891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科室时段检测</a:t>
            </a:r>
            <a:r>
              <a:rPr lang="en-US" altLang="zh-CN" dirty="0"/>
              <a:t>trigger</a:t>
            </a:r>
            <a:endParaRPr lang="zh-CN" altLang="en-US" dirty="0"/>
          </a:p>
        </p:txBody>
      </p:sp>
      <p:pic>
        <p:nvPicPr>
          <p:cNvPr id="4" name="图片 3">
            <a:extLst>
              <a:ext uri="{FF2B5EF4-FFF2-40B4-BE49-F238E27FC236}">
                <a16:creationId xmlns:a16="http://schemas.microsoft.com/office/drawing/2014/main" id="{946F69FE-ADBB-427F-BE0C-26AFAA9D28DF}"/>
              </a:ext>
            </a:extLst>
          </p:cNvPr>
          <p:cNvPicPr>
            <a:picLocks noChangeAspect="1"/>
          </p:cNvPicPr>
          <p:nvPr/>
        </p:nvPicPr>
        <p:blipFill>
          <a:blip r:embed="rId2"/>
          <a:stretch>
            <a:fillRect/>
          </a:stretch>
        </p:blipFill>
        <p:spPr>
          <a:xfrm>
            <a:off x="617784" y="1613069"/>
            <a:ext cx="7908431" cy="5177853"/>
          </a:xfrm>
          <a:prstGeom prst="rect">
            <a:avLst/>
          </a:prstGeom>
        </p:spPr>
      </p:pic>
    </p:spTree>
    <p:extLst>
      <p:ext uri="{BB962C8B-B14F-4D97-AF65-F5344CB8AC3E}">
        <p14:creationId xmlns:p14="http://schemas.microsoft.com/office/powerpoint/2010/main" val="266306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角色分配检测</a:t>
            </a:r>
            <a:r>
              <a:rPr lang="en-US" altLang="zh-CN" dirty="0"/>
              <a:t>trigger</a:t>
            </a:r>
            <a:endParaRPr lang="zh-CN" altLang="en-US" dirty="0"/>
          </a:p>
        </p:txBody>
      </p:sp>
      <p:pic>
        <p:nvPicPr>
          <p:cNvPr id="4" name="图片 3">
            <a:extLst>
              <a:ext uri="{FF2B5EF4-FFF2-40B4-BE49-F238E27FC236}">
                <a16:creationId xmlns:a16="http://schemas.microsoft.com/office/drawing/2014/main" id="{3528B575-C0A0-49BD-9192-A285B6D32D87}"/>
              </a:ext>
            </a:extLst>
          </p:cNvPr>
          <p:cNvPicPr>
            <a:picLocks noChangeAspect="1"/>
          </p:cNvPicPr>
          <p:nvPr/>
        </p:nvPicPr>
        <p:blipFill>
          <a:blip r:embed="rId2"/>
          <a:stretch>
            <a:fillRect/>
          </a:stretch>
        </p:blipFill>
        <p:spPr>
          <a:xfrm>
            <a:off x="976543" y="1636075"/>
            <a:ext cx="6853562" cy="5126633"/>
          </a:xfrm>
          <a:prstGeom prst="rect">
            <a:avLst/>
          </a:prstGeom>
        </p:spPr>
      </p:pic>
    </p:spTree>
    <p:extLst>
      <p:ext uri="{BB962C8B-B14F-4D97-AF65-F5344CB8AC3E}">
        <p14:creationId xmlns:p14="http://schemas.microsoft.com/office/powerpoint/2010/main" val="1360715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医生接诊检测</a:t>
            </a:r>
            <a:r>
              <a:rPr lang="en-US" altLang="zh-CN" dirty="0"/>
              <a:t>trigger</a:t>
            </a:r>
            <a:endParaRPr lang="zh-CN" altLang="en-US" dirty="0"/>
          </a:p>
        </p:txBody>
      </p:sp>
      <p:pic>
        <p:nvPicPr>
          <p:cNvPr id="5" name="图片 4">
            <a:extLst>
              <a:ext uri="{FF2B5EF4-FFF2-40B4-BE49-F238E27FC236}">
                <a16:creationId xmlns:a16="http://schemas.microsoft.com/office/drawing/2014/main" id="{C5943A8E-394D-4F02-B32F-429E218D41BC}"/>
              </a:ext>
            </a:extLst>
          </p:cNvPr>
          <p:cNvPicPr>
            <a:picLocks noChangeAspect="1"/>
          </p:cNvPicPr>
          <p:nvPr/>
        </p:nvPicPr>
        <p:blipFill>
          <a:blip r:embed="rId2"/>
          <a:stretch>
            <a:fillRect/>
          </a:stretch>
        </p:blipFill>
        <p:spPr>
          <a:xfrm>
            <a:off x="385918" y="2657388"/>
            <a:ext cx="8372164" cy="2274890"/>
          </a:xfrm>
          <a:prstGeom prst="rect">
            <a:avLst/>
          </a:prstGeom>
        </p:spPr>
      </p:pic>
    </p:spTree>
    <p:extLst>
      <p:ext uri="{BB962C8B-B14F-4D97-AF65-F5344CB8AC3E}">
        <p14:creationId xmlns:p14="http://schemas.microsoft.com/office/powerpoint/2010/main" val="2451798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预约限制检测</a:t>
            </a:r>
            <a:r>
              <a:rPr lang="en-US" altLang="zh-CN" dirty="0"/>
              <a:t>trigger</a:t>
            </a:r>
            <a:endParaRPr lang="zh-CN" altLang="en-US" dirty="0"/>
          </a:p>
        </p:txBody>
      </p:sp>
      <p:pic>
        <p:nvPicPr>
          <p:cNvPr id="2" name="图片 1">
            <a:extLst>
              <a:ext uri="{FF2B5EF4-FFF2-40B4-BE49-F238E27FC236}">
                <a16:creationId xmlns:a16="http://schemas.microsoft.com/office/drawing/2014/main" id="{76BD124A-8D31-4495-89C6-02F145F4C3FC}"/>
              </a:ext>
            </a:extLst>
          </p:cNvPr>
          <p:cNvPicPr>
            <a:picLocks noChangeAspect="1"/>
          </p:cNvPicPr>
          <p:nvPr/>
        </p:nvPicPr>
        <p:blipFill>
          <a:blip r:embed="rId2"/>
          <a:stretch>
            <a:fillRect/>
          </a:stretch>
        </p:blipFill>
        <p:spPr>
          <a:xfrm>
            <a:off x="577048" y="1614746"/>
            <a:ext cx="7989903" cy="5174998"/>
          </a:xfrm>
          <a:prstGeom prst="rect">
            <a:avLst/>
          </a:prstGeom>
        </p:spPr>
      </p:pic>
    </p:spTree>
    <p:extLst>
      <p:ext uri="{BB962C8B-B14F-4D97-AF65-F5344CB8AC3E}">
        <p14:creationId xmlns:p14="http://schemas.microsoft.com/office/powerpoint/2010/main" val="346436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740573" y="1288363"/>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4665747"/>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5073412"/>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0573" y="2388098"/>
            <a:ext cx="4387392" cy="461665"/>
          </a:xfrm>
          <a:prstGeom prst="rect">
            <a:avLst/>
          </a:prstGeom>
          <a:noFill/>
        </p:spPr>
        <p:txBody>
          <a:bodyPr wrap="square" rtlCol="0">
            <a:spAutoFit/>
          </a:bodyPr>
          <a:lstStyle/>
          <a:p>
            <a:r>
              <a:rPr lang="zh-CN" altLang="en-US" sz="2400" dirty="0"/>
              <a:t>设计描述</a:t>
            </a:r>
          </a:p>
        </p:txBody>
      </p:sp>
      <p:sp>
        <p:nvSpPr>
          <p:cNvPr id="26" name="文本框 25"/>
          <p:cNvSpPr txBox="1"/>
          <p:nvPr/>
        </p:nvSpPr>
        <p:spPr>
          <a:xfrm>
            <a:off x="3740573" y="4600420"/>
            <a:ext cx="4387392" cy="461665"/>
          </a:xfrm>
          <a:prstGeom prst="rect">
            <a:avLst/>
          </a:prstGeom>
          <a:noFill/>
        </p:spPr>
        <p:txBody>
          <a:bodyPr wrap="square" rtlCol="0">
            <a:spAutoFit/>
          </a:bodyPr>
          <a:lstStyle/>
          <a:p>
            <a:r>
              <a:rPr lang="zh-CN" altLang="en-US" sz="2400" dirty="0"/>
              <a:t>反思总结</a:t>
            </a:r>
          </a:p>
        </p:txBody>
      </p:sp>
      <p:sp>
        <p:nvSpPr>
          <p:cNvPr id="28" name="文本框 27">
            <a:extLst>
              <a:ext uri="{FF2B5EF4-FFF2-40B4-BE49-F238E27FC236}">
                <a16:creationId xmlns:a16="http://schemas.microsoft.com/office/drawing/2014/main" id="{27F056A1-F9DA-4ADB-88BD-373A17DCB340}"/>
              </a:ext>
            </a:extLst>
          </p:cNvPr>
          <p:cNvSpPr txBox="1"/>
          <p:nvPr/>
        </p:nvSpPr>
        <p:spPr>
          <a:xfrm>
            <a:off x="3829473" y="3480572"/>
            <a:ext cx="4387392" cy="461665"/>
          </a:xfrm>
          <a:prstGeom prst="rect">
            <a:avLst/>
          </a:prstGeom>
          <a:noFill/>
        </p:spPr>
        <p:txBody>
          <a:bodyPr wrap="square" rtlCol="0">
            <a:spAutoFit/>
          </a:bodyPr>
          <a:lstStyle/>
          <a:p>
            <a:r>
              <a:rPr lang="en-US" altLang="zh-CN" sz="2400" dirty="0"/>
              <a:t>SQL</a:t>
            </a:r>
            <a:r>
              <a:rPr lang="zh-CN" altLang="en-US" sz="2400" dirty="0"/>
              <a:t>脚本</a:t>
            </a:r>
          </a:p>
        </p:txBody>
      </p:sp>
      <p:sp>
        <p:nvSpPr>
          <p:cNvPr id="34" name="Freeform 10">
            <a:extLst>
              <a:ext uri="{FF2B5EF4-FFF2-40B4-BE49-F238E27FC236}">
                <a16:creationId xmlns:a16="http://schemas.microsoft.com/office/drawing/2014/main" id="{EE2DAE43-0749-4D47-A701-B0FF89A74FAF}"/>
              </a:ext>
            </a:extLst>
          </p:cNvPr>
          <p:cNvSpPr>
            <a:spLocks/>
          </p:cNvSpPr>
          <p:nvPr/>
        </p:nvSpPr>
        <p:spPr bwMode="auto">
          <a:xfrm>
            <a:off x="1841535" y="14403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5" name="文本框 34">
            <a:extLst>
              <a:ext uri="{FF2B5EF4-FFF2-40B4-BE49-F238E27FC236}">
                <a16:creationId xmlns:a16="http://schemas.microsoft.com/office/drawing/2014/main" id="{90943562-FF30-4791-8AA3-F55CB732C3FC}"/>
              </a:ext>
            </a:extLst>
          </p:cNvPr>
          <p:cNvSpPr txBox="1"/>
          <p:nvPr/>
        </p:nvSpPr>
        <p:spPr>
          <a:xfrm>
            <a:off x="2071646" y="13765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id="{B47632C1-D919-4A6D-9416-4983655EE361}"/>
              </a:ext>
            </a:extLst>
          </p:cNvPr>
          <p:cNvCxnSpPr>
            <a:stCxn id="34" idx="6"/>
          </p:cNvCxnSpPr>
          <p:nvPr/>
        </p:nvCxnSpPr>
        <p:spPr>
          <a:xfrm>
            <a:off x="2534033" y="17842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Freeform 10">
            <a:extLst>
              <a:ext uri="{FF2B5EF4-FFF2-40B4-BE49-F238E27FC236}">
                <a16:creationId xmlns:a16="http://schemas.microsoft.com/office/drawing/2014/main" id="{2C715906-A792-47D3-932D-4E5D3C6F3B55}"/>
              </a:ext>
            </a:extLst>
          </p:cNvPr>
          <p:cNvSpPr>
            <a:spLocks/>
          </p:cNvSpPr>
          <p:nvPr/>
        </p:nvSpPr>
        <p:spPr bwMode="auto">
          <a:xfrm>
            <a:off x="1841535" y="360677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8" name="文本框 37">
            <a:extLst>
              <a:ext uri="{FF2B5EF4-FFF2-40B4-BE49-F238E27FC236}">
                <a16:creationId xmlns:a16="http://schemas.microsoft.com/office/drawing/2014/main" id="{26C4861A-8406-4FD3-81D4-68A0D3646B05}"/>
              </a:ext>
            </a:extLst>
          </p:cNvPr>
          <p:cNvSpPr txBox="1"/>
          <p:nvPr/>
        </p:nvSpPr>
        <p:spPr>
          <a:xfrm>
            <a:off x="2071646" y="354297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a:extLst>
              <a:ext uri="{FF2B5EF4-FFF2-40B4-BE49-F238E27FC236}">
                <a16:creationId xmlns:a16="http://schemas.microsoft.com/office/drawing/2014/main" id="{D795F4D7-6AF2-4173-BA7B-78ADACABD4E5}"/>
              </a:ext>
            </a:extLst>
          </p:cNvPr>
          <p:cNvCxnSpPr>
            <a:stCxn id="37" idx="6"/>
          </p:cNvCxnSpPr>
          <p:nvPr/>
        </p:nvCxnSpPr>
        <p:spPr>
          <a:xfrm>
            <a:off x="2534033" y="395063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0" name="Freeform 10">
            <a:extLst>
              <a:ext uri="{FF2B5EF4-FFF2-40B4-BE49-F238E27FC236}">
                <a16:creationId xmlns:a16="http://schemas.microsoft.com/office/drawing/2014/main" id="{58ED993F-32AD-4C48-B1FE-FF7D7C3B3B5A}"/>
              </a:ext>
            </a:extLst>
          </p:cNvPr>
          <p:cNvSpPr>
            <a:spLocks/>
          </p:cNvSpPr>
          <p:nvPr/>
        </p:nvSpPr>
        <p:spPr bwMode="auto">
          <a:xfrm>
            <a:off x="1841535" y="248400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41" name="文本框 40">
            <a:extLst>
              <a:ext uri="{FF2B5EF4-FFF2-40B4-BE49-F238E27FC236}">
                <a16:creationId xmlns:a16="http://schemas.microsoft.com/office/drawing/2014/main" id="{CBDE4D85-F91C-4A39-8128-A1E92EAAB5C7}"/>
              </a:ext>
            </a:extLst>
          </p:cNvPr>
          <p:cNvSpPr txBox="1"/>
          <p:nvPr/>
        </p:nvSpPr>
        <p:spPr>
          <a:xfrm>
            <a:off x="2071646" y="242019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a:extLst>
              <a:ext uri="{FF2B5EF4-FFF2-40B4-BE49-F238E27FC236}">
                <a16:creationId xmlns:a16="http://schemas.microsoft.com/office/drawing/2014/main" id="{7F1012EA-0509-43D0-AABC-9968999106A2}"/>
              </a:ext>
            </a:extLst>
          </p:cNvPr>
          <p:cNvCxnSpPr>
            <a:stCxn id="40" idx="6"/>
          </p:cNvCxnSpPr>
          <p:nvPr/>
        </p:nvCxnSpPr>
        <p:spPr>
          <a:xfrm>
            <a:off x="2534033" y="282785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70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08A9C6-2474-4606-BE9C-AAC3ED4C53E2}"/>
              </a:ext>
            </a:extLst>
          </p:cNvPr>
          <p:cNvSpPr>
            <a:spLocks noGrp="1"/>
          </p:cNvSpPr>
          <p:nvPr>
            <p:ph sz="quarter" idx="10"/>
          </p:nvPr>
        </p:nvSpPr>
        <p:spPr/>
        <p:txBody>
          <a:bodyPr/>
          <a:lstStyle/>
          <a:p>
            <a:r>
              <a:rPr lang="zh-CN" altLang="en-US" dirty="0"/>
              <a:t>项目过程</a:t>
            </a:r>
          </a:p>
        </p:txBody>
      </p:sp>
      <p:sp>
        <p:nvSpPr>
          <p:cNvPr id="3" name="标题 2">
            <a:extLst>
              <a:ext uri="{FF2B5EF4-FFF2-40B4-BE49-F238E27FC236}">
                <a16:creationId xmlns:a16="http://schemas.microsoft.com/office/drawing/2014/main" id="{FFAF0556-AAD4-42C9-99BC-F91414FCE160}"/>
              </a:ext>
            </a:extLst>
          </p:cNvPr>
          <p:cNvSpPr>
            <a:spLocks noGrp="1"/>
          </p:cNvSpPr>
          <p:nvPr>
            <p:ph type="title"/>
          </p:nvPr>
        </p:nvSpPr>
        <p:spPr/>
        <p:txBody>
          <a:bodyPr/>
          <a:lstStyle/>
          <a:p>
            <a:r>
              <a:rPr lang="zh-CN" altLang="en-US" dirty="0"/>
              <a:t>反思总结</a:t>
            </a:r>
          </a:p>
        </p:txBody>
      </p:sp>
      <p:pic>
        <p:nvPicPr>
          <p:cNvPr id="5" name="图片 4">
            <a:extLst>
              <a:ext uri="{FF2B5EF4-FFF2-40B4-BE49-F238E27FC236}">
                <a16:creationId xmlns:a16="http://schemas.microsoft.com/office/drawing/2014/main" id="{0B9B78C2-EA62-4EEB-8BD6-8B7AEB3EE4A3}"/>
              </a:ext>
            </a:extLst>
          </p:cNvPr>
          <p:cNvPicPr>
            <a:picLocks noChangeAspect="1"/>
          </p:cNvPicPr>
          <p:nvPr/>
        </p:nvPicPr>
        <p:blipFill>
          <a:blip r:embed="rId2"/>
          <a:stretch>
            <a:fillRect/>
          </a:stretch>
        </p:blipFill>
        <p:spPr>
          <a:xfrm>
            <a:off x="355117" y="2234261"/>
            <a:ext cx="8649975" cy="3567326"/>
          </a:xfrm>
          <a:prstGeom prst="rect">
            <a:avLst/>
          </a:prstGeom>
        </p:spPr>
      </p:pic>
    </p:spTree>
    <p:extLst>
      <p:ext uri="{BB962C8B-B14F-4D97-AF65-F5344CB8AC3E}">
        <p14:creationId xmlns:p14="http://schemas.microsoft.com/office/powerpoint/2010/main" val="2262086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91441"/>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9910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40573" y="1288363"/>
            <a:ext cx="4387392" cy="461665"/>
          </a:xfrm>
          <a:prstGeom prst="rect">
            <a:avLst/>
          </a:prstGeom>
          <a:noFill/>
        </p:spPr>
        <p:txBody>
          <a:bodyPr wrap="square" rtlCol="0">
            <a:spAutoFit/>
          </a:bodyPr>
          <a:lstStyle/>
          <a:p>
            <a:r>
              <a:rPr lang="zh-CN" altLang="en-US" sz="2400" dirty="0"/>
              <a:t>项目简介</a:t>
            </a:r>
          </a:p>
        </p:txBody>
      </p:sp>
      <p:sp>
        <p:nvSpPr>
          <p:cNvPr id="16" name="文本框 15"/>
          <p:cNvSpPr txBox="1"/>
          <p:nvPr/>
        </p:nvSpPr>
        <p:spPr>
          <a:xfrm>
            <a:off x="3740573" y="2388098"/>
            <a:ext cx="4387392" cy="461665"/>
          </a:xfrm>
          <a:prstGeom prst="rect">
            <a:avLst/>
          </a:prstGeom>
          <a:noFill/>
        </p:spPr>
        <p:txBody>
          <a:bodyPr wrap="square" rtlCol="0">
            <a:spAutoFit/>
          </a:bodyPr>
          <a:lstStyle/>
          <a:p>
            <a:r>
              <a:rPr lang="zh-CN" altLang="en-US" sz="2400" dirty="0"/>
              <a:t>设计描述</a:t>
            </a:r>
          </a:p>
        </p:txBody>
      </p:sp>
      <p:sp>
        <p:nvSpPr>
          <p:cNvPr id="26" name="文本框 25"/>
          <p:cNvSpPr txBox="1"/>
          <p:nvPr/>
        </p:nvSpPr>
        <p:spPr>
          <a:xfrm>
            <a:off x="3740573" y="4600420"/>
            <a:ext cx="4387392" cy="461665"/>
          </a:xfrm>
          <a:prstGeom prst="rect">
            <a:avLst/>
          </a:prstGeom>
          <a:noFill/>
        </p:spPr>
        <p:txBody>
          <a:bodyPr wrap="square" rtlCol="0">
            <a:spAutoFit/>
          </a:bodyPr>
          <a:lstStyle/>
          <a:p>
            <a:r>
              <a:rPr lang="zh-CN" altLang="en-US" sz="2400" dirty="0"/>
              <a:t>反思总结</a:t>
            </a:r>
          </a:p>
        </p:txBody>
      </p:sp>
      <p:sp>
        <p:nvSpPr>
          <p:cNvPr id="28" name="文本框 27">
            <a:extLst>
              <a:ext uri="{FF2B5EF4-FFF2-40B4-BE49-F238E27FC236}">
                <a16:creationId xmlns:a16="http://schemas.microsoft.com/office/drawing/2014/main" id="{27F056A1-F9DA-4ADB-88BD-373A17DCB340}"/>
              </a:ext>
            </a:extLst>
          </p:cNvPr>
          <p:cNvSpPr txBox="1"/>
          <p:nvPr/>
        </p:nvSpPr>
        <p:spPr>
          <a:xfrm>
            <a:off x="3829473" y="3480572"/>
            <a:ext cx="4387392" cy="461665"/>
          </a:xfrm>
          <a:prstGeom prst="rect">
            <a:avLst/>
          </a:prstGeom>
          <a:noFill/>
        </p:spPr>
        <p:txBody>
          <a:bodyPr wrap="square" rtlCol="0">
            <a:spAutoFit/>
          </a:bodyPr>
          <a:lstStyle/>
          <a:p>
            <a:r>
              <a:rPr lang="en-US" altLang="zh-CN" sz="2400" dirty="0"/>
              <a:t>SQL</a:t>
            </a:r>
            <a:r>
              <a:rPr lang="zh-CN" altLang="en-US" sz="2400" dirty="0"/>
              <a:t>脚本</a:t>
            </a:r>
          </a:p>
        </p:txBody>
      </p:sp>
      <p:sp>
        <p:nvSpPr>
          <p:cNvPr id="27" name="Freeform 10">
            <a:extLst>
              <a:ext uri="{FF2B5EF4-FFF2-40B4-BE49-F238E27FC236}">
                <a16:creationId xmlns:a16="http://schemas.microsoft.com/office/drawing/2014/main" id="{808DE7AA-900B-42C1-9186-594E65D777D2}"/>
              </a:ext>
            </a:extLst>
          </p:cNvPr>
          <p:cNvSpPr>
            <a:spLocks/>
          </p:cNvSpPr>
          <p:nvPr/>
        </p:nvSpPr>
        <p:spPr bwMode="auto">
          <a:xfrm>
            <a:off x="1841535" y="256566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cxnSp>
        <p:nvCxnSpPr>
          <p:cNvPr id="29" name="直接连接符 28">
            <a:extLst>
              <a:ext uri="{FF2B5EF4-FFF2-40B4-BE49-F238E27FC236}">
                <a16:creationId xmlns:a16="http://schemas.microsoft.com/office/drawing/2014/main" id="{02F73784-5794-4F0F-925B-6B4EEC8609B0}"/>
              </a:ext>
            </a:extLst>
          </p:cNvPr>
          <p:cNvCxnSpPr>
            <a:stCxn id="27" idx="6"/>
          </p:cNvCxnSpPr>
          <p:nvPr/>
        </p:nvCxnSpPr>
        <p:spPr>
          <a:xfrm>
            <a:off x="2534033" y="290951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Freeform 10">
            <a:extLst>
              <a:ext uri="{FF2B5EF4-FFF2-40B4-BE49-F238E27FC236}">
                <a16:creationId xmlns:a16="http://schemas.microsoft.com/office/drawing/2014/main" id="{439D8F34-AB25-4FB3-8AD6-61F9E8B6F9D5}"/>
              </a:ext>
            </a:extLst>
          </p:cNvPr>
          <p:cNvSpPr>
            <a:spLocks/>
          </p:cNvSpPr>
          <p:nvPr/>
        </p:nvSpPr>
        <p:spPr bwMode="auto">
          <a:xfrm>
            <a:off x="1841535" y="363038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cxnSp>
        <p:nvCxnSpPr>
          <p:cNvPr id="31" name="直接连接符 30">
            <a:extLst>
              <a:ext uri="{FF2B5EF4-FFF2-40B4-BE49-F238E27FC236}">
                <a16:creationId xmlns:a16="http://schemas.microsoft.com/office/drawing/2014/main" id="{0003521F-25D6-4645-B1AD-B5C7A9054AB2}"/>
              </a:ext>
            </a:extLst>
          </p:cNvPr>
          <p:cNvCxnSpPr>
            <a:stCxn id="30" idx="6"/>
          </p:cNvCxnSpPr>
          <p:nvPr/>
        </p:nvCxnSpPr>
        <p:spPr>
          <a:xfrm>
            <a:off x="2534033" y="397424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Freeform 10">
            <a:extLst>
              <a:ext uri="{FF2B5EF4-FFF2-40B4-BE49-F238E27FC236}">
                <a16:creationId xmlns:a16="http://schemas.microsoft.com/office/drawing/2014/main" id="{680121FC-6562-494E-847A-52543B65A87C}"/>
              </a:ext>
            </a:extLst>
          </p:cNvPr>
          <p:cNvSpPr>
            <a:spLocks/>
          </p:cNvSpPr>
          <p:nvPr/>
        </p:nvSpPr>
        <p:spPr bwMode="auto">
          <a:xfrm>
            <a:off x="1841535" y="471822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cxnSp>
        <p:nvCxnSpPr>
          <p:cNvPr id="33" name="直接连接符 32">
            <a:extLst>
              <a:ext uri="{FF2B5EF4-FFF2-40B4-BE49-F238E27FC236}">
                <a16:creationId xmlns:a16="http://schemas.microsoft.com/office/drawing/2014/main" id="{0EB25EE1-3127-43C6-A630-E8B1806C84B6}"/>
              </a:ext>
            </a:extLst>
          </p:cNvPr>
          <p:cNvCxnSpPr>
            <a:stCxn id="32" idx="6"/>
          </p:cNvCxnSpPr>
          <p:nvPr/>
        </p:nvCxnSpPr>
        <p:spPr>
          <a:xfrm>
            <a:off x="2534033" y="506208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1DC8ACEA-6087-41A4-B014-6C2D27B153DB}"/>
              </a:ext>
            </a:extLst>
          </p:cNvPr>
          <p:cNvSpPr txBox="1"/>
          <p:nvPr/>
        </p:nvSpPr>
        <p:spPr>
          <a:xfrm>
            <a:off x="2076173" y="2515977"/>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7698579-6C91-46CB-B9BE-9E7D4B6222F3}"/>
              </a:ext>
            </a:extLst>
          </p:cNvPr>
          <p:cNvSpPr txBox="1"/>
          <p:nvPr/>
        </p:nvSpPr>
        <p:spPr>
          <a:xfrm>
            <a:off x="2071646" y="3580702"/>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76A8574-467D-408E-9728-ED195B8D1F01}"/>
              </a:ext>
            </a:extLst>
          </p:cNvPr>
          <p:cNvSpPr txBox="1"/>
          <p:nvPr/>
        </p:nvSpPr>
        <p:spPr>
          <a:xfrm>
            <a:off x="2071646" y="466854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60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descr="上一步">
            <a:hlinkClick r:id="rId2" action="ppaction://hlinksldjump"/>
            <a:extLst>
              <a:ext uri="{FF2B5EF4-FFF2-40B4-BE49-F238E27FC236}">
                <a16:creationId xmlns:a16="http://schemas.microsoft.com/office/drawing/2014/main" id="{5C226AE5-5BB6-4D9F-947E-5FFDEE1E98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1067" y="5867097"/>
            <a:ext cx="914400" cy="914400"/>
          </a:xfrm>
          <a:prstGeom prst="rect">
            <a:avLst/>
          </a:prstGeom>
        </p:spPr>
      </p:pic>
      <p:pic>
        <p:nvPicPr>
          <p:cNvPr id="2" name="图片 1">
            <a:extLst>
              <a:ext uri="{FF2B5EF4-FFF2-40B4-BE49-F238E27FC236}">
                <a16:creationId xmlns:a16="http://schemas.microsoft.com/office/drawing/2014/main" id="{B93430FB-D9E2-406C-9109-1FA674F0BE71}"/>
              </a:ext>
            </a:extLst>
          </p:cNvPr>
          <p:cNvPicPr>
            <a:picLocks noChangeAspect="1"/>
          </p:cNvPicPr>
          <p:nvPr/>
        </p:nvPicPr>
        <p:blipFill>
          <a:blip r:embed="rId5"/>
          <a:stretch>
            <a:fillRect/>
          </a:stretch>
        </p:blipFill>
        <p:spPr>
          <a:xfrm>
            <a:off x="0" y="669384"/>
            <a:ext cx="9144000" cy="5303101"/>
          </a:xfrm>
          <a:prstGeom prst="rect">
            <a:avLst/>
          </a:prstGeom>
        </p:spPr>
      </p:pic>
    </p:spTree>
    <p:extLst>
      <p:ext uri="{BB962C8B-B14F-4D97-AF65-F5344CB8AC3E}">
        <p14:creationId xmlns:p14="http://schemas.microsoft.com/office/powerpoint/2010/main" val="295023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descr="上一步">
            <a:hlinkClick r:id="rId2" action="ppaction://hlinksldjump"/>
            <a:extLst>
              <a:ext uri="{FF2B5EF4-FFF2-40B4-BE49-F238E27FC236}">
                <a16:creationId xmlns:a16="http://schemas.microsoft.com/office/drawing/2014/main" id="{5C226AE5-5BB6-4D9F-947E-5FFDEE1E98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260" y="5771650"/>
            <a:ext cx="914400" cy="914400"/>
          </a:xfrm>
          <a:prstGeom prst="rect">
            <a:avLst/>
          </a:prstGeom>
        </p:spPr>
      </p:pic>
      <p:pic>
        <p:nvPicPr>
          <p:cNvPr id="2" name="图片 1">
            <a:extLst>
              <a:ext uri="{FF2B5EF4-FFF2-40B4-BE49-F238E27FC236}">
                <a16:creationId xmlns:a16="http://schemas.microsoft.com/office/drawing/2014/main" id="{F180531B-03D7-461B-8545-6E7D07A7D8FD}"/>
              </a:ext>
            </a:extLst>
          </p:cNvPr>
          <p:cNvPicPr>
            <a:picLocks noChangeAspect="1"/>
          </p:cNvPicPr>
          <p:nvPr/>
        </p:nvPicPr>
        <p:blipFill>
          <a:blip r:embed="rId5"/>
          <a:stretch>
            <a:fillRect/>
          </a:stretch>
        </p:blipFill>
        <p:spPr>
          <a:xfrm>
            <a:off x="0" y="835279"/>
            <a:ext cx="9144000" cy="4805055"/>
          </a:xfrm>
          <a:prstGeom prst="rect">
            <a:avLst/>
          </a:prstGeom>
        </p:spPr>
      </p:pic>
    </p:spTree>
    <p:extLst>
      <p:ext uri="{BB962C8B-B14F-4D97-AF65-F5344CB8AC3E}">
        <p14:creationId xmlns:p14="http://schemas.microsoft.com/office/powerpoint/2010/main" val="401683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180531B-03D7-461B-8545-6E7D07A7D8FD}"/>
              </a:ext>
            </a:extLst>
          </p:cNvPr>
          <p:cNvPicPr>
            <a:picLocks noChangeAspect="1"/>
          </p:cNvPicPr>
          <p:nvPr/>
        </p:nvPicPr>
        <p:blipFill>
          <a:blip r:embed="rId2"/>
          <a:stretch>
            <a:fillRect/>
          </a:stretch>
        </p:blipFill>
        <p:spPr>
          <a:xfrm>
            <a:off x="0" y="1101979"/>
            <a:ext cx="9144000" cy="4805055"/>
          </a:xfrm>
          <a:prstGeom prst="rect">
            <a:avLst/>
          </a:prstGeom>
        </p:spPr>
      </p:pic>
      <p:sp>
        <p:nvSpPr>
          <p:cNvPr id="5" name="标题 2">
            <a:extLst>
              <a:ext uri="{FF2B5EF4-FFF2-40B4-BE49-F238E27FC236}">
                <a16:creationId xmlns:a16="http://schemas.microsoft.com/office/drawing/2014/main" id="{9FC2F3E0-277A-4EDD-8341-3341196BCA0B}"/>
              </a:ext>
            </a:extLst>
          </p:cNvPr>
          <p:cNvSpPr txBox="1">
            <a:spLocks/>
          </p:cNvSpPr>
          <p:nvPr/>
        </p:nvSpPr>
        <p:spPr>
          <a:xfrm>
            <a:off x="494024" y="974277"/>
            <a:ext cx="8372163" cy="57418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dirty="0"/>
              <a:t>反范式之前</a:t>
            </a:r>
          </a:p>
        </p:txBody>
      </p:sp>
    </p:spTree>
    <p:extLst>
      <p:ext uri="{BB962C8B-B14F-4D97-AF65-F5344CB8AC3E}">
        <p14:creationId xmlns:p14="http://schemas.microsoft.com/office/powerpoint/2010/main" val="3210577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descr="上一步">
            <a:hlinkClick r:id="rId2" action="ppaction://hlinksldjump"/>
            <a:extLst>
              <a:ext uri="{FF2B5EF4-FFF2-40B4-BE49-F238E27FC236}">
                <a16:creationId xmlns:a16="http://schemas.microsoft.com/office/drawing/2014/main" id="{5C226AE5-5BB6-4D9F-947E-5FFDEE1E98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6100" y="5838003"/>
            <a:ext cx="914400" cy="914400"/>
          </a:xfrm>
          <a:prstGeom prst="rect">
            <a:avLst/>
          </a:prstGeom>
        </p:spPr>
      </p:pic>
      <p:pic>
        <p:nvPicPr>
          <p:cNvPr id="2" name="图片 1">
            <a:extLst>
              <a:ext uri="{FF2B5EF4-FFF2-40B4-BE49-F238E27FC236}">
                <a16:creationId xmlns:a16="http://schemas.microsoft.com/office/drawing/2014/main" id="{C2F92229-D7A8-4468-BEDD-6889EA4A118A}"/>
              </a:ext>
            </a:extLst>
          </p:cNvPr>
          <p:cNvPicPr>
            <a:picLocks noChangeAspect="1"/>
          </p:cNvPicPr>
          <p:nvPr/>
        </p:nvPicPr>
        <p:blipFill>
          <a:blip r:embed="rId5"/>
          <a:stretch>
            <a:fillRect/>
          </a:stretch>
        </p:blipFill>
        <p:spPr>
          <a:xfrm>
            <a:off x="1089660" y="883238"/>
            <a:ext cx="7185660" cy="5261880"/>
          </a:xfrm>
          <a:prstGeom prst="rect">
            <a:avLst/>
          </a:prstGeom>
        </p:spPr>
      </p:pic>
      <p:sp>
        <p:nvSpPr>
          <p:cNvPr id="5" name="标题 2">
            <a:extLst>
              <a:ext uri="{FF2B5EF4-FFF2-40B4-BE49-F238E27FC236}">
                <a16:creationId xmlns:a16="http://schemas.microsoft.com/office/drawing/2014/main" id="{76B97C7A-D837-4139-BEB3-CFEDD62194FC}"/>
              </a:ext>
            </a:extLst>
          </p:cNvPr>
          <p:cNvSpPr txBox="1">
            <a:spLocks/>
          </p:cNvSpPr>
          <p:nvPr/>
        </p:nvSpPr>
        <p:spPr>
          <a:xfrm>
            <a:off x="494024" y="974277"/>
            <a:ext cx="8372163" cy="57418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dirty="0"/>
              <a:t>反范式之后</a:t>
            </a:r>
          </a:p>
        </p:txBody>
      </p:sp>
    </p:spTree>
    <p:extLst>
      <p:ext uri="{BB962C8B-B14F-4D97-AF65-F5344CB8AC3E}">
        <p14:creationId xmlns:p14="http://schemas.microsoft.com/office/powerpoint/2010/main" val="161189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67025" y="1685678"/>
            <a:ext cx="5761117" cy="4921498"/>
          </a:xfrm>
        </p:spPr>
        <p:txBody>
          <a:bodyPr/>
          <a:lstStyle/>
          <a:p>
            <a:r>
              <a:rPr lang="zh-CN" altLang="en-US" dirty="0"/>
              <a:t>门诊是医院服务的窗口和最前沿的部门，面临巨大就诊压力。研究如何合理配置资源、加强管理，充分发挥现有资源的能力来缓解医院服务压力，提高病人满意度很有意义。</a:t>
            </a:r>
            <a:endParaRPr lang="en-US" altLang="zh-CN" dirty="0"/>
          </a:p>
          <a:p>
            <a:endParaRPr lang="en-US" altLang="zh-CN" dirty="0"/>
          </a:p>
          <a:p>
            <a:pPr>
              <a:lnSpc>
                <a:spcPct val="150000"/>
              </a:lnSpc>
            </a:pPr>
            <a:r>
              <a:rPr lang="zh-CN" altLang="en-US" dirty="0"/>
              <a:t>医院门诊医疗预约系统数据库强调以病人和医生交互为主线进行管理病人和医生所有信息，门诊预约等信息能被实时传递到医院各个部门，为医院管理和医疗分析提供便捷服务。</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项目背景</a:t>
            </a:r>
          </a:p>
        </p:txBody>
      </p:sp>
      <p:pic>
        <p:nvPicPr>
          <p:cNvPr id="2" name="图片 1">
            <a:extLst>
              <a:ext uri="{FF2B5EF4-FFF2-40B4-BE49-F238E27FC236}">
                <a16:creationId xmlns:a16="http://schemas.microsoft.com/office/drawing/2014/main" id="{36D7E4BD-11A3-40B1-B4A9-3DC37F4712A9}"/>
              </a:ext>
            </a:extLst>
          </p:cNvPr>
          <p:cNvPicPr>
            <a:picLocks noChangeAspect="1"/>
          </p:cNvPicPr>
          <p:nvPr/>
        </p:nvPicPr>
        <p:blipFill>
          <a:blip r:embed="rId2"/>
          <a:stretch>
            <a:fillRect/>
          </a:stretch>
        </p:blipFill>
        <p:spPr>
          <a:xfrm>
            <a:off x="6255142" y="1836104"/>
            <a:ext cx="2809524" cy="4047619"/>
          </a:xfrm>
          <a:prstGeom prst="rect">
            <a:avLst/>
          </a:prstGeom>
        </p:spPr>
      </p:pic>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1738188"/>
            <a:ext cx="8141975" cy="4815011"/>
          </a:xfrm>
        </p:spPr>
        <p:txBody>
          <a:bodyPr>
            <a:normAutofit/>
          </a:bodyPr>
          <a:lstStyle/>
          <a:p>
            <a:r>
              <a:rPr lang="zh-CN" altLang="en-US" dirty="0"/>
              <a:t>功能需求</a:t>
            </a:r>
            <a:endParaRPr lang="en-US" altLang="zh-CN" dirty="0"/>
          </a:p>
          <a:p>
            <a:pPr lvl="1"/>
            <a:r>
              <a:rPr lang="zh-CN" altLang="en-US" dirty="0"/>
              <a:t>每个用户信息的存储与管理</a:t>
            </a:r>
            <a:endParaRPr lang="en-US" altLang="zh-CN" dirty="0"/>
          </a:p>
          <a:p>
            <a:pPr lvl="1"/>
            <a:r>
              <a:rPr lang="zh-CN" altLang="en-US" dirty="0"/>
              <a:t>合理给每个用户分配角色，并保证分配角色过程中资料的一致性</a:t>
            </a:r>
            <a:endParaRPr lang="en-US" altLang="zh-CN" dirty="0"/>
          </a:p>
          <a:p>
            <a:pPr lvl="1"/>
            <a:r>
              <a:rPr lang="zh-CN" altLang="en-US" dirty="0"/>
              <a:t>科室、就诊时段信息的存储与管理</a:t>
            </a:r>
            <a:endParaRPr lang="en-US" altLang="zh-CN" dirty="0"/>
          </a:p>
          <a:p>
            <a:pPr lvl="1"/>
            <a:r>
              <a:rPr lang="zh-CN" altLang="en-US" dirty="0"/>
              <a:t>门诊预约信息的存储与管理，分为普通号和专家号，并且检测预约医生、时段是否已满</a:t>
            </a:r>
            <a:endParaRPr lang="en-US" altLang="zh-CN" dirty="0"/>
          </a:p>
          <a:p>
            <a:pPr lvl="1"/>
            <a:r>
              <a:rPr lang="zh-CN" altLang="en-US" dirty="0"/>
              <a:t>根据门诊预约信息，存储和管理医生接诊安排</a:t>
            </a:r>
            <a:endParaRPr lang="en-US" altLang="zh-CN" dirty="0"/>
          </a:p>
          <a:p>
            <a:r>
              <a:rPr lang="zh-CN" altLang="en-US" dirty="0"/>
              <a:t>实体需求</a:t>
            </a:r>
            <a:endParaRPr lang="en-US" altLang="zh-CN" dirty="0"/>
          </a:p>
          <a:p>
            <a:pPr lvl="1"/>
            <a:r>
              <a:rPr lang="zh-CN" altLang="en-US" dirty="0"/>
              <a:t>角色、用户、病人、医生、管理员、科室、科室分配、时段</a:t>
            </a:r>
            <a:endParaRPr lang="en-US" altLang="zh-CN" dirty="0"/>
          </a:p>
          <a:p>
            <a:r>
              <a:rPr lang="zh-CN" altLang="en-US" dirty="0"/>
              <a:t>联系需求</a:t>
            </a:r>
            <a:endParaRPr lang="en-US" altLang="zh-CN" dirty="0"/>
          </a:p>
          <a:p>
            <a:pPr lvl="1"/>
            <a:r>
              <a:rPr lang="zh-CN" altLang="en-US" dirty="0"/>
              <a:t>角色分配、科室时段分配、医生接诊安排、预约</a:t>
            </a:r>
            <a:endParaRPr lang="en-US" altLang="zh-CN" dirty="0"/>
          </a:p>
          <a:p>
            <a:pPr marL="457200" lvl="1" indent="0">
              <a:buNone/>
            </a:pPr>
            <a:endParaRPr lang="en-US" altLang="zh-CN" dirty="0"/>
          </a:p>
          <a:p>
            <a:pPr lvl="1"/>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dirty="0"/>
              <a:t>需求分析</a:t>
            </a:r>
          </a:p>
        </p:txBody>
      </p:sp>
    </p:spTree>
    <p:extLst>
      <p:ext uri="{BB962C8B-B14F-4D97-AF65-F5344CB8AC3E}">
        <p14:creationId xmlns:p14="http://schemas.microsoft.com/office/powerpoint/2010/main" val="78854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740573" y="1288363"/>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2456999"/>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86466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0573" y="2388098"/>
            <a:ext cx="4387392" cy="461665"/>
          </a:xfrm>
          <a:prstGeom prst="rect">
            <a:avLst/>
          </a:prstGeom>
          <a:noFill/>
        </p:spPr>
        <p:txBody>
          <a:bodyPr wrap="square" rtlCol="0">
            <a:spAutoFit/>
          </a:bodyPr>
          <a:lstStyle/>
          <a:p>
            <a:r>
              <a:rPr lang="zh-CN" altLang="en-US" sz="2400" dirty="0"/>
              <a:t>设计描述</a:t>
            </a:r>
          </a:p>
        </p:txBody>
      </p:sp>
      <p:sp>
        <p:nvSpPr>
          <p:cNvPr id="26" name="文本框 25"/>
          <p:cNvSpPr txBox="1"/>
          <p:nvPr/>
        </p:nvSpPr>
        <p:spPr>
          <a:xfrm>
            <a:off x="3740573" y="4600420"/>
            <a:ext cx="4387392" cy="461665"/>
          </a:xfrm>
          <a:prstGeom prst="rect">
            <a:avLst/>
          </a:prstGeom>
          <a:noFill/>
        </p:spPr>
        <p:txBody>
          <a:bodyPr wrap="square" rtlCol="0">
            <a:spAutoFit/>
          </a:bodyPr>
          <a:lstStyle/>
          <a:p>
            <a:r>
              <a:rPr lang="zh-CN" altLang="en-US" sz="2400" dirty="0"/>
              <a:t>反思总结</a:t>
            </a:r>
          </a:p>
        </p:txBody>
      </p:sp>
      <p:sp>
        <p:nvSpPr>
          <p:cNvPr id="28" name="文本框 27">
            <a:extLst>
              <a:ext uri="{FF2B5EF4-FFF2-40B4-BE49-F238E27FC236}">
                <a16:creationId xmlns:a16="http://schemas.microsoft.com/office/drawing/2014/main" id="{27F056A1-F9DA-4ADB-88BD-373A17DCB340}"/>
              </a:ext>
            </a:extLst>
          </p:cNvPr>
          <p:cNvSpPr txBox="1"/>
          <p:nvPr/>
        </p:nvSpPr>
        <p:spPr>
          <a:xfrm>
            <a:off x="3829473" y="3480572"/>
            <a:ext cx="4387392" cy="461665"/>
          </a:xfrm>
          <a:prstGeom prst="rect">
            <a:avLst/>
          </a:prstGeom>
          <a:noFill/>
        </p:spPr>
        <p:txBody>
          <a:bodyPr wrap="square" rtlCol="0">
            <a:spAutoFit/>
          </a:bodyPr>
          <a:lstStyle/>
          <a:p>
            <a:r>
              <a:rPr lang="en-US" altLang="zh-CN" sz="2400" dirty="0"/>
              <a:t>SQL</a:t>
            </a:r>
            <a:r>
              <a:rPr lang="zh-CN" altLang="en-US" sz="2400" dirty="0"/>
              <a:t>脚本</a:t>
            </a:r>
          </a:p>
        </p:txBody>
      </p:sp>
      <p:sp>
        <p:nvSpPr>
          <p:cNvPr id="34" name="Freeform 10">
            <a:extLst>
              <a:ext uri="{FF2B5EF4-FFF2-40B4-BE49-F238E27FC236}">
                <a16:creationId xmlns:a16="http://schemas.microsoft.com/office/drawing/2014/main" id="{EE2DAE43-0749-4D47-A701-B0FF89A74FAF}"/>
              </a:ext>
            </a:extLst>
          </p:cNvPr>
          <p:cNvSpPr>
            <a:spLocks/>
          </p:cNvSpPr>
          <p:nvPr/>
        </p:nvSpPr>
        <p:spPr bwMode="auto">
          <a:xfrm>
            <a:off x="1841535" y="14403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5" name="文本框 34">
            <a:extLst>
              <a:ext uri="{FF2B5EF4-FFF2-40B4-BE49-F238E27FC236}">
                <a16:creationId xmlns:a16="http://schemas.microsoft.com/office/drawing/2014/main" id="{90943562-FF30-4791-8AA3-F55CB732C3FC}"/>
              </a:ext>
            </a:extLst>
          </p:cNvPr>
          <p:cNvSpPr txBox="1"/>
          <p:nvPr/>
        </p:nvSpPr>
        <p:spPr>
          <a:xfrm>
            <a:off x="2071646" y="13765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id="{B47632C1-D919-4A6D-9416-4983655EE361}"/>
              </a:ext>
            </a:extLst>
          </p:cNvPr>
          <p:cNvCxnSpPr>
            <a:stCxn id="34" idx="6"/>
          </p:cNvCxnSpPr>
          <p:nvPr/>
        </p:nvCxnSpPr>
        <p:spPr>
          <a:xfrm>
            <a:off x="2534033" y="17842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Freeform 10">
            <a:extLst>
              <a:ext uri="{FF2B5EF4-FFF2-40B4-BE49-F238E27FC236}">
                <a16:creationId xmlns:a16="http://schemas.microsoft.com/office/drawing/2014/main" id="{2C715906-A792-47D3-932D-4E5D3C6F3B55}"/>
              </a:ext>
            </a:extLst>
          </p:cNvPr>
          <p:cNvSpPr>
            <a:spLocks/>
          </p:cNvSpPr>
          <p:nvPr/>
        </p:nvSpPr>
        <p:spPr bwMode="auto">
          <a:xfrm>
            <a:off x="1841535" y="360677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8" name="文本框 37">
            <a:extLst>
              <a:ext uri="{FF2B5EF4-FFF2-40B4-BE49-F238E27FC236}">
                <a16:creationId xmlns:a16="http://schemas.microsoft.com/office/drawing/2014/main" id="{26C4861A-8406-4FD3-81D4-68A0D3646B05}"/>
              </a:ext>
            </a:extLst>
          </p:cNvPr>
          <p:cNvSpPr txBox="1"/>
          <p:nvPr/>
        </p:nvSpPr>
        <p:spPr>
          <a:xfrm>
            <a:off x="2071646" y="354297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a:extLst>
              <a:ext uri="{FF2B5EF4-FFF2-40B4-BE49-F238E27FC236}">
                <a16:creationId xmlns:a16="http://schemas.microsoft.com/office/drawing/2014/main" id="{D795F4D7-6AF2-4173-BA7B-78ADACABD4E5}"/>
              </a:ext>
            </a:extLst>
          </p:cNvPr>
          <p:cNvCxnSpPr>
            <a:stCxn id="37" idx="6"/>
          </p:cNvCxnSpPr>
          <p:nvPr/>
        </p:nvCxnSpPr>
        <p:spPr>
          <a:xfrm>
            <a:off x="2534033" y="395063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0" name="Freeform 10">
            <a:extLst>
              <a:ext uri="{FF2B5EF4-FFF2-40B4-BE49-F238E27FC236}">
                <a16:creationId xmlns:a16="http://schemas.microsoft.com/office/drawing/2014/main" id="{58ED993F-32AD-4C48-B1FE-FF7D7C3B3B5A}"/>
              </a:ext>
            </a:extLst>
          </p:cNvPr>
          <p:cNvSpPr>
            <a:spLocks/>
          </p:cNvSpPr>
          <p:nvPr/>
        </p:nvSpPr>
        <p:spPr bwMode="auto">
          <a:xfrm>
            <a:off x="1841535" y="46826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41" name="文本框 40">
            <a:extLst>
              <a:ext uri="{FF2B5EF4-FFF2-40B4-BE49-F238E27FC236}">
                <a16:creationId xmlns:a16="http://schemas.microsoft.com/office/drawing/2014/main" id="{CBDE4D85-F91C-4A39-8128-A1E92EAAB5C7}"/>
              </a:ext>
            </a:extLst>
          </p:cNvPr>
          <p:cNvSpPr txBox="1"/>
          <p:nvPr/>
        </p:nvSpPr>
        <p:spPr>
          <a:xfrm>
            <a:off x="2071646" y="46188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a:extLst>
              <a:ext uri="{FF2B5EF4-FFF2-40B4-BE49-F238E27FC236}">
                <a16:creationId xmlns:a16="http://schemas.microsoft.com/office/drawing/2014/main" id="{7F1012EA-0509-43D0-AABC-9968999106A2}"/>
              </a:ext>
            </a:extLst>
          </p:cNvPr>
          <p:cNvCxnSpPr>
            <a:stCxn id="40" idx="6"/>
          </p:cNvCxnSpPr>
          <p:nvPr/>
        </p:nvCxnSpPr>
        <p:spPr>
          <a:xfrm>
            <a:off x="2534033" y="50265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310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159201"/>
            <a:ext cx="7976876" cy="3724522"/>
          </a:xfrm>
        </p:spPr>
        <p:txBody>
          <a:bodyPr>
            <a:normAutofit/>
          </a:bodyPr>
          <a:lstStyle/>
          <a:p>
            <a:r>
              <a:rPr lang="zh-CN" altLang="en-US" dirty="0"/>
              <a:t>用户部分设计分析</a:t>
            </a:r>
            <a:endParaRPr lang="en-US" altLang="zh-CN" dirty="0"/>
          </a:p>
          <a:p>
            <a:pPr lvl="1"/>
            <a:r>
              <a:rPr lang="zh-CN" altLang="en-US" dirty="0"/>
              <a:t>需要一张用户表方便登录认证</a:t>
            </a:r>
            <a:endParaRPr lang="en-US" altLang="zh-CN" dirty="0"/>
          </a:p>
          <a:p>
            <a:pPr lvl="1"/>
            <a:r>
              <a:rPr lang="zh-CN" altLang="en-US" dirty="0"/>
              <a:t>用户和角色需要是多对多的关系</a:t>
            </a:r>
            <a:endParaRPr lang="en-US" altLang="zh-CN" dirty="0"/>
          </a:p>
          <a:p>
            <a:pPr lvl="2"/>
            <a:r>
              <a:rPr lang="zh-CN" altLang="en-US" dirty="0"/>
              <a:t>一个用户有多个角色，一个角色也可以有多个用户</a:t>
            </a:r>
            <a:endParaRPr lang="en-US" altLang="zh-CN" dirty="0"/>
          </a:p>
          <a:p>
            <a:pPr lvl="1"/>
            <a:r>
              <a:rPr lang="zh-CN" altLang="en-US" dirty="0"/>
              <a:t>角色分配过程中要将其作为病人、医生和管理员的额外资料编号记录下来方便使用</a:t>
            </a:r>
            <a:endParaRPr lang="en-US" altLang="zh-CN" dirty="0"/>
          </a:p>
          <a:p>
            <a:pPr lvl="1"/>
            <a:r>
              <a:rPr lang="zh-CN" altLang="en-US" dirty="0"/>
              <a:t>用户表用来存储所有用户的共性信息，</a:t>
            </a:r>
            <a:endParaRPr lang="en-US" altLang="zh-CN" dirty="0"/>
          </a:p>
          <a:p>
            <a:pPr lvl="1"/>
            <a:r>
              <a:rPr lang="zh-CN" altLang="en-US" dirty="0"/>
              <a:t>资料表用来存储用户作为某个特定角色时所需要的额外信息。</a:t>
            </a:r>
          </a:p>
        </p:txBody>
      </p:sp>
      <p:sp>
        <p:nvSpPr>
          <p:cNvPr id="3" name="标题 2"/>
          <p:cNvSpPr>
            <a:spLocks noGrp="1"/>
          </p:cNvSpPr>
          <p:nvPr>
            <p:ph type="title"/>
          </p:nvPr>
        </p:nvSpPr>
        <p:spPr/>
        <p:txBody>
          <a:bodyPr/>
          <a:lstStyle/>
          <a:p>
            <a:r>
              <a:rPr lang="zh-CN" altLang="en-US" dirty="0"/>
              <a:t>概念设计</a:t>
            </a:r>
          </a:p>
        </p:txBody>
      </p:sp>
      <p:pic>
        <p:nvPicPr>
          <p:cNvPr id="4" name="图形 3" descr="上一步">
            <a:hlinkClick r:id="rId2" action="ppaction://hlinksldjump"/>
            <a:extLst>
              <a:ext uri="{FF2B5EF4-FFF2-40B4-BE49-F238E27FC236}">
                <a16:creationId xmlns:a16="http://schemas.microsoft.com/office/drawing/2014/main" id="{8481909F-8A71-4558-8BAC-E7D3324B6F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300" y="5426523"/>
            <a:ext cx="914400" cy="914400"/>
          </a:xfrm>
          <a:prstGeom prst="rect">
            <a:avLst/>
          </a:prstGeom>
        </p:spPr>
      </p:pic>
      <p:sp>
        <p:nvSpPr>
          <p:cNvPr id="10" name="流程图: 决策 9">
            <a:extLst>
              <a:ext uri="{FF2B5EF4-FFF2-40B4-BE49-F238E27FC236}">
                <a16:creationId xmlns:a16="http://schemas.microsoft.com/office/drawing/2014/main" id="{4D7DCFC5-BA16-4A3E-BF6A-8D9F3744C08D}"/>
              </a:ext>
            </a:extLst>
          </p:cNvPr>
          <p:cNvSpPr/>
          <p:nvPr/>
        </p:nvSpPr>
        <p:spPr>
          <a:xfrm>
            <a:off x="5965793" y="1929112"/>
            <a:ext cx="1819923" cy="719092"/>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角色分配</a:t>
            </a:r>
          </a:p>
        </p:txBody>
      </p:sp>
      <p:cxnSp>
        <p:nvCxnSpPr>
          <p:cNvPr id="12" name="直接连接符 11">
            <a:extLst>
              <a:ext uri="{FF2B5EF4-FFF2-40B4-BE49-F238E27FC236}">
                <a16:creationId xmlns:a16="http://schemas.microsoft.com/office/drawing/2014/main" id="{2B51D8F8-CBD1-48BE-B94B-278C67C8AB9B}"/>
              </a:ext>
            </a:extLst>
          </p:cNvPr>
          <p:cNvCxnSpPr>
            <a:cxnSpLocks/>
            <a:endCxn id="10" idx="1"/>
          </p:cNvCxnSpPr>
          <p:nvPr/>
        </p:nvCxnSpPr>
        <p:spPr>
          <a:xfrm>
            <a:off x="5619565" y="2288658"/>
            <a:ext cx="34622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F4CBB6B0-603E-4622-A562-7EC6E680A01E}"/>
              </a:ext>
            </a:extLst>
          </p:cNvPr>
          <p:cNvSpPr/>
          <p:nvPr/>
        </p:nvSpPr>
        <p:spPr>
          <a:xfrm>
            <a:off x="4690244" y="2016692"/>
            <a:ext cx="1047565" cy="5439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用户表</a:t>
            </a:r>
            <a:endParaRPr lang="en-US" altLang="zh-CN" sz="1600" dirty="0"/>
          </a:p>
          <a:p>
            <a:pPr algn="ctr"/>
            <a:r>
              <a:rPr lang="zh-CN" altLang="en-US" sz="1600" dirty="0"/>
              <a:t>共性信息</a:t>
            </a:r>
          </a:p>
        </p:txBody>
      </p:sp>
      <p:sp>
        <p:nvSpPr>
          <p:cNvPr id="15" name="矩形 14">
            <a:extLst>
              <a:ext uri="{FF2B5EF4-FFF2-40B4-BE49-F238E27FC236}">
                <a16:creationId xmlns:a16="http://schemas.microsoft.com/office/drawing/2014/main" id="{5FAF4BC8-39F6-4004-8AF0-0DB79C0AA047}"/>
              </a:ext>
            </a:extLst>
          </p:cNvPr>
          <p:cNvSpPr/>
          <p:nvPr/>
        </p:nvSpPr>
        <p:spPr>
          <a:xfrm>
            <a:off x="6560596" y="2934217"/>
            <a:ext cx="630315" cy="3687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角色</a:t>
            </a:r>
          </a:p>
        </p:txBody>
      </p:sp>
      <p:cxnSp>
        <p:nvCxnSpPr>
          <p:cNvPr id="17" name="直接连接符 16">
            <a:extLst>
              <a:ext uri="{FF2B5EF4-FFF2-40B4-BE49-F238E27FC236}">
                <a16:creationId xmlns:a16="http://schemas.microsoft.com/office/drawing/2014/main" id="{C7CA19F1-0C62-4E87-8818-AB0D86C2F36C}"/>
              </a:ext>
            </a:extLst>
          </p:cNvPr>
          <p:cNvCxnSpPr>
            <a:stCxn id="15" idx="0"/>
            <a:endCxn id="10" idx="2"/>
          </p:cNvCxnSpPr>
          <p:nvPr/>
        </p:nvCxnSpPr>
        <p:spPr>
          <a:xfrm flipV="1">
            <a:off x="6875754" y="2648204"/>
            <a:ext cx="1" cy="286013"/>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B048367-7573-4849-8EB3-C65BD868EB42}"/>
              </a:ext>
            </a:extLst>
          </p:cNvPr>
          <p:cNvSpPr/>
          <p:nvPr/>
        </p:nvSpPr>
        <p:spPr>
          <a:xfrm>
            <a:off x="8013700" y="2104272"/>
            <a:ext cx="803428" cy="3687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资料表</a:t>
            </a:r>
          </a:p>
        </p:txBody>
      </p:sp>
      <p:cxnSp>
        <p:nvCxnSpPr>
          <p:cNvPr id="20" name="直接连接符 19">
            <a:extLst>
              <a:ext uri="{FF2B5EF4-FFF2-40B4-BE49-F238E27FC236}">
                <a16:creationId xmlns:a16="http://schemas.microsoft.com/office/drawing/2014/main" id="{4CB0B860-1D99-47C9-B163-5AFABB5FE920}"/>
              </a:ext>
            </a:extLst>
          </p:cNvPr>
          <p:cNvCxnSpPr>
            <a:cxnSpLocks/>
            <a:stCxn id="10" idx="3"/>
            <a:endCxn id="18" idx="1"/>
          </p:cNvCxnSpPr>
          <p:nvPr/>
        </p:nvCxnSpPr>
        <p:spPr>
          <a:xfrm>
            <a:off x="7785716" y="2288658"/>
            <a:ext cx="2279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92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583562" y="1811033"/>
            <a:ext cx="7976876" cy="2822822"/>
          </a:xfrm>
        </p:spPr>
        <p:txBody>
          <a:bodyPr>
            <a:normAutofit/>
          </a:bodyPr>
          <a:lstStyle/>
          <a:p>
            <a:r>
              <a:rPr lang="zh-CN" altLang="en-US" dirty="0"/>
              <a:t>预约就诊部分设计分析</a:t>
            </a:r>
            <a:endParaRPr lang="en-US" altLang="zh-CN" dirty="0"/>
          </a:p>
          <a:p>
            <a:pPr lvl="1"/>
            <a:r>
              <a:rPr lang="zh-CN" altLang="en-US" dirty="0"/>
              <a:t>科室有接诊时间计划，科室接诊计划和接诊时段是多对多关系</a:t>
            </a:r>
            <a:endParaRPr lang="en-US" altLang="zh-CN" dirty="0"/>
          </a:p>
          <a:p>
            <a:pPr lvl="2"/>
            <a:r>
              <a:rPr lang="zh-CN" altLang="en-US" dirty="0"/>
              <a:t>时段直接放入科室带来冗余，范式分解</a:t>
            </a:r>
            <a:endParaRPr lang="en-US" altLang="zh-CN" dirty="0"/>
          </a:p>
          <a:p>
            <a:pPr lvl="1"/>
            <a:r>
              <a:rPr lang="zh-CN" altLang="en-US" dirty="0"/>
              <a:t>医生和科室之间是多对多关系，有科室分配关系</a:t>
            </a:r>
            <a:endParaRPr lang="en-US" altLang="zh-CN" dirty="0"/>
          </a:p>
          <a:p>
            <a:pPr lvl="1"/>
            <a:r>
              <a:rPr lang="zh-CN" altLang="en-US" dirty="0"/>
              <a:t>医生接诊安排和科室接诊计划之间是多对多关系</a:t>
            </a:r>
            <a:endParaRPr lang="en-US" altLang="zh-CN" dirty="0"/>
          </a:p>
          <a:p>
            <a:pPr lvl="2"/>
            <a:r>
              <a:rPr lang="zh-CN" altLang="en-US" dirty="0"/>
              <a:t>一个医生可以有多个科室时段安排</a:t>
            </a:r>
            <a:endParaRPr lang="en-US" altLang="zh-CN" dirty="0"/>
          </a:p>
          <a:p>
            <a:pPr lvl="2"/>
            <a:r>
              <a:rPr lang="zh-CN" altLang="en-US" dirty="0"/>
              <a:t>一个科室时段可以有多个医生来进行诊疗</a:t>
            </a:r>
            <a:endParaRPr lang="en-US" altLang="zh-CN" dirty="0"/>
          </a:p>
        </p:txBody>
      </p:sp>
      <p:sp>
        <p:nvSpPr>
          <p:cNvPr id="3" name="标题 2"/>
          <p:cNvSpPr>
            <a:spLocks noGrp="1"/>
          </p:cNvSpPr>
          <p:nvPr>
            <p:ph type="title"/>
          </p:nvPr>
        </p:nvSpPr>
        <p:spPr/>
        <p:txBody>
          <a:bodyPr/>
          <a:lstStyle/>
          <a:p>
            <a:r>
              <a:rPr lang="zh-CN" altLang="en-US" dirty="0"/>
              <a:t>概念设计</a:t>
            </a:r>
          </a:p>
        </p:txBody>
      </p:sp>
      <p:pic>
        <p:nvPicPr>
          <p:cNvPr id="4" name="图形 3" descr="上一步">
            <a:hlinkClick r:id="rId2" action="ppaction://hlinksldjump"/>
            <a:extLst>
              <a:ext uri="{FF2B5EF4-FFF2-40B4-BE49-F238E27FC236}">
                <a16:creationId xmlns:a16="http://schemas.microsoft.com/office/drawing/2014/main" id="{F61E702F-EB58-4C2F-8591-D10B1AE6C1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300" y="5426523"/>
            <a:ext cx="914400" cy="914400"/>
          </a:xfrm>
          <a:prstGeom prst="rect">
            <a:avLst/>
          </a:prstGeom>
        </p:spPr>
      </p:pic>
      <p:sp>
        <p:nvSpPr>
          <p:cNvPr id="2" name="流程图: 决策 1">
            <a:extLst>
              <a:ext uri="{FF2B5EF4-FFF2-40B4-BE49-F238E27FC236}">
                <a16:creationId xmlns:a16="http://schemas.microsoft.com/office/drawing/2014/main" id="{D2D0E8F2-29F0-4D77-BB99-73222439AC6B}"/>
              </a:ext>
            </a:extLst>
          </p:cNvPr>
          <p:cNvSpPr/>
          <p:nvPr/>
        </p:nvSpPr>
        <p:spPr>
          <a:xfrm>
            <a:off x="3744436" y="4739429"/>
            <a:ext cx="1112834" cy="716225"/>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科室分配</a:t>
            </a:r>
          </a:p>
        </p:txBody>
      </p:sp>
      <p:sp>
        <p:nvSpPr>
          <p:cNvPr id="6" name="矩形 5">
            <a:extLst>
              <a:ext uri="{FF2B5EF4-FFF2-40B4-BE49-F238E27FC236}">
                <a16:creationId xmlns:a16="http://schemas.microsoft.com/office/drawing/2014/main" id="{EFB88C62-6F3C-46BF-8F49-7D0B6322A01F}"/>
              </a:ext>
            </a:extLst>
          </p:cNvPr>
          <p:cNvSpPr/>
          <p:nvPr/>
        </p:nvSpPr>
        <p:spPr>
          <a:xfrm>
            <a:off x="2988096" y="4896428"/>
            <a:ext cx="568171"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医生</a:t>
            </a:r>
          </a:p>
        </p:txBody>
      </p:sp>
      <p:cxnSp>
        <p:nvCxnSpPr>
          <p:cNvPr id="8" name="直接连接符 7">
            <a:extLst>
              <a:ext uri="{FF2B5EF4-FFF2-40B4-BE49-F238E27FC236}">
                <a16:creationId xmlns:a16="http://schemas.microsoft.com/office/drawing/2014/main" id="{AC01AAD3-3630-4D37-BA6E-5D0AC87C1C68}"/>
              </a:ext>
            </a:extLst>
          </p:cNvPr>
          <p:cNvCxnSpPr>
            <a:cxnSpLocks/>
            <a:stCxn id="6" idx="3"/>
            <a:endCxn id="2" idx="1"/>
          </p:cNvCxnSpPr>
          <p:nvPr/>
        </p:nvCxnSpPr>
        <p:spPr>
          <a:xfrm>
            <a:off x="3556267" y="5091737"/>
            <a:ext cx="188169" cy="5805"/>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21178E3-38D9-4A30-AE88-374D7B41A60D}"/>
              </a:ext>
            </a:extLst>
          </p:cNvPr>
          <p:cNvSpPr/>
          <p:nvPr/>
        </p:nvSpPr>
        <p:spPr>
          <a:xfrm>
            <a:off x="5171989" y="4896428"/>
            <a:ext cx="628742"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科室</a:t>
            </a:r>
          </a:p>
        </p:txBody>
      </p:sp>
      <p:cxnSp>
        <p:nvCxnSpPr>
          <p:cNvPr id="14" name="直接连接符 13">
            <a:extLst>
              <a:ext uri="{FF2B5EF4-FFF2-40B4-BE49-F238E27FC236}">
                <a16:creationId xmlns:a16="http://schemas.microsoft.com/office/drawing/2014/main" id="{BE9BA35E-5453-446A-9AE3-FD56E38EC889}"/>
              </a:ext>
            </a:extLst>
          </p:cNvPr>
          <p:cNvCxnSpPr>
            <a:cxnSpLocks/>
            <a:stCxn id="2" idx="3"/>
            <a:endCxn id="11" idx="1"/>
          </p:cNvCxnSpPr>
          <p:nvPr/>
        </p:nvCxnSpPr>
        <p:spPr>
          <a:xfrm flipV="1">
            <a:off x="4857270" y="5091737"/>
            <a:ext cx="314719" cy="5805"/>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ED5D6F0-A072-41E3-8B83-D504493C41AB}"/>
              </a:ext>
            </a:extLst>
          </p:cNvPr>
          <p:cNvSpPr/>
          <p:nvPr/>
        </p:nvSpPr>
        <p:spPr>
          <a:xfrm>
            <a:off x="860329" y="5541162"/>
            <a:ext cx="568171" cy="3906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病人</a:t>
            </a:r>
          </a:p>
        </p:txBody>
      </p:sp>
      <p:sp>
        <p:nvSpPr>
          <p:cNvPr id="16" name="流程图: 决策 15">
            <a:extLst>
              <a:ext uri="{FF2B5EF4-FFF2-40B4-BE49-F238E27FC236}">
                <a16:creationId xmlns:a16="http://schemas.microsoft.com/office/drawing/2014/main" id="{3D684F4E-22DE-445F-93BE-B0135685E49E}"/>
              </a:ext>
            </a:extLst>
          </p:cNvPr>
          <p:cNvSpPr/>
          <p:nvPr/>
        </p:nvSpPr>
        <p:spPr>
          <a:xfrm>
            <a:off x="1581430" y="5407365"/>
            <a:ext cx="1104553" cy="658212"/>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预约</a:t>
            </a:r>
          </a:p>
        </p:txBody>
      </p:sp>
      <p:sp>
        <p:nvSpPr>
          <p:cNvPr id="18" name="矩形 17">
            <a:extLst>
              <a:ext uri="{FF2B5EF4-FFF2-40B4-BE49-F238E27FC236}">
                <a16:creationId xmlns:a16="http://schemas.microsoft.com/office/drawing/2014/main" id="{1FF05115-B4DA-4072-A390-FBF4753D0CC1}"/>
              </a:ext>
            </a:extLst>
          </p:cNvPr>
          <p:cNvSpPr/>
          <p:nvPr/>
        </p:nvSpPr>
        <p:spPr>
          <a:xfrm>
            <a:off x="2899739" y="5473898"/>
            <a:ext cx="744883" cy="5251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医生接诊安排</a:t>
            </a:r>
          </a:p>
        </p:txBody>
      </p:sp>
      <p:cxnSp>
        <p:nvCxnSpPr>
          <p:cNvPr id="20" name="直接连接符 19">
            <a:extLst>
              <a:ext uri="{FF2B5EF4-FFF2-40B4-BE49-F238E27FC236}">
                <a16:creationId xmlns:a16="http://schemas.microsoft.com/office/drawing/2014/main" id="{C3A56F50-79A8-4B09-AC0E-000E306A2644}"/>
              </a:ext>
            </a:extLst>
          </p:cNvPr>
          <p:cNvCxnSpPr>
            <a:cxnSpLocks/>
            <a:stCxn id="16" idx="3"/>
            <a:endCxn id="18" idx="1"/>
          </p:cNvCxnSpPr>
          <p:nvPr/>
        </p:nvCxnSpPr>
        <p:spPr>
          <a:xfrm>
            <a:off x="2685983" y="5736471"/>
            <a:ext cx="213756"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EB4A326A-D9CC-473E-91D0-380908BFAF64}"/>
              </a:ext>
            </a:extLst>
          </p:cNvPr>
          <p:cNvCxnSpPr>
            <a:cxnSpLocks/>
            <a:stCxn id="15" idx="3"/>
            <a:endCxn id="16" idx="1"/>
          </p:cNvCxnSpPr>
          <p:nvPr/>
        </p:nvCxnSpPr>
        <p:spPr>
          <a:xfrm>
            <a:off x="1428500" y="5736471"/>
            <a:ext cx="1529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580336A-F003-48F7-964F-A7CCE31F2AB4}"/>
              </a:ext>
            </a:extLst>
          </p:cNvPr>
          <p:cNvCxnSpPr>
            <a:stCxn id="6" idx="2"/>
            <a:endCxn id="18" idx="0"/>
          </p:cNvCxnSpPr>
          <p:nvPr/>
        </p:nvCxnSpPr>
        <p:spPr>
          <a:xfrm flipH="1">
            <a:off x="3272181" y="5287046"/>
            <a:ext cx="1" cy="186852"/>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3594582B-9194-4925-8B5F-24424BF5953A}"/>
              </a:ext>
            </a:extLst>
          </p:cNvPr>
          <p:cNvSpPr/>
          <p:nvPr/>
        </p:nvSpPr>
        <p:spPr>
          <a:xfrm>
            <a:off x="5116402" y="5476653"/>
            <a:ext cx="744883" cy="5251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科室接诊计划</a:t>
            </a:r>
          </a:p>
        </p:txBody>
      </p:sp>
      <p:cxnSp>
        <p:nvCxnSpPr>
          <p:cNvPr id="27" name="直接连接符 26">
            <a:extLst>
              <a:ext uri="{FF2B5EF4-FFF2-40B4-BE49-F238E27FC236}">
                <a16:creationId xmlns:a16="http://schemas.microsoft.com/office/drawing/2014/main" id="{9817CE5B-D163-4BB7-959B-2B605EDFB246}"/>
              </a:ext>
            </a:extLst>
          </p:cNvPr>
          <p:cNvCxnSpPr>
            <a:stCxn id="11" idx="2"/>
            <a:endCxn id="25" idx="0"/>
          </p:cNvCxnSpPr>
          <p:nvPr/>
        </p:nvCxnSpPr>
        <p:spPr>
          <a:xfrm>
            <a:off x="5486360" y="5287046"/>
            <a:ext cx="2484" cy="189607"/>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B7DD358C-4A74-4184-9892-62312B688A26}"/>
              </a:ext>
            </a:extLst>
          </p:cNvPr>
          <p:cNvSpPr/>
          <p:nvPr/>
        </p:nvSpPr>
        <p:spPr>
          <a:xfrm>
            <a:off x="6165921" y="5578179"/>
            <a:ext cx="628742" cy="31658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时段</a:t>
            </a:r>
          </a:p>
        </p:txBody>
      </p:sp>
      <p:cxnSp>
        <p:nvCxnSpPr>
          <p:cNvPr id="44" name="直接连接符 43">
            <a:extLst>
              <a:ext uri="{FF2B5EF4-FFF2-40B4-BE49-F238E27FC236}">
                <a16:creationId xmlns:a16="http://schemas.microsoft.com/office/drawing/2014/main" id="{B36F7802-2DCB-4DC5-A8F2-6C97D3642EC9}"/>
              </a:ext>
            </a:extLst>
          </p:cNvPr>
          <p:cNvCxnSpPr>
            <a:stCxn id="18" idx="3"/>
            <a:endCxn id="25" idx="1"/>
          </p:cNvCxnSpPr>
          <p:nvPr/>
        </p:nvCxnSpPr>
        <p:spPr>
          <a:xfrm>
            <a:off x="3644622" y="5736471"/>
            <a:ext cx="1471780" cy="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52AF686-619C-42EB-A180-6E6A57EF7061}"/>
              </a:ext>
            </a:extLst>
          </p:cNvPr>
          <p:cNvCxnSpPr>
            <a:stCxn id="25" idx="3"/>
            <a:endCxn id="30" idx="1"/>
          </p:cNvCxnSpPr>
          <p:nvPr/>
        </p:nvCxnSpPr>
        <p:spPr>
          <a:xfrm flipV="1">
            <a:off x="5861285" y="5736470"/>
            <a:ext cx="304636" cy="2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74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2130178"/>
            <a:ext cx="7837175" cy="4198045"/>
          </a:xfrm>
        </p:spPr>
        <p:txBody>
          <a:bodyPr>
            <a:normAutofit/>
          </a:bodyPr>
          <a:lstStyle/>
          <a:p>
            <a:r>
              <a:rPr lang="zh-CN" altLang="en-US" dirty="0"/>
              <a:t>实体设计</a:t>
            </a:r>
            <a:endParaRPr lang="en-US" altLang="zh-CN" dirty="0"/>
          </a:p>
          <a:p>
            <a:pPr lvl="1"/>
            <a:r>
              <a:rPr lang="zh-CN" altLang="en-US" dirty="0"/>
              <a:t>角色：</a:t>
            </a:r>
            <a:r>
              <a:rPr lang="zh-CN" altLang="en-US" u="sng" dirty="0"/>
              <a:t>名称</a:t>
            </a:r>
            <a:endParaRPr lang="en-US" altLang="zh-CN" u="sng" dirty="0"/>
          </a:p>
          <a:p>
            <a:pPr lvl="1"/>
            <a:r>
              <a:rPr lang="zh-CN" altLang="en-US" dirty="0"/>
              <a:t>用户：</a:t>
            </a:r>
            <a:r>
              <a:rPr lang="en-US" altLang="zh-CN" u="sng" dirty="0"/>
              <a:t>ID</a:t>
            </a:r>
            <a:r>
              <a:rPr lang="zh-CN" altLang="en-US" dirty="0"/>
              <a:t>、用户名、密码、姓名、性别、联系方式</a:t>
            </a:r>
            <a:endParaRPr lang="en-US" altLang="zh-CN" dirty="0"/>
          </a:p>
          <a:p>
            <a:pPr lvl="1"/>
            <a:r>
              <a:rPr lang="zh-CN" altLang="en-US" dirty="0"/>
              <a:t>患者：</a:t>
            </a:r>
            <a:r>
              <a:rPr lang="zh-CN" altLang="en-US" u="sng" dirty="0"/>
              <a:t>编号</a:t>
            </a:r>
            <a:r>
              <a:rPr lang="zh-CN" altLang="en-US" dirty="0"/>
              <a:t>、家庭住址、紧急联系方式、病史、出生日期</a:t>
            </a:r>
            <a:endParaRPr lang="en-US" altLang="zh-CN" dirty="0"/>
          </a:p>
          <a:p>
            <a:pPr lvl="1"/>
            <a:r>
              <a:rPr lang="zh-CN" altLang="en-US" dirty="0"/>
              <a:t>医生：</a:t>
            </a:r>
            <a:r>
              <a:rPr lang="zh-CN" altLang="en-US" u="sng" dirty="0"/>
              <a:t>编号</a:t>
            </a:r>
            <a:r>
              <a:rPr lang="zh-CN" altLang="en-US" dirty="0"/>
              <a:t>、专业、职称</a:t>
            </a:r>
            <a:endParaRPr lang="en-US" altLang="zh-CN" dirty="0"/>
          </a:p>
          <a:p>
            <a:pPr lvl="1"/>
            <a:r>
              <a:rPr lang="zh-CN" altLang="en-US" dirty="0"/>
              <a:t>管理员：</a:t>
            </a:r>
            <a:r>
              <a:rPr lang="zh-CN" altLang="en-US" u="sng" dirty="0"/>
              <a:t>编号</a:t>
            </a:r>
            <a:r>
              <a:rPr lang="zh-CN" altLang="en-US" dirty="0"/>
              <a:t>、职务</a:t>
            </a:r>
            <a:endParaRPr lang="en-US" altLang="zh-CN" dirty="0"/>
          </a:p>
          <a:p>
            <a:pPr lvl="1"/>
            <a:r>
              <a:rPr lang="zh-CN" altLang="en-US" dirty="0"/>
              <a:t>科室：</a:t>
            </a:r>
            <a:r>
              <a:rPr lang="zh-CN" altLang="en-US" u="sng" dirty="0"/>
              <a:t>编号</a:t>
            </a:r>
            <a:r>
              <a:rPr lang="zh-CN" altLang="en-US" dirty="0"/>
              <a:t>、名称</a:t>
            </a:r>
            <a:endParaRPr lang="en-US" altLang="zh-CN" dirty="0"/>
          </a:p>
          <a:p>
            <a:pPr lvl="1"/>
            <a:r>
              <a:rPr lang="zh-CN" altLang="en-US" dirty="0"/>
              <a:t>科室分配：医生编号、科室编号</a:t>
            </a:r>
            <a:endParaRPr lang="en-US" altLang="zh-CN" dirty="0"/>
          </a:p>
          <a:p>
            <a:pPr lvl="1"/>
            <a:r>
              <a:rPr lang="zh-CN" altLang="en-US" dirty="0"/>
              <a:t>就诊时段：</a:t>
            </a:r>
            <a:r>
              <a:rPr lang="zh-CN" altLang="en-US" u="sng" dirty="0"/>
              <a:t>时段编号</a:t>
            </a:r>
            <a:r>
              <a:rPr lang="zh-CN" altLang="en-US" dirty="0"/>
              <a:t>、开始时间、结束时间、星期</a:t>
            </a:r>
            <a:endParaRPr lang="en-US" altLang="zh-CN" dirty="0"/>
          </a:p>
        </p:txBody>
      </p:sp>
      <p:sp>
        <p:nvSpPr>
          <p:cNvPr id="3" name="标题 2"/>
          <p:cNvSpPr>
            <a:spLocks noGrp="1"/>
          </p:cNvSpPr>
          <p:nvPr>
            <p:ph type="title"/>
          </p:nvPr>
        </p:nvSpPr>
        <p:spPr/>
        <p:txBody>
          <a:bodyPr/>
          <a:lstStyle/>
          <a:p>
            <a:r>
              <a:rPr lang="zh-CN" altLang="en-US" dirty="0"/>
              <a:t>概念设计</a:t>
            </a:r>
          </a:p>
        </p:txBody>
      </p:sp>
    </p:spTree>
    <p:extLst>
      <p:ext uri="{BB962C8B-B14F-4D97-AF65-F5344CB8AC3E}">
        <p14:creationId xmlns:p14="http://schemas.microsoft.com/office/powerpoint/2010/main" val="13071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2189</TotalTime>
  <Words>981</Words>
  <Application>Microsoft Office PowerPoint</Application>
  <PresentationFormat>全屏显示(4:3)</PresentationFormat>
  <Paragraphs>158</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等线</vt:lpstr>
      <vt:lpstr>等线 Light</vt:lpstr>
      <vt:lpstr>微软雅黑</vt:lpstr>
      <vt:lpstr>Arial</vt:lpstr>
      <vt:lpstr>Calibri</vt:lpstr>
      <vt:lpstr>2016-VI主题-蓝</vt:lpstr>
      <vt:lpstr>门诊医疗预约系统数据库设计</vt:lpstr>
      <vt:lpstr>目录 Contents</vt:lpstr>
      <vt:lpstr>目录 Contents</vt:lpstr>
      <vt:lpstr>项目背景</vt:lpstr>
      <vt:lpstr>需求分析</vt:lpstr>
      <vt:lpstr>目录 Contents</vt:lpstr>
      <vt:lpstr>概念设计</vt:lpstr>
      <vt:lpstr>概念设计</vt:lpstr>
      <vt:lpstr>概念设计</vt:lpstr>
      <vt:lpstr>概念设计</vt:lpstr>
      <vt:lpstr>概念设计（E-R图展示）</vt:lpstr>
      <vt:lpstr>逻辑设计</vt:lpstr>
      <vt:lpstr>逻辑设计</vt:lpstr>
      <vt:lpstr>逻辑设计（物理模型展示）</vt:lpstr>
      <vt:lpstr>范式优化</vt:lpstr>
      <vt:lpstr>范式优化</vt:lpstr>
      <vt:lpstr>范式优化（逻辑模型）</vt:lpstr>
      <vt:lpstr>范式优化（物理模型）</vt:lpstr>
      <vt:lpstr>目录 Contents</vt:lpstr>
      <vt:lpstr>预约procedure</vt:lpstr>
      <vt:lpstr>接诊安排procedure</vt:lpstr>
      <vt:lpstr>钟点检测trigger</vt:lpstr>
      <vt:lpstr>科室时段检测trigger</vt:lpstr>
      <vt:lpstr>角色分配检测trigger</vt:lpstr>
      <vt:lpstr>医生接诊检测trigger</vt:lpstr>
      <vt:lpstr>预约限制检测trigger</vt:lpstr>
      <vt:lpstr>目录 Contents</vt:lpstr>
      <vt:lpstr>反思总结</vt:lpstr>
      <vt:lpstr>谢谢！</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淳威 周</cp:lastModifiedBy>
  <cp:revision>106</cp:revision>
  <dcterms:created xsi:type="dcterms:W3CDTF">2016-04-20T02:59:17Z</dcterms:created>
  <dcterms:modified xsi:type="dcterms:W3CDTF">2020-05-08T13:29:09Z</dcterms:modified>
</cp:coreProperties>
</file>