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8"/>
  </p:notesMasterIdLst>
  <p:handoutMasterIdLst>
    <p:handoutMasterId r:id="rId39"/>
  </p:handoutMasterIdLst>
  <p:sldIdLst>
    <p:sldId id="285" r:id="rId2"/>
    <p:sldId id="286" r:id="rId3"/>
    <p:sldId id="287" r:id="rId4"/>
    <p:sldId id="262" r:id="rId5"/>
    <p:sldId id="337" r:id="rId6"/>
    <p:sldId id="336" r:id="rId7"/>
    <p:sldId id="299" r:id="rId8"/>
    <p:sldId id="331" r:id="rId9"/>
    <p:sldId id="298" r:id="rId10"/>
    <p:sldId id="302" r:id="rId11"/>
    <p:sldId id="338" r:id="rId12"/>
    <p:sldId id="339" r:id="rId13"/>
    <p:sldId id="340" r:id="rId14"/>
    <p:sldId id="265" r:id="rId15"/>
    <p:sldId id="330" r:id="rId16"/>
    <p:sldId id="335" r:id="rId17"/>
    <p:sldId id="289" r:id="rId18"/>
    <p:sldId id="332" r:id="rId19"/>
    <p:sldId id="333" r:id="rId20"/>
    <p:sldId id="290" r:id="rId21"/>
    <p:sldId id="315" r:id="rId22"/>
    <p:sldId id="322" r:id="rId23"/>
    <p:sldId id="321" r:id="rId24"/>
    <p:sldId id="317" r:id="rId25"/>
    <p:sldId id="318" r:id="rId26"/>
    <p:sldId id="320" r:id="rId27"/>
    <p:sldId id="328" r:id="rId28"/>
    <p:sldId id="326" r:id="rId29"/>
    <p:sldId id="323" r:id="rId30"/>
    <p:sldId id="324" r:id="rId31"/>
    <p:sldId id="325" r:id="rId32"/>
    <p:sldId id="327" r:id="rId33"/>
    <p:sldId id="329" r:id="rId34"/>
    <p:sldId id="334" r:id="rId35"/>
    <p:sldId id="273" r:id="rId36"/>
    <p:sldId id="28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门诊医疗预约系统数据库设计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6138879"/>
            <a:ext cx="7886700" cy="604299"/>
          </a:xfrm>
        </p:spPr>
        <p:txBody>
          <a:bodyPr/>
          <a:lstStyle/>
          <a:p>
            <a:pPr algn="l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2A655797-DA1C-4EF4-87FB-58E6E9A6B94E}"/>
              </a:ext>
            </a:extLst>
          </p:cNvPr>
          <p:cNvSpPr txBox="1">
            <a:spLocks/>
          </p:cNvSpPr>
          <p:nvPr/>
        </p:nvSpPr>
        <p:spPr>
          <a:xfrm>
            <a:off x="900924" y="5182088"/>
            <a:ext cx="5820358" cy="46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dirty="0"/>
              <a:t>组长：周淳威</a:t>
            </a:r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7E1DF667-B83D-4838-ABD1-5C63BF9D7C3A}"/>
              </a:ext>
            </a:extLst>
          </p:cNvPr>
          <p:cNvSpPr txBox="1">
            <a:spLocks/>
          </p:cNvSpPr>
          <p:nvPr/>
        </p:nvSpPr>
        <p:spPr>
          <a:xfrm>
            <a:off x="900924" y="5696588"/>
            <a:ext cx="5820358" cy="46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dirty="0"/>
              <a:t>组员：吴方诺、路正亮、</a:t>
            </a:r>
            <a:r>
              <a:rPr lang="en-US" altLang="zh-CN" dirty="0"/>
              <a:t>SHO ITAMI</a:t>
            </a:r>
          </a:p>
        </p:txBody>
      </p:sp>
    </p:spTree>
    <p:extLst>
      <p:ext uri="{BB962C8B-B14F-4D97-AF65-F5344CB8AC3E}">
        <p14:creationId xmlns:p14="http://schemas.microsoft.com/office/powerpoint/2010/main" val="40556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32762" y="2325950"/>
            <a:ext cx="8694686" cy="25478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简化用户表结构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：取消角色表，单列病人表与职员表，使用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MySQL SET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类型区分医生与管理员，减少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join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环节</a:t>
            </a:r>
            <a:endParaRPr lang="en-US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选用最合适的数据类型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：如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enum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、密码使用定长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char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（密码学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Hash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函数如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SHA-256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2200" dirty="0" err="1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Bcrypt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等输出均为定长）、限制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varchar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长度等</a:t>
            </a:r>
            <a:endParaRPr lang="en-US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所有表单列自增主键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：基于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InnoDB clustered index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特性，提高查询和排序速度</a:t>
            </a:r>
            <a:endParaRPr lang="en-US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科室时段计划仍将科室编号和时段编号列为主键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，以减少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join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环节</a:t>
            </a:r>
            <a:endParaRPr lang="en-US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采用</a:t>
            </a:r>
            <a:r>
              <a:rPr lang="en-US" altLang="zh-CN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summary table</a:t>
            </a:r>
            <a:r>
              <a:rPr lang="zh-CN" altLang="en-US" sz="22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统计预约人数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：避免频繁执行高消耗的</a:t>
            </a:r>
            <a:r>
              <a:rPr lang="en-US" altLang="zh-CN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count</a:t>
            </a:r>
            <a:r>
              <a:rPr lang="zh-CN" altLang="en-US" sz="22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查询</a:t>
            </a:r>
            <a:endParaRPr lang="en-US" altLang="zh-CN" sz="22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56611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7BD1DA-C942-42DB-8618-EFD10C8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InnoDB</a:t>
            </a:r>
            <a:r>
              <a:rPr lang="en-US" altLang="zh-CN" dirty="0"/>
              <a:t> Clustered Index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1919BA-B305-46AA-BDE7-3D078394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2" y="1671553"/>
            <a:ext cx="6572566" cy="50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870F62-F39A-4B64-97E2-CE452CFB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Surrogate Key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936524-B0A8-4E3A-BFF7-3FA990DA06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969" y="1548460"/>
            <a:ext cx="4933831" cy="3909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保证数据按主键单调递增写入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652C66-3E7E-4375-92CE-4AACD72A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" y="1939391"/>
            <a:ext cx="8534400" cy="3133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D5DE12-E794-4A7A-8988-13881DF1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5" y="1939391"/>
            <a:ext cx="6727790" cy="47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5DDC80-821D-453E-AAA6-9DE58B1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Table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F516B0-29E4-4E56-8604-C03F8CD7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2" y="1799399"/>
            <a:ext cx="4115157" cy="213378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10F221B1-09D3-4A20-9F8A-41C8417F8D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6682" y="4184123"/>
            <a:ext cx="8795709" cy="2175122"/>
          </a:xfrm>
        </p:spPr>
        <p:txBody>
          <a:bodyPr>
            <a:normAutofit/>
          </a:bodyPr>
          <a:lstStyle/>
          <a:p>
            <a:r>
              <a:rPr lang="zh-CN" altLang="en-US" dirty="0"/>
              <a:t>语义：统计特定日期某个医生接诊安排的已有预约人数</a:t>
            </a:r>
            <a:endParaRPr lang="en-US" altLang="zh-CN" dirty="0"/>
          </a:p>
          <a:p>
            <a:r>
              <a:rPr lang="zh-CN" altLang="en-US" dirty="0"/>
              <a:t>维护：在预约表上对</a:t>
            </a:r>
            <a:r>
              <a:rPr lang="en-US" altLang="zh-CN" dirty="0"/>
              <a:t>insert delete</a:t>
            </a:r>
            <a:r>
              <a:rPr lang="zh-CN" altLang="en-US" dirty="0"/>
              <a:t>操作增加</a:t>
            </a:r>
            <a:r>
              <a:rPr lang="en-US" altLang="zh-CN" dirty="0"/>
              <a:t>trigger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时将相应统计</a:t>
            </a:r>
            <a:r>
              <a:rPr lang="en-US" altLang="zh-CN" dirty="0"/>
              <a:t>+1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时</a:t>
            </a:r>
            <a:r>
              <a:rPr lang="en-US" altLang="zh-CN" dirty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75844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优化后的逻辑设计（物理模型）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1A8F4C-415D-4B88-8A99-2111C6AB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660"/>
            <a:ext cx="9144000" cy="43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82250" y="2048477"/>
            <a:ext cx="8795709" cy="217512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InnoDB</a:t>
            </a:r>
            <a:r>
              <a:rPr lang="zh-CN" altLang="en-US" sz="1800" dirty="0"/>
              <a:t>会自动分配</a:t>
            </a:r>
            <a:r>
              <a:rPr lang="en-US" altLang="zh-CN" sz="1800" dirty="0"/>
              <a:t>primary key</a:t>
            </a:r>
            <a:r>
              <a:rPr lang="zh-CN" altLang="en-US" sz="1800" dirty="0"/>
              <a:t>索引，并在</a:t>
            </a:r>
            <a:r>
              <a:rPr lang="en-US" altLang="zh-CN" sz="1800" dirty="0"/>
              <a:t>MySQL5</a:t>
            </a:r>
            <a:r>
              <a:rPr lang="zh-CN" altLang="en-US" sz="1800" dirty="0"/>
              <a:t>之后有自动分配的</a:t>
            </a:r>
            <a:r>
              <a:rPr lang="en-US" altLang="zh-CN" sz="1800" dirty="0"/>
              <a:t>foreign key</a:t>
            </a:r>
            <a:r>
              <a:rPr lang="zh-CN" altLang="en-US" sz="1800" dirty="0"/>
              <a:t>索引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DCE9E4-B4F5-4B95-B510-F413DAEA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6" y="2845641"/>
            <a:ext cx="2156647" cy="11430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668E17-B506-4EAF-AF0C-85A1C3D41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74" y="2885249"/>
            <a:ext cx="2103302" cy="1036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94B74B-C715-4AE2-999B-417E12666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8" y="5559845"/>
            <a:ext cx="2095682" cy="6477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C8745F-2DC8-44AF-B408-1621637B5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49" y="4223599"/>
            <a:ext cx="2095682" cy="6553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E40B02-8490-4E12-97E5-0D932A8F3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8" y="2842411"/>
            <a:ext cx="2110923" cy="10592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5039C43-D313-48DB-A740-C3590024F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74" y="4124531"/>
            <a:ext cx="2103302" cy="853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497C0A7-F877-4228-A0D0-4C0041B8F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6" y="4170251"/>
            <a:ext cx="2103302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7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48291" y="2729197"/>
            <a:ext cx="8795709" cy="2175122"/>
          </a:xfrm>
        </p:spPr>
        <p:txBody>
          <a:bodyPr>
            <a:normAutofit/>
          </a:bodyPr>
          <a:lstStyle/>
          <a:p>
            <a:r>
              <a:rPr lang="zh-CN" altLang="en-US" dirty="0"/>
              <a:t>病人表：加速登录，以及 姓名等信息的查询</a:t>
            </a:r>
            <a:endParaRPr lang="en-US" altLang="zh-CN" dirty="0"/>
          </a:p>
          <a:p>
            <a:r>
              <a:rPr lang="zh-CN" altLang="en-US" dirty="0"/>
              <a:t>医院职员表：加速登录，以及姓名，联系方式等信息的查询</a:t>
            </a:r>
            <a:endParaRPr lang="en-US" altLang="zh-CN" dirty="0"/>
          </a:p>
          <a:p>
            <a:r>
              <a:rPr lang="zh-CN" altLang="en-US" dirty="0"/>
              <a:t>其余表：加速病人查询综合信息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索引优化</a:t>
            </a:r>
          </a:p>
        </p:txBody>
      </p:sp>
    </p:spTree>
    <p:extLst>
      <p:ext uri="{BB962C8B-B14F-4D97-AF65-F5344CB8AC3E}">
        <p14:creationId xmlns:p14="http://schemas.microsoft.com/office/powerpoint/2010/main" val="322364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40573" y="128836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测试方法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3605548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401321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40573" y="238809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查询优化设计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40573" y="460042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优化结果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F056A1-F9DA-4ADB-88BD-373A17DCB340}"/>
              </a:ext>
            </a:extLst>
          </p:cNvPr>
          <p:cNvSpPr txBox="1"/>
          <p:nvPr/>
        </p:nvSpPr>
        <p:spPr>
          <a:xfrm>
            <a:off x="3740573" y="346521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写入优化设计</a:t>
            </a: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EE2DAE43-0749-4D47-A701-B0FF89A74FAF}"/>
              </a:ext>
            </a:extLst>
          </p:cNvPr>
          <p:cNvSpPr>
            <a:spLocks/>
          </p:cNvSpPr>
          <p:nvPr/>
        </p:nvSpPr>
        <p:spPr bwMode="auto">
          <a:xfrm>
            <a:off x="1841535" y="14403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0943562-FF30-4791-8AA3-F55CB732C3FC}"/>
              </a:ext>
            </a:extLst>
          </p:cNvPr>
          <p:cNvSpPr txBox="1"/>
          <p:nvPr/>
        </p:nvSpPr>
        <p:spPr>
          <a:xfrm>
            <a:off x="2071646" y="13765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7632C1-D919-4A6D-9416-4983655EE361}"/>
              </a:ext>
            </a:extLst>
          </p:cNvPr>
          <p:cNvCxnSpPr>
            <a:stCxn id="34" idx="6"/>
          </p:cNvCxnSpPr>
          <p:nvPr/>
        </p:nvCxnSpPr>
        <p:spPr>
          <a:xfrm>
            <a:off x="2534033" y="178422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0">
            <a:extLst>
              <a:ext uri="{FF2B5EF4-FFF2-40B4-BE49-F238E27FC236}">
                <a16:creationId xmlns:a16="http://schemas.microsoft.com/office/drawing/2014/main" id="{2C715906-A792-47D3-932D-4E5D3C6F3B55}"/>
              </a:ext>
            </a:extLst>
          </p:cNvPr>
          <p:cNvSpPr>
            <a:spLocks/>
          </p:cNvSpPr>
          <p:nvPr/>
        </p:nvSpPr>
        <p:spPr bwMode="auto">
          <a:xfrm>
            <a:off x="1841535" y="251748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C4861A-8406-4FD3-81D4-68A0D3646B05}"/>
              </a:ext>
            </a:extLst>
          </p:cNvPr>
          <p:cNvSpPr txBox="1"/>
          <p:nvPr/>
        </p:nvSpPr>
        <p:spPr>
          <a:xfrm>
            <a:off x="2071646" y="245367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95F4D7-6AF2-4173-BA7B-78ADACABD4E5}"/>
              </a:ext>
            </a:extLst>
          </p:cNvPr>
          <p:cNvCxnSpPr>
            <a:stCxn id="37" idx="6"/>
          </p:cNvCxnSpPr>
          <p:nvPr/>
        </p:nvCxnSpPr>
        <p:spPr>
          <a:xfrm>
            <a:off x="2534033" y="286134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10">
            <a:extLst>
              <a:ext uri="{FF2B5EF4-FFF2-40B4-BE49-F238E27FC236}">
                <a16:creationId xmlns:a16="http://schemas.microsoft.com/office/drawing/2014/main" id="{58ED993F-32AD-4C48-B1FE-FF7D7C3B3B5A}"/>
              </a:ext>
            </a:extLst>
          </p:cNvPr>
          <p:cNvSpPr>
            <a:spLocks/>
          </p:cNvSpPr>
          <p:nvPr/>
        </p:nvSpPr>
        <p:spPr bwMode="auto">
          <a:xfrm>
            <a:off x="1841535" y="46826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DE4D85-F91C-4A39-8128-A1E92EAAB5C7}"/>
              </a:ext>
            </a:extLst>
          </p:cNvPr>
          <p:cNvSpPr txBox="1"/>
          <p:nvPr/>
        </p:nvSpPr>
        <p:spPr>
          <a:xfrm>
            <a:off x="2071646" y="46188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1012EA-0509-43D0-AABC-9968999106A2}"/>
              </a:ext>
            </a:extLst>
          </p:cNvPr>
          <p:cNvCxnSpPr>
            <a:stCxn id="40" idx="6"/>
          </p:cNvCxnSpPr>
          <p:nvPr/>
        </p:nvCxnSpPr>
        <p:spPr>
          <a:xfrm>
            <a:off x="2534033" y="502652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2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2341439"/>
            <a:ext cx="6338576" cy="217512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查询优化后部分测试结果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A2CA91-1214-4503-A382-9D3560CC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2773"/>
              </p:ext>
            </p:extLst>
          </p:nvPr>
        </p:nvGraphicFramePr>
        <p:xfrm>
          <a:off x="1632105" y="1947203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60448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3833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82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总时间</a:t>
                      </a:r>
                      <a:r>
                        <a:rPr lang="en-US" altLang="zh-CN" dirty="0"/>
                        <a:t>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单线程测试数据写入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1351.11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1940.85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并发读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9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混合负载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混合负载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208.98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25662"/>
                  </a:ext>
                </a:extLst>
              </a:tr>
            </a:tbl>
          </a:graphicData>
        </a:graphic>
      </p:graphicFrame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CB54A40-08F5-4B29-88D7-EE468A5D292C}"/>
              </a:ext>
            </a:extLst>
          </p:cNvPr>
          <p:cNvSpPr txBox="1">
            <a:spLocks/>
          </p:cNvSpPr>
          <p:nvPr/>
        </p:nvSpPr>
        <p:spPr>
          <a:xfrm>
            <a:off x="282250" y="4682878"/>
            <a:ext cx="8795709" cy="217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收益：单纯读负载和混合负载速度大大提升</a:t>
            </a:r>
            <a:endParaRPr lang="en-US" altLang="zh-CN" dirty="0"/>
          </a:p>
          <a:p>
            <a:r>
              <a:rPr lang="zh-CN" altLang="en-US" b="1" dirty="0"/>
              <a:t>严重问题：为了维护预约人数统计表而添加的</a:t>
            </a:r>
            <a:r>
              <a:rPr lang="en-US" altLang="zh-CN" b="1" dirty="0"/>
              <a:t>trigger</a:t>
            </a:r>
            <a:r>
              <a:rPr lang="zh-CN" altLang="en-US" b="1" dirty="0"/>
              <a:t>使得单线程写入性能下降了</a:t>
            </a:r>
            <a:r>
              <a:rPr lang="en-US" altLang="zh-CN" b="1" dirty="0"/>
              <a:t>50%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1562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4" y="2341439"/>
            <a:ext cx="6338576" cy="217512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写入优化设计</a:t>
            </a:r>
          </a:p>
        </p:txBody>
      </p:sp>
    </p:spTree>
    <p:extLst>
      <p:ext uri="{BB962C8B-B14F-4D97-AF65-F5344CB8AC3E}">
        <p14:creationId xmlns:p14="http://schemas.microsoft.com/office/powerpoint/2010/main" val="272476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9144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9910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40573" y="128836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测试方法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456999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86466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40573" y="238809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查询优化设计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581259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98892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841535" y="465903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506670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0573" y="460503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优化结果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F056A1-F9DA-4ADB-88BD-373A17DCB340}"/>
              </a:ext>
            </a:extLst>
          </p:cNvPr>
          <p:cNvSpPr txBox="1"/>
          <p:nvPr/>
        </p:nvSpPr>
        <p:spPr>
          <a:xfrm>
            <a:off x="3740573" y="348077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写入优化设计</a:t>
            </a:r>
          </a:p>
        </p:txBody>
      </p:sp>
    </p:spTree>
    <p:extLst>
      <p:ext uri="{BB962C8B-B14F-4D97-AF65-F5344CB8AC3E}">
        <p14:creationId xmlns:p14="http://schemas.microsoft.com/office/powerpoint/2010/main" val="11321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40573" y="128836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项目简介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4665747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507341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40573" y="238809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40573" y="460042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脚本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F056A1-F9DA-4ADB-88BD-373A17DCB340}"/>
              </a:ext>
            </a:extLst>
          </p:cNvPr>
          <p:cNvSpPr txBox="1"/>
          <p:nvPr/>
        </p:nvSpPr>
        <p:spPr>
          <a:xfrm>
            <a:off x="3740573" y="346706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测试结果</a:t>
            </a: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EE2DAE43-0749-4D47-A701-B0FF89A74FAF}"/>
              </a:ext>
            </a:extLst>
          </p:cNvPr>
          <p:cNvSpPr>
            <a:spLocks/>
          </p:cNvSpPr>
          <p:nvPr/>
        </p:nvSpPr>
        <p:spPr bwMode="auto">
          <a:xfrm>
            <a:off x="1841535" y="14403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0943562-FF30-4791-8AA3-F55CB732C3FC}"/>
              </a:ext>
            </a:extLst>
          </p:cNvPr>
          <p:cNvSpPr txBox="1"/>
          <p:nvPr/>
        </p:nvSpPr>
        <p:spPr>
          <a:xfrm>
            <a:off x="2071646" y="13765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7632C1-D919-4A6D-9416-4983655EE361}"/>
              </a:ext>
            </a:extLst>
          </p:cNvPr>
          <p:cNvCxnSpPr>
            <a:stCxn id="34" idx="6"/>
          </p:cNvCxnSpPr>
          <p:nvPr/>
        </p:nvCxnSpPr>
        <p:spPr>
          <a:xfrm>
            <a:off x="2534033" y="178422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0">
            <a:extLst>
              <a:ext uri="{FF2B5EF4-FFF2-40B4-BE49-F238E27FC236}">
                <a16:creationId xmlns:a16="http://schemas.microsoft.com/office/drawing/2014/main" id="{2C715906-A792-47D3-932D-4E5D3C6F3B55}"/>
              </a:ext>
            </a:extLst>
          </p:cNvPr>
          <p:cNvSpPr>
            <a:spLocks/>
          </p:cNvSpPr>
          <p:nvPr/>
        </p:nvSpPr>
        <p:spPr bwMode="auto">
          <a:xfrm>
            <a:off x="1841535" y="36067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C4861A-8406-4FD3-81D4-68A0D3646B05}"/>
              </a:ext>
            </a:extLst>
          </p:cNvPr>
          <p:cNvSpPr txBox="1"/>
          <p:nvPr/>
        </p:nvSpPr>
        <p:spPr>
          <a:xfrm>
            <a:off x="2071646" y="35429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95F4D7-6AF2-4173-BA7B-78ADACABD4E5}"/>
              </a:ext>
            </a:extLst>
          </p:cNvPr>
          <p:cNvCxnSpPr>
            <a:stCxn id="37" idx="6"/>
          </p:cNvCxnSpPr>
          <p:nvPr/>
        </p:nvCxnSpPr>
        <p:spPr>
          <a:xfrm>
            <a:off x="2534033" y="39506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10">
            <a:extLst>
              <a:ext uri="{FF2B5EF4-FFF2-40B4-BE49-F238E27FC236}">
                <a16:creationId xmlns:a16="http://schemas.microsoft.com/office/drawing/2014/main" id="{58ED993F-32AD-4C48-B1FE-FF7D7C3B3B5A}"/>
              </a:ext>
            </a:extLst>
          </p:cNvPr>
          <p:cNvSpPr>
            <a:spLocks/>
          </p:cNvSpPr>
          <p:nvPr/>
        </p:nvSpPr>
        <p:spPr bwMode="auto">
          <a:xfrm>
            <a:off x="1841535" y="248400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DE4D85-F91C-4A39-8128-A1E92EAAB5C7}"/>
              </a:ext>
            </a:extLst>
          </p:cNvPr>
          <p:cNvSpPr txBox="1"/>
          <p:nvPr/>
        </p:nvSpPr>
        <p:spPr>
          <a:xfrm>
            <a:off x="2071646" y="242019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1012EA-0509-43D0-AABC-9968999106A2}"/>
              </a:ext>
            </a:extLst>
          </p:cNvPr>
          <p:cNvCxnSpPr>
            <a:stCxn id="40" idx="6"/>
          </p:cNvCxnSpPr>
          <p:nvPr/>
        </p:nvCxnSpPr>
        <p:spPr>
          <a:xfrm>
            <a:off x="2534033" y="28278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普通预约</a:t>
            </a:r>
            <a:r>
              <a:rPr lang="en-US" altLang="zh-CN" dirty="0"/>
              <a:t>procedure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2B3F5-8DA7-4C7C-8531-ECCD5022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146"/>
            <a:ext cx="9144000" cy="49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7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专家预约</a:t>
            </a:r>
            <a:r>
              <a:rPr lang="en-US" altLang="zh-CN" dirty="0"/>
              <a:t>procedure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A98D04-0A51-4877-B020-35DC2AC6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4524"/>
            <a:ext cx="9144000" cy="21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3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病人查询接诊安排</a:t>
            </a:r>
            <a:r>
              <a:rPr lang="en-US" altLang="zh-CN" dirty="0"/>
              <a:t>procedure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82799-7CAF-496D-991A-12F734E35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1548460"/>
            <a:ext cx="8372163" cy="52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6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钟点检测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3620FD-2F6C-4F0A-B361-CB7D464F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35" y="2298748"/>
            <a:ext cx="9187469" cy="35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科室时段检测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134469-FAB6-4DD9-859B-6191EEF7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1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医生接诊检测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21B78-32E1-4ADC-80F5-BC951DAF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67728"/>
            <a:ext cx="9144000" cy="39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预约人数统计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28A82A-839A-47B9-A681-6347499E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130"/>
            <a:ext cx="9144000" cy="32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0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预约限制检测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528B34-3CB9-4B17-82B4-56C7313B4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11" y="1548460"/>
            <a:ext cx="6648778" cy="52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医生接诊查询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AAFB93-C821-498B-9E37-BE9F1237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48460"/>
            <a:ext cx="7124699" cy="52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9144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9910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40573" y="128836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测试方法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40573" y="238809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查询优化设计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40573" y="460042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优化结果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F056A1-F9DA-4ADB-88BD-373A17DCB340}"/>
              </a:ext>
            </a:extLst>
          </p:cNvPr>
          <p:cNvSpPr txBox="1"/>
          <p:nvPr/>
        </p:nvSpPr>
        <p:spPr>
          <a:xfrm>
            <a:off x="3740573" y="34782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写入优化设计</a:t>
            </a: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808DE7AA-900B-42C1-9186-594E65D777D2}"/>
              </a:ext>
            </a:extLst>
          </p:cNvPr>
          <p:cNvSpPr>
            <a:spLocks/>
          </p:cNvSpPr>
          <p:nvPr/>
        </p:nvSpPr>
        <p:spPr bwMode="auto">
          <a:xfrm>
            <a:off x="1841535" y="256566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2F73784-5794-4F0F-925B-6B4EEC8609B0}"/>
              </a:ext>
            </a:extLst>
          </p:cNvPr>
          <p:cNvCxnSpPr>
            <a:stCxn id="27" idx="6"/>
          </p:cNvCxnSpPr>
          <p:nvPr/>
        </p:nvCxnSpPr>
        <p:spPr>
          <a:xfrm>
            <a:off x="2534033" y="290951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10">
            <a:extLst>
              <a:ext uri="{FF2B5EF4-FFF2-40B4-BE49-F238E27FC236}">
                <a16:creationId xmlns:a16="http://schemas.microsoft.com/office/drawing/2014/main" id="{439D8F34-AB25-4FB3-8AD6-61F9E8B6F9D5}"/>
              </a:ext>
            </a:extLst>
          </p:cNvPr>
          <p:cNvSpPr>
            <a:spLocks/>
          </p:cNvSpPr>
          <p:nvPr/>
        </p:nvSpPr>
        <p:spPr bwMode="auto">
          <a:xfrm>
            <a:off x="1841535" y="3630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003521F-25D6-4645-B1AD-B5C7A9054AB2}"/>
              </a:ext>
            </a:extLst>
          </p:cNvPr>
          <p:cNvCxnSpPr>
            <a:stCxn id="30" idx="6"/>
          </p:cNvCxnSpPr>
          <p:nvPr/>
        </p:nvCxnSpPr>
        <p:spPr>
          <a:xfrm>
            <a:off x="2534033" y="3974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0">
            <a:extLst>
              <a:ext uri="{FF2B5EF4-FFF2-40B4-BE49-F238E27FC236}">
                <a16:creationId xmlns:a16="http://schemas.microsoft.com/office/drawing/2014/main" id="{680121FC-6562-494E-847A-52543B65A87C}"/>
              </a:ext>
            </a:extLst>
          </p:cNvPr>
          <p:cNvSpPr>
            <a:spLocks/>
          </p:cNvSpPr>
          <p:nvPr/>
        </p:nvSpPr>
        <p:spPr bwMode="auto">
          <a:xfrm>
            <a:off x="1841535" y="471822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B25EE1-3127-43C6-A630-E8B1806C84B6}"/>
              </a:ext>
            </a:extLst>
          </p:cNvPr>
          <p:cNvCxnSpPr>
            <a:stCxn id="32" idx="6"/>
          </p:cNvCxnSpPr>
          <p:nvPr/>
        </p:nvCxnSpPr>
        <p:spPr>
          <a:xfrm>
            <a:off x="2534033" y="506208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8ACEA-6087-41A4-B014-6C2D27B153DB}"/>
              </a:ext>
            </a:extLst>
          </p:cNvPr>
          <p:cNvSpPr txBox="1"/>
          <p:nvPr/>
        </p:nvSpPr>
        <p:spPr>
          <a:xfrm>
            <a:off x="2076173" y="251597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698579-6C91-46CB-B9BE-9E7D4B6222F3}"/>
              </a:ext>
            </a:extLst>
          </p:cNvPr>
          <p:cNvSpPr txBox="1"/>
          <p:nvPr/>
        </p:nvSpPr>
        <p:spPr>
          <a:xfrm>
            <a:off x="2071646" y="358070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6A8574-467D-408E-9728-ED195B8D1F01}"/>
              </a:ext>
            </a:extLst>
          </p:cNvPr>
          <p:cNvSpPr txBox="1"/>
          <p:nvPr/>
        </p:nvSpPr>
        <p:spPr>
          <a:xfrm>
            <a:off x="2071646" y="466854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06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接诊安排是否开放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2B3F5-8DA7-4C7C-8531-ECCD5022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146"/>
            <a:ext cx="9144000" cy="49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4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定期删除逾期预约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D893B-920F-4917-89B4-86F64ECBF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460"/>
            <a:ext cx="9144000" cy="14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政策执行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34049-C20E-4E60-9078-889534AB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52" y="1548460"/>
            <a:ext cx="6694905" cy="53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1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政策检测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AAF6E-C84A-43E6-9018-AD92620D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6000"/>
            <a:ext cx="9141255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4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r>
              <a:rPr lang="en-US" altLang="zh-CN" dirty="0"/>
              <a:t>index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4BDEF-21D4-408B-869A-BDD029DB0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1"/>
          <a:stretch/>
        </p:blipFill>
        <p:spPr>
          <a:xfrm>
            <a:off x="1564641" y="1548460"/>
            <a:ext cx="5926796" cy="31588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8E733C-512A-4D58-8C12-070D9865C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1" y="4618502"/>
            <a:ext cx="5926796" cy="21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44675" y="603967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空白页面，可供大型图表、图片排版</a:t>
            </a:r>
            <a:endParaRPr lang="en-US" altLang="zh-CN" sz="1600" dirty="0"/>
          </a:p>
          <a:p>
            <a:r>
              <a:rPr lang="zh-CN" altLang="en-US" sz="1600" dirty="0"/>
              <a:t>此文本框仅为注释，</a:t>
            </a:r>
            <a:r>
              <a:rPr lang="zh-CN" altLang="en-US" sz="1600" b="1" dirty="0">
                <a:solidFill>
                  <a:schemeClr val="accent1"/>
                </a:solidFill>
              </a:rPr>
              <a:t>制作时请删除</a:t>
            </a:r>
          </a:p>
        </p:txBody>
      </p:sp>
    </p:spTree>
    <p:extLst>
      <p:ext uri="{BB962C8B-B14F-4D97-AF65-F5344CB8AC3E}">
        <p14:creationId xmlns:p14="http://schemas.microsoft.com/office/powerpoint/2010/main" val="2352436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67025" y="1685678"/>
            <a:ext cx="5761117" cy="492149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自行开发</a:t>
            </a:r>
            <a:r>
              <a:rPr lang="en-US" altLang="zh-CN" dirty="0"/>
              <a:t>Python</a:t>
            </a:r>
            <a:r>
              <a:rPr lang="zh-CN" altLang="en-US" dirty="0"/>
              <a:t>脚本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测试涵盖：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并发读测试：模拟病人并发查询某日期可预约时段等综合信息负载，事件循环单线程并发，并发连接</a:t>
            </a:r>
            <a:r>
              <a:rPr lang="en-US" altLang="zh-CN" dirty="0"/>
              <a:t>100</a:t>
            </a:r>
            <a:r>
              <a:rPr lang="zh-CN" altLang="en-US" dirty="0"/>
              <a:t>，每连接查询</a:t>
            </a:r>
            <a:r>
              <a:rPr lang="en-US" altLang="zh-CN" dirty="0"/>
              <a:t>10</a:t>
            </a:r>
            <a:r>
              <a:rPr lang="zh-CN" altLang="en-US" dirty="0"/>
              <a:t>次。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测试数据写测试：使用</a:t>
            </a:r>
            <a:r>
              <a:rPr lang="en-US" altLang="zh-CN" dirty="0"/>
              <a:t>faker</a:t>
            </a:r>
            <a:r>
              <a:rPr lang="zh-CN" altLang="en-US" dirty="0"/>
              <a:t>库生成接近真实数据的随机测试数据并写入数据库中，供其他测试使用，包括单线程写入和多进程并发写入。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混合负载</a:t>
            </a:r>
            <a:r>
              <a:rPr lang="en-US" altLang="zh-CN" dirty="0"/>
              <a:t>1</a:t>
            </a:r>
            <a:r>
              <a:rPr lang="zh-CN" altLang="en-US" dirty="0"/>
              <a:t>：模拟多用户同时查询可预约综合信息和进行预约的读写混合负载，各</a:t>
            </a:r>
            <a:r>
              <a:rPr lang="en-US" altLang="zh-CN" dirty="0"/>
              <a:t>50%</a:t>
            </a:r>
            <a:r>
              <a:rPr lang="zh-CN" altLang="en-US" dirty="0"/>
              <a:t>，事件循环单线程并发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混合负载</a:t>
            </a:r>
            <a:r>
              <a:rPr lang="en-US" altLang="zh-CN" dirty="0"/>
              <a:t>2</a:t>
            </a:r>
            <a:r>
              <a:rPr lang="zh-CN" altLang="en-US" dirty="0"/>
              <a:t>：模拟多病人同时进行就诊后评价过程，先查询病人预约，后进行更新，事件循环单线程并发，并发连接</a:t>
            </a:r>
            <a:r>
              <a:rPr lang="en-US" altLang="zh-CN" dirty="0"/>
              <a:t>100</a:t>
            </a:r>
            <a:r>
              <a:rPr lang="zh-CN" altLang="en-US" dirty="0"/>
              <a:t>，每连接查询</a:t>
            </a:r>
            <a:r>
              <a:rPr lang="en-US" altLang="zh-CN" dirty="0"/>
              <a:t>100</a:t>
            </a:r>
            <a:r>
              <a:rPr lang="zh-CN" altLang="en-US" dirty="0"/>
              <a:t>次以上。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87B23B-B863-468C-9076-CD0420A8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42" y="748363"/>
            <a:ext cx="2926334" cy="5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57AA6D-8044-47BB-81B4-AB6EA4980A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数据生成：</a:t>
            </a:r>
            <a:r>
              <a:rPr lang="en-US" altLang="zh-CN" dirty="0"/>
              <a:t>Python random</a:t>
            </a:r>
            <a:r>
              <a:rPr lang="zh-CN" altLang="en-US" dirty="0"/>
              <a:t>库与</a:t>
            </a:r>
            <a:r>
              <a:rPr lang="en-US" altLang="zh-CN" dirty="0"/>
              <a:t>faker</a:t>
            </a:r>
            <a:r>
              <a:rPr lang="zh-CN" altLang="en-US" dirty="0"/>
              <a:t>库，生成接近真实数据的测试数据</a:t>
            </a:r>
            <a:endParaRPr lang="en-US" altLang="zh-CN" dirty="0"/>
          </a:p>
          <a:p>
            <a:r>
              <a:rPr lang="zh-CN" altLang="en-US" dirty="0"/>
              <a:t>数据规模：</a:t>
            </a:r>
            <a:endParaRPr lang="en-US" altLang="zh-CN" dirty="0"/>
          </a:p>
          <a:p>
            <a:pPr lvl="1"/>
            <a:r>
              <a:rPr lang="zh-CN" altLang="en-US" dirty="0"/>
              <a:t>科室：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时段：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科室接诊计划：每科室最多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医生：</a:t>
            </a:r>
            <a:r>
              <a:rPr lang="en-US" altLang="zh-CN" dirty="0"/>
              <a:t>500</a:t>
            </a:r>
            <a:r>
              <a:rPr lang="zh-CN" altLang="en-US" dirty="0"/>
              <a:t>名</a:t>
            </a:r>
            <a:endParaRPr lang="en-US" altLang="zh-CN" dirty="0"/>
          </a:p>
          <a:p>
            <a:pPr lvl="1"/>
            <a:r>
              <a:rPr lang="zh-CN" altLang="en-US" dirty="0"/>
              <a:t>病人：</a:t>
            </a:r>
            <a:r>
              <a:rPr lang="en-US" altLang="zh-CN" dirty="0"/>
              <a:t>100000</a:t>
            </a:r>
            <a:r>
              <a:rPr lang="zh-CN" altLang="en-US" dirty="0"/>
              <a:t>名</a:t>
            </a:r>
            <a:endParaRPr lang="en-US" altLang="zh-CN" dirty="0"/>
          </a:p>
          <a:p>
            <a:pPr lvl="1"/>
            <a:r>
              <a:rPr lang="zh-CN" altLang="en-US" dirty="0"/>
              <a:t>管理员：</a:t>
            </a:r>
            <a:r>
              <a:rPr lang="en-US" altLang="zh-CN" dirty="0"/>
              <a:t>100</a:t>
            </a:r>
            <a:r>
              <a:rPr lang="zh-CN" altLang="en-US" dirty="0"/>
              <a:t>名</a:t>
            </a:r>
            <a:endParaRPr lang="en-US" altLang="zh-CN" dirty="0"/>
          </a:p>
          <a:p>
            <a:pPr lvl="1"/>
            <a:r>
              <a:rPr lang="zh-CN" altLang="en-US" dirty="0"/>
              <a:t>每个医生分配</a:t>
            </a:r>
            <a:r>
              <a:rPr lang="en-US" altLang="zh-CN" dirty="0"/>
              <a:t>5</a:t>
            </a:r>
            <a:r>
              <a:rPr lang="zh-CN" altLang="en-US" dirty="0"/>
              <a:t>个科室</a:t>
            </a:r>
            <a:endParaRPr lang="en-US" altLang="zh-CN" dirty="0"/>
          </a:p>
          <a:p>
            <a:pPr lvl="1"/>
            <a:r>
              <a:rPr lang="zh-CN" altLang="en-US" dirty="0"/>
              <a:t>医生接诊计划：每个医生最多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预约：</a:t>
            </a:r>
            <a:r>
              <a:rPr lang="en-US" altLang="zh-CN" dirty="0"/>
              <a:t>1000000</a:t>
            </a:r>
            <a:r>
              <a:rPr lang="zh-CN" altLang="en-US" dirty="0"/>
              <a:t>个（除此项外以上均单线程生成，此项分别采用单线程与多进程生成，多进程生成部分仅测试生成预约，不再另外测试上述其他项目）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E16BEA-E3FA-4D27-875B-EEADF217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测试数据写测试</a:t>
            </a:r>
          </a:p>
        </p:txBody>
      </p:sp>
    </p:spTree>
    <p:extLst>
      <p:ext uri="{BB962C8B-B14F-4D97-AF65-F5344CB8AC3E}">
        <p14:creationId xmlns:p14="http://schemas.microsoft.com/office/powerpoint/2010/main" val="28346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926133-481D-41D2-AE2E-D87C0CDA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优化前测试结果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931A2FE-C29D-4193-A692-80E60695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3280"/>
              </p:ext>
            </p:extLst>
          </p:nvPr>
        </p:nvGraphicFramePr>
        <p:xfrm>
          <a:off x="1632105" y="231648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60448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3833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82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总时间</a:t>
                      </a:r>
                      <a:r>
                        <a:rPr lang="en-US" altLang="zh-CN" dirty="0"/>
                        <a:t>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单线程测试数据写入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1087.86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1310.74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多进程预约数据写入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537.94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1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并发读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9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混合负载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混合负载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370.31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376.95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2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1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40573" y="128836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测试方法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456999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86466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40573" y="238809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查询优化设计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40573" y="460042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测试结果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F056A1-F9DA-4ADB-88BD-373A17DCB340}"/>
              </a:ext>
            </a:extLst>
          </p:cNvPr>
          <p:cNvSpPr txBox="1"/>
          <p:nvPr/>
        </p:nvSpPr>
        <p:spPr>
          <a:xfrm>
            <a:off x="3740573" y="348123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写入优化设计</a:t>
            </a: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EE2DAE43-0749-4D47-A701-B0FF89A74FAF}"/>
              </a:ext>
            </a:extLst>
          </p:cNvPr>
          <p:cNvSpPr>
            <a:spLocks/>
          </p:cNvSpPr>
          <p:nvPr/>
        </p:nvSpPr>
        <p:spPr bwMode="auto">
          <a:xfrm>
            <a:off x="1841535" y="14403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0943562-FF30-4791-8AA3-F55CB732C3FC}"/>
              </a:ext>
            </a:extLst>
          </p:cNvPr>
          <p:cNvSpPr txBox="1"/>
          <p:nvPr/>
        </p:nvSpPr>
        <p:spPr>
          <a:xfrm>
            <a:off x="2071646" y="13765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7632C1-D919-4A6D-9416-4983655EE361}"/>
              </a:ext>
            </a:extLst>
          </p:cNvPr>
          <p:cNvCxnSpPr>
            <a:stCxn id="34" idx="6"/>
          </p:cNvCxnSpPr>
          <p:nvPr/>
        </p:nvCxnSpPr>
        <p:spPr>
          <a:xfrm>
            <a:off x="2534033" y="178422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0">
            <a:extLst>
              <a:ext uri="{FF2B5EF4-FFF2-40B4-BE49-F238E27FC236}">
                <a16:creationId xmlns:a16="http://schemas.microsoft.com/office/drawing/2014/main" id="{2C715906-A792-47D3-932D-4E5D3C6F3B55}"/>
              </a:ext>
            </a:extLst>
          </p:cNvPr>
          <p:cNvSpPr>
            <a:spLocks/>
          </p:cNvSpPr>
          <p:nvPr/>
        </p:nvSpPr>
        <p:spPr bwMode="auto">
          <a:xfrm>
            <a:off x="1841535" y="36067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C4861A-8406-4FD3-81D4-68A0D3646B05}"/>
              </a:ext>
            </a:extLst>
          </p:cNvPr>
          <p:cNvSpPr txBox="1"/>
          <p:nvPr/>
        </p:nvSpPr>
        <p:spPr>
          <a:xfrm>
            <a:off x="2071646" y="35429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95F4D7-6AF2-4173-BA7B-78ADACABD4E5}"/>
              </a:ext>
            </a:extLst>
          </p:cNvPr>
          <p:cNvCxnSpPr>
            <a:stCxn id="37" idx="6"/>
          </p:cNvCxnSpPr>
          <p:nvPr/>
        </p:nvCxnSpPr>
        <p:spPr>
          <a:xfrm>
            <a:off x="2534033" y="39506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10">
            <a:extLst>
              <a:ext uri="{FF2B5EF4-FFF2-40B4-BE49-F238E27FC236}">
                <a16:creationId xmlns:a16="http://schemas.microsoft.com/office/drawing/2014/main" id="{58ED993F-32AD-4C48-B1FE-FF7D7C3B3B5A}"/>
              </a:ext>
            </a:extLst>
          </p:cNvPr>
          <p:cNvSpPr>
            <a:spLocks/>
          </p:cNvSpPr>
          <p:nvPr/>
        </p:nvSpPr>
        <p:spPr bwMode="auto">
          <a:xfrm>
            <a:off x="1841535" y="46826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DE4D85-F91C-4A39-8128-A1E92EAAB5C7}"/>
              </a:ext>
            </a:extLst>
          </p:cNvPr>
          <p:cNvSpPr txBox="1"/>
          <p:nvPr/>
        </p:nvSpPr>
        <p:spPr>
          <a:xfrm>
            <a:off x="2071646" y="46188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1012EA-0509-43D0-AABC-9968999106A2}"/>
              </a:ext>
            </a:extLst>
          </p:cNvPr>
          <p:cNvCxnSpPr>
            <a:stCxn id="40" idx="6"/>
          </p:cNvCxnSpPr>
          <p:nvPr/>
        </p:nvCxnSpPr>
        <p:spPr>
          <a:xfrm>
            <a:off x="2534033" y="502652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1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86426" y="1769690"/>
            <a:ext cx="1765466" cy="252095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/>
              <a:t>优化核心业务：病人查询综合信息</a:t>
            </a:r>
            <a:endParaRPr lang="en-US" altLang="zh-CN" sz="2400" dirty="0"/>
          </a:p>
          <a:p>
            <a:r>
              <a:rPr lang="zh-CN" altLang="en-US" sz="2400" dirty="0"/>
              <a:t>其余查询业务不足以造成太大负载。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查询优化目标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87F34-B225-4603-8158-4B22E20F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1620221"/>
            <a:ext cx="6829836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优化前的逻辑设计（物理模型）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67E7DD-4658-4F6E-8697-C7651CA4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630"/>
            <a:ext cx="9144000" cy="5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612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2430</TotalTime>
  <Words>799</Words>
  <Application>Microsoft Office PowerPoint</Application>
  <PresentationFormat>全屏显示(4:3)</PresentationFormat>
  <Paragraphs>147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Microsoft YaHei Light</vt:lpstr>
      <vt:lpstr>等线</vt:lpstr>
      <vt:lpstr>等线 Light</vt:lpstr>
      <vt:lpstr>微软雅黑</vt:lpstr>
      <vt:lpstr>Arial</vt:lpstr>
      <vt:lpstr>Calibri</vt:lpstr>
      <vt:lpstr>2016-VI主题-蓝</vt:lpstr>
      <vt:lpstr>门诊医疗预约系统数据库设计</vt:lpstr>
      <vt:lpstr>目录 Contents</vt:lpstr>
      <vt:lpstr>目录 Contents</vt:lpstr>
      <vt:lpstr>测试方法</vt:lpstr>
      <vt:lpstr>测试数据写测试</vt:lpstr>
      <vt:lpstr>优化前测试结果</vt:lpstr>
      <vt:lpstr>目录 Contents</vt:lpstr>
      <vt:lpstr>查询优化目标</vt:lpstr>
      <vt:lpstr>优化前的逻辑设计（物理模型）</vt:lpstr>
      <vt:lpstr>Schema优化</vt:lpstr>
      <vt:lpstr>InnoDB Clustered Index</vt:lpstr>
      <vt:lpstr>Surrogate Key</vt:lpstr>
      <vt:lpstr>Summary Table</vt:lpstr>
      <vt:lpstr>优化后的逻辑设计（物理模型）</vt:lpstr>
      <vt:lpstr>索引优化</vt:lpstr>
      <vt:lpstr>索引优化</vt:lpstr>
      <vt:lpstr>目录 Contents</vt:lpstr>
      <vt:lpstr>查询优化后部分测试结果</vt:lpstr>
      <vt:lpstr>写入优化设计</vt:lpstr>
      <vt:lpstr>目录 Contents</vt:lpstr>
      <vt:lpstr>普通预约procedure</vt:lpstr>
      <vt:lpstr>专家预约procedure</vt:lpstr>
      <vt:lpstr>病人查询接诊安排procedure</vt:lpstr>
      <vt:lpstr>钟点检测trigger</vt:lpstr>
      <vt:lpstr>科室时段检测trigger</vt:lpstr>
      <vt:lpstr>医生接诊检测trigger</vt:lpstr>
      <vt:lpstr>预约人数统计trigger</vt:lpstr>
      <vt:lpstr>预约限制检测trigger</vt:lpstr>
      <vt:lpstr>医生接诊查询function</vt:lpstr>
      <vt:lpstr>接诊安排是否开放function</vt:lpstr>
      <vt:lpstr>定期删除逾期预约event</vt:lpstr>
      <vt:lpstr>政策执行event</vt:lpstr>
      <vt:lpstr>政策检测trigger</vt:lpstr>
      <vt:lpstr>索引index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淳威 周</cp:lastModifiedBy>
  <cp:revision>112</cp:revision>
  <dcterms:created xsi:type="dcterms:W3CDTF">2016-04-20T02:59:17Z</dcterms:created>
  <dcterms:modified xsi:type="dcterms:W3CDTF">2020-06-14T02:37:41Z</dcterms:modified>
</cp:coreProperties>
</file>