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23298150" cy="16383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60">
          <p15:clr>
            <a:srgbClr val="A4A3A4"/>
          </p15:clr>
        </p15:guide>
        <p15:guide id="2" pos="73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238BE-7F2F-4A07-B9A7-21CC242D4BA8}" v="5" dt="2022-10-15T16:01:20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292" y="64"/>
      </p:cViewPr>
      <p:guideLst>
        <p:guide orient="horz" pos="5160"/>
        <p:guide pos="73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Bull" userId="13b61517-8e42-4b31-b833-4a94816bca9b" providerId="ADAL" clId="{32A238BE-7F2F-4A07-B9A7-21CC242D4BA8}"/>
    <pc:docChg chg="undo custSel delSld modSld">
      <pc:chgData name="Samuel Bull" userId="13b61517-8e42-4b31-b833-4a94816bca9b" providerId="ADAL" clId="{32A238BE-7F2F-4A07-B9A7-21CC242D4BA8}" dt="2022-10-16T17:22:44.274" v="1608" actId="113"/>
      <pc:docMkLst>
        <pc:docMk/>
      </pc:docMkLst>
      <pc:sldChg chg="del">
        <pc:chgData name="Samuel Bull" userId="13b61517-8e42-4b31-b833-4a94816bca9b" providerId="ADAL" clId="{32A238BE-7F2F-4A07-B9A7-21CC242D4BA8}" dt="2022-10-16T17:22:38.698" v="1607" actId="47"/>
        <pc:sldMkLst>
          <pc:docMk/>
          <pc:sldMk cId="0" sldId="256"/>
        </pc:sldMkLst>
      </pc:sldChg>
      <pc:sldChg chg="modSp mod">
        <pc:chgData name="Samuel Bull" userId="13b61517-8e42-4b31-b833-4a94816bca9b" providerId="ADAL" clId="{32A238BE-7F2F-4A07-B9A7-21CC242D4BA8}" dt="2022-10-16T17:22:44.274" v="1608" actId="113"/>
        <pc:sldMkLst>
          <pc:docMk/>
          <pc:sldMk cId="0" sldId="257"/>
        </pc:sldMkLst>
        <pc:spChg chg="mod">
          <ac:chgData name="Samuel Bull" userId="13b61517-8e42-4b31-b833-4a94816bca9b" providerId="ADAL" clId="{32A238BE-7F2F-4A07-B9A7-21CC242D4BA8}" dt="2022-10-15T15:20:30.635" v="267" actId="20577"/>
          <ac:spMkLst>
            <pc:docMk/>
            <pc:sldMk cId="0" sldId="257"/>
            <ac:spMk id="59" creationId="{00000000-0000-0000-0000-000000000000}"/>
          </ac:spMkLst>
        </pc:spChg>
        <pc:spChg chg="mod">
          <ac:chgData name="Samuel Bull" userId="13b61517-8e42-4b31-b833-4a94816bca9b" providerId="ADAL" clId="{32A238BE-7F2F-4A07-B9A7-21CC242D4BA8}" dt="2022-10-15T15:25:58.159" v="1031" actId="20577"/>
          <ac:spMkLst>
            <pc:docMk/>
            <pc:sldMk cId="0" sldId="257"/>
            <ac:spMk id="67" creationId="{00000000-0000-0000-0000-000000000000}"/>
          </ac:spMkLst>
        </pc:spChg>
        <pc:spChg chg="mod">
          <ac:chgData name="Samuel Bull" userId="13b61517-8e42-4b31-b833-4a94816bca9b" providerId="ADAL" clId="{32A238BE-7F2F-4A07-B9A7-21CC242D4BA8}" dt="2022-10-15T15:25:12.081" v="943" actId="20577"/>
          <ac:spMkLst>
            <pc:docMk/>
            <pc:sldMk cId="0" sldId="257"/>
            <ac:spMk id="68" creationId="{00000000-0000-0000-0000-000000000000}"/>
          </ac:spMkLst>
        </pc:spChg>
        <pc:spChg chg="mod">
          <ac:chgData name="Samuel Bull" userId="13b61517-8e42-4b31-b833-4a94816bca9b" providerId="ADAL" clId="{32A238BE-7F2F-4A07-B9A7-21CC242D4BA8}" dt="2022-10-15T15:24:30.481" v="810" actId="20577"/>
          <ac:spMkLst>
            <pc:docMk/>
            <pc:sldMk cId="0" sldId="257"/>
            <ac:spMk id="69" creationId="{00000000-0000-0000-0000-000000000000}"/>
          </ac:spMkLst>
        </pc:spChg>
        <pc:spChg chg="mod">
          <ac:chgData name="Samuel Bull" userId="13b61517-8e42-4b31-b833-4a94816bca9b" providerId="ADAL" clId="{32A238BE-7F2F-4A07-B9A7-21CC242D4BA8}" dt="2022-10-16T17:22:44.274" v="1608" actId="113"/>
          <ac:spMkLst>
            <pc:docMk/>
            <pc:sldMk cId="0" sldId="257"/>
            <ac:spMk id="70" creationId="{00000000-0000-0000-0000-000000000000}"/>
          </ac:spMkLst>
        </pc:spChg>
      </pc:sldChg>
      <pc:sldMasterChg chg="delSldLayout">
        <pc:chgData name="Samuel Bull" userId="13b61517-8e42-4b31-b833-4a94816bca9b" providerId="ADAL" clId="{32A238BE-7F2F-4A07-B9A7-21CC242D4BA8}" dt="2022-10-16T17:22:38.698" v="1607" actId="47"/>
        <pc:sldMasterMkLst>
          <pc:docMk/>
          <pc:sldMasterMk cId="0" sldId="2147483659"/>
        </pc:sldMasterMkLst>
        <pc:sldLayoutChg chg="del">
          <pc:chgData name="Samuel Bull" userId="13b61517-8e42-4b31-b833-4a94816bca9b" providerId="ADAL" clId="{32A238BE-7F2F-4A07-B9A7-21CC242D4BA8}" dt="2022-10-16T17:22:38.698" v="1607" actId="47"/>
          <pc:sldLayoutMkLst>
            <pc:docMk/>
            <pc:sldMasterMk cId="0" sldId="2147483659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1131" y="685800"/>
            <a:ext cx="48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e2920d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685800"/>
            <a:ext cx="4876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e2920d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94186" y="6850856"/>
            <a:ext cx="21709800" cy="26811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94186" y="3670846"/>
            <a:ext cx="21709800" cy="10881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94186" y="3670846"/>
            <a:ext cx="10191300" cy="10881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2312553" y="3670846"/>
            <a:ext cx="10191300" cy="10881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94186" y="1769689"/>
            <a:ext cx="7154700" cy="24072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94186" y="4426133"/>
            <a:ext cx="7154700" cy="101271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249116" y="1433811"/>
            <a:ext cx="16224600" cy="130296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1649075" y="-398"/>
            <a:ext cx="11649000" cy="1638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28100" tIns="228100" rIns="228100" bIns="228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76472" y="3927891"/>
            <a:ext cx="10306800" cy="47214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76472" y="8928313"/>
            <a:ext cx="10306800" cy="39339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2585434" y="2306313"/>
            <a:ext cx="9776400" cy="117699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94186" y="13475165"/>
            <a:ext cx="15284400" cy="19272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94186" y="3523213"/>
            <a:ext cx="21709800" cy="6254400"/>
          </a:xfrm>
          <a:prstGeom prst="rect">
            <a:avLst/>
          </a:prstGeom>
        </p:spPr>
        <p:txBody>
          <a:bodyPr spcFirstLastPara="1" wrap="square" lIns="228100" tIns="228100" rIns="228100" bIns="228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94186" y="10040420"/>
            <a:ext cx="21709800" cy="4143000"/>
          </a:xfrm>
          <a:prstGeom prst="rect">
            <a:avLst/>
          </a:prstGeom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51435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94186" y="1417487"/>
            <a:ext cx="217098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100" tIns="228100" rIns="228100" bIns="228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4186" y="3670846"/>
            <a:ext cx="21709800" cy="10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100" tIns="228100" rIns="228100" bIns="228100" anchor="t" anchorCtr="0">
            <a:normAutofit/>
          </a:bodyPr>
          <a:lstStyle>
            <a:lvl1pPr marL="457200" lvl="0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marL="914400" lvl="1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marL="1371600" lvl="2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marL="1828800" lvl="3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marL="2286000" lvl="4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marL="2743200" lvl="5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marL="3200400" lvl="6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marL="3657600" lvl="7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marL="4114800" lvl="8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1587116" y="14853209"/>
            <a:ext cx="13980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100" tIns="228100" rIns="228100" bIns="228100" anchor="ctr" anchorCtr="0">
            <a:norm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smart-blade.com/windtunnel-des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repositoryhttps://www.grc.nasa.gov/www/k-12/WindTunnel/build.html" TargetMode="External"/><Relationship Id="rId5" Type="http://schemas.openxmlformats.org/officeDocument/2006/relationships/hyperlink" Target="https://www.instructables.com/DIY-Wind-Tunnel-20-Project-Paperclip/" TargetMode="External"/><Relationship Id="rId4" Type="http://schemas.openxmlformats.org/officeDocument/2006/relationships/hyperlink" Target="https://www.rs-online.com/designspark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9800" y="2654300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Assembly Instructions Required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These will consist of short “how-to” videos for each sub-section, in addition to documents and assembly drawings.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59" name="Google Shape;59;p14"/>
          <p:cNvSpPr txBox="1"/>
          <p:nvPr/>
        </p:nvSpPr>
        <p:spPr>
          <a:xfrm>
            <a:off x="4956399" y="2654300"/>
            <a:ext cx="4060363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Laser cutting inc.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£250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3D printing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£200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Off-the-Shelf Components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£1000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Aim is below </a:t>
            </a:r>
            <a:r>
              <a:rPr lang="en-GB" sz="2200" b="1" dirty="0"/>
              <a:t>£1.5K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Accurate costing is due soon</a:t>
            </a:r>
            <a:endParaRPr sz="2200" dirty="0"/>
          </a:p>
        </p:txBody>
      </p:sp>
      <p:sp>
        <p:nvSpPr>
          <p:cNvPr id="60" name="Google Shape;60;p14"/>
          <p:cNvSpPr txBox="1"/>
          <p:nvPr/>
        </p:nvSpPr>
        <p:spPr>
          <a:xfrm>
            <a:off x="14032550" y="2654300"/>
            <a:ext cx="43092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Universities, colleges, schools and industry. </a:t>
            </a:r>
            <a:r>
              <a:rPr lang="en-GB" sz="2200" dirty="0"/>
              <a:t>All have potential to create new experiments, modifications and design improvements.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18751562" y="2642800"/>
            <a:ext cx="4066725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Education - </a:t>
            </a:r>
            <a:r>
              <a:rPr lang="en-GB" sz="2200" dirty="0"/>
              <a:t>Schools, colleges, universities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Outreach - </a:t>
            </a:r>
            <a:r>
              <a:rPr lang="en-GB" sz="2200" dirty="0"/>
              <a:t>Universities &amp; Industry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Research – </a:t>
            </a:r>
            <a:r>
              <a:rPr lang="en-GB" sz="2200" dirty="0"/>
              <a:t>Universities</a:t>
            </a:r>
            <a:endParaRPr lang="en-GB" sz="2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r>
              <a:rPr lang="en-GB" sz="2200" b="1" dirty="0"/>
              <a:t>Personal use - </a:t>
            </a:r>
            <a:r>
              <a:rPr lang="en-GB" sz="2200" dirty="0"/>
              <a:t>Hobbyists and industry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9426575" y="2693600"/>
            <a:ext cx="4309200" cy="42726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flat pack mini-wind tunnel project seeks to inspire the next generation by bringing exciting, university-level experiments to the school classroom. Its open, modular design provides a low-cost foundation for educational institutes to further develop, and has the potential to be established as a legitimate research tool.</a:t>
            </a:r>
            <a:endParaRPr sz="2800" dirty="0"/>
          </a:p>
        </p:txBody>
      </p:sp>
      <p:sp>
        <p:nvSpPr>
          <p:cNvPr id="63" name="Google Shape;63;p14"/>
          <p:cNvSpPr txBox="1"/>
          <p:nvPr/>
        </p:nvSpPr>
        <p:spPr>
          <a:xfrm>
            <a:off x="215900" y="7028725"/>
            <a:ext cx="4320825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3D models </a:t>
            </a:r>
            <a:r>
              <a:rPr lang="en-GB" sz="2200" dirty="0"/>
              <a:t>supplied as STEP and STL files (</a:t>
            </a:r>
            <a:r>
              <a:rPr lang="en-GB" sz="2200" i="1" dirty="0"/>
              <a:t>universal format</a:t>
            </a:r>
            <a:r>
              <a:rPr lang="en-GB" sz="22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Drawings </a:t>
            </a:r>
            <a:r>
              <a:rPr lang="en-GB" sz="2200" dirty="0"/>
              <a:t>supplied as PDF and DXF (</a:t>
            </a:r>
            <a:r>
              <a:rPr lang="en-GB" sz="2200" i="1" dirty="0"/>
              <a:t>laser cutter compatible</a:t>
            </a:r>
            <a:r>
              <a:rPr lang="en-GB" sz="2200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Educational Material </a:t>
            </a:r>
            <a:r>
              <a:rPr lang="en-GB" sz="2200" dirty="0"/>
              <a:t>supplied as documents (PDF) and follow-along videos (MP4/WMV).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Parts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Supplied as PDF/XLS with hyperlinks to each shop.</a:t>
            </a:r>
            <a:endParaRPr sz="2200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4805650" y="7028725"/>
            <a:ext cx="41949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FF0000"/>
                </a:solidFill>
              </a:rPr>
              <a:t>Leaning towards a copyleft license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tx1"/>
                </a:solidFill>
              </a:rPr>
              <a:t>The project will be advertised through The University of Bath network and RS Component’s </a:t>
            </a:r>
            <a:r>
              <a:rPr lang="en-GB" sz="2200" dirty="0" err="1">
                <a:solidFill>
                  <a:schemeClr val="tx1"/>
                </a:solidFill>
              </a:rPr>
              <a:t>DesignSpark</a:t>
            </a:r>
            <a:r>
              <a:rPr lang="en-GB" sz="2200" dirty="0">
                <a:solidFill>
                  <a:schemeClr val="tx1"/>
                </a:solidFill>
              </a:rPr>
              <a:t> platform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tx1"/>
                </a:solidFill>
                <a:hlinkClick r:id="rId4"/>
              </a:rPr>
              <a:t>https://www.rs-online.com/designspark/home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185550" y="7028725"/>
            <a:ext cx="40632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Contributors will be reached through project web page and </a:t>
            </a:r>
            <a:r>
              <a:rPr lang="en-GB" sz="2200" dirty="0" err="1"/>
              <a:t>DesignSpark</a:t>
            </a:r>
            <a:r>
              <a:rPr lang="en-GB" sz="2200" dirty="0"/>
              <a:t> platform </a:t>
            </a:r>
          </a:p>
          <a:p>
            <a:r>
              <a:rPr lang="en-GB" sz="2200" dirty="0">
                <a:solidFill>
                  <a:schemeClr val="tx1"/>
                </a:solidFill>
                <a:hlinkClick r:id="rId4"/>
              </a:rPr>
              <a:t>https://www.rs-online.com/designspark/home</a:t>
            </a:r>
            <a:endParaRPr lang="en-GB" sz="2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838225" y="7028725"/>
            <a:ext cx="3893400" cy="33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Users will be reached through project web page, social media (Instagram, YouTube), and </a:t>
            </a:r>
            <a:r>
              <a:rPr lang="en-GB" sz="2200" dirty="0" err="1"/>
              <a:t>DesignSpark</a:t>
            </a:r>
            <a:r>
              <a:rPr lang="en-GB" sz="2200" dirty="0"/>
              <a:t> platform </a:t>
            </a:r>
          </a:p>
          <a:p>
            <a:r>
              <a:rPr lang="en-GB" sz="2200" dirty="0">
                <a:solidFill>
                  <a:schemeClr val="tx1"/>
                </a:solidFill>
                <a:hlinkClick r:id="rId4"/>
              </a:rPr>
              <a:t>https://www.rs-online.com/designspark/home</a:t>
            </a:r>
            <a:endParaRPr lang="en-GB" sz="2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18838225" y="11403150"/>
            <a:ext cx="38934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Drawings, model files, assembly instructions and educational material.</a:t>
            </a:r>
            <a:endParaRPr sz="22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14185550" y="11403150"/>
            <a:ext cx="38934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Design files – drawings, CAD model, performance data. </a:t>
            </a:r>
            <a:endParaRPr sz="2200"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372400" y="11208597"/>
            <a:ext cx="6624000" cy="315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Finance</a:t>
            </a:r>
            <a:r>
              <a:rPr lang="en-GB" sz="2200" dirty="0"/>
              <a:t> - tunnel is expected to cost between </a:t>
            </a:r>
            <a:r>
              <a:rPr lang="en-GB" sz="2200" b="1" dirty="0"/>
              <a:t>£1K to £1.5K. </a:t>
            </a:r>
            <a:r>
              <a:rPr lang="en-GB" sz="2200" i="1" dirty="0"/>
              <a:t>Work is ongoing to bring that figure down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Infrastructure - </a:t>
            </a:r>
            <a:r>
              <a:rPr lang="en-GB" sz="2200" dirty="0"/>
              <a:t>Access to 3D printers (FDM printers) and large laser cutters.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/>
              <a:t>Skills</a:t>
            </a:r>
            <a:r>
              <a:rPr lang="en-GB" sz="2200" dirty="0"/>
              <a:t> – some electronics skills/tools is required to wire up fan. Tutorials will be given in assembly instructions.</a:t>
            </a:r>
            <a:endParaRPr lang="en-GB" sz="2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7547775" y="11208597"/>
            <a:ext cx="6188000" cy="33541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200" b="1" dirty="0">
                <a:hlinkClick r:id="rId5"/>
              </a:rPr>
              <a:t>Project Paperclip </a:t>
            </a:r>
            <a:r>
              <a:rPr lang="en-GB" sz="2200" b="1" dirty="0"/>
              <a:t>- Strength: </a:t>
            </a:r>
            <a:r>
              <a:rPr lang="en-GB" sz="2200" dirty="0"/>
              <a:t>A great low-cost wind tunnel build; </a:t>
            </a:r>
            <a:r>
              <a:rPr lang="en-GB" sz="2200" b="1" dirty="0"/>
              <a:t>Weakness: </a:t>
            </a:r>
            <a:r>
              <a:rPr lang="en-GB" sz="2200" dirty="0"/>
              <a:t>Low quality experiments</a:t>
            </a:r>
            <a:endParaRPr lang="en-GB" sz="2200" b="1" dirty="0"/>
          </a:p>
          <a:p>
            <a:r>
              <a:rPr lang="en-GB" sz="2200" b="1" dirty="0">
                <a:hlinkClick r:id="rId6"/>
              </a:rPr>
              <a:t>NASA repository</a:t>
            </a:r>
            <a:r>
              <a:rPr lang="en-GB" sz="2200" b="1" dirty="0"/>
              <a:t> – Strengths: </a:t>
            </a:r>
            <a:r>
              <a:rPr lang="en-GB" sz="2200" dirty="0"/>
              <a:t>NASA led designs; </a:t>
            </a:r>
            <a:r>
              <a:rPr lang="en-GB" sz="2200" b="1" dirty="0"/>
              <a:t>Weakness: </a:t>
            </a:r>
            <a:r>
              <a:rPr lang="en-GB" sz="2200" dirty="0"/>
              <a:t>No design files, custom, one-off-builds</a:t>
            </a:r>
            <a:endParaRPr lang="en-GB" sz="2200" b="1" dirty="0"/>
          </a:p>
          <a:p>
            <a:r>
              <a:rPr lang="en-GB" sz="2200" b="1" dirty="0">
                <a:hlinkClick r:id="rId7"/>
              </a:rPr>
              <a:t>Commercial Mini-Wind Tunnel</a:t>
            </a:r>
            <a:r>
              <a:rPr lang="en-GB" sz="2200" b="1" dirty="0"/>
              <a:t> – Strengths: </a:t>
            </a:r>
            <a:r>
              <a:rPr lang="en-GB" sz="2200" dirty="0"/>
              <a:t>High-quality, robust; </a:t>
            </a:r>
            <a:r>
              <a:rPr lang="en-GB" sz="2200" b="1" dirty="0"/>
              <a:t>Weakness: </a:t>
            </a:r>
            <a:r>
              <a:rPr lang="en-GB" sz="2200" dirty="0"/>
              <a:t>expensive, inflexible</a:t>
            </a:r>
          </a:p>
        </p:txBody>
      </p:sp>
      <p:sp>
        <p:nvSpPr>
          <p:cNvPr id="71" name="Google Shape;71;p14"/>
          <p:cNvSpPr txBox="1"/>
          <p:nvPr/>
        </p:nvSpPr>
        <p:spPr>
          <a:xfrm>
            <a:off x="9570975" y="8066575"/>
            <a:ext cx="4063200" cy="22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Educational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200" dirty="0"/>
          </a:p>
        </p:txBody>
      </p:sp>
      <p:sp>
        <p:nvSpPr>
          <p:cNvPr id="72" name="Google Shape;72;p14"/>
          <p:cNvSpPr txBox="1"/>
          <p:nvPr/>
        </p:nvSpPr>
        <p:spPr>
          <a:xfrm>
            <a:off x="16574900" y="329000"/>
            <a:ext cx="6330900" cy="8589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dirty="0"/>
              <a:t>The Mini-Wind Tunnel Project</a:t>
            </a:r>
            <a:endParaRPr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7e3d22-4ea1-422d-b0ad-8fcc89406b9e}" enabled="0" method="" siteId="{377e3d22-4ea1-422d-b0ad-8fcc89406b9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Bull</dc:creator>
  <cp:lastModifiedBy>Samuel Bull</cp:lastModifiedBy>
  <cp:revision>4</cp:revision>
  <dcterms:modified xsi:type="dcterms:W3CDTF">2022-10-16T17:22:44Z</dcterms:modified>
</cp:coreProperties>
</file>