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Layouts/slideLayout15.xml" ContentType="application/vnd.openxmlformats-officedocument.presentationml.slideLayout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Default Extension="xml" ContentType="application/xml"/>
  <Override PartName="/ppt/slides/slide19.xml" ContentType="application/vnd.openxmlformats-officedocument.presentationml.slide+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6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s/slide17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slideLayouts/slideLayout19.xml" ContentType="application/vnd.openxmlformats-officedocument.presentationml.slideLayout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50" r:id="rId1"/>
    <p:sldMasterId id="2147483651" r:id="rId2"/>
  </p:sldMasterIdLst>
  <p:sldIdLst>
    <p:sldId id="256" r:id="rId3"/>
    <p:sldId id="257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8" r:id="rId14"/>
    <p:sldId id="292" r:id="rId15"/>
    <p:sldId id="293" r:id="rId16"/>
    <p:sldId id="294" r:id="rId17"/>
    <p:sldId id="295" r:id="rId18"/>
    <p:sldId id="296" r:id="rId19"/>
    <p:sldId id="299" r:id="rId20"/>
    <p:sldId id="297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808000"/>
    <a:srgbClr val="FFCC66"/>
    <a:srgbClr val="FF8000"/>
    <a:srgbClr val="EDEDED"/>
    <a:srgbClr val="000000"/>
    <a:srgbClr val="31EF3F"/>
    <a:srgbClr val="28F832"/>
    <a:srgbClr val="3F36E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napVertSplitter="1"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46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3763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3763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6" Type="http://schemas.openxmlformats.org/officeDocument/2006/relationships/image" Target="../media/image4.png"/><Relationship Id="rId17" Type="http://schemas.openxmlformats.org/officeDocument/2006/relationships/image" Target="../media/image5.png"/><Relationship Id="rId18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NICTA_title_page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15" descr="trans2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4572000" y="3908425"/>
            <a:ext cx="1273175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16" descr="trans3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109538" y="5584825"/>
            <a:ext cx="129063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17" descr="trans4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7402513" y="5311775"/>
            <a:ext cx="1236662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18" descr="trans5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7185025" y="5486400"/>
            <a:ext cx="1173163" cy="112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10" descr="logo-panel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258763" y="3979863"/>
            <a:ext cx="8482012" cy="287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3" name="Rectangle 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7239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Arial" charset="0"/>
          <a:cs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Arial" charset="0"/>
          <a:cs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Arial" charset="0"/>
          <a:cs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ts val="1200"/>
        </a:spcAft>
        <a:buChar char="•"/>
        <a:defRPr sz="3200">
          <a:solidFill>
            <a:srgbClr val="131313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ts val="1200"/>
        </a:spcAft>
        <a:buChar char="–"/>
        <a:defRPr sz="2800">
          <a:solidFill>
            <a:srgbClr val="131313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0"/>
        </a:spcBef>
        <a:spcAft>
          <a:spcPts val="1200"/>
        </a:spcAft>
        <a:buSzPct val="80000"/>
        <a:buFont typeface="Times" charset="0"/>
        <a:buChar char="•"/>
        <a:defRPr sz="2400">
          <a:solidFill>
            <a:srgbClr val="131313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0"/>
        </a:spcBef>
        <a:spcAft>
          <a:spcPts val="1200"/>
        </a:spcAft>
        <a:buSzPct val="80000"/>
        <a:buChar char="–"/>
        <a:defRPr sz="2000">
          <a:solidFill>
            <a:srgbClr val="131313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0"/>
        </a:spcBef>
        <a:spcAft>
          <a:spcPts val="1200"/>
        </a:spcAft>
        <a:buSzPct val="60000"/>
        <a:buFont typeface="Times" charset="0"/>
        <a:buChar char="•"/>
        <a:defRPr sz="2000">
          <a:solidFill>
            <a:srgbClr val="131313"/>
          </a:solidFill>
          <a:latin typeface="+mn-lt"/>
          <a:ea typeface="+mn-ea"/>
          <a:cs typeface="+mn-cs"/>
        </a:defRPr>
      </a:lvl5pPr>
      <a:lvl6pPr marL="2514600" indent="-228600" algn="l" rtl="0" eaLnBrk="0" fontAlgn="base" hangingPunct="0">
        <a:spcBef>
          <a:spcPct val="0"/>
        </a:spcBef>
        <a:spcAft>
          <a:spcPts val="1200"/>
        </a:spcAft>
        <a:buSzPct val="60000"/>
        <a:buFont typeface="Times" charset="0"/>
        <a:buChar char="•"/>
        <a:defRPr sz="2000">
          <a:solidFill>
            <a:srgbClr val="131313"/>
          </a:solidFill>
          <a:latin typeface="+mn-lt"/>
          <a:ea typeface="+mn-ea"/>
          <a:cs typeface="+mn-cs"/>
        </a:defRPr>
      </a:lvl6pPr>
      <a:lvl7pPr marL="2971800" indent="-228600" algn="l" rtl="0" eaLnBrk="0" fontAlgn="base" hangingPunct="0">
        <a:spcBef>
          <a:spcPct val="0"/>
        </a:spcBef>
        <a:spcAft>
          <a:spcPts val="1200"/>
        </a:spcAft>
        <a:buSzPct val="60000"/>
        <a:buFont typeface="Times" charset="0"/>
        <a:buChar char="•"/>
        <a:defRPr sz="2000">
          <a:solidFill>
            <a:srgbClr val="131313"/>
          </a:solidFill>
          <a:latin typeface="+mn-lt"/>
          <a:ea typeface="+mn-ea"/>
          <a:cs typeface="+mn-cs"/>
        </a:defRPr>
      </a:lvl7pPr>
      <a:lvl8pPr marL="3429000" indent="-228600" algn="l" rtl="0" eaLnBrk="0" fontAlgn="base" hangingPunct="0">
        <a:spcBef>
          <a:spcPct val="0"/>
        </a:spcBef>
        <a:spcAft>
          <a:spcPts val="1200"/>
        </a:spcAft>
        <a:buSzPct val="60000"/>
        <a:buFont typeface="Times" charset="0"/>
        <a:buChar char="•"/>
        <a:defRPr sz="2000">
          <a:solidFill>
            <a:srgbClr val="131313"/>
          </a:solidFill>
          <a:latin typeface="+mn-lt"/>
          <a:ea typeface="+mn-ea"/>
          <a:cs typeface="+mn-cs"/>
        </a:defRPr>
      </a:lvl8pPr>
      <a:lvl9pPr marL="3886200" indent="-228600" algn="l" rtl="0" eaLnBrk="0" fontAlgn="base" hangingPunct="0">
        <a:spcBef>
          <a:spcPct val="0"/>
        </a:spcBef>
        <a:spcAft>
          <a:spcPts val="1200"/>
        </a:spcAft>
        <a:buSzPct val="60000"/>
        <a:buFont typeface="Times" charset="0"/>
        <a:buChar char="•"/>
        <a:defRPr sz="2000">
          <a:solidFill>
            <a:srgbClr val="131313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31" descr="body_page_blank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-19050" y="-14288"/>
            <a:ext cx="9182100" cy="6886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316" name="Rectangle 26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0"/>
            <a:ext cx="7239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Arial" charset="0"/>
          <a:cs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Arial" charset="0"/>
          <a:cs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Arial" charset="0"/>
          <a:cs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ts val="1200"/>
        </a:spcAft>
        <a:buChar char="•"/>
        <a:defRPr sz="2800">
          <a:solidFill>
            <a:srgbClr val="131313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ts val="1200"/>
        </a:spcAft>
        <a:buChar char="–"/>
        <a:defRPr sz="2400">
          <a:solidFill>
            <a:srgbClr val="131313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0"/>
        </a:spcBef>
        <a:spcAft>
          <a:spcPts val="1200"/>
        </a:spcAft>
        <a:buSzPct val="80000"/>
        <a:buFont typeface="Times" charset="0"/>
        <a:buChar char="•"/>
        <a:defRPr sz="2000">
          <a:solidFill>
            <a:srgbClr val="131313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0"/>
        </a:spcBef>
        <a:spcAft>
          <a:spcPts val="1200"/>
        </a:spcAft>
        <a:buSzPct val="80000"/>
        <a:buChar char="–"/>
        <a:defRPr sz="2000">
          <a:solidFill>
            <a:srgbClr val="131313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0"/>
        </a:spcBef>
        <a:spcAft>
          <a:spcPts val="1200"/>
        </a:spcAft>
        <a:buSzPct val="60000"/>
        <a:buFont typeface="Times" charset="0"/>
        <a:buChar char="•"/>
        <a:defRPr sz="2000">
          <a:solidFill>
            <a:srgbClr val="131313"/>
          </a:solidFill>
          <a:latin typeface="+mn-lt"/>
          <a:ea typeface="+mn-ea"/>
          <a:cs typeface="+mn-cs"/>
        </a:defRPr>
      </a:lvl5pPr>
      <a:lvl6pPr marL="2514600" indent="-228600" algn="l" rtl="0" eaLnBrk="0" fontAlgn="base" hangingPunct="0">
        <a:spcBef>
          <a:spcPct val="0"/>
        </a:spcBef>
        <a:spcAft>
          <a:spcPts val="1200"/>
        </a:spcAft>
        <a:buSzPct val="60000"/>
        <a:buFont typeface="Times" charset="0"/>
        <a:buChar char="•"/>
        <a:defRPr sz="2000">
          <a:solidFill>
            <a:srgbClr val="131313"/>
          </a:solidFill>
          <a:latin typeface="+mn-lt"/>
          <a:ea typeface="+mn-ea"/>
          <a:cs typeface="+mn-cs"/>
        </a:defRPr>
      </a:lvl6pPr>
      <a:lvl7pPr marL="2971800" indent="-228600" algn="l" rtl="0" eaLnBrk="0" fontAlgn="base" hangingPunct="0">
        <a:spcBef>
          <a:spcPct val="0"/>
        </a:spcBef>
        <a:spcAft>
          <a:spcPts val="1200"/>
        </a:spcAft>
        <a:buSzPct val="60000"/>
        <a:buFont typeface="Times" charset="0"/>
        <a:buChar char="•"/>
        <a:defRPr sz="2000">
          <a:solidFill>
            <a:srgbClr val="131313"/>
          </a:solidFill>
          <a:latin typeface="+mn-lt"/>
          <a:ea typeface="+mn-ea"/>
          <a:cs typeface="+mn-cs"/>
        </a:defRPr>
      </a:lvl7pPr>
      <a:lvl8pPr marL="3429000" indent="-228600" algn="l" rtl="0" eaLnBrk="0" fontAlgn="base" hangingPunct="0">
        <a:spcBef>
          <a:spcPct val="0"/>
        </a:spcBef>
        <a:spcAft>
          <a:spcPts val="1200"/>
        </a:spcAft>
        <a:buSzPct val="60000"/>
        <a:buFont typeface="Times" charset="0"/>
        <a:buChar char="•"/>
        <a:defRPr sz="2000">
          <a:solidFill>
            <a:srgbClr val="131313"/>
          </a:solidFill>
          <a:latin typeface="+mn-lt"/>
          <a:ea typeface="+mn-ea"/>
          <a:cs typeface="+mn-cs"/>
        </a:defRPr>
      </a:lvl8pPr>
      <a:lvl9pPr marL="3886200" indent="-228600" algn="l" rtl="0" eaLnBrk="0" fontAlgn="base" hangingPunct="0">
        <a:spcBef>
          <a:spcPct val="0"/>
        </a:spcBef>
        <a:spcAft>
          <a:spcPts val="1200"/>
        </a:spcAft>
        <a:buSzPct val="60000"/>
        <a:buFont typeface="Times" charset="0"/>
        <a:buChar char="•"/>
        <a:defRPr sz="2000">
          <a:solidFill>
            <a:srgbClr val="131313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12.csse.unimelb.edu.au/wiki/" TargetMode="External"/><Relationship Id="rId4" Type="http://schemas.openxmlformats.org/officeDocument/2006/relationships/hyperlink" Target="mailto:peter.stuckey@nicta.com.au" TargetMode="External"/><Relationship Id="rId5" Type="http://schemas.openxmlformats.org/officeDocument/2006/relationships/hyperlink" Target="mailto:mgw@infotech.monash.edu.au" TargetMode="External"/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www.g12.csse.unimelb.edu.au/minizinc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AU"/>
              <a:t>Maximum Density Still Life</a:t>
            </a: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692150"/>
            <a:ext cx="6913563" cy="3095625"/>
          </a:xfrm>
        </p:spPr>
        <p:txBody>
          <a:bodyPr/>
          <a:lstStyle/>
          <a:p>
            <a:r>
              <a:rPr lang="en-AU" sz="4000" dirty="0" err="1" smtClean="0"/>
              <a:t>MiniZinc</a:t>
            </a:r>
            <a:r>
              <a:rPr lang="en-AU" sz="4000" dirty="0" smtClean="0"/>
              <a:t> Challenge 2010</a:t>
            </a:r>
          </a:p>
          <a:p>
            <a:endParaRPr lang="en-AU" sz="4000" dirty="0" smtClean="0"/>
          </a:p>
          <a:p>
            <a:r>
              <a:rPr lang="en-AU" sz="2800" dirty="0" err="1" smtClean="0"/>
              <a:t>Thibaut</a:t>
            </a:r>
            <a:r>
              <a:rPr lang="en-AU" sz="2800" dirty="0" smtClean="0"/>
              <a:t> </a:t>
            </a:r>
            <a:r>
              <a:rPr lang="en-AU" sz="2800" dirty="0" err="1" smtClean="0"/>
              <a:t>Feydy</a:t>
            </a:r>
            <a:r>
              <a:rPr lang="en-AU" sz="2800" dirty="0" smtClean="0"/>
              <a:t>, </a:t>
            </a:r>
            <a:r>
              <a:rPr lang="en-AU" sz="2800" dirty="0" err="1" smtClean="0"/>
              <a:t>Julien</a:t>
            </a:r>
            <a:r>
              <a:rPr lang="en-AU" sz="2800" dirty="0" smtClean="0"/>
              <a:t> Fischer, </a:t>
            </a:r>
            <a:r>
              <a:rPr lang="en-AU" sz="2800" dirty="0"/>
              <a:t>and</a:t>
            </a:r>
            <a:r>
              <a:rPr lang="en-AU" sz="2800" dirty="0" smtClean="0"/>
              <a:t> </a:t>
            </a:r>
          </a:p>
          <a:p>
            <a:r>
              <a:rPr lang="en-US" sz="2800" dirty="0" smtClean="0">
                <a:solidFill>
                  <a:srgbClr val="3366FF"/>
                </a:solidFill>
              </a:rPr>
              <a:t>Peter </a:t>
            </a:r>
            <a:r>
              <a:rPr lang="en-US" sz="2800" dirty="0">
                <a:solidFill>
                  <a:srgbClr val="3366FF"/>
                </a:solidFill>
              </a:rPr>
              <a:t>J. Stuckey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Free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Courier New"/>
                <a:cs typeface="Courier New"/>
              </a:rPr>
              <a:t>Chuffed, </a:t>
            </a:r>
            <a:r>
              <a:rPr lang="en-US" sz="2400" dirty="0" err="1" smtClean="0">
                <a:latin typeface="Courier New"/>
                <a:cs typeface="Courier New"/>
              </a:rPr>
              <a:t>Cplex</a:t>
            </a:r>
            <a:r>
              <a:rPr lang="en-US" sz="2400" dirty="0" smtClean="0">
                <a:latin typeface="Courier New"/>
                <a:cs typeface="Courier New"/>
              </a:rPr>
              <a:t>, fzn2smt, </a:t>
            </a:r>
            <a:r>
              <a:rPr lang="en-US" sz="2400" dirty="0" err="1" smtClean="0">
                <a:latin typeface="Courier New"/>
                <a:cs typeface="Courier New"/>
              </a:rPr>
              <a:t>fzntini</a:t>
            </a:r>
            <a:r>
              <a:rPr lang="en-US" sz="2400" dirty="0" smtClean="0">
                <a:latin typeface="Courier New"/>
                <a:cs typeface="Courier New"/>
              </a:rPr>
              <a:t>, G12FD, </a:t>
            </a:r>
            <a:r>
              <a:rPr lang="en-US" sz="2400" dirty="0" err="1" smtClean="0">
                <a:latin typeface="Courier New"/>
                <a:cs typeface="Courier New"/>
              </a:rPr>
              <a:t>Gecode</a:t>
            </a:r>
            <a:r>
              <a:rPr lang="en-US" sz="2400" dirty="0" smtClean="0">
                <a:latin typeface="Courier New"/>
                <a:cs typeface="Courier New"/>
              </a:rPr>
              <a:t>, </a:t>
            </a:r>
            <a:r>
              <a:rPr lang="en-US" sz="2400" dirty="0" err="1" smtClean="0">
                <a:latin typeface="Courier New"/>
                <a:cs typeface="Courier New"/>
              </a:rPr>
              <a:t>JaCoP</a:t>
            </a:r>
            <a:r>
              <a:rPr lang="en-US" sz="2400" dirty="0" smtClean="0">
                <a:latin typeface="Courier New"/>
                <a:cs typeface="Courier New"/>
              </a:rPr>
              <a:t>, SCIP</a:t>
            </a:r>
          </a:p>
          <a:p>
            <a:r>
              <a:rPr lang="en-US" sz="2400" dirty="0" smtClean="0">
                <a:latin typeface="Courier New"/>
                <a:cs typeface="Courier New"/>
              </a:rPr>
              <a:t>SCIP</a:t>
            </a:r>
            <a:r>
              <a:rPr lang="en-US" sz="2400" dirty="0" smtClean="0"/>
              <a:t>: 289</a:t>
            </a:r>
          </a:p>
          <a:p>
            <a:r>
              <a:rPr lang="en-US" sz="2400" dirty="0" err="1" smtClean="0">
                <a:latin typeface="Courier New"/>
                <a:cs typeface="Courier New"/>
              </a:rPr>
              <a:t>Cplex</a:t>
            </a:r>
            <a:r>
              <a:rPr lang="en-US" sz="2400" dirty="0" smtClean="0"/>
              <a:t>: 387</a:t>
            </a:r>
          </a:p>
          <a:p>
            <a:r>
              <a:rPr lang="en-US" sz="2400" dirty="0" smtClean="0">
                <a:latin typeface="Courier New"/>
                <a:cs typeface="Courier New"/>
              </a:rPr>
              <a:t>G12FD</a:t>
            </a:r>
            <a:r>
              <a:rPr lang="en-US" sz="2400" dirty="0" smtClean="0"/>
              <a:t>: 525</a:t>
            </a:r>
          </a:p>
          <a:p>
            <a:r>
              <a:rPr lang="en-US" sz="2400" dirty="0" err="1" smtClean="0">
                <a:latin typeface="Courier New"/>
                <a:cs typeface="Courier New"/>
              </a:rPr>
              <a:t>fzntini</a:t>
            </a:r>
            <a:r>
              <a:rPr lang="en-US" sz="2400" dirty="0" smtClean="0"/>
              <a:t>: 905</a:t>
            </a:r>
          </a:p>
          <a:p>
            <a:r>
              <a:rPr lang="en-US" sz="2400" dirty="0" err="1" smtClean="0">
                <a:latin typeface="Courier New"/>
                <a:cs typeface="Courier New"/>
              </a:rPr>
              <a:t>JaCoP</a:t>
            </a:r>
            <a:r>
              <a:rPr lang="en-US" sz="2400" dirty="0" smtClean="0"/>
              <a:t>: 961</a:t>
            </a:r>
          </a:p>
          <a:p>
            <a:r>
              <a:rPr lang="en-US" sz="2400" dirty="0" smtClean="0">
                <a:latin typeface="Courier New"/>
                <a:cs typeface="Courier New"/>
              </a:rPr>
              <a:t>fzn2smt</a:t>
            </a:r>
            <a:r>
              <a:rPr lang="en-US" sz="2400" dirty="0" smtClean="0"/>
              <a:t>: 1719</a:t>
            </a:r>
          </a:p>
          <a:p>
            <a:r>
              <a:rPr lang="en-US" sz="2400" dirty="0" err="1" smtClean="0">
                <a:latin typeface="Courier New"/>
                <a:cs typeface="Courier New"/>
              </a:rPr>
              <a:t>Gecode</a:t>
            </a:r>
            <a:r>
              <a:rPr lang="en-US" sz="2400" dirty="0" smtClean="0"/>
              <a:t>: 1771</a:t>
            </a:r>
          </a:p>
          <a:p>
            <a:r>
              <a:rPr lang="en-US" sz="2400" dirty="0" smtClean="0">
                <a:latin typeface="Courier New"/>
                <a:cs typeface="Courier New"/>
              </a:rPr>
              <a:t>Chuffed</a:t>
            </a:r>
            <a:r>
              <a:rPr lang="en-US" sz="2400" dirty="0" smtClean="0"/>
              <a:t>: 3341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Parallel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3366FF"/>
                </a:solidFill>
                <a:latin typeface="Courier New"/>
                <a:cs typeface="Courier New"/>
              </a:rPr>
              <a:t>Chuffed</a:t>
            </a:r>
            <a:r>
              <a:rPr lang="en-US" sz="2400" dirty="0" smtClean="0">
                <a:latin typeface="Courier New"/>
                <a:cs typeface="Courier New"/>
              </a:rPr>
              <a:t>, </a:t>
            </a:r>
            <a:r>
              <a:rPr lang="en-US" sz="24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Cplex</a:t>
            </a:r>
            <a:r>
              <a:rPr lang="en-US" sz="2400" dirty="0" smtClean="0">
                <a:latin typeface="Courier New"/>
                <a:cs typeface="Courier New"/>
              </a:rPr>
              <a:t>, fzn2smt, </a:t>
            </a:r>
            <a:r>
              <a:rPr lang="en-US" sz="2400" dirty="0" err="1" smtClean="0">
                <a:latin typeface="Courier New"/>
                <a:cs typeface="Courier New"/>
              </a:rPr>
              <a:t>fzntini</a:t>
            </a:r>
            <a:r>
              <a:rPr lang="en-US" sz="2400" dirty="0" smtClean="0">
                <a:latin typeface="Courier New"/>
                <a:cs typeface="Courier New"/>
              </a:rPr>
              <a:t>, G12FD, </a:t>
            </a:r>
            <a:r>
              <a:rPr lang="en-US" sz="24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Gecode</a:t>
            </a:r>
            <a:r>
              <a:rPr lang="en-US" sz="2400" dirty="0" smtClean="0">
                <a:latin typeface="Courier New"/>
                <a:cs typeface="Courier New"/>
              </a:rPr>
              <a:t>, </a:t>
            </a:r>
            <a:r>
              <a:rPr lang="en-US" sz="2400" dirty="0" err="1" smtClean="0">
                <a:latin typeface="Courier New"/>
                <a:cs typeface="Courier New"/>
              </a:rPr>
              <a:t>JaCoP</a:t>
            </a:r>
            <a:r>
              <a:rPr lang="en-US" sz="2400" dirty="0" smtClean="0">
                <a:latin typeface="Courier New"/>
                <a:cs typeface="Courier New"/>
              </a:rPr>
              <a:t>, SCIP</a:t>
            </a:r>
          </a:p>
          <a:p>
            <a:r>
              <a:rPr lang="en-US" sz="2400" dirty="0" smtClean="0">
                <a:latin typeface="Courier New"/>
                <a:cs typeface="Courier New"/>
              </a:rPr>
              <a:t>SCIP</a:t>
            </a:r>
            <a:r>
              <a:rPr lang="en-US" sz="2400" dirty="0" smtClean="0"/>
              <a:t>: 326</a:t>
            </a:r>
          </a:p>
          <a:p>
            <a:r>
              <a:rPr lang="en-US" sz="2400" dirty="0" err="1" smtClean="0">
                <a:latin typeface="Courier New"/>
                <a:cs typeface="Courier New"/>
              </a:rPr>
              <a:t>Cplex</a:t>
            </a:r>
            <a:r>
              <a:rPr lang="en-US" sz="2400" dirty="0" smtClean="0"/>
              <a:t>: 500 </a:t>
            </a:r>
            <a:r>
              <a:rPr lang="en-US" sz="2400" dirty="0" smtClean="0">
                <a:solidFill>
                  <a:srgbClr val="3366FF"/>
                </a:solidFill>
              </a:rPr>
              <a:t>(+113)</a:t>
            </a:r>
          </a:p>
          <a:p>
            <a:r>
              <a:rPr lang="en-US" sz="2400" dirty="0" smtClean="0">
                <a:latin typeface="Courier New"/>
                <a:cs typeface="Courier New"/>
              </a:rPr>
              <a:t>G12FD</a:t>
            </a:r>
            <a:r>
              <a:rPr lang="en-US" sz="2400" dirty="0" smtClean="0"/>
              <a:t>: 556</a:t>
            </a:r>
          </a:p>
          <a:p>
            <a:r>
              <a:rPr lang="en-US" sz="2400" dirty="0" err="1" smtClean="0">
                <a:latin typeface="Courier New"/>
                <a:cs typeface="Courier New"/>
              </a:rPr>
              <a:t>fzntini</a:t>
            </a:r>
            <a:r>
              <a:rPr lang="en-US" sz="2400" dirty="0" smtClean="0"/>
              <a:t>: 901</a:t>
            </a:r>
          </a:p>
          <a:p>
            <a:r>
              <a:rPr lang="en-US" sz="2400" dirty="0" err="1" smtClean="0">
                <a:latin typeface="Courier New"/>
                <a:cs typeface="Courier New"/>
              </a:rPr>
              <a:t>JaCoP</a:t>
            </a:r>
            <a:r>
              <a:rPr lang="en-US" sz="2400" dirty="0" smtClean="0"/>
              <a:t>: 997</a:t>
            </a:r>
          </a:p>
          <a:p>
            <a:r>
              <a:rPr lang="en-US" sz="2400" dirty="0" err="1" smtClean="0">
                <a:latin typeface="Courier New"/>
                <a:cs typeface="Courier New"/>
              </a:rPr>
              <a:t>Gecode</a:t>
            </a:r>
            <a:r>
              <a:rPr lang="en-US" sz="2400" dirty="0" smtClean="0"/>
              <a:t>: 1871 </a:t>
            </a:r>
            <a:r>
              <a:rPr lang="en-US" sz="2400" dirty="0" smtClean="0">
                <a:solidFill>
                  <a:srgbClr val="3366FF"/>
                </a:solidFill>
              </a:rPr>
              <a:t>(+100)</a:t>
            </a:r>
          </a:p>
          <a:p>
            <a:r>
              <a:rPr lang="en-US" sz="2400" dirty="0" smtClean="0">
                <a:latin typeface="Courier New"/>
                <a:cs typeface="Courier New"/>
              </a:rPr>
              <a:t>fzn2smt</a:t>
            </a:r>
            <a:r>
              <a:rPr lang="en-US" sz="2400" dirty="0" smtClean="0"/>
              <a:t>: 1873</a:t>
            </a:r>
          </a:p>
          <a:p>
            <a:r>
              <a:rPr lang="en-US" sz="2400" dirty="0" smtClean="0">
                <a:latin typeface="Courier New"/>
                <a:cs typeface="Courier New"/>
              </a:rPr>
              <a:t>Chuffed</a:t>
            </a:r>
            <a:r>
              <a:rPr lang="en-US" sz="2400" dirty="0" smtClean="0"/>
              <a:t>: 2872 </a:t>
            </a:r>
            <a:r>
              <a:rPr lang="en-US" sz="2400" dirty="0" smtClean="0">
                <a:solidFill>
                  <a:srgbClr val="3366FF"/>
                </a:solidFill>
              </a:rPr>
              <a:t>(-469)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Cplex</a:t>
            </a:r>
            <a:r>
              <a:rPr lang="en-US" dirty="0" smtClean="0"/>
              <a:t>-free: 1209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3366FF"/>
                </a:solidFill>
              </a:rPr>
              <a:t>Cplex</a:t>
            </a:r>
            <a:r>
              <a:rPr lang="en-US" dirty="0" smtClean="0">
                <a:solidFill>
                  <a:srgbClr val="3366FF"/>
                </a:solidFill>
              </a:rPr>
              <a:t>-par: 1190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Chuffed-free: 5252 </a:t>
            </a:r>
            <a:r>
              <a:rPr lang="en-US" dirty="0" err="1" smtClean="0">
                <a:solidFill>
                  <a:srgbClr val="000000"/>
                </a:solidFill>
              </a:rPr>
              <a:t>vs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3366FF"/>
                </a:solidFill>
              </a:rPr>
              <a:t>Chuffed-par: 4347</a:t>
            </a:r>
          </a:p>
          <a:p>
            <a:r>
              <a:rPr lang="en-US" dirty="0" err="1" smtClean="0">
                <a:solidFill>
                  <a:srgbClr val="000000"/>
                </a:solidFill>
              </a:rPr>
              <a:t>Gecode</a:t>
            </a:r>
            <a:r>
              <a:rPr lang="en-US" dirty="0" smtClean="0">
                <a:solidFill>
                  <a:srgbClr val="000000"/>
                </a:solidFill>
              </a:rPr>
              <a:t>-free: 3105 </a:t>
            </a:r>
            <a:r>
              <a:rPr lang="en-US" dirty="0" err="1" smtClean="0">
                <a:solidFill>
                  <a:srgbClr val="000000"/>
                </a:solidFill>
              </a:rPr>
              <a:t>vs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3366FF"/>
                </a:solidFill>
              </a:rPr>
              <a:t>Gecode</a:t>
            </a:r>
            <a:r>
              <a:rPr lang="en-US" dirty="0" smtClean="0">
                <a:solidFill>
                  <a:srgbClr val="3366FF"/>
                </a:solidFill>
              </a:rPr>
              <a:t>-par: 3994</a:t>
            </a:r>
            <a:endParaRPr lang="en-US" dirty="0">
              <a:solidFill>
                <a:srgbClr val="3366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winners: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Fixed: </a:t>
            </a:r>
            <a:r>
              <a:rPr lang="en-US" dirty="0" err="1" smtClean="0">
                <a:solidFill>
                  <a:srgbClr val="FFCC66"/>
                </a:solidFill>
                <a:latin typeface="Courier New"/>
                <a:cs typeface="Courier New"/>
              </a:rPr>
              <a:t>Gecode</a:t>
            </a:r>
            <a:r>
              <a:rPr lang="en-US" dirty="0" smtClean="0">
                <a:solidFill>
                  <a:srgbClr val="FF8000"/>
                </a:solidFill>
              </a:rPr>
              <a:t>,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Courier New"/>
                <a:cs typeface="Courier New"/>
              </a:rPr>
              <a:t>JaCoP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Courier New"/>
              <a:cs typeface="Courier New"/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Free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: </a:t>
            </a:r>
            <a:r>
              <a:rPr lang="en-US" dirty="0" err="1" smtClean="0">
                <a:solidFill>
                  <a:srgbClr val="FFCC66"/>
                </a:solidFill>
                <a:latin typeface="Courier New"/>
                <a:cs typeface="Courier New"/>
              </a:rPr>
              <a:t>Gecode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urier New"/>
                <a:cs typeface="Courier New"/>
              </a:rPr>
              <a:t>fzn2smt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en-US" dirty="0" err="1" smtClean="0">
                <a:solidFill>
                  <a:srgbClr val="808000"/>
                </a:solidFill>
                <a:latin typeface="Courier New"/>
                <a:cs typeface="Courier New"/>
              </a:rPr>
              <a:t>JaCoP</a:t>
            </a:r>
            <a:endParaRPr lang="en-US" dirty="0" smtClean="0">
              <a:solidFill>
                <a:srgbClr val="808000"/>
              </a:solidFill>
              <a:latin typeface="Courier New"/>
              <a:cs typeface="Courier New"/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Parallel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: </a:t>
            </a:r>
            <a:r>
              <a:rPr lang="en-US" dirty="0" smtClean="0">
                <a:solidFill>
                  <a:srgbClr val="FFCC66"/>
                </a:solidFill>
                <a:latin typeface="Courier New"/>
                <a:cs typeface="Courier New"/>
              </a:rPr>
              <a:t>fzn2smt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en-US" dirty="0" err="1" smtClean="0">
                <a:solidFill>
                  <a:srgbClr val="FFCC66"/>
                </a:solidFill>
                <a:latin typeface="Courier New"/>
                <a:cs typeface="Courier New"/>
              </a:rPr>
              <a:t>Gecode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en-US" dirty="0" err="1" smtClean="0">
                <a:solidFill>
                  <a:srgbClr val="808000"/>
                </a:solidFill>
                <a:latin typeface="Courier New"/>
                <a:cs typeface="Courier New"/>
              </a:rPr>
              <a:t>JaCoP</a:t>
            </a:r>
            <a:endParaRPr lang="en-US" dirty="0" smtClean="0">
              <a:solidFill>
                <a:srgbClr val="808000"/>
              </a:solidFill>
              <a:latin typeface="Courier New"/>
              <a:cs typeface="Courier New"/>
            </a:endParaRPr>
          </a:p>
          <a:p>
            <a:endParaRPr lang="en-US" dirty="0" smtClean="0">
              <a:solidFill>
                <a:srgbClr val="808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Many thanks to our judges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Jimmy Lee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Barry O'Sullivan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Roland Yap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Immature (for CP) solvers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SCIP </a:t>
            </a:r>
            <a:r>
              <a:rPr lang="en-US" dirty="0" smtClean="0"/>
              <a:t>and </a:t>
            </a:r>
            <a:r>
              <a:rPr lang="en-US" dirty="0" smtClean="0">
                <a:latin typeface="Courier New"/>
                <a:cs typeface="Courier New"/>
              </a:rPr>
              <a:t>CPLEX </a:t>
            </a:r>
            <a:r>
              <a:rPr lang="en-US" dirty="0" smtClean="0"/>
              <a:t>+ linearization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fzn2smt</a:t>
            </a:r>
          </a:p>
          <a:p>
            <a:pPr>
              <a:buNone/>
            </a:pPr>
            <a:r>
              <a:rPr lang="en-US" dirty="0" smtClean="0"/>
              <a:t>	Next year they will do </a:t>
            </a:r>
            <a:r>
              <a:rPr lang="en-US" dirty="0" smtClean="0">
                <a:solidFill>
                  <a:srgbClr val="3366FF"/>
                </a:solidFill>
              </a:rPr>
              <a:t>better</a:t>
            </a:r>
            <a:r>
              <a:rPr lang="en-US" dirty="0" smtClean="0"/>
              <a:t>!</a:t>
            </a:r>
          </a:p>
          <a:p>
            <a:r>
              <a:rPr lang="en-US" dirty="0" smtClean="0"/>
              <a:t>More CP Solvers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ECLiPSe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+ </a:t>
            </a:r>
            <a:r>
              <a:rPr lang="en-US" dirty="0" err="1" smtClean="0">
                <a:latin typeface="Courier New"/>
                <a:cs typeface="Courier New"/>
              </a:rPr>
              <a:t>SICStus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others promised me entries at last CP!</a:t>
            </a:r>
          </a:p>
          <a:p>
            <a:r>
              <a:rPr lang="en-US" dirty="0" smtClean="0"/>
              <a:t>Rethink scoring?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of Constraint Programming?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24200" y="1286472"/>
            <a:ext cx="3276600" cy="5016758"/>
          </a:xfrm>
          <a:prstGeom prst="rect">
            <a:avLst/>
          </a:prstGeom>
          <a:solidFill>
            <a:srgbClr val="3366FF"/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sz="4000" dirty="0" smtClean="0">
              <a:solidFill>
                <a:srgbClr val="000000"/>
              </a:solidFill>
            </a:endParaRPr>
          </a:p>
          <a:p>
            <a:pPr algn="ctr"/>
            <a:endParaRPr lang="en-US" sz="4000" dirty="0" smtClean="0">
              <a:solidFill>
                <a:srgbClr val="000000"/>
              </a:solidFill>
            </a:endParaRPr>
          </a:p>
          <a:p>
            <a:pPr algn="ctr"/>
            <a:endParaRPr lang="en-US" sz="4000" dirty="0" smtClean="0">
              <a:solidFill>
                <a:srgbClr val="000000"/>
              </a:solidFill>
            </a:endParaRPr>
          </a:p>
          <a:p>
            <a:pPr algn="ctr"/>
            <a:r>
              <a:rPr lang="en-US" sz="4000" dirty="0" smtClean="0">
                <a:solidFill>
                  <a:srgbClr val="000000"/>
                </a:solidFill>
              </a:rPr>
              <a:t>Constraint</a:t>
            </a:r>
          </a:p>
          <a:p>
            <a:pPr algn="ctr"/>
            <a:r>
              <a:rPr lang="en-US" sz="4000" dirty="0" smtClean="0">
                <a:solidFill>
                  <a:srgbClr val="000000"/>
                </a:solidFill>
              </a:rPr>
              <a:t>Programming</a:t>
            </a:r>
          </a:p>
          <a:p>
            <a:pPr algn="ctr"/>
            <a:endParaRPr lang="en-US" sz="4000" dirty="0" smtClean="0">
              <a:solidFill>
                <a:srgbClr val="000000"/>
              </a:solidFill>
            </a:endParaRPr>
          </a:p>
          <a:p>
            <a:pPr algn="ctr"/>
            <a:endParaRPr lang="en-US" sz="4000" dirty="0" smtClean="0">
              <a:solidFill>
                <a:srgbClr val="000000"/>
              </a:solidFill>
            </a:endParaRPr>
          </a:p>
          <a:p>
            <a:pPr algn="ctr"/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00800" y="1295400"/>
            <a:ext cx="2209800" cy="501675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sz="4000" dirty="0" smtClean="0">
              <a:solidFill>
                <a:srgbClr val="000000"/>
              </a:solidFill>
            </a:endParaRPr>
          </a:p>
          <a:p>
            <a:pPr algn="ctr"/>
            <a:endParaRPr lang="en-US" sz="4000" dirty="0" smtClean="0">
              <a:solidFill>
                <a:srgbClr val="000000"/>
              </a:solidFill>
            </a:endParaRPr>
          </a:p>
          <a:p>
            <a:pPr algn="ctr"/>
            <a:endParaRPr lang="en-US" sz="4000" dirty="0" smtClean="0">
              <a:solidFill>
                <a:srgbClr val="000000"/>
              </a:solidFill>
            </a:endParaRPr>
          </a:p>
          <a:p>
            <a:pPr algn="ctr"/>
            <a:r>
              <a:rPr lang="en-US" sz="4000" dirty="0" smtClean="0">
                <a:solidFill>
                  <a:srgbClr val="000000"/>
                </a:solidFill>
              </a:rPr>
              <a:t>SAT</a:t>
            </a:r>
          </a:p>
          <a:p>
            <a:pPr algn="ctr"/>
            <a:r>
              <a:rPr lang="en-US" sz="4000" dirty="0" smtClean="0">
                <a:solidFill>
                  <a:srgbClr val="000000"/>
                </a:solidFill>
              </a:rPr>
              <a:t>SMT</a:t>
            </a:r>
          </a:p>
          <a:p>
            <a:pPr algn="ctr"/>
            <a:endParaRPr lang="en-US" sz="4000" dirty="0" smtClean="0">
              <a:solidFill>
                <a:srgbClr val="000000"/>
              </a:solidFill>
            </a:endParaRPr>
          </a:p>
          <a:p>
            <a:pPr algn="ctr"/>
            <a:endParaRPr lang="en-US" sz="4000" dirty="0" smtClean="0">
              <a:solidFill>
                <a:srgbClr val="000000"/>
              </a:solidFill>
            </a:endParaRPr>
          </a:p>
          <a:p>
            <a:pPr algn="ctr"/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295400"/>
            <a:ext cx="3124200" cy="5016758"/>
          </a:xfrm>
          <a:prstGeom prst="rect">
            <a:avLst/>
          </a:prstGeom>
          <a:solidFill>
            <a:srgbClr val="660066"/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sz="4000" dirty="0" smtClean="0">
              <a:solidFill>
                <a:srgbClr val="000000"/>
              </a:solidFill>
            </a:endParaRPr>
          </a:p>
          <a:p>
            <a:pPr algn="ctr"/>
            <a:endParaRPr lang="en-US" sz="4000" dirty="0" smtClean="0">
              <a:solidFill>
                <a:srgbClr val="000000"/>
              </a:solidFill>
            </a:endParaRPr>
          </a:p>
          <a:p>
            <a:pPr algn="ctr"/>
            <a:endParaRPr lang="en-US" sz="4000" dirty="0" smtClean="0">
              <a:solidFill>
                <a:srgbClr val="000000"/>
              </a:solidFill>
            </a:endParaRPr>
          </a:p>
          <a:p>
            <a:pPr algn="ctr"/>
            <a:r>
              <a:rPr lang="en-US" sz="4000" dirty="0" smtClean="0">
                <a:solidFill>
                  <a:srgbClr val="000000"/>
                </a:solidFill>
              </a:rPr>
              <a:t>MIP</a:t>
            </a:r>
          </a:p>
          <a:p>
            <a:pPr algn="ctr"/>
            <a:endParaRPr lang="en-US" sz="4000" dirty="0" smtClean="0">
              <a:solidFill>
                <a:srgbClr val="000000"/>
              </a:solidFill>
            </a:endParaRPr>
          </a:p>
          <a:p>
            <a:pPr algn="ctr"/>
            <a:endParaRPr lang="en-US" sz="4000" dirty="0" smtClean="0">
              <a:solidFill>
                <a:srgbClr val="000000"/>
              </a:solidFill>
            </a:endParaRPr>
          </a:p>
          <a:p>
            <a:pPr algn="ctr"/>
            <a:endParaRPr lang="en-US" sz="4000" dirty="0" smtClean="0">
              <a:solidFill>
                <a:srgbClr val="000000"/>
              </a:solidFill>
            </a:endParaRPr>
          </a:p>
          <a:p>
            <a:pPr algn="ctr"/>
            <a:endParaRPr lang="en-US" sz="4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Pessimistic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33800" y="1286472"/>
            <a:ext cx="1981200" cy="5016758"/>
          </a:xfrm>
          <a:prstGeom prst="rect">
            <a:avLst/>
          </a:prstGeom>
          <a:solidFill>
            <a:srgbClr val="3366FF"/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sz="4000" dirty="0" smtClean="0">
              <a:solidFill>
                <a:srgbClr val="000000"/>
              </a:solidFill>
            </a:endParaRPr>
          </a:p>
          <a:p>
            <a:pPr algn="ctr"/>
            <a:endParaRPr lang="en-US" sz="4000" dirty="0" smtClean="0">
              <a:solidFill>
                <a:srgbClr val="000000"/>
              </a:solidFill>
            </a:endParaRPr>
          </a:p>
          <a:p>
            <a:pPr algn="ctr"/>
            <a:endParaRPr lang="en-US" sz="4000" dirty="0" smtClean="0">
              <a:solidFill>
                <a:srgbClr val="000000"/>
              </a:solidFill>
            </a:endParaRPr>
          </a:p>
          <a:p>
            <a:pPr algn="ctr"/>
            <a:r>
              <a:rPr lang="en-US" sz="4000" dirty="0" smtClean="0">
                <a:solidFill>
                  <a:srgbClr val="000000"/>
                </a:solidFill>
              </a:rPr>
              <a:t>Constraint</a:t>
            </a:r>
          </a:p>
          <a:p>
            <a:pPr algn="ctr"/>
            <a:r>
              <a:rPr lang="en-US" sz="4000" dirty="0" smtClean="0">
                <a:solidFill>
                  <a:srgbClr val="000000"/>
                </a:solidFill>
              </a:rPr>
              <a:t>Programming</a:t>
            </a:r>
          </a:p>
          <a:p>
            <a:pPr algn="ctr"/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5000" y="1295400"/>
            <a:ext cx="2895600" cy="501675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sz="4000" dirty="0" smtClean="0">
              <a:solidFill>
                <a:srgbClr val="000000"/>
              </a:solidFill>
            </a:endParaRPr>
          </a:p>
          <a:p>
            <a:pPr algn="ctr"/>
            <a:endParaRPr lang="en-US" sz="4000" dirty="0" smtClean="0">
              <a:solidFill>
                <a:srgbClr val="000000"/>
              </a:solidFill>
            </a:endParaRPr>
          </a:p>
          <a:p>
            <a:pPr algn="ctr"/>
            <a:endParaRPr lang="en-US" sz="4000" dirty="0" smtClean="0">
              <a:solidFill>
                <a:srgbClr val="000000"/>
              </a:solidFill>
            </a:endParaRPr>
          </a:p>
          <a:p>
            <a:pPr algn="ctr"/>
            <a:r>
              <a:rPr lang="en-US" sz="4000" dirty="0" smtClean="0">
                <a:solidFill>
                  <a:srgbClr val="000000"/>
                </a:solidFill>
              </a:rPr>
              <a:t>SAT</a:t>
            </a:r>
          </a:p>
          <a:p>
            <a:pPr algn="ctr"/>
            <a:r>
              <a:rPr lang="en-US" sz="4000" dirty="0" smtClean="0">
                <a:solidFill>
                  <a:srgbClr val="000000"/>
                </a:solidFill>
              </a:rPr>
              <a:t>SMT</a:t>
            </a:r>
          </a:p>
          <a:p>
            <a:pPr algn="ctr"/>
            <a:endParaRPr lang="en-US" sz="4000" dirty="0" smtClean="0">
              <a:solidFill>
                <a:srgbClr val="000000"/>
              </a:solidFill>
            </a:endParaRPr>
          </a:p>
          <a:p>
            <a:pPr algn="ctr"/>
            <a:endParaRPr lang="en-US" sz="4000" dirty="0" smtClean="0">
              <a:solidFill>
                <a:srgbClr val="000000"/>
              </a:solidFill>
            </a:endParaRPr>
          </a:p>
          <a:p>
            <a:pPr algn="ctr"/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295400"/>
            <a:ext cx="3733800" cy="5016758"/>
          </a:xfrm>
          <a:prstGeom prst="rect">
            <a:avLst/>
          </a:prstGeom>
          <a:solidFill>
            <a:srgbClr val="660066"/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sz="4000" dirty="0" smtClean="0">
              <a:solidFill>
                <a:srgbClr val="000000"/>
              </a:solidFill>
            </a:endParaRPr>
          </a:p>
          <a:p>
            <a:pPr algn="ctr"/>
            <a:endParaRPr lang="en-US" sz="4000" dirty="0" smtClean="0">
              <a:solidFill>
                <a:srgbClr val="000000"/>
              </a:solidFill>
            </a:endParaRPr>
          </a:p>
          <a:p>
            <a:pPr algn="ctr"/>
            <a:endParaRPr lang="en-US" sz="4000" dirty="0" smtClean="0">
              <a:solidFill>
                <a:srgbClr val="000000"/>
              </a:solidFill>
            </a:endParaRPr>
          </a:p>
          <a:p>
            <a:pPr algn="ctr"/>
            <a:r>
              <a:rPr lang="en-US" sz="4000" dirty="0" smtClean="0">
                <a:solidFill>
                  <a:srgbClr val="000000"/>
                </a:solidFill>
              </a:rPr>
              <a:t>MIP</a:t>
            </a:r>
          </a:p>
          <a:p>
            <a:pPr algn="ctr"/>
            <a:endParaRPr lang="en-US" sz="4000" dirty="0" smtClean="0">
              <a:solidFill>
                <a:srgbClr val="000000"/>
              </a:solidFill>
            </a:endParaRPr>
          </a:p>
          <a:p>
            <a:pPr algn="ctr"/>
            <a:endParaRPr lang="en-US" sz="4000" dirty="0" smtClean="0">
              <a:solidFill>
                <a:srgbClr val="000000"/>
              </a:solidFill>
            </a:endParaRPr>
          </a:p>
          <a:p>
            <a:pPr algn="ctr"/>
            <a:endParaRPr lang="en-US" sz="4000" dirty="0" smtClean="0">
              <a:solidFill>
                <a:srgbClr val="000000"/>
              </a:solidFill>
            </a:endParaRPr>
          </a:p>
          <a:p>
            <a:pPr algn="ctr"/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71600" y="1295400"/>
            <a:ext cx="6248400" cy="1323439"/>
          </a:xfrm>
          <a:prstGeom prst="rect">
            <a:avLst/>
          </a:prstGeom>
          <a:solidFill>
            <a:srgbClr val="3366FF"/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sz="4000" dirty="0" smtClean="0">
              <a:solidFill>
                <a:srgbClr val="000000"/>
              </a:solidFill>
            </a:endParaRPr>
          </a:p>
          <a:p>
            <a:pPr algn="ctr"/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95600" y="1676400"/>
            <a:ext cx="342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Modelling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layer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Optimistic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81200" y="1286473"/>
            <a:ext cx="4876800" cy="5016758"/>
          </a:xfrm>
          <a:prstGeom prst="rect">
            <a:avLst/>
          </a:prstGeom>
          <a:solidFill>
            <a:srgbClr val="3366FF"/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sz="4000" dirty="0" smtClean="0">
              <a:solidFill>
                <a:srgbClr val="000000"/>
              </a:solidFill>
            </a:endParaRPr>
          </a:p>
          <a:p>
            <a:pPr algn="ctr"/>
            <a:endParaRPr lang="en-US" sz="4000" dirty="0" smtClean="0">
              <a:solidFill>
                <a:srgbClr val="000000"/>
              </a:solidFill>
            </a:endParaRPr>
          </a:p>
          <a:p>
            <a:pPr algn="ctr"/>
            <a:endParaRPr lang="en-US" sz="4000" dirty="0" smtClean="0">
              <a:solidFill>
                <a:srgbClr val="000000"/>
              </a:solidFill>
            </a:endParaRPr>
          </a:p>
          <a:p>
            <a:pPr algn="ctr"/>
            <a:r>
              <a:rPr lang="en-US" sz="4000" dirty="0" smtClean="0">
                <a:solidFill>
                  <a:srgbClr val="000000"/>
                </a:solidFill>
              </a:rPr>
              <a:t>Constraint</a:t>
            </a:r>
          </a:p>
          <a:p>
            <a:pPr algn="ctr"/>
            <a:r>
              <a:rPr lang="en-US" sz="4000" dirty="0" smtClean="0">
                <a:solidFill>
                  <a:srgbClr val="000000"/>
                </a:solidFill>
              </a:rPr>
              <a:t>Programming</a:t>
            </a:r>
          </a:p>
          <a:p>
            <a:pPr algn="ctr"/>
            <a:endParaRPr lang="en-US" sz="4000" dirty="0">
              <a:solidFill>
                <a:srgbClr val="000000"/>
              </a:solidFill>
            </a:endParaRPr>
          </a:p>
          <a:p>
            <a:pPr algn="ctr"/>
            <a:endParaRPr lang="en-US" sz="4000" dirty="0" smtClean="0">
              <a:solidFill>
                <a:srgbClr val="000000"/>
              </a:solidFill>
            </a:endParaRPr>
          </a:p>
          <a:p>
            <a:pPr algn="ctr"/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0" y="1295400"/>
            <a:ext cx="1752600" cy="501675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sz="4000" dirty="0" smtClean="0">
              <a:solidFill>
                <a:srgbClr val="000000"/>
              </a:solidFill>
            </a:endParaRPr>
          </a:p>
          <a:p>
            <a:pPr algn="ctr"/>
            <a:endParaRPr lang="en-US" sz="4000" dirty="0" smtClean="0">
              <a:solidFill>
                <a:srgbClr val="000000"/>
              </a:solidFill>
            </a:endParaRPr>
          </a:p>
          <a:p>
            <a:pPr algn="ctr"/>
            <a:endParaRPr lang="en-US" sz="4000" dirty="0" smtClean="0">
              <a:solidFill>
                <a:srgbClr val="000000"/>
              </a:solidFill>
            </a:endParaRPr>
          </a:p>
          <a:p>
            <a:pPr algn="ctr"/>
            <a:r>
              <a:rPr lang="en-US" sz="4000" dirty="0" smtClean="0">
                <a:solidFill>
                  <a:srgbClr val="000000"/>
                </a:solidFill>
              </a:rPr>
              <a:t>SAT</a:t>
            </a:r>
          </a:p>
          <a:p>
            <a:pPr algn="ctr"/>
            <a:r>
              <a:rPr lang="en-US" sz="4000" dirty="0" smtClean="0">
                <a:solidFill>
                  <a:srgbClr val="000000"/>
                </a:solidFill>
              </a:rPr>
              <a:t>SMT</a:t>
            </a:r>
          </a:p>
          <a:p>
            <a:pPr algn="ctr"/>
            <a:endParaRPr lang="en-US" sz="4000" dirty="0" smtClean="0">
              <a:solidFill>
                <a:srgbClr val="000000"/>
              </a:solidFill>
            </a:endParaRPr>
          </a:p>
          <a:p>
            <a:pPr algn="ctr"/>
            <a:endParaRPr lang="en-US" sz="4000" dirty="0" smtClean="0">
              <a:solidFill>
                <a:srgbClr val="000000"/>
              </a:solidFill>
            </a:endParaRPr>
          </a:p>
          <a:p>
            <a:pPr algn="ctr"/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295400"/>
            <a:ext cx="1981200" cy="5016758"/>
          </a:xfrm>
          <a:prstGeom prst="rect">
            <a:avLst/>
          </a:prstGeom>
          <a:solidFill>
            <a:srgbClr val="660066"/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sz="4000" dirty="0" smtClean="0">
              <a:solidFill>
                <a:srgbClr val="000000"/>
              </a:solidFill>
            </a:endParaRPr>
          </a:p>
          <a:p>
            <a:pPr algn="ctr"/>
            <a:endParaRPr lang="en-US" sz="4000" dirty="0" smtClean="0">
              <a:solidFill>
                <a:srgbClr val="000000"/>
              </a:solidFill>
            </a:endParaRPr>
          </a:p>
          <a:p>
            <a:pPr algn="ctr"/>
            <a:endParaRPr lang="en-US" sz="4000" dirty="0" smtClean="0">
              <a:solidFill>
                <a:srgbClr val="000000"/>
              </a:solidFill>
            </a:endParaRPr>
          </a:p>
          <a:p>
            <a:pPr algn="ctr"/>
            <a:r>
              <a:rPr lang="en-US" sz="4000" dirty="0" smtClean="0">
                <a:solidFill>
                  <a:srgbClr val="000000"/>
                </a:solidFill>
              </a:rPr>
              <a:t>MIP</a:t>
            </a:r>
          </a:p>
          <a:p>
            <a:pPr algn="ctr"/>
            <a:endParaRPr lang="en-US" sz="4000" dirty="0" smtClean="0">
              <a:solidFill>
                <a:srgbClr val="000000"/>
              </a:solidFill>
            </a:endParaRPr>
          </a:p>
          <a:p>
            <a:pPr algn="ctr"/>
            <a:endParaRPr lang="en-US" sz="4000" dirty="0" smtClean="0">
              <a:solidFill>
                <a:srgbClr val="000000"/>
              </a:solidFill>
            </a:endParaRPr>
          </a:p>
          <a:p>
            <a:pPr algn="ctr"/>
            <a:endParaRPr lang="en-US" sz="4000" dirty="0" smtClean="0">
              <a:solidFill>
                <a:srgbClr val="000000"/>
              </a:solidFill>
            </a:endParaRPr>
          </a:p>
          <a:p>
            <a:pPr algn="ctr"/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" y="1295400"/>
            <a:ext cx="7391400" cy="1323439"/>
          </a:xfrm>
          <a:prstGeom prst="rect">
            <a:avLst/>
          </a:prstGeom>
          <a:solidFill>
            <a:srgbClr val="3366FF"/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sz="4000" dirty="0" smtClean="0">
              <a:solidFill>
                <a:srgbClr val="000000"/>
              </a:solidFill>
            </a:endParaRPr>
          </a:p>
          <a:p>
            <a:pPr algn="ctr"/>
            <a:endParaRPr lang="en-US" sz="4000" dirty="0">
              <a:solidFill>
                <a:srgbClr val="00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16200000" flipV="1">
            <a:off x="1181100" y="4152900"/>
            <a:ext cx="3657600" cy="685800"/>
          </a:xfrm>
          <a:prstGeom prst="line">
            <a:avLst/>
          </a:prstGeom>
          <a:ln w="25400" cap="flat" cmpd="sng" algn="ctr">
            <a:solidFill>
              <a:srgbClr val="660066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905000" y="2667000"/>
            <a:ext cx="762000" cy="1588"/>
          </a:xfrm>
          <a:prstGeom prst="line">
            <a:avLst/>
          </a:prstGeom>
          <a:ln w="25400" cap="flat" cmpd="sng" algn="ctr">
            <a:solidFill>
              <a:srgbClr val="660066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 flipH="1" flipV="1">
            <a:off x="3962400" y="4114800"/>
            <a:ext cx="3581400" cy="838200"/>
          </a:xfrm>
          <a:prstGeom prst="line">
            <a:avLst/>
          </a:prstGeom>
          <a:ln w="25400" cap="flat" cmpd="sng" algn="ctr">
            <a:solidFill>
              <a:schemeClr val="accent2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0800000">
            <a:off x="6172200" y="2667000"/>
            <a:ext cx="685800" cy="1588"/>
          </a:xfrm>
          <a:prstGeom prst="line">
            <a:avLst/>
          </a:prstGeom>
          <a:ln w="25400" cap="flat" cmpd="sng" algn="ctr">
            <a:solidFill>
              <a:schemeClr val="accent2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MiniZinc</a:t>
            </a:r>
            <a:r>
              <a:rPr lang="en-US" dirty="0" smtClean="0"/>
              <a:t>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mzn2fzn translator</a:t>
            </a:r>
          </a:p>
          <a:p>
            <a:pPr lvl="1"/>
            <a:r>
              <a:rPr lang="en-US" dirty="0" err="1" smtClean="0"/>
              <a:t>specializable</a:t>
            </a:r>
            <a:r>
              <a:rPr lang="en-US" dirty="0" smtClean="0"/>
              <a:t> to each </a:t>
            </a:r>
            <a:r>
              <a:rPr lang="en-US" dirty="0" err="1" smtClean="0"/>
              <a:t>FlatZinc</a:t>
            </a:r>
            <a:r>
              <a:rPr lang="en-US" dirty="0" smtClean="0"/>
              <a:t> backend</a:t>
            </a:r>
          </a:p>
          <a:p>
            <a:r>
              <a:rPr lang="en-US" dirty="0" err="1" smtClean="0"/>
              <a:t>MiniZinc</a:t>
            </a:r>
            <a:r>
              <a:rPr lang="en-US" dirty="0" smtClean="0"/>
              <a:t> IDE (Eclipse based)</a:t>
            </a:r>
          </a:p>
          <a:p>
            <a:r>
              <a:rPr lang="en-US" dirty="0" err="1" smtClean="0"/>
              <a:t>Flatzinc</a:t>
            </a:r>
            <a:r>
              <a:rPr lang="en-US" dirty="0" smtClean="0"/>
              <a:t> conformance test suite</a:t>
            </a:r>
          </a:p>
          <a:p>
            <a:r>
              <a:rPr lang="en-US" dirty="0" smtClean="0"/>
              <a:t>Large suite of benchmarks</a:t>
            </a:r>
          </a:p>
          <a:p>
            <a:r>
              <a:rPr lang="en-US" dirty="0" err="1" smtClean="0"/>
              <a:t>FlatZinc</a:t>
            </a:r>
            <a:r>
              <a:rPr lang="en-US" dirty="0" smtClean="0"/>
              <a:t> parser: </a:t>
            </a:r>
            <a:r>
              <a:rPr lang="en-US" dirty="0" err="1" smtClean="0"/>
              <a:t>yacc/lex</a:t>
            </a:r>
            <a:endParaRPr lang="en-US" dirty="0" smtClean="0"/>
          </a:p>
          <a:p>
            <a:r>
              <a:rPr lang="en-US" dirty="0" smtClean="0"/>
              <a:t>XML version of </a:t>
            </a:r>
            <a:r>
              <a:rPr lang="en-US" dirty="0" err="1" smtClean="0"/>
              <a:t>FlatZinc</a:t>
            </a:r>
            <a:r>
              <a:rPr lang="en-US" dirty="0" smtClean="0"/>
              <a:t> (and converters</a:t>
            </a:r>
            <a:r>
              <a:rPr lang="en-US" dirty="0" smtClean="0"/>
              <a:t>)</a:t>
            </a:r>
          </a:p>
          <a:p>
            <a:r>
              <a:rPr lang="en-US" smtClean="0"/>
              <a:t>Courseware  (some)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Blatant Advertising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</a:t>
            </a:r>
            <a:r>
              <a:rPr lang="en-US" dirty="0" err="1" smtClean="0"/>
              <a:t>MiniZinc</a:t>
            </a:r>
            <a:r>
              <a:rPr lang="en-US" dirty="0" smtClean="0"/>
              <a:t> 1.1.6</a:t>
            </a:r>
          </a:p>
          <a:p>
            <a:pPr lvl="1"/>
            <a:r>
              <a:rPr lang="en-US" dirty="0" smtClean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  <a:hlinkClick r:id="rId2"/>
              </a:rPr>
              <a:t>http://www.g12.csse.unimelb.edu.au/minizinc/</a:t>
            </a:r>
            <a:endParaRPr lang="en-US" dirty="0" smtClean="0">
              <a:ln>
                <a:solidFill>
                  <a:srgbClr val="0000FF"/>
                </a:solidFill>
              </a:ln>
              <a:solidFill>
                <a:srgbClr val="000000"/>
              </a:solidFill>
            </a:endParaRPr>
          </a:p>
          <a:p>
            <a:r>
              <a:rPr lang="en-US" dirty="0" smtClean="0"/>
              <a:t>Add some </a:t>
            </a:r>
            <a:r>
              <a:rPr lang="en-US" dirty="0" err="1" smtClean="0"/>
              <a:t>MiniZinc</a:t>
            </a:r>
            <a:r>
              <a:rPr lang="en-US" dirty="0" smtClean="0"/>
              <a:t> models to the Wiki</a:t>
            </a:r>
          </a:p>
          <a:p>
            <a:pPr lvl="1"/>
            <a:r>
              <a:rPr lang="en-US" dirty="0" smtClean="0">
                <a:ln>
                  <a:solidFill>
                    <a:srgbClr val="000000"/>
                  </a:solidFill>
                </a:ln>
                <a:solidFill>
                  <a:srgbClr val="00B050"/>
                </a:solidFill>
                <a:hlinkClick r:id="rId3"/>
              </a:rPr>
              <a:t>http://www.g12.csse.unimelb.edu.au/wiki/</a:t>
            </a:r>
            <a:endParaRPr lang="en-US" dirty="0" smtClean="0">
              <a:ln>
                <a:solidFill>
                  <a:srgbClr val="000000"/>
                </a:solidFill>
              </a:ln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Positions  available at G12 immediately: talk to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Peter Stuckey: </a:t>
            </a:r>
            <a:r>
              <a:rPr lang="en-US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hlinkClick r:id="rId4"/>
              </a:rPr>
              <a:t>peter.stuckey@nicta.com.au</a:t>
            </a:r>
            <a:endParaRPr lang="en-US" dirty="0" smtClean="0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Mark Wallace: </a:t>
            </a:r>
            <a:r>
              <a:rPr lang="en-US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hlinkClick r:id="rId5"/>
              </a:rPr>
              <a:t>mgw@infotech.monash.edu.au</a:t>
            </a:r>
            <a:endParaRPr lang="en-US" dirty="0" smtClean="0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PhD scholarships available from NICTA!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is the </a:t>
            </a:r>
            <a:r>
              <a:rPr lang="en-AU" dirty="0" err="1" smtClean="0"/>
              <a:t>MiniZinc</a:t>
            </a:r>
            <a:r>
              <a:rPr lang="en-AU" dirty="0" smtClean="0"/>
              <a:t> Challenge</a:t>
            </a:r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r>
              <a:rPr lang="en-AU" dirty="0" smtClean="0"/>
              <a:t>Comparing Constraint Programming Solvers</a:t>
            </a:r>
          </a:p>
          <a:p>
            <a:r>
              <a:rPr lang="en-AU" dirty="0" smtClean="0"/>
              <a:t>~10 problems + ~100 problem instances</a:t>
            </a:r>
          </a:p>
          <a:p>
            <a:r>
              <a:rPr lang="en-AU" dirty="0" smtClean="0"/>
              <a:t>3 categories</a:t>
            </a:r>
          </a:p>
          <a:p>
            <a:pPr lvl="1"/>
            <a:r>
              <a:rPr lang="en-AU" dirty="0" smtClean="0"/>
              <a:t>fixed search: must follow a given search strategy</a:t>
            </a:r>
          </a:p>
          <a:p>
            <a:pPr lvl="1"/>
            <a:r>
              <a:rPr lang="en-AU" dirty="0" smtClean="0"/>
              <a:t>free search: search anyway you want</a:t>
            </a:r>
          </a:p>
          <a:p>
            <a:pPr lvl="1"/>
            <a:r>
              <a:rPr lang="en-AU" dirty="0" smtClean="0"/>
              <a:t>parallel search: shared memory </a:t>
            </a:r>
            <a:r>
              <a:rPr lang="en-AU" dirty="0" smtClean="0">
                <a:solidFill>
                  <a:srgbClr val="FF0000"/>
                </a:solidFill>
              </a:rPr>
              <a:t>dual-core </a:t>
            </a:r>
            <a:r>
              <a:rPr lang="en-AU" dirty="0" smtClean="0"/>
              <a:t>(free) search</a:t>
            </a:r>
          </a:p>
          <a:p>
            <a:pPr lvl="2"/>
            <a:r>
              <a:rPr lang="en-AU" dirty="0" smtClean="0"/>
              <a:t>non parallel solver use free results</a:t>
            </a:r>
          </a:p>
          <a:p>
            <a:r>
              <a:rPr lang="en-AU" dirty="0" smtClean="0"/>
              <a:t>Purse based scoring: 100 points per instance</a:t>
            </a:r>
          </a:p>
          <a:p>
            <a:pPr lvl="1"/>
            <a:r>
              <a:rPr lang="en-AU" dirty="0" smtClean="0"/>
              <a:t>split by speed of finding solution/proving optimality</a:t>
            </a:r>
          </a:p>
          <a:p>
            <a:pPr lvl="1"/>
            <a:r>
              <a:rPr lang="en-AU" dirty="0" smtClean="0"/>
              <a:t>quality of best solutions found (minimization)</a:t>
            </a:r>
          </a:p>
          <a:p>
            <a:pPr lvl="1"/>
            <a:endParaRPr lang="en-AU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Satisfaction and Optimization problems</a:t>
            </a:r>
          </a:p>
          <a:p>
            <a:r>
              <a:rPr lang="en-US" dirty="0" smtClean="0"/>
              <a:t>All problems are new, not previously used in </a:t>
            </a:r>
            <a:r>
              <a:rPr lang="en-US" dirty="0" err="1" smtClean="0"/>
              <a:t>MiniZinc</a:t>
            </a:r>
            <a:r>
              <a:rPr lang="en-US" dirty="0" smtClean="0"/>
              <a:t> challenge and preferably the models not seen before.</a:t>
            </a:r>
          </a:p>
          <a:p>
            <a:pPr lvl="1"/>
            <a:r>
              <a:rPr lang="en-US" dirty="0" smtClean="0"/>
              <a:t>Submitted by contestants</a:t>
            </a:r>
          </a:p>
          <a:p>
            <a:pPr lvl="1"/>
            <a:r>
              <a:rPr lang="en-US" dirty="0" smtClean="0"/>
              <a:t>Suggested by judges</a:t>
            </a:r>
          </a:p>
          <a:p>
            <a:pPr lvl="1"/>
            <a:r>
              <a:rPr lang="en-US" dirty="0" smtClean="0"/>
              <a:t>Developed by G12 group</a:t>
            </a:r>
          </a:p>
          <a:p>
            <a:r>
              <a:rPr lang="en-US" dirty="0" smtClean="0"/>
              <a:t>Problems and number of instances selected by judges</a:t>
            </a:r>
          </a:p>
          <a:p>
            <a:pPr lvl="1"/>
            <a:r>
              <a:rPr lang="en-US" dirty="0" smtClean="0"/>
              <a:t>instances selected randomly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r>
              <a:rPr lang="en-US" dirty="0" smtClean="0"/>
              <a:t>Balanced academic curriculum [15]</a:t>
            </a:r>
          </a:p>
          <a:p>
            <a:pPr lvl="1"/>
            <a:r>
              <a:rPr lang="en-US" dirty="0" smtClean="0"/>
              <a:t>minimization, linear + reified linear</a:t>
            </a:r>
          </a:p>
          <a:p>
            <a:r>
              <a:rPr lang="en-US" dirty="0" smtClean="0"/>
              <a:t>Costas Array [5]</a:t>
            </a:r>
          </a:p>
          <a:p>
            <a:pPr lvl="1"/>
            <a:r>
              <a:rPr lang="en-US" dirty="0" smtClean="0"/>
              <a:t>satisfaction, </a:t>
            </a:r>
            <a:r>
              <a:rPr lang="en-US" dirty="0" err="1" smtClean="0"/>
              <a:t>alldifferent</a:t>
            </a:r>
            <a:endParaRPr lang="en-US" dirty="0" smtClean="0"/>
          </a:p>
          <a:p>
            <a:r>
              <a:rPr lang="en-US" dirty="0" smtClean="0"/>
              <a:t>Depot Placement [15]</a:t>
            </a:r>
          </a:p>
          <a:p>
            <a:pPr lvl="1"/>
            <a:r>
              <a:rPr lang="en-US" dirty="0" smtClean="0"/>
              <a:t>minimization, </a:t>
            </a:r>
            <a:r>
              <a:rPr lang="en-US" dirty="0" err="1" smtClean="0"/>
              <a:t>alldifferent</a:t>
            </a:r>
            <a:r>
              <a:rPr lang="en-US" dirty="0" smtClean="0"/>
              <a:t>, element, </a:t>
            </a:r>
            <a:r>
              <a:rPr lang="en-US" dirty="0" err="1" smtClean="0"/>
              <a:t>linear+reified</a:t>
            </a:r>
            <a:r>
              <a:rPr lang="en-US" dirty="0" smtClean="0"/>
              <a:t> linear</a:t>
            </a:r>
          </a:p>
          <a:p>
            <a:r>
              <a:rPr lang="en-US" dirty="0" smtClean="0"/>
              <a:t>Filter Scheduling [10]</a:t>
            </a:r>
          </a:p>
          <a:p>
            <a:pPr lvl="1"/>
            <a:r>
              <a:rPr lang="en-US" dirty="0" smtClean="0"/>
              <a:t>satisfaction, </a:t>
            </a:r>
            <a:r>
              <a:rPr lang="en-US" dirty="0" err="1" smtClean="0"/>
              <a:t>diffn</a:t>
            </a:r>
            <a:endParaRPr lang="en-US" dirty="0" smtClean="0"/>
          </a:p>
          <a:p>
            <a:r>
              <a:rPr lang="en-US" dirty="0" smtClean="0"/>
              <a:t>Crossing Minimization [5]</a:t>
            </a:r>
          </a:p>
          <a:p>
            <a:pPr lvl="1"/>
            <a:r>
              <a:rPr lang="en-US" dirty="0" smtClean="0"/>
              <a:t>minimization, Boolean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dirty="0" err="1" smtClean="0"/>
              <a:t>Ghoulomb</a:t>
            </a:r>
            <a:r>
              <a:rPr lang="en-US" dirty="0" smtClean="0"/>
              <a:t> (evil </a:t>
            </a:r>
            <a:r>
              <a:rPr lang="en-US" dirty="0" err="1" smtClean="0"/>
              <a:t>golomb</a:t>
            </a:r>
            <a:r>
              <a:rPr lang="en-US" dirty="0" smtClean="0"/>
              <a:t> rulers) [10]</a:t>
            </a:r>
          </a:p>
          <a:p>
            <a:pPr lvl="1"/>
            <a:r>
              <a:rPr lang="en-US" dirty="0" smtClean="0"/>
              <a:t>minimization, cumulative</a:t>
            </a:r>
          </a:p>
          <a:p>
            <a:r>
              <a:rPr lang="en-US" dirty="0" smtClean="0"/>
              <a:t>Grid </a:t>
            </a:r>
            <a:r>
              <a:rPr lang="en-US" dirty="0" err="1" smtClean="0"/>
              <a:t>colouring</a:t>
            </a:r>
            <a:r>
              <a:rPr lang="en-US" dirty="0" smtClean="0"/>
              <a:t> [5]</a:t>
            </a:r>
          </a:p>
          <a:p>
            <a:pPr lvl="1"/>
            <a:r>
              <a:rPr lang="en-US" dirty="0" smtClean="0"/>
              <a:t>minimization, disjunction + reified equality</a:t>
            </a:r>
          </a:p>
          <a:p>
            <a:r>
              <a:rPr lang="en-US" dirty="0" err="1" smtClean="0"/>
              <a:t>RCPSP_max</a:t>
            </a:r>
            <a:r>
              <a:rPr lang="en-US" dirty="0" smtClean="0"/>
              <a:t> (resource scheduling) [10]</a:t>
            </a:r>
          </a:p>
          <a:p>
            <a:pPr lvl="1"/>
            <a:r>
              <a:rPr lang="en-US" dirty="0" smtClean="0"/>
              <a:t>minimization, cumulative</a:t>
            </a:r>
          </a:p>
          <a:p>
            <a:r>
              <a:rPr lang="en-US" dirty="0" smtClean="0"/>
              <a:t>Solitaire Battleships [15]</a:t>
            </a:r>
          </a:p>
          <a:p>
            <a:pPr lvl="1"/>
            <a:r>
              <a:rPr lang="en-US" dirty="0" smtClean="0"/>
              <a:t>satisfaction, reified expressions</a:t>
            </a:r>
          </a:p>
          <a:p>
            <a:r>
              <a:rPr lang="en-US" dirty="0" smtClean="0"/>
              <a:t>Waste Water Treatment Plant Scheduling [10]</a:t>
            </a:r>
          </a:p>
          <a:p>
            <a:pPr lvl="1"/>
            <a:r>
              <a:rPr lang="en-US" dirty="0" smtClean="0"/>
              <a:t>satisfaction, linear, disjunction + reified equality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contestants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Gecode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[</a:t>
            </a:r>
            <a:r>
              <a:rPr lang="en-US" dirty="0" smtClean="0">
                <a:solidFill>
                  <a:srgbClr val="008000"/>
                </a:solidFill>
              </a:rPr>
              <a:t>Fixed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660066"/>
                </a:solidFill>
              </a:rPr>
              <a:t>Free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3F36EA"/>
                </a:solidFill>
              </a:rPr>
              <a:t>Par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winner of all categories of last 2 challenges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JaCoP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[</a:t>
            </a:r>
            <a:r>
              <a:rPr lang="en-US" dirty="0" smtClean="0">
                <a:solidFill>
                  <a:srgbClr val="008000"/>
                </a:solidFill>
              </a:rPr>
              <a:t>Fixed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java based CP solver</a:t>
            </a:r>
          </a:p>
          <a:p>
            <a:r>
              <a:rPr lang="en-US" dirty="0" smtClean="0">
                <a:latin typeface="Courier New"/>
                <a:cs typeface="Courier New"/>
              </a:rPr>
              <a:t>fzn2smt </a:t>
            </a:r>
            <a:r>
              <a:rPr lang="en-US" dirty="0" smtClean="0"/>
              <a:t>[</a:t>
            </a:r>
            <a:r>
              <a:rPr lang="en-US" dirty="0" smtClean="0">
                <a:solidFill>
                  <a:srgbClr val="660066"/>
                </a:solidFill>
              </a:rPr>
              <a:t>Free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translator from </a:t>
            </a:r>
            <a:r>
              <a:rPr lang="en-US" dirty="0" err="1" smtClean="0"/>
              <a:t>FlatZinc</a:t>
            </a:r>
            <a:r>
              <a:rPr lang="en-US" dirty="0" smtClean="0"/>
              <a:t> to </a:t>
            </a:r>
            <a:r>
              <a:rPr lang="en-US" dirty="0" err="1" smtClean="0"/>
              <a:t>SMTlib</a:t>
            </a:r>
            <a:r>
              <a:rPr lang="en-US" dirty="0" smtClean="0"/>
              <a:t> + SMT solver </a:t>
            </a:r>
            <a:r>
              <a:rPr lang="en-US" dirty="0" err="1" smtClean="0"/>
              <a:t>Yices</a:t>
            </a:r>
            <a:endParaRPr lang="en-US" dirty="0" smtClean="0"/>
          </a:p>
          <a:p>
            <a:r>
              <a:rPr lang="en-US" dirty="0" smtClean="0">
                <a:latin typeface="Courier New"/>
                <a:cs typeface="Courier New"/>
              </a:rPr>
              <a:t>SCIP </a:t>
            </a:r>
            <a:r>
              <a:rPr lang="en-US" dirty="0" smtClean="0"/>
              <a:t>[</a:t>
            </a:r>
            <a:r>
              <a:rPr lang="en-US" dirty="0" smtClean="0">
                <a:solidFill>
                  <a:srgbClr val="660066"/>
                </a:solidFill>
              </a:rPr>
              <a:t>Free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MIP solver with propagation and learning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fzntini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[</a:t>
            </a:r>
            <a:r>
              <a:rPr lang="en-US" dirty="0" smtClean="0">
                <a:solidFill>
                  <a:srgbClr val="660066"/>
                </a:solidFill>
              </a:rPr>
              <a:t>Free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Translation to SAT increasing integer sizes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G12 solver entries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Cplex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[</a:t>
            </a:r>
            <a:r>
              <a:rPr lang="en-US" dirty="0" smtClean="0">
                <a:solidFill>
                  <a:srgbClr val="660066"/>
                </a:solidFill>
              </a:rPr>
              <a:t>Free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Par</a:t>
            </a:r>
            <a:r>
              <a:rPr lang="en-US" dirty="0" smtClean="0"/>
              <a:t>]</a:t>
            </a:r>
          </a:p>
          <a:p>
            <a:pPr lvl="1"/>
            <a:r>
              <a:rPr lang="en-US" dirty="0" err="1" smtClean="0"/>
              <a:t>Cplex</a:t>
            </a:r>
            <a:r>
              <a:rPr lang="en-US" dirty="0" smtClean="0"/>
              <a:t> 12.1 applied to a linearization written in </a:t>
            </a:r>
            <a:r>
              <a:rPr lang="en-US" dirty="0" err="1" smtClean="0"/>
              <a:t>MiniZinc</a:t>
            </a:r>
            <a:endParaRPr lang="en-US" dirty="0" smtClean="0"/>
          </a:p>
          <a:p>
            <a:r>
              <a:rPr lang="en-US" dirty="0" smtClean="0">
                <a:latin typeface="Courier New"/>
                <a:cs typeface="Courier New"/>
              </a:rPr>
              <a:t>G12FD </a:t>
            </a:r>
            <a:r>
              <a:rPr lang="en-US" dirty="0" smtClean="0"/>
              <a:t>[</a:t>
            </a:r>
            <a:r>
              <a:rPr lang="en-US" dirty="0" smtClean="0">
                <a:solidFill>
                  <a:srgbClr val="008000"/>
                </a:solidFill>
              </a:rPr>
              <a:t>Fixed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660066"/>
                </a:solidFill>
              </a:rPr>
              <a:t>Free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G12 finite domain solver</a:t>
            </a:r>
          </a:p>
          <a:p>
            <a:r>
              <a:rPr lang="en-US" dirty="0" smtClean="0">
                <a:latin typeface="Courier New"/>
                <a:cs typeface="Courier New"/>
              </a:rPr>
              <a:t>Chuffed </a:t>
            </a:r>
            <a:r>
              <a:rPr lang="en-US" dirty="0" smtClean="0"/>
              <a:t>[</a:t>
            </a:r>
            <a:r>
              <a:rPr lang="en-US" dirty="0" smtClean="0">
                <a:solidFill>
                  <a:srgbClr val="008000"/>
                </a:solidFill>
              </a:rPr>
              <a:t>Fixed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660066"/>
                </a:solidFill>
              </a:rPr>
              <a:t>Free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Par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New lazy clause generation solver</a:t>
            </a:r>
          </a:p>
          <a:p>
            <a:pPr lvl="1"/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Unfairness?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Linearization failed for some models</a:t>
            </a:r>
          </a:p>
          <a:p>
            <a:pPr lvl="1"/>
            <a:r>
              <a:rPr lang="en-US" dirty="0" smtClean="0"/>
              <a:t>affects </a:t>
            </a:r>
            <a:r>
              <a:rPr lang="en-US" dirty="0" err="1" smtClean="0">
                <a:latin typeface="Courier New"/>
                <a:cs typeface="Courier New"/>
              </a:rPr>
              <a:t>Cplex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+ </a:t>
            </a:r>
            <a:r>
              <a:rPr lang="en-US" dirty="0" smtClean="0">
                <a:latin typeface="Courier New"/>
                <a:cs typeface="Courier New"/>
              </a:rPr>
              <a:t>SCIP</a:t>
            </a:r>
          </a:p>
          <a:p>
            <a:r>
              <a:rPr lang="en-US" dirty="0" smtClean="0"/>
              <a:t>Decomposition blew out for some models</a:t>
            </a:r>
          </a:p>
          <a:p>
            <a:pPr lvl="1"/>
            <a:r>
              <a:rPr lang="en-US" dirty="0" smtClean="0"/>
              <a:t>affects </a:t>
            </a:r>
            <a:r>
              <a:rPr lang="en-US" dirty="0" err="1" smtClean="0">
                <a:latin typeface="Courier New"/>
                <a:cs typeface="Courier New"/>
              </a:rPr>
              <a:t>Cplex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/>
                <a:cs typeface="Courier New"/>
              </a:rPr>
              <a:t>fzntini</a:t>
            </a:r>
            <a:r>
              <a:rPr lang="en-US" dirty="0" smtClean="0"/>
              <a:t>, </a:t>
            </a:r>
            <a:r>
              <a:rPr lang="en-US" dirty="0" smtClean="0">
                <a:latin typeface="Courier New"/>
                <a:cs typeface="Courier New"/>
              </a:rPr>
              <a:t>fzn2smt</a:t>
            </a:r>
          </a:p>
          <a:p>
            <a:r>
              <a:rPr lang="en-US" dirty="0" smtClean="0">
                <a:latin typeface="Courier New"/>
                <a:cs typeface="Courier New"/>
              </a:rPr>
              <a:t>fzn2smt </a:t>
            </a:r>
            <a:r>
              <a:rPr lang="en-US" dirty="0" smtClean="0"/>
              <a:t>doesn’t appear to return answers as found (so loses potential points)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Fixed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/>
                <a:cs typeface="Courier New"/>
              </a:rPr>
              <a:t>Chuffed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/>
                <a:cs typeface="Courier New"/>
              </a:rPr>
              <a:t>Gecode</a:t>
            </a:r>
            <a:r>
              <a:rPr lang="en-US" dirty="0" smtClean="0"/>
              <a:t>, </a:t>
            </a:r>
            <a:r>
              <a:rPr lang="en-US" dirty="0" smtClean="0">
                <a:latin typeface="Courier New"/>
                <a:cs typeface="Courier New"/>
              </a:rPr>
              <a:t>G12FD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/>
                <a:cs typeface="Courier New"/>
              </a:rPr>
              <a:t>JaCoP</a:t>
            </a:r>
            <a:endParaRPr lang="en-US" dirty="0" smtClean="0">
              <a:latin typeface="Courier New"/>
              <a:cs typeface="Courier New"/>
            </a:endParaRPr>
          </a:p>
          <a:p>
            <a:endParaRPr lang="en-US" dirty="0" smtClean="0"/>
          </a:p>
          <a:p>
            <a:r>
              <a:rPr lang="en-US" dirty="0" smtClean="0">
                <a:latin typeface="Courier New"/>
                <a:cs typeface="Courier New"/>
              </a:rPr>
              <a:t>G12FD</a:t>
            </a:r>
            <a:r>
              <a:rPr lang="en-US" dirty="0" smtClean="0"/>
              <a:t>: 1207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JaCoP</a:t>
            </a:r>
            <a:r>
              <a:rPr lang="en-US" dirty="0" smtClean="0"/>
              <a:t>: 1579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Gecode</a:t>
            </a:r>
            <a:r>
              <a:rPr lang="en-US" dirty="0" smtClean="0"/>
              <a:t>: 2133</a:t>
            </a:r>
          </a:p>
          <a:p>
            <a:r>
              <a:rPr lang="en-US" dirty="0" smtClean="0">
                <a:latin typeface="Courier New"/>
                <a:cs typeface="Courier New"/>
              </a:rPr>
              <a:t>Chuffed</a:t>
            </a:r>
            <a:r>
              <a:rPr lang="en-US" dirty="0" smtClean="0"/>
              <a:t>: 4680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1_NICTAPresentationTemplate">
  <a:themeElements>
    <a:clrScheme name="">
      <a:dk1>
        <a:srgbClr val="92D050"/>
      </a:dk1>
      <a:lt1>
        <a:srgbClr val="FFFFFF"/>
      </a:lt1>
      <a:dk2>
        <a:srgbClr val="557200"/>
      </a:dk2>
      <a:lt2>
        <a:srgbClr val="808080"/>
      </a:lt2>
      <a:accent1>
        <a:srgbClr val="92D050"/>
      </a:accent1>
      <a:accent2>
        <a:srgbClr val="00B050"/>
      </a:accent2>
      <a:accent3>
        <a:srgbClr val="FFFFFF"/>
      </a:accent3>
      <a:accent4>
        <a:srgbClr val="7CB143"/>
      </a:accent4>
      <a:accent5>
        <a:srgbClr val="C7E4B3"/>
      </a:accent5>
      <a:accent6>
        <a:srgbClr val="009F48"/>
      </a:accent6>
      <a:hlink>
        <a:srgbClr val="FFFF00"/>
      </a:hlink>
      <a:folHlink>
        <a:srgbClr val="E0FF84"/>
      </a:folHlink>
    </a:clrScheme>
    <a:fontScheme name="1_NICTAPresentationTemplat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NICTAPresentation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ICTAPresentation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ICTAPresentation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ICTAPresentation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ICTAPresentation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ICTAPresentation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ICTAPresentation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ICTAPresentation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ICTAPresentation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ICTAPresentation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ICTAPresentation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ICTAPresentation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ICTAPresentationTemplate">
  <a:themeElements>
    <a:clrScheme name="">
      <a:dk1>
        <a:srgbClr val="92D050"/>
      </a:dk1>
      <a:lt1>
        <a:srgbClr val="FFFFFF"/>
      </a:lt1>
      <a:dk2>
        <a:srgbClr val="557200"/>
      </a:dk2>
      <a:lt2>
        <a:srgbClr val="808080"/>
      </a:lt2>
      <a:accent1>
        <a:srgbClr val="92D050"/>
      </a:accent1>
      <a:accent2>
        <a:srgbClr val="00B050"/>
      </a:accent2>
      <a:accent3>
        <a:srgbClr val="FFFFFF"/>
      </a:accent3>
      <a:accent4>
        <a:srgbClr val="7CB143"/>
      </a:accent4>
      <a:accent5>
        <a:srgbClr val="C7E4B3"/>
      </a:accent5>
      <a:accent6>
        <a:srgbClr val="009F48"/>
      </a:accent6>
      <a:hlink>
        <a:srgbClr val="FFFF00"/>
      </a:hlink>
      <a:folHlink>
        <a:srgbClr val="E0FF84"/>
      </a:folHlink>
    </a:clrScheme>
    <a:fontScheme name="NICTAPresentationTemplat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NICTAPresentation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ICTAPresentation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ICTAPresentation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ICTAPresentation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ICTAPresentation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ICTAPresentation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ICTAPresentation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ICTAPresentation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ICTAPresentation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ICTAPresentation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ICTAPresentation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ICTAPresentation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">
    <a:dk1>
      <a:srgbClr val="92D050"/>
    </a:dk1>
    <a:lt1>
      <a:srgbClr val="FFFFFF"/>
    </a:lt1>
    <a:dk2>
      <a:srgbClr val="557200"/>
    </a:dk2>
    <a:lt2>
      <a:srgbClr val="808080"/>
    </a:lt2>
    <a:accent1>
      <a:srgbClr val="92D050"/>
    </a:accent1>
    <a:accent2>
      <a:srgbClr val="00B050"/>
    </a:accent2>
    <a:accent3>
      <a:srgbClr val="FFFFFF"/>
    </a:accent3>
    <a:accent4>
      <a:srgbClr val="7CB143"/>
    </a:accent4>
    <a:accent5>
      <a:srgbClr val="C7E4B3"/>
    </a:accent5>
    <a:accent6>
      <a:srgbClr val="009F48"/>
    </a:accent6>
    <a:hlink>
      <a:srgbClr val="FFFF00"/>
    </a:hlink>
    <a:folHlink>
      <a:srgbClr val="E0FF84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92D050"/>
    </a:dk1>
    <a:lt1>
      <a:srgbClr val="FFFFFF"/>
    </a:lt1>
    <a:dk2>
      <a:srgbClr val="557200"/>
    </a:dk2>
    <a:lt2>
      <a:srgbClr val="808080"/>
    </a:lt2>
    <a:accent1>
      <a:srgbClr val="92D050"/>
    </a:accent1>
    <a:accent2>
      <a:srgbClr val="00B050"/>
    </a:accent2>
    <a:accent3>
      <a:srgbClr val="FFFFFF"/>
    </a:accent3>
    <a:accent4>
      <a:srgbClr val="7CB143"/>
    </a:accent4>
    <a:accent5>
      <a:srgbClr val="C7E4B3"/>
    </a:accent5>
    <a:accent6>
      <a:srgbClr val="009F48"/>
    </a:accent6>
    <a:hlink>
      <a:srgbClr val="FFFF00"/>
    </a:hlink>
    <a:folHlink>
      <a:srgbClr val="E0FF8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1635</TotalTime>
  <Words>740</Words>
  <Application>Microsoft Macintosh PowerPoint</Application>
  <PresentationFormat>On-screen Show (4:3)</PresentationFormat>
  <Paragraphs>194</Paragraphs>
  <Slides>19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1_NICTAPresentationTemplate</vt:lpstr>
      <vt:lpstr>NICTAPresentationTemplate</vt:lpstr>
      <vt:lpstr>Maximum Density Still Life</vt:lpstr>
      <vt:lpstr>What is the MiniZinc Challenge</vt:lpstr>
      <vt:lpstr>The problems</vt:lpstr>
      <vt:lpstr>The problems</vt:lpstr>
      <vt:lpstr>The problems</vt:lpstr>
      <vt:lpstr>The contestants</vt:lpstr>
      <vt:lpstr>G12 solver entries</vt:lpstr>
      <vt:lpstr>Unfairness?</vt:lpstr>
      <vt:lpstr>Results: Fixed</vt:lpstr>
      <vt:lpstr>Results: Free</vt:lpstr>
      <vt:lpstr>Results: Parallel</vt:lpstr>
      <vt:lpstr>Parallel:</vt:lpstr>
      <vt:lpstr>The winners:</vt:lpstr>
      <vt:lpstr>Remarks</vt:lpstr>
      <vt:lpstr>Future of Constraint Programming?</vt:lpstr>
      <vt:lpstr>Pessimistic</vt:lpstr>
      <vt:lpstr>Optimistic</vt:lpstr>
      <vt:lpstr>MiniZinc Resources</vt:lpstr>
      <vt:lpstr>Blatant Advertising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Peter Stuckey</cp:lastModifiedBy>
  <cp:revision>475</cp:revision>
  <dcterms:created xsi:type="dcterms:W3CDTF">2010-09-10T08:14:17Z</dcterms:created>
  <dcterms:modified xsi:type="dcterms:W3CDTF">2010-09-10T08:15:04Z</dcterms:modified>
</cp:coreProperties>
</file>