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A131E-454F-48A8-A740-0AAB17436B52}"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84B22-CD36-4094-89EF-14403E684D19}" type="slidenum">
              <a:rPr lang="en-IN" smtClean="0"/>
              <a:t>‹#›</a:t>
            </a:fld>
            <a:endParaRPr lang="en-IN"/>
          </a:p>
        </p:txBody>
      </p:sp>
    </p:spTree>
    <p:extLst>
      <p:ext uri="{BB962C8B-B14F-4D97-AF65-F5344CB8AC3E}">
        <p14:creationId xmlns:p14="http://schemas.microsoft.com/office/powerpoint/2010/main" val="358949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784B22-CD36-4094-89EF-14403E684D19}" type="slidenum">
              <a:rPr lang="en-IN" smtClean="0"/>
              <a:t>1</a:t>
            </a:fld>
            <a:endParaRPr lang="en-IN"/>
          </a:p>
        </p:txBody>
      </p:sp>
    </p:spTree>
    <p:extLst>
      <p:ext uri="{BB962C8B-B14F-4D97-AF65-F5344CB8AC3E}">
        <p14:creationId xmlns:p14="http://schemas.microsoft.com/office/powerpoint/2010/main" val="11495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784B22-CD36-4094-89EF-14403E684D19}" type="slidenum">
              <a:rPr lang="en-IN" smtClean="0"/>
              <a:t>2</a:t>
            </a:fld>
            <a:endParaRPr lang="en-IN"/>
          </a:p>
        </p:txBody>
      </p:sp>
    </p:spTree>
    <p:extLst>
      <p:ext uri="{BB962C8B-B14F-4D97-AF65-F5344CB8AC3E}">
        <p14:creationId xmlns:p14="http://schemas.microsoft.com/office/powerpoint/2010/main" val="186079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784B22-CD36-4094-89EF-14403E684D19}" type="slidenum">
              <a:rPr lang="en-IN" smtClean="0"/>
              <a:t>4</a:t>
            </a:fld>
            <a:endParaRPr lang="en-IN"/>
          </a:p>
        </p:txBody>
      </p:sp>
    </p:spTree>
    <p:extLst>
      <p:ext uri="{BB962C8B-B14F-4D97-AF65-F5344CB8AC3E}">
        <p14:creationId xmlns:p14="http://schemas.microsoft.com/office/powerpoint/2010/main" val="39728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5583BE-5DE1-4137-9274-A518905462A5}"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396608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5583BE-5DE1-4137-9274-A518905462A5}" type="datetimeFigureOut">
              <a:rPr lang="en-IN" smtClean="0"/>
              <a:t>07-01-2025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05572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5583BE-5DE1-4137-9274-A518905462A5}" type="datetimeFigureOut">
              <a:rPr lang="en-IN" smtClean="0"/>
              <a:t>07-01-2025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11623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583BE-5DE1-4137-9274-A518905462A5}"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86136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83BE-5DE1-4137-9274-A518905462A5}"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89640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5583BE-5DE1-4137-9274-A518905462A5}" type="datetimeFigureOut">
              <a:rPr lang="en-IN" smtClean="0"/>
              <a:t>07-01-2025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343359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B5583BE-5DE1-4137-9274-A518905462A5}" type="datetimeFigureOut">
              <a:rPr lang="en-IN" smtClean="0"/>
              <a:t>07-01-2025</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94990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B5583BE-5DE1-4137-9274-A518905462A5}" type="datetimeFigureOut">
              <a:rPr lang="en-IN" smtClean="0"/>
              <a:t>07-01-2025</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00338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5583BE-5DE1-4137-9274-A518905462A5}"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90429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5583BE-5DE1-4137-9274-A518905462A5}" type="datetimeFigureOut">
              <a:rPr lang="en-IN" smtClean="0"/>
              <a:t>07-01-2025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138336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5583BE-5DE1-4137-9274-A518905462A5}" type="datetimeFigureOut">
              <a:rPr lang="en-IN" smtClean="0"/>
              <a:t>07-01-2025</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7810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B5583BE-5DE1-4137-9274-A518905462A5}" type="datetimeFigureOut">
              <a:rPr lang="en-IN" smtClean="0"/>
              <a:t>07-01-2025</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5C10092-D74E-4912-AE07-0035ACDCFEAC}" type="slidenum">
              <a:rPr lang="en-IN" smtClean="0"/>
              <a:t>‹#›</a:t>
            </a:fld>
            <a:endParaRPr lang="en-IN"/>
          </a:p>
        </p:txBody>
      </p:sp>
    </p:spTree>
    <p:extLst>
      <p:ext uri="{BB962C8B-B14F-4D97-AF65-F5344CB8AC3E}">
        <p14:creationId xmlns:p14="http://schemas.microsoft.com/office/powerpoint/2010/main" val="2387571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D5F0EA-4E8A-B7E3-F187-AE3F5FFF9951}"/>
              </a:ext>
            </a:extLst>
          </p:cNvPr>
          <p:cNvSpPr>
            <a:spLocks noGrp="1"/>
          </p:cNvSpPr>
          <p:nvPr>
            <p:ph type="subTitle" idx="1"/>
          </p:nvPr>
        </p:nvSpPr>
        <p:spPr/>
        <p:txBody>
          <a:bodyPr/>
          <a:lstStyle/>
          <a:p>
            <a:r>
              <a:rPr lang="en-IN" dirty="0"/>
              <a:t>                                                              </a:t>
            </a:r>
            <a:r>
              <a:rPr lang="en-IN" b="1" i="1" dirty="0"/>
              <a:t>Presented</a:t>
            </a:r>
            <a:r>
              <a:rPr lang="en-IN" dirty="0"/>
              <a:t>  </a:t>
            </a:r>
            <a:r>
              <a:rPr lang="en-IN" b="1" i="1" dirty="0"/>
              <a:t>By,</a:t>
            </a:r>
          </a:p>
          <a:p>
            <a:r>
              <a:rPr lang="en-IN" b="1" i="1" dirty="0"/>
              <a:t>                                                                                           Minal Devda</a:t>
            </a:r>
          </a:p>
        </p:txBody>
      </p:sp>
      <p:sp>
        <p:nvSpPr>
          <p:cNvPr id="4" name="TextBox 3">
            <a:extLst>
              <a:ext uri="{FF2B5EF4-FFF2-40B4-BE49-F238E27FC236}">
                <a16:creationId xmlns:a16="http://schemas.microsoft.com/office/drawing/2014/main" id="{12BA455C-5477-F48B-376F-0D4437EAB292}"/>
              </a:ext>
            </a:extLst>
          </p:cNvPr>
          <p:cNvSpPr txBox="1"/>
          <p:nvPr/>
        </p:nvSpPr>
        <p:spPr>
          <a:xfrm>
            <a:off x="544843" y="2598003"/>
            <a:ext cx="8425543" cy="830997"/>
          </a:xfrm>
          <a:prstGeom prst="rect">
            <a:avLst/>
          </a:prstGeom>
          <a:noFill/>
        </p:spPr>
        <p:txBody>
          <a:bodyPr wrap="square" rtlCol="0">
            <a:spAutoFit/>
          </a:bodyPr>
          <a:lstStyle/>
          <a:p>
            <a:r>
              <a:rPr lang="en-IN" sz="4800" b="1" i="1" dirty="0">
                <a:solidFill>
                  <a:schemeClr val="bg1"/>
                </a:solidFill>
              </a:rPr>
              <a:t>    Finance And Risk Analytics </a:t>
            </a:r>
          </a:p>
        </p:txBody>
      </p:sp>
    </p:spTree>
    <p:extLst>
      <p:ext uri="{BB962C8B-B14F-4D97-AF65-F5344CB8AC3E}">
        <p14:creationId xmlns:p14="http://schemas.microsoft.com/office/powerpoint/2010/main" val="188469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21349-E0A8-8EA0-D791-3D3EE93F5F3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4980"/>
            <a:ext cx="5829021" cy="5093048"/>
          </a:xfrm>
          <a:prstGeom prst="rect">
            <a:avLst/>
          </a:prstGeom>
        </p:spPr>
      </p:pic>
      <p:sp>
        <p:nvSpPr>
          <p:cNvPr id="9" name="TextBox 8">
            <a:extLst>
              <a:ext uri="{FF2B5EF4-FFF2-40B4-BE49-F238E27FC236}">
                <a16:creationId xmlns:a16="http://schemas.microsoft.com/office/drawing/2014/main" id="{5FA2E500-3693-BA68-F67C-E4D6B7C1BEAA}"/>
              </a:ext>
            </a:extLst>
          </p:cNvPr>
          <p:cNvSpPr txBox="1"/>
          <p:nvPr/>
        </p:nvSpPr>
        <p:spPr>
          <a:xfrm>
            <a:off x="185057" y="1099457"/>
            <a:ext cx="5072743" cy="4585871"/>
          </a:xfrm>
          <a:prstGeom prst="rect">
            <a:avLst/>
          </a:prstGeom>
          <a:noFill/>
        </p:spPr>
        <p:txBody>
          <a:bodyPr wrap="square" rtlCol="0">
            <a:spAutoFit/>
          </a:bodyPr>
          <a:lstStyle/>
          <a:p>
            <a:r>
              <a:rPr lang="en-IN" sz="2400" b="1" i="1" dirty="0">
                <a:solidFill>
                  <a:schemeClr val="bg1"/>
                </a:solidFill>
                <a:latin typeface="Times New Roman" panose="02020603050405020304" pitchFamily="18" charset="0"/>
                <a:cs typeface="Times New Roman" panose="02020603050405020304" pitchFamily="18" charset="0"/>
              </a:rPr>
              <a:t>At the end of 5 years we can see that top 7 stocks having returns greater than S&amp;P500:</a:t>
            </a:r>
          </a:p>
          <a:p>
            <a:endParaRPr lang="en-IN" sz="2400" b="1" i="1"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S&amp;P500 gives 13.04% annual returns.</a:t>
            </a:r>
          </a:p>
          <a:p>
            <a:endParaRPr lang="en-IN" sz="1800"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430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36B5C-7386-99EA-F2BD-6B94B295BA7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5173A37-3C6D-17B5-0449-4F0653F68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030" y="838201"/>
            <a:ext cx="6849745" cy="5148942"/>
          </a:xfrm>
          <a:prstGeom prst="rect">
            <a:avLst/>
          </a:prstGeom>
        </p:spPr>
      </p:pic>
      <p:sp>
        <p:nvSpPr>
          <p:cNvPr id="4" name="TextBox 3">
            <a:extLst>
              <a:ext uri="{FF2B5EF4-FFF2-40B4-BE49-F238E27FC236}">
                <a16:creationId xmlns:a16="http://schemas.microsoft.com/office/drawing/2014/main" id="{6DBF2BE5-97BA-1E32-3191-A3792FB3BD9F}"/>
              </a:ext>
            </a:extLst>
          </p:cNvPr>
          <p:cNvSpPr txBox="1"/>
          <p:nvPr/>
        </p:nvSpPr>
        <p:spPr>
          <a:xfrm>
            <a:off x="108857" y="1045029"/>
            <a:ext cx="5018314" cy="4647426"/>
          </a:xfrm>
          <a:prstGeom prst="rect">
            <a:avLst/>
          </a:prstGeom>
          <a:noFill/>
        </p:spPr>
        <p:txBody>
          <a:bodyPr wrap="square" rtlCol="0">
            <a:spAutoFit/>
          </a:bodyPr>
          <a:lstStyle/>
          <a:p>
            <a:r>
              <a:rPr lang="en-GB" sz="1600" b="1" i="1" dirty="0">
                <a:solidFill>
                  <a:schemeClr val="bg1"/>
                </a:solidFill>
                <a:latin typeface="Times New Roman" panose="02020603050405020304" pitchFamily="18" charset="0"/>
                <a:cs typeface="Times New Roman" panose="02020603050405020304" pitchFamily="18" charset="0"/>
              </a:rPr>
              <a:t>	</a:t>
            </a:r>
            <a:r>
              <a:rPr lang="en-GB" sz="1800" b="1" i="1" dirty="0">
                <a:solidFill>
                  <a:schemeClr val="bg1"/>
                </a:solidFill>
                <a:latin typeface="Times New Roman" panose="02020603050405020304" pitchFamily="18" charset="0"/>
                <a:cs typeface="Times New Roman" panose="02020603050405020304" pitchFamily="18" charset="0"/>
              </a:rPr>
              <a:t>Annualized Return &amp; Annualized Risk</a:t>
            </a:r>
          </a:p>
          <a:p>
            <a:endParaRPr lang="en-GB" b="1" i="1" dirty="0">
              <a:solidFill>
                <a:schemeClr val="bg1"/>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JNJ, RHHBY, and MRK stocks offer a good return with minimal risk.</a:t>
            </a:r>
          </a:p>
          <a:p>
            <a:endParaRPr lang="en-GB" sz="1800"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049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CBABB-119A-5BB5-4FCC-C9E5ED45072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4827338" y="541264"/>
            <a:ext cx="7255805" cy="6030506"/>
          </a:xfrm>
          <a:prstGeom prst="rect">
            <a:avLst/>
          </a:prstGeom>
        </p:spPr>
      </p:pic>
      <p:sp>
        <p:nvSpPr>
          <p:cNvPr id="3" name="TextBox 2">
            <a:extLst>
              <a:ext uri="{FF2B5EF4-FFF2-40B4-BE49-F238E27FC236}">
                <a16:creationId xmlns:a16="http://schemas.microsoft.com/office/drawing/2014/main" id="{59C542D2-268C-3F18-3C08-FCBE997EA5D5}"/>
              </a:ext>
            </a:extLst>
          </p:cNvPr>
          <p:cNvSpPr txBox="1"/>
          <p:nvPr/>
        </p:nvSpPr>
        <p:spPr>
          <a:xfrm>
            <a:off x="108857" y="783765"/>
            <a:ext cx="4550229" cy="5847755"/>
          </a:xfrm>
          <a:prstGeom prst="rect">
            <a:avLst/>
          </a:prstGeom>
          <a:noFill/>
        </p:spPr>
        <p:txBody>
          <a:bodyPr wrap="square" rtlCol="0">
            <a:spAutoFit/>
          </a:bodyPr>
          <a:lstStyle/>
          <a:p>
            <a:r>
              <a:rPr lang="en-IN" sz="3200" b="1" i="1" dirty="0">
                <a:solidFill>
                  <a:schemeClr val="bg1"/>
                </a:solidFill>
                <a:latin typeface="Times New Roman" panose="02020603050405020304" pitchFamily="18" charset="0"/>
                <a:cs typeface="Times New Roman" panose="02020603050405020304" pitchFamily="18" charset="0"/>
              </a:rPr>
              <a:t>Patrick Jyengar Portfolio</a:t>
            </a:r>
          </a:p>
          <a:p>
            <a:endParaRPr lang="en-IN" sz="2000" b="1" i="1"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Low risk equities like </a:t>
            </a:r>
            <a:r>
              <a:rPr lang="en-US" sz="1600" b="1" i="1" dirty="0">
                <a:solidFill>
                  <a:schemeClr val="bg1"/>
                </a:solidFill>
                <a:latin typeface="Times New Roman" panose="02020603050405020304" pitchFamily="18" charset="0"/>
                <a:cs typeface="Times New Roman" panose="02020603050405020304" pitchFamily="18" charset="0"/>
              </a:rPr>
              <a:t>JNJ, RHHBY, and GOOG</a:t>
            </a:r>
            <a:r>
              <a:rPr lang="en-US" sz="1600" i="1" dirty="0">
                <a:solidFill>
                  <a:schemeClr val="bg1"/>
                </a:solidFill>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a:p>
            <a:endParaRPr lang="en-IN" sz="1600" b="1" i="1" dirty="0">
              <a:solidFill>
                <a:schemeClr val="bg1"/>
              </a:solidFill>
              <a:latin typeface="Times New Roman" panose="02020603050405020304" pitchFamily="18" charset="0"/>
              <a:cs typeface="Times New Roman" panose="02020603050405020304" pitchFamily="18" charset="0"/>
            </a:endParaRPr>
          </a:p>
          <a:p>
            <a:endParaRPr lang="en-IN" sz="1600" i="1" dirty="0">
              <a:solidFill>
                <a:schemeClr val="bg1"/>
              </a:solidFill>
            </a:endParaRPr>
          </a:p>
          <a:p>
            <a:endParaRPr lang="en-IN" dirty="0"/>
          </a:p>
        </p:txBody>
      </p:sp>
    </p:spTree>
    <p:extLst>
      <p:ext uri="{BB962C8B-B14F-4D97-AF65-F5344CB8AC3E}">
        <p14:creationId xmlns:p14="http://schemas.microsoft.com/office/powerpoint/2010/main" val="190804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217B2-4925-6BD9-3BF1-4540D0F4C2F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5164704" y="612134"/>
            <a:ext cx="6885782" cy="5766895"/>
          </a:xfrm>
          <a:prstGeom prst="rect">
            <a:avLst/>
          </a:prstGeom>
        </p:spPr>
      </p:pic>
      <p:sp>
        <p:nvSpPr>
          <p:cNvPr id="3" name="TextBox 2">
            <a:extLst>
              <a:ext uri="{FF2B5EF4-FFF2-40B4-BE49-F238E27FC236}">
                <a16:creationId xmlns:a16="http://schemas.microsoft.com/office/drawing/2014/main" id="{2A77D143-329B-58B3-5C95-6CE6EB1BB903}"/>
              </a:ext>
            </a:extLst>
          </p:cNvPr>
          <p:cNvSpPr txBox="1"/>
          <p:nvPr/>
        </p:nvSpPr>
        <p:spPr>
          <a:xfrm>
            <a:off x="108857" y="1023257"/>
            <a:ext cx="5055847" cy="5663089"/>
          </a:xfrm>
          <a:prstGeom prst="rect">
            <a:avLst/>
          </a:prstGeom>
          <a:noFill/>
        </p:spPr>
        <p:txBody>
          <a:bodyPr wrap="square" rtlCol="0">
            <a:spAutoFit/>
          </a:bodyPr>
          <a:lstStyle/>
          <a:p>
            <a:r>
              <a:rPr lang="en-IN" sz="2800" b="1" i="1" dirty="0">
                <a:solidFill>
                  <a:schemeClr val="bg1"/>
                </a:solidFill>
                <a:latin typeface="Times New Roman" panose="02020603050405020304" pitchFamily="18" charset="0"/>
                <a:cs typeface="Times New Roman" panose="02020603050405020304" pitchFamily="18" charset="0"/>
              </a:rPr>
              <a:t>Peter Jyengar Portfolio</a:t>
            </a:r>
          </a:p>
          <a:p>
            <a:endParaRPr lang="en-IN" sz="1600" b="1" i="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1600" i="1" dirty="0">
              <a:solidFill>
                <a:schemeClr val="bg1"/>
              </a:solidFill>
              <a:latin typeface="Times New Roman" panose="02020603050405020304" pitchFamily="18" charset="0"/>
              <a:cs typeface="Times New Roman" panose="02020603050405020304" pitchFamily="18" charset="0"/>
            </a:endParaRPr>
          </a:p>
          <a:p>
            <a:endParaRPr lang="en-IN" sz="1600" b="1" i="1" dirty="0">
              <a:solidFill>
                <a:schemeClr val="bg1"/>
              </a:solidFill>
              <a:latin typeface="Times New Roman" panose="02020603050405020304" pitchFamily="18" charset="0"/>
              <a:cs typeface="Times New Roman" panose="02020603050405020304" pitchFamily="18" charset="0"/>
            </a:endParaRPr>
          </a:p>
          <a:p>
            <a:endParaRPr lang="en-IN" sz="2800"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779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DADCD-B4D6-6BCD-11FD-C32B1EF0690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A12EEF-9EC9-60D0-A733-3DB997A63A45}"/>
              </a:ext>
            </a:extLst>
          </p:cNvPr>
          <p:cNvSpPr txBox="1"/>
          <p:nvPr/>
        </p:nvSpPr>
        <p:spPr>
          <a:xfrm>
            <a:off x="849086" y="2612571"/>
            <a:ext cx="7815943" cy="707886"/>
          </a:xfrm>
          <a:prstGeom prst="rect">
            <a:avLst/>
          </a:prstGeom>
          <a:noFill/>
        </p:spPr>
        <p:txBody>
          <a:bodyPr wrap="square" rtlCol="0">
            <a:spAutoFit/>
          </a:bodyPr>
          <a:lstStyle/>
          <a:p>
            <a:r>
              <a:rPr lang="en-IN" sz="4000" b="1" i="1" dirty="0">
                <a:solidFill>
                  <a:schemeClr val="bg1"/>
                </a:solidFill>
              </a:rPr>
              <a:t>                         THANK YOU </a:t>
            </a:r>
          </a:p>
        </p:txBody>
      </p:sp>
    </p:spTree>
    <p:extLst>
      <p:ext uri="{BB962C8B-B14F-4D97-AF65-F5344CB8AC3E}">
        <p14:creationId xmlns:p14="http://schemas.microsoft.com/office/powerpoint/2010/main" val="69781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81DE7E-777B-BC4D-3416-62CE61046D70}"/>
              </a:ext>
            </a:extLst>
          </p:cNvPr>
          <p:cNvSpPr txBox="1"/>
          <p:nvPr/>
        </p:nvSpPr>
        <p:spPr>
          <a:xfrm>
            <a:off x="326562" y="2447443"/>
            <a:ext cx="2906486" cy="769441"/>
          </a:xfrm>
          <a:prstGeom prst="rect">
            <a:avLst/>
          </a:prstGeom>
          <a:noFill/>
        </p:spPr>
        <p:txBody>
          <a:bodyPr wrap="square" rtlCol="0">
            <a:spAutoFit/>
          </a:bodyPr>
          <a:lstStyle/>
          <a:p>
            <a:r>
              <a:rPr lang="en-IN" sz="4400" b="1" i="1" dirty="0">
                <a:solidFill>
                  <a:schemeClr val="bg1"/>
                </a:solidFill>
              </a:rPr>
              <a:t>OBJECTIVE</a:t>
            </a:r>
          </a:p>
        </p:txBody>
      </p:sp>
      <p:sp>
        <p:nvSpPr>
          <p:cNvPr id="7" name="TextBox 6">
            <a:extLst>
              <a:ext uri="{FF2B5EF4-FFF2-40B4-BE49-F238E27FC236}">
                <a16:creationId xmlns:a16="http://schemas.microsoft.com/office/drawing/2014/main" id="{EA46E47E-318E-0F8D-29E4-487B51892E61}"/>
              </a:ext>
            </a:extLst>
          </p:cNvPr>
          <p:cNvSpPr txBox="1"/>
          <p:nvPr/>
        </p:nvSpPr>
        <p:spPr>
          <a:xfrm>
            <a:off x="3341914" y="1110343"/>
            <a:ext cx="5617040" cy="3970318"/>
          </a:xfrm>
          <a:prstGeom prst="rect">
            <a:avLst/>
          </a:prstGeom>
          <a:noFill/>
        </p:spPr>
        <p:txBody>
          <a:bodyPr wrap="square" rtlCol="0">
            <a:spAutoFit/>
          </a:bodyPr>
          <a:lstStyle/>
          <a:p>
            <a:pPr algn="just"/>
            <a:r>
              <a:rPr lang="en-GB" sz="1800" b="1" i="1" dirty="0">
                <a:solidFill>
                  <a:schemeClr val="bg1"/>
                </a:solidFill>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1800" b="1" i="1" dirty="0">
              <a:solidFill>
                <a:schemeClr val="bg1"/>
              </a:solidFill>
              <a:latin typeface="Times New Roman" panose="02020603050405020304" pitchFamily="18" charset="0"/>
              <a:cs typeface="Times New Roman" panose="02020603050405020304" pitchFamily="18" charset="0"/>
            </a:endParaRPr>
          </a:p>
          <a:p>
            <a:pPr algn="just"/>
            <a:r>
              <a:rPr lang="en-GB" sz="1800" b="1" i="1" dirty="0">
                <a:solidFill>
                  <a:schemeClr val="bg1"/>
                </a:solidFill>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1800" b="1" i="1" dirty="0">
              <a:solidFill>
                <a:schemeClr val="bg1"/>
              </a:solidFill>
              <a:latin typeface="Times New Roman" panose="02020603050405020304" pitchFamily="18" charset="0"/>
              <a:cs typeface="Times New Roman" panose="02020603050405020304" pitchFamily="18" charset="0"/>
            </a:endParaRPr>
          </a:p>
          <a:p>
            <a:pPr algn="just"/>
            <a:r>
              <a:rPr lang="en-GB" sz="1800" b="1" i="1" dirty="0">
                <a:solidFill>
                  <a:schemeClr val="bg1"/>
                </a:solidFill>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p:txBody>
      </p:sp>
    </p:spTree>
    <p:extLst>
      <p:ext uri="{BB962C8B-B14F-4D97-AF65-F5344CB8AC3E}">
        <p14:creationId xmlns:p14="http://schemas.microsoft.com/office/powerpoint/2010/main" val="56824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A059-FC9B-B755-C4D8-28F5359020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F1F9B5-49A0-2680-1730-BD6913C0E4FE}"/>
              </a:ext>
            </a:extLst>
          </p:cNvPr>
          <p:cNvSpPr txBox="1"/>
          <p:nvPr/>
        </p:nvSpPr>
        <p:spPr>
          <a:xfrm>
            <a:off x="152404" y="979714"/>
            <a:ext cx="8545286" cy="4493538"/>
          </a:xfrm>
          <a:prstGeom prst="rect">
            <a:avLst/>
          </a:prstGeom>
          <a:noFill/>
        </p:spPr>
        <p:txBody>
          <a:bodyPr wrap="square" rtlCol="0">
            <a:spAutoFit/>
          </a:bodyPr>
          <a:lstStyle/>
          <a:p>
            <a:pPr marL="12700" algn="just">
              <a:lnSpc>
                <a:spcPct val="100000"/>
              </a:lnSpc>
              <a:spcBef>
                <a:spcPts val="310"/>
              </a:spcBef>
            </a:pPr>
            <a:r>
              <a:rPr lang="en-IN" sz="2000" b="1" dirty="0">
                <a:solidFill>
                  <a:schemeClr val="bg1"/>
                </a:solidFill>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Imputed “0” for FB data as it was listed in NYSE on 18</a:t>
            </a:r>
            <a:r>
              <a:rPr lang="en-US" sz="2000" i="1" baseline="30000" dirty="0">
                <a:solidFill>
                  <a:schemeClr val="bg1"/>
                </a:solidFill>
                <a:latin typeface="Times New Roman" panose="02020603050405020304" pitchFamily="18" charset="0"/>
                <a:cs typeface="Times New Roman" panose="02020603050405020304" pitchFamily="18" charset="0"/>
              </a:rPr>
              <a:t>th</a:t>
            </a:r>
            <a:r>
              <a:rPr lang="en-US" sz="2000" i="1" dirty="0">
                <a:solidFill>
                  <a:schemeClr val="bg1"/>
                </a:solidFill>
                <a:latin typeface="Times New Roman" panose="02020603050405020304" pitchFamily="18" charset="0"/>
                <a:cs typeface="Times New Roman" panose="02020603050405020304" pitchFamily="18" charset="0"/>
              </a:rPr>
              <a:t> May 2012.</a:t>
            </a:r>
          </a:p>
          <a:p>
            <a:pPr marL="355600" indent="-342900" algn="just">
              <a:lnSpc>
                <a:spcPct val="100000"/>
              </a:lnSpc>
              <a:spcBef>
                <a:spcPts val="310"/>
              </a:spcBef>
              <a:buFont typeface="+mj-lt"/>
              <a:buAutoNum type="arabicPeriod"/>
            </a:pPr>
            <a:endParaRPr lang="en-IN" sz="2000" i="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000" i="1" dirty="0">
                <a:solidFill>
                  <a:schemeClr val="bg1"/>
                </a:solidFill>
                <a:latin typeface="Times New Roman" panose="02020603050405020304" pitchFamily="18" charset="0"/>
                <a:cs typeface="Times New Roman" panose="02020603050405020304" pitchFamily="18" charset="0"/>
              </a:rPr>
              <a:t>DATA ANALYSIS:</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Used Power BI for better visualizations.</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74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E6B8A-6217-C7A0-2B27-BA0869CA047A}"/>
            </a:ext>
          </a:extLst>
        </p:cNvPr>
        <p:cNvGrpSpPr/>
        <p:nvPr/>
      </p:nvGrpSpPr>
      <p:grpSpPr>
        <a:xfrm>
          <a:off x="0" y="0"/>
          <a:ext cx="0" cy="0"/>
          <a:chOff x="0" y="0"/>
          <a:chExt cx="0" cy="0"/>
        </a:xfrm>
      </p:grpSpPr>
      <p:pic>
        <p:nvPicPr>
          <p:cNvPr id="2" name="table">
            <a:extLst>
              <a:ext uri="{FF2B5EF4-FFF2-40B4-BE49-F238E27FC236}">
                <a16:creationId xmlns:a16="http://schemas.microsoft.com/office/drawing/2014/main" id="{E285FAAC-28B2-2661-4516-99FBC92333E5}"/>
              </a:ext>
            </a:extLst>
          </p:cNvPr>
          <p:cNvPicPr>
            <a:picLocks noChangeAspect="1"/>
          </p:cNvPicPr>
          <p:nvPr/>
        </p:nvPicPr>
        <p:blipFill>
          <a:blip r:embed="rId3"/>
          <a:stretch>
            <a:fillRect/>
          </a:stretch>
        </p:blipFill>
        <p:spPr>
          <a:xfrm>
            <a:off x="4822371" y="783771"/>
            <a:ext cx="4194853" cy="5265624"/>
          </a:xfrm>
          <a:prstGeom prst="rect">
            <a:avLst/>
          </a:prstGeom>
        </p:spPr>
      </p:pic>
      <p:sp>
        <p:nvSpPr>
          <p:cNvPr id="3" name="TextBox 2">
            <a:extLst>
              <a:ext uri="{FF2B5EF4-FFF2-40B4-BE49-F238E27FC236}">
                <a16:creationId xmlns:a16="http://schemas.microsoft.com/office/drawing/2014/main" id="{961ED03B-3E50-0E98-C1C0-385FF4BD84E1}"/>
              </a:ext>
            </a:extLst>
          </p:cNvPr>
          <p:cNvSpPr txBox="1"/>
          <p:nvPr/>
        </p:nvSpPr>
        <p:spPr>
          <a:xfrm>
            <a:off x="141514" y="1153885"/>
            <a:ext cx="4441372" cy="5632311"/>
          </a:xfrm>
          <a:prstGeom prst="rect">
            <a:avLst/>
          </a:prstGeom>
          <a:noFill/>
        </p:spPr>
        <p:txBody>
          <a:bodyPr wrap="square" rtlCol="0">
            <a:spAutoFit/>
          </a:bodyPr>
          <a:lstStyle/>
          <a:p>
            <a:r>
              <a:rPr lang="en-IN" sz="2400" b="1" i="1" dirty="0">
                <a:solidFill>
                  <a:schemeClr val="bg1"/>
                </a:solidFill>
              </a:rPr>
              <a:t>          Stocks Data Available</a:t>
            </a:r>
          </a:p>
          <a:p>
            <a:endParaRPr lang="en-IN" i="1" dirty="0">
              <a:solidFill>
                <a:schemeClr val="bg1"/>
              </a:solidFill>
            </a:endParaRPr>
          </a:p>
          <a:p>
            <a:pPr marL="457200" indent="-457200" algn="just">
              <a:buFont typeface="Arial" panose="020B0604020202020204" pitchFamily="34" charset="0"/>
              <a:buChar char="•"/>
            </a:pPr>
            <a:r>
              <a:rPr lang="en-IN" sz="2400" i="1" dirty="0">
                <a:solidFill>
                  <a:schemeClr val="bg1"/>
                </a:solidFill>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2400" i="1" dirty="0">
                <a:solidFill>
                  <a:schemeClr val="bg1"/>
                </a:solidFill>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2400" i="1" dirty="0">
                <a:solidFill>
                  <a:schemeClr val="bg1"/>
                </a:solidFill>
                <a:latin typeface="Times New Roman" panose="02020603050405020304" pitchFamily="18" charset="0"/>
                <a:cs typeface="Times New Roman" panose="02020603050405020304" pitchFamily="18" charset="0"/>
              </a:rPr>
              <a:t>This is the list of stocks with there abbreviation, Industry and company name.</a:t>
            </a:r>
          </a:p>
          <a:p>
            <a:endParaRPr lang="en-IN" dirty="0"/>
          </a:p>
          <a:p>
            <a:endParaRPr lang="en-IN" dirty="0"/>
          </a:p>
          <a:p>
            <a:r>
              <a:rPr lang="en-IN" dirty="0"/>
              <a:t> </a:t>
            </a:r>
          </a:p>
        </p:txBody>
      </p:sp>
    </p:spTree>
    <p:extLst>
      <p:ext uri="{BB962C8B-B14F-4D97-AF65-F5344CB8AC3E}">
        <p14:creationId xmlns:p14="http://schemas.microsoft.com/office/powerpoint/2010/main" val="134173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AF358-4BDC-9188-F9B4-4719F29599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24D67E-56FF-2EBD-5AF0-E2C6319746D5}"/>
              </a:ext>
            </a:extLst>
          </p:cNvPr>
          <p:cNvSpPr txBox="1"/>
          <p:nvPr/>
        </p:nvSpPr>
        <p:spPr>
          <a:xfrm>
            <a:off x="217714" y="381000"/>
            <a:ext cx="9035143" cy="677108"/>
          </a:xfrm>
          <a:prstGeom prst="rect">
            <a:avLst/>
          </a:prstGeom>
          <a:noFill/>
        </p:spPr>
        <p:txBody>
          <a:bodyPr wrap="square" rtlCol="0">
            <a:spAutoFit/>
          </a:bodyPr>
          <a:lstStyle/>
          <a:p>
            <a:r>
              <a:rPr lang="en-IN" sz="2000" b="1" i="1" dirty="0">
                <a:solidFill>
                  <a:schemeClr val="bg1">
                    <a:lumMod val="65000"/>
                  </a:schemeClr>
                </a:solidFill>
                <a:latin typeface="Times New Roman" panose="02020603050405020304" pitchFamily="18" charset="0"/>
                <a:cs typeface="Times New Roman" panose="02020603050405020304" pitchFamily="18" charset="0"/>
              </a:rPr>
              <a:t>                              Visualization of Stocks after Normalizing The Values</a:t>
            </a:r>
          </a:p>
          <a:p>
            <a:endParaRPr lang="en-IN" dirty="0"/>
          </a:p>
        </p:txBody>
      </p:sp>
      <p:pic>
        <p:nvPicPr>
          <p:cNvPr id="4" name="Picture 3">
            <a:extLst>
              <a:ext uri="{FF2B5EF4-FFF2-40B4-BE49-F238E27FC236}">
                <a16:creationId xmlns:a16="http://schemas.microsoft.com/office/drawing/2014/main" id="{0F6B3B2E-90D2-5EF0-49F0-7461CF9D2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657" y="870860"/>
            <a:ext cx="7453285" cy="5137879"/>
          </a:xfrm>
          <a:prstGeom prst="rect">
            <a:avLst/>
          </a:prstGeom>
        </p:spPr>
      </p:pic>
      <p:sp>
        <p:nvSpPr>
          <p:cNvPr id="5" name="TextBox 4">
            <a:extLst>
              <a:ext uri="{FF2B5EF4-FFF2-40B4-BE49-F238E27FC236}">
                <a16:creationId xmlns:a16="http://schemas.microsoft.com/office/drawing/2014/main" id="{1CD18544-6203-10BB-A411-70138FD3EF1F}"/>
              </a:ext>
            </a:extLst>
          </p:cNvPr>
          <p:cNvSpPr txBox="1"/>
          <p:nvPr/>
        </p:nvSpPr>
        <p:spPr>
          <a:xfrm>
            <a:off x="217714" y="1058108"/>
            <a:ext cx="3962400" cy="4767331"/>
          </a:xfrm>
          <a:prstGeom prst="rect">
            <a:avLst/>
          </a:prstGeom>
          <a:noFill/>
        </p:spPr>
        <p:txBody>
          <a:bodyPr wrap="square" rtlCol="0">
            <a:spAutoFit/>
          </a:bodyPr>
          <a:lstStyle/>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Additionally, we added buttons to our dashboard to enable sector-specific analysis.</a:t>
            </a:r>
            <a:endParaRPr lang="en-IN" sz="2000" dirty="0">
              <a:solidFill>
                <a:schemeClr val="bg1"/>
              </a:solidFill>
            </a:endParaRPr>
          </a:p>
        </p:txBody>
      </p:sp>
    </p:spTree>
    <p:extLst>
      <p:ext uri="{BB962C8B-B14F-4D97-AF65-F5344CB8AC3E}">
        <p14:creationId xmlns:p14="http://schemas.microsoft.com/office/powerpoint/2010/main" val="423776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2C1D-7EFC-92F2-6F11-0F8619A6942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DEBB9B-FF63-F933-2DDA-D3DC172B7BE9}"/>
              </a:ext>
            </a:extLst>
          </p:cNvPr>
          <p:cNvSpPr txBox="1"/>
          <p:nvPr/>
        </p:nvSpPr>
        <p:spPr>
          <a:xfrm>
            <a:off x="3635831" y="250762"/>
            <a:ext cx="7815943" cy="584775"/>
          </a:xfrm>
          <a:prstGeom prst="rect">
            <a:avLst/>
          </a:prstGeom>
          <a:noFill/>
        </p:spPr>
        <p:txBody>
          <a:bodyPr wrap="square" rtlCol="0">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4" name="Picture 3">
            <a:extLst>
              <a:ext uri="{FF2B5EF4-FFF2-40B4-BE49-F238E27FC236}">
                <a16:creationId xmlns:a16="http://schemas.microsoft.com/office/drawing/2014/main" id="{F95AD9A9-BED4-4661-C762-3641F9A59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228" y="968822"/>
            <a:ext cx="7147185" cy="4909456"/>
          </a:xfrm>
          <a:prstGeom prst="rect">
            <a:avLst/>
          </a:prstGeom>
        </p:spPr>
      </p:pic>
      <p:sp>
        <p:nvSpPr>
          <p:cNvPr id="5" name="TextBox 4">
            <a:extLst>
              <a:ext uri="{FF2B5EF4-FFF2-40B4-BE49-F238E27FC236}">
                <a16:creationId xmlns:a16="http://schemas.microsoft.com/office/drawing/2014/main" id="{1CE3BA84-FBAC-3585-B222-34F76E3288B8}"/>
              </a:ext>
            </a:extLst>
          </p:cNvPr>
          <p:cNvSpPr txBox="1"/>
          <p:nvPr/>
        </p:nvSpPr>
        <p:spPr>
          <a:xfrm>
            <a:off x="97971" y="1121229"/>
            <a:ext cx="4724400" cy="5139869"/>
          </a:xfrm>
          <a:prstGeom prst="rect">
            <a:avLst/>
          </a:prstGeom>
          <a:noFill/>
        </p:spPr>
        <p:txBody>
          <a:bodyPr wrap="square" rtlCol="0">
            <a:spAutoFit/>
          </a:bodyPr>
          <a:lstStyle/>
          <a:p>
            <a:r>
              <a:rPr lang="en-IN" b="1" i="1" dirty="0">
                <a:solidFill>
                  <a:schemeClr val="bg1"/>
                </a:solidFill>
                <a:latin typeface="Times New Roman" panose="02020603050405020304" pitchFamily="18" charset="0"/>
                <a:cs typeface="Times New Roman" panose="02020603050405020304" pitchFamily="18" charset="0"/>
              </a:rPr>
              <a:t>Finance Sector</a:t>
            </a:r>
          </a:p>
          <a:p>
            <a:endParaRPr lang="en-IN" b="1" i="1"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000" i="1" dirty="0">
                <a:solidFill>
                  <a:schemeClr val="bg1"/>
                </a:solidFill>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2000" i="1" dirty="0">
                <a:solidFill>
                  <a:schemeClr val="bg1"/>
                </a:solidFill>
                <a:latin typeface="Times New Roman" panose="02020603050405020304" pitchFamily="18" charset="0"/>
                <a:cs typeface="Times New Roman" panose="02020603050405020304" pitchFamily="18" charset="0"/>
              </a:rPr>
              <a:t>Although market took a massive hit in 2020 due to corona pandemic Morgan  and Goldman  were able to recover back as well as out performed the sector but still majority of stocks have been hit.</a:t>
            </a:r>
          </a:p>
          <a:p>
            <a:pPr marL="457200" indent="-457200" algn="just">
              <a:buFont typeface="Wingdings" panose="05000000000000000000" pitchFamily="2" charset="2"/>
              <a:buChar char="§"/>
            </a:pPr>
            <a:r>
              <a:rPr lang="en-US" sz="2000" i="1" dirty="0">
                <a:solidFill>
                  <a:schemeClr val="bg1"/>
                </a:solidFill>
                <a:latin typeface="Times New Roman" panose="02020603050405020304" pitchFamily="18" charset="0"/>
                <a:cs typeface="Times New Roman" panose="02020603050405020304" pitchFamily="18" charset="0"/>
              </a:rPr>
              <a:t>Also, we can see that Goldman&amp; Morgan are highly correlated when compared to others stocks.</a:t>
            </a:r>
            <a:endParaRPr lang="en-IN" sz="2000" i="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461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A546F-33FC-375F-1FFA-3300D997D5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850BF2-AEC2-AF08-83C1-494A85874E09}"/>
              </a:ext>
            </a:extLst>
          </p:cNvPr>
          <p:cNvSpPr txBox="1"/>
          <p:nvPr/>
        </p:nvSpPr>
        <p:spPr>
          <a:xfrm>
            <a:off x="3603172" y="261648"/>
            <a:ext cx="6096000" cy="584775"/>
          </a:xfrm>
          <a:prstGeom prst="rect">
            <a:avLst/>
          </a:prstGeom>
          <a:noFill/>
        </p:spPr>
        <p:txBody>
          <a:bodyPr wrap="square">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5" name="Picture 4">
            <a:extLst>
              <a:ext uri="{FF2B5EF4-FFF2-40B4-BE49-F238E27FC236}">
                <a16:creationId xmlns:a16="http://schemas.microsoft.com/office/drawing/2014/main" id="{CC6CDD26-E591-A633-5AF3-A2A4FE291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094" y="968827"/>
            <a:ext cx="7233161" cy="4999206"/>
          </a:xfrm>
          <a:prstGeom prst="rect">
            <a:avLst/>
          </a:prstGeom>
        </p:spPr>
      </p:pic>
      <p:sp>
        <p:nvSpPr>
          <p:cNvPr id="6" name="TextBox 5">
            <a:extLst>
              <a:ext uri="{FF2B5EF4-FFF2-40B4-BE49-F238E27FC236}">
                <a16:creationId xmlns:a16="http://schemas.microsoft.com/office/drawing/2014/main" id="{8EADA45D-142C-9380-9AEA-88A38753B4EB}"/>
              </a:ext>
            </a:extLst>
          </p:cNvPr>
          <p:cNvSpPr txBox="1"/>
          <p:nvPr/>
        </p:nvSpPr>
        <p:spPr>
          <a:xfrm>
            <a:off x="174176" y="1012371"/>
            <a:ext cx="4332516" cy="4616648"/>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Pharma and Healthcare Sector</a:t>
            </a:r>
          </a:p>
          <a:p>
            <a:endParaRPr lang="en-IN" dirty="0"/>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From past 5 years we can see that Bausch Health Companies  has not seen any growth.</a:t>
            </a:r>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Overall the health and pharma sector is strong compared to S&amp;P500.</a:t>
            </a:r>
            <a:endParaRPr lang="en-IN" sz="1800" dirty="0">
              <a:solidFill>
                <a:schemeClr val="bg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7899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18D41-38CF-733C-E827-CECFF3A369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6EFECF-2B0E-876B-CB15-BD0B869516D5}"/>
              </a:ext>
            </a:extLst>
          </p:cNvPr>
          <p:cNvSpPr txBox="1"/>
          <p:nvPr/>
        </p:nvSpPr>
        <p:spPr>
          <a:xfrm>
            <a:off x="3505200" y="250762"/>
            <a:ext cx="6096000" cy="584775"/>
          </a:xfrm>
          <a:prstGeom prst="rect">
            <a:avLst/>
          </a:prstGeom>
          <a:noFill/>
        </p:spPr>
        <p:txBody>
          <a:bodyPr wrap="square">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5" name="Picture 4">
            <a:extLst>
              <a:ext uri="{FF2B5EF4-FFF2-40B4-BE49-F238E27FC236}">
                <a16:creationId xmlns:a16="http://schemas.microsoft.com/office/drawing/2014/main" id="{FEA641C6-43BC-EBAA-11A1-07DCB8F2A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971" y="835537"/>
            <a:ext cx="7349875" cy="5108063"/>
          </a:xfrm>
          <a:prstGeom prst="rect">
            <a:avLst/>
          </a:prstGeom>
        </p:spPr>
      </p:pic>
      <p:sp>
        <p:nvSpPr>
          <p:cNvPr id="6" name="TextBox 5">
            <a:extLst>
              <a:ext uri="{FF2B5EF4-FFF2-40B4-BE49-F238E27FC236}">
                <a16:creationId xmlns:a16="http://schemas.microsoft.com/office/drawing/2014/main" id="{21A14258-09A5-40F3-F54F-59B3939B19C0}"/>
              </a:ext>
            </a:extLst>
          </p:cNvPr>
          <p:cNvSpPr txBox="1"/>
          <p:nvPr/>
        </p:nvSpPr>
        <p:spPr>
          <a:xfrm>
            <a:off x="108857" y="1088576"/>
            <a:ext cx="4430486" cy="5847755"/>
          </a:xfrm>
          <a:prstGeom prst="rect">
            <a:avLst/>
          </a:prstGeom>
          <a:noFill/>
        </p:spPr>
        <p:txBody>
          <a:bodyPr wrap="square" rtlCol="0">
            <a:spAutoFit/>
          </a:bodyPr>
          <a:lstStyle/>
          <a:p>
            <a:r>
              <a:rPr lang="en-IN" sz="2800" b="1" kern="0" spc="190" dirty="0">
                <a:solidFill>
                  <a:schemeClr val="bg1"/>
                </a:solidFill>
                <a:latin typeface="Times New Roman" panose="02020603050405020304" pitchFamily="18" charset="0"/>
                <a:cs typeface="Times New Roman" panose="02020603050405020304" pitchFamily="18" charset="0"/>
              </a:rPr>
              <a:t>Aviation Sector</a:t>
            </a:r>
          </a:p>
          <a:p>
            <a:endParaRPr lang="en-IN" sz="2800" b="1" kern="0" spc="190" dirty="0">
              <a:solidFill>
                <a:schemeClr val="bg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a:p>
            <a:endParaRPr lang="en-IN" sz="1600" b="1" kern="0" spc="190" dirty="0">
              <a:solidFill>
                <a:schemeClr val="bg1"/>
              </a:solidFill>
              <a:latin typeface="Times New Roman" panose="02020603050405020304" pitchFamily="18" charset="0"/>
              <a:cs typeface="Times New Roman" panose="02020603050405020304" pitchFamily="18" charset="0"/>
            </a:endParaRPr>
          </a:p>
          <a:p>
            <a:endParaRPr lang="en-IN" sz="1600" b="1" kern="0" spc="190" dirty="0">
              <a:solidFill>
                <a:schemeClr val="bg1"/>
              </a:solidFill>
              <a:latin typeface="Times New Roman" panose="02020603050405020304" pitchFamily="18" charset="0"/>
              <a:cs typeface="Times New Roman" panose="02020603050405020304" pitchFamily="18" charset="0"/>
            </a:endParaRPr>
          </a:p>
          <a:p>
            <a:endParaRPr lang="en-IN" sz="1600" b="1" kern="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16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31574-7586-2D29-8777-3FACF5E5358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E62792-CAAF-839B-1250-7D679B816A5C}"/>
              </a:ext>
            </a:extLst>
          </p:cNvPr>
          <p:cNvSpPr txBox="1"/>
          <p:nvPr/>
        </p:nvSpPr>
        <p:spPr>
          <a:xfrm>
            <a:off x="3167737" y="261648"/>
            <a:ext cx="6096000" cy="584775"/>
          </a:xfrm>
          <a:prstGeom prst="rect">
            <a:avLst/>
          </a:prstGeom>
          <a:noFill/>
        </p:spPr>
        <p:txBody>
          <a:bodyPr wrap="square">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5" name="Picture 4">
            <a:extLst>
              <a:ext uri="{FF2B5EF4-FFF2-40B4-BE49-F238E27FC236}">
                <a16:creationId xmlns:a16="http://schemas.microsoft.com/office/drawing/2014/main" id="{450C4100-2256-3B08-1A68-B6D4C26CF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486" y="925286"/>
            <a:ext cx="7462356" cy="5018314"/>
          </a:xfrm>
          <a:prstGeom prst="rect">
            <a:avLst/>
          </a:prstGeom>
        </p:spPr>
      </p:pic>
      <p:sp>
        <p:nvSpPr>
          <p:cNvPr id="7" name="TextBox 6">
            <a:extLst>
              <a:ext uri="{FF2B5EF4-FFF2-40B4-BE49-F238E27FC236}">
                <a16:creationId xmlns:a16="http://schemas.microsoft.com/office/drawing/2014/main" id="{2880B4A0-28AD-9A60-F57C-F804774259DE}"/>
              </a:ext>
            </a:extLst>
          </p:cNvPr>
          <p:cNvSpPr txBox="1"/>
          <p:nvPr/>
        </p:nvSpPr>
        <p:spPr>
          <a:xfrm>
            <a:off x="119743" y="1240971"/>
            <a:ext cx="4103914" cy="4185761"/>
          </a:xfrm>
          <a:prstGeom prst="rect">
            <a:avLst/>
          </a:prstGeom>
          <a:noFill/>
        </p:spPr>
        <p:txBody>
          <a:bodyPr wrap="square" rtlCol="0">
            <a:spAutoFit/>
          </a:bodyPr>
          <a:lstStyle/>
          <a:p>
            <a:r>
              <a:rPr lang="en-IN" sz="2800" b="1" dirty="0">
                <a:solidFill>
                  <a:schemeClr val="bg1"/>
                </a:solidFill>
              </a:rPr>
              <a:t>Technology Sector</a:t>
            </a:r>
          </a:p>
          <a:p>
            <a:endParaRPr lang="en-IN" sz="2000" b="1" dirty="0">
              <a:solidFill>
                <a:schemeClr val="bg1"/>
              </a:solidFill>
            </a:endParaRPr>
          </a:p>
          <a:p>
            <a:pPr marL="342900" indent="-342900">
              <a:buFont typeface="Arial" panose="020B0604020202020204" pitchFamily="34" charset="0"/>
              <a:buChar char="•"/>
            </a:pPr>
            <a:r>
              <a:rPr lang="en-US" i="1" dirty="0">
                <a:solidFill>
                  <a:schemeClr val="bg1"/>
                </a:solidFill>
              </a:rPr>
              <a:t>Each line represents a different stock or the S&amp;P 500, highlighting relative trends over time. </a:t>
            </a:r>
          </a:p>
          <a:p>
            <a:pPr marL="342900" indent="-342900">
              <a:buFont typeface="Arial" panose="020B0604020202020204" pitchFamily="34" charset="0"/>
              <a:buChar char="•"/>
            </a:pPr>
            <a:r>
              <a:rPr lang="en-US" i="1" dirty="0">
                <a:solidFill>
                  <a:schemeClr val="bg1"/>
                </a:solidFill>
              </a:rPr>
              <a:t>Key observations include consistent growth in major tech stocks like MSFT, AAPL, and AMZN, outperforming the S&amp;P 500 significantly.</a:t>
            </a:r>
          </a:p>
          <a:p>
            <a:pPr marL="342900" indent="-342900">
              <a:buFont typeface="Arial" panose="020B0604020202020204" pitchFamily="34" charset="0"/>
              <a:buChar char="•"/>
            </a:pPr>
            <a:r>
              <a:rPr lang="en-US" i="1" dirty="0">
                <a:solidFill>
                  <a:schemeClr val="bg1"/>
                </a:solidFill>
              </a:rPr>
              <a:t> Some fluctuations occur around global events, with a notable dip in 2020, likely due to the pandemic.</a:t>
            </a:r>
          </a:p>
          <a:p>
            <a:pPr marL="342900" indent="-342900">
              <a:buFont typeface="Arial" panose="020B0604020202020204" pitchFamily="34" charset="0"/>
              <a:buChar char="•"/>
            </a:pPr>
            <a:r>
              <a:rPr lang="en-US" i="1" dirty="0">
                <a:solidFill>
                  <a:schemeClr val="bg1"/>
                </a:solidFill>
              </a:rPr>
              <a:t> Overall, the graph underscores tech stocks' dominance in the past decade</a:t>
            </a:r>
            <a:r>
              <a:rPr lang="en-US" sz="2000" i="1" dirty="0">
                <a:solidFill>
                  <a:schemeClr val="bg1"/>
                </a:solidFill>
              </a:rPr>
              <a:t>.</a:t>
            </a:r>
            <a:endParaRPr lang="en-IN" sz="2000" b="1" dirty="0">
              <a:solidFill>
                <a:schemeClr val="bg1"/>
              </a:solidFill>
            </a:endParaRPr>
          </a:p>
        </p:txBody>
      </p:sp>
    </p:spTree>
    <p:extLst>
      <p:ext uri="{BB962C8B-B14F-4D97-AF65-F5344CB8AC3E}">
        <p14:creationId xmlns:p14="http://schemas.microsoft.com/office/powerpoint/2010/main" val="129579991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480</TotalTime>
  <Words>1200</Words>
  <Application>Microsoft Office PowerPoint</Application>
  <PresentationFormat>Widescreen</PresentationFormat>
  <Paragraphs>101</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Times New Roman</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Minal devda</dc:creator>
  <cp:lastModifiedBy>Minal devda</cp:lastModifiedBy>
  <cp:revision>2</cp:revision>
  <dcterms:created xsi:type="dcterms:W3CDTF">2025-01-07T05:50:27Z</dcterms:created>
  <dcterms:modified xsi:type="dcterms:W3CDTF">2025-01-07T17:20:59Z</dcterms:modified>
</cp:coreProperties>
</file>