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A42EB4-46D6-45E6-B3B3-73018F5B61DB}">
  <a:tblStyle styleId="{ECA42EB4-46D6-45E6-B3B3-73018F5B61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380f747c2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e380f747c2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e380f747c2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e380f747c2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e38c0fdd8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e38c0fdd8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e38c0fdd8e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e38c0fdd8e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e380f747c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e380f747c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e380f747c2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e380f747c2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e380f747c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e380f747c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380f747c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380f747c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380f747c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380f747c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380f747c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e380f747c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380f747c2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380f747c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380f747c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380f747c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380f747c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e380f747c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380f747c2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e380f747c2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380f747c2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e380f747c2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RvImSLwhr3Xk2RRMELOV8EhmHVxYvjaW/view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SbJkKPDcdcovJgsb5OU9t9D3DpXn1BMq/view" TargetMode="External"/><Relationship Id="rId4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1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Report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Gr. King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 Implementation</a:t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819150" y="19371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Separate classes control interaction within the flock. 1 for config (incl. storing param values), 1 for selection, 1 for controlling simulation (incl. </a:t>
            </a:r>
            <a:r>
              <a:rPr lang="en" sz="1800"/>
              <a:t>v</a:t>
            </a:r>
            <a:r>
              <a:rPr lang="en" sz="1800"/>
              <a:t>ector updates)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Additional functions used to aid in achieving flocking behavior (e.g.: in_proximity_accuracy() to check neighbors in a given radius of a boid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Without </a:t>
            </a:r>
            <a:r>
              <a:rPr lang="en"/>
              <a:t>Obstacle</a:t>
            </a:r>
            <a:endParaRPr/>
          </a:p>
        </p:txBody>
      </p:sp>
      <p:pic>
        <p:nvPicPr>
          <p:cNvPr id="198" name="Google Shape;198;p24" title="enea optimal faster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5150" y="1343025"/>
            <a:ext cx="4648900" cy="34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Obstacle</a:t>
            </a:r>
            <a:endParaRPr/>
          </a:p>
        </p:txBody>
      </p:sp>
      <p:graphicFrame>
        <p:nvGraphicFramePr>
          <p:cNvPr id="204" name="Google Shape;204;p25"/>
          <p:cNvGraphicFramePr/>
          <p:nvPr/>
        </p:nvGraphicFramePr>
        <p:xfrm>
          <a:off x="952500" y="18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{ECA42EB4-46D6-45E6-B3B3-73018F5B61DB}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Parameter</a:t>
                      </a:r>
                      <a:endParaRPr sz="11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Tested Weights</a:t>
                      </a:r>
                      <a:endParaRPr sz="11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Impact on Low</a:t>
                      </a:r>
                      <a:endParaRPr sz="11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Impact on High</a:t>
                      </a:r>
                      <a:endParaRPr sz="11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Alignment</a:t>
                      </a:r>
                      <a:endParaRPr sz="11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0.1, 0.5, 1.0</a:t>
                      </a:r>
                      <a:endParaRPr sz="11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Random erratic movement with no real meaning</a:t>
                      </a:r>
                      <a:endParaRPr sz="11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They flock together well and converge in the same direction.</a:t>
                      </a:r>
                      <a:endParaRPr sz="11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Cohesion</a:t>
                      </a:r>
                      <a:endParaRPr sz="11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0.1, 0.5, 1.0</a:t>
                      </a:r>
                      <a:endParaRPr sz="11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Boids repel each other</a:t>
                      </a:r>
                      <a:endParaRPr sz="11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Triangular flocks with boids superimposed on each other.</a:t>
                      </a:r>
                      <a:endParaRPr sz="11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Separation</a:t>
                      </a:r>
                      <a:endParaRPr sz="11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0.1, 0.5, 1.0</a:t>
                      </a:r>
                      <a:endParaRPr sz="11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Triangular flocks with boids superimposed on each other.</a:t>
                      </a:r>
                      <a:endParaRPr sz="11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Boids repel each other</a:t>
                      </a:r>
                      <a:endParaRPr sz="11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/>
                        <a:t>After testing multiple options, we found that the most optimal settings are alignment 1.0, cohesion 0.5, and separation 0.6</a:t>
                      </a:r>
                      <a:endParaRPr sz="11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With Obstacle</a:t>
            </a:r>
            <a:endParaRPr/>
          </a:p>
        </p:txBody>
      </p:sp>
      <p:pic>
        <p:nvPicPr>
          <p:cNvPr id="210" name="Google Shape;210;p26" title="lisa optimal faster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0113" y="1521525"/>
            <a:ext cx="5823776" cy="327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Obstacle</a:t>
            </a:r>
            <a:endParaRPr/>
          </a:p>
        </p:txBody>
      </p:sp>
      <p:graphicFrame>
        <p:nvGraphicFramePr>
          <p:cNvPr id="216" name="Google Shape;216;p27"/>
          <p:cNvGraphicFramePr/>
          <p:nvPr/>
        </p:nvGraphicFramePr>
        <p:xfrm>
          <a:off x="952500" y="18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{ECA42EB4-46D6-45E6-B3B3-73018F5B61DB}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Parameter</a:t>
                      </a:r>
                      <a:endParaRPr sz="11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Tested Weights</a:t>
                      </a:r>
                      <a:endParaRPr sz="11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Impact on Low</a:t>
                      </a:r>
                      <a:endParaRPr sz="11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Impact on High</a:t>
                      </a:r>
                      <a:endParaRPr sz="11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Alignment</a:t>
                      </a:r>
                      <a:endParaRPr sz="11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0.1, 0.5, 1.0</a:t>
                      </a:r>
                      <a:endParaRPr sz="11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Very slow movement, barely avoided obstacle.</a:t>
                      </a:r>
                      <a:endParaRPr sz="11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They flock together well, obstacle is avoided sometimes.</a:t>
                      </a:r>
                      <a:endParaRPr sz="11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Cohesion</a:t>
                      </a:r>
                      <a:endParaRPr sz="11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0.1, 0.5, 1.0</a:t>
                      </a:r>
                      <a:endParaRPr sz="11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Boids repel eachother, obstacle avoided easily, but there are some outliers.</a:t>
                      </a:r>
                      <a:endParaRPr sz="11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Triangular flocks with boids superimposed on eachother. Avoidance happens much more often.</a:t>
                      </a:r>
                      <a:endParaRPr sz="11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Separation</a:t>
                      </a:r>
                      <a:endParaRPr sz="11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0.1, 0.5, 1.0</a:t>
                      </a:r>
                      <a:endParaRPr sz="11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Triangular flocks with boids superimposed on eachother. Avoidance much more often.</a:t>
                      </a:r>
                      <a:endParaRPr sz="11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Boids repel eachother, obstacles are avoided easily, but with outliers.</a:t>
                      </a:r>
                      <a:endParaRPr sz="11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2" name="Google Shape;222;p28"/>
          <p:cNvSpPr txBox="1"/>
          <p:nvPr>
            <p:ph idx="1" type="body"/>
          </p:nvPr>
        </p:nvSpPr>
        <p:spPr>
          <a:xfrm>
            <a:off x="971550" y="20895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 possible point of improvement is the behaviour of the flocks concerning the obstacles. E.g. better accuracy when turning away from obstacle border, flocks splitting when bumping into corners.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More data analysis regarding the flocks and their parameters could prove helpful.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What could be interesting </a:t>
            </a:r>
            <a:r>
              <a:rPr lang="en" sz="1800"/>
              <a:t>points to research?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Simulation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9371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Understand &amp; analyze emergent collective behavior (here - flocking)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Observe flocking under different circumstances, note different behaviors under tweaked parameters and/or obstacles present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of Analysis</a:t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Exploratory data analysis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Results were grouped according to the specific behavior tested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Report differences caused by changing parameters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Therefore - highlight connection bw params and emergent behavior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But - informal notion, not proper test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Answered</a:t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How do parameters alter boid behavior?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How is flocking influenced by the presence of obstacles?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 Modelling</a:t>
            </a:r>
            <a:endParaRPr/>
          </a:p>
        </p:txBody>
      </p:sp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Python used, agent as separate class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Update method (change position) as a method within that class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3 main individual behaviors of flocking - alignment, cohesion, separation - as vector variables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3 separate methods to calculate each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Averaged into total force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Notation/Formulae</a:t>
            </a:r>
            <a:endParaRPr/>
          </a:p>
        </p:txBody>
      </p:sp>
      <p:sp>
        <p:nvSpPr>
          <p:cNvPr id="169" name="Google Shape;169;p20"/>
          <p:cNvSpPr txBox="1"/>
          <p:nvPr>
            <p:ph idx="1" type="body"/>
          </p:nvPr>
        </p:nvSpPr>
        <p:spPr>
          <a:xfrm>
            <a:off x="6174875" y="402900"/>
            <a:ext cx="2392800" cy="15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Alignment: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V</a:t>
            </a:r>
            <a:r>
              <a:rPr baseline="-25000" lang="en" sz="1800"/>
              <a:t>N</a:t>
            </a:r>
            <a:r>
              <a:rPr lang="en" sz="1800"/>
              <a:t> = avg velocities in neighborhood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a</a:t>
            </a:r>
            <a:r>
              <a:rPr lang="en" sz="1800"/>
              <a:t> = diff b/w boid and avg</a:t>
            </a:r>
            <a:endParaRPr sz="1800"/>
          </a:p>
        </p:txBody>
      </p:sp>
      <p:pic>
        <p:nvPicPr>
          <p:cNvPr id="170" name="Google Shape;1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9750" y="845600"/>
            <a:ext cx="14097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342000" y="1433225"/>
            <a:ext cx="1841400" cy="16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87"/>
              <a:t>Separation:</a:t>
            </a:r>
            <a:endParaRPr sz="218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87"/>
              <a:t>X</a:t>
            </a:r>
            <a:r>
              <a:rPr baseline="-25000" lang="en" sz="2187"/>
              <a:t>i</a:t>
            </a:r>
            <a:r>
              <a:rPr lang="en" sz="2187"/>
              <a:t> = pos of neighbor</a:t>
            </a:r>
            <a:endParaRPr sz="218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87"/>
              <a:t>X</a:t>
            </a:r>
            <a:r>
              <a:rPr baseline="-25000" lang="en" sz="2187"/>
              <a:t>boid</a:t>
            </a:r>
            <a:r>
              <a:rPr lang="en" sz="2187"/>
              <a:t> = pos of agent</a:t>
            </a:r>
            <a:endParaRPr sz="218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4835425" y="2241925"/>
            <a:ext cx="3732300" cy="22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Cohesion: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r>
              <a:rPr baseline="-25000" lang="en" sz="1800"/>
              <a:t>N</a:t>
            </a:r>
            <a:r>
              <a:rPr lang="en" sz="1800"/>
              <a:t> = avg pos of boids in neighborhood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f</a:t>
            </a:r>
            <a:r>
              <a:rPr baseline="-25000" lang="en" sz="1800"/>
              <a:t>c</a:t>
            </a:r>
            <a:r>
              <a:rPr lang="en" sz="1800"/>
              <a:t> = cohesion force</a:t>
            </a:r>
            <a:endParaRPr sz="1800"/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9775" y="3107525"/>
            <a:ext cx="139065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4700" y="1433225"/>
            <a:ext cx="196215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Updates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819150" y="1620750"/>
            <a:ext cx="7505700" cy="28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Agent’s position is changed through updates to these vector variables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Position and velocity updates are as shown, where </a:t>
            </a:r>
            <a:r>
              <a:rPr lang="en" sz="1800"/>
              <a:t>f</a:t>
            </a:r>
            <a:r>
              <a:rPr baseline="-25000" lang="en" sz="1800"/>
              <a:t>total</a:t>
            </a:r>
            <a:r>
              <a:rPr lang="en" sz="1800"/>
              <a:t> represents the vector which combines the individual behaviors, and Δt is the duration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 f</a:t>
            </a:r>
            <a:r>
              <a:rPr baseline="-25000" lang="en" sz="1800"/>
              <a:t>total</a:t>
            </a:r>
            <a:r>
              <a:rPr lang="en" sz="1800"/>
              <a:t> consists of 4 terms, corresponding to the individual </a:t>
            </a:r>
            <a:r>
              <a:rPr lang="en" sz="1800"/>
              <a:t>behaviors</a:t>
            </a:r>
            <a:r>
              <a:rPr lang="en" sz="1800"/>
              <a:t> and an additional random term. Specifically - s,c,a,w with weights α,β,γ,Є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Weights are params</a:t>
            </a:r>
            <a:endParaRPr sz="1800"/>
          </a:p>
        </p:txBody>
      </p:sp>
      <p:pic>
        <p:nvPicPr>
          <p:cNvPr id="181" name="Google Shape;181;p21"/>
          <p:cNvPicPr preferRelativeResize="0"/>
          <p:nvPr/>
        </p:nvPicPr>
        <p:blipFill rotWithShape="1">
          <a:blip r:embed="rId3">
            <a:alphaModFix/>
          </a:blip>
          <a:srcRect b="0" l="0" r="0" t="5944"/>
          <a:stretch/>
        </p:blipFill>
        <p:spPr>
          <a:xfrm>
            <a:off x="5461725" y="3321825"/>
            <a:ext cx="2390775" cy="14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