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90" r:id="rId3"/>
    <p:sldId id="289" r:id="rId4"/>
    <p:sldId id="291" r:id="rId5"/>
    <p:sldId id="292" r:id="rId6"/>
    <p:sldId id="293" r:id="rId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DE"/>
    <a:srgbClr val="4E26B8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8" autoAdjust="0"/>
    <p:restoredTop sz="96400" autoAdjust="0"/>
  </p:normalViewPr>
  <p:slideViewPr>
    <p:cSldViewPr snapToGrid="0">
      <p:cViewPr varScale="1">
        <p:scale>
          <a:sx n="82" d="100"/>
          <a:sy n="82" d="100"/>
        </p:scale>
        <p:origin x="1572" y="90"/>
      </p:cViewPr>
      <p:guideLst>
        <p:guide orient="horz" pos="391"/>
        <p:guide pos="4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9703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78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98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03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73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8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gif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31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31" Type="http://schemas.openxmlformats.org/officeDocument/2006/relationships/image" Target="../media/image30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gif"/><Relationship Id="rId22" Type="http://schemas.openxmlformats.org/officeDocument/2006/relationships/image" Target="../media/image21.jpe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텍스트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1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03325"/>
            <a:ext cx="9226062" cy="565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직사각형 7"/>
          <p:cNvSpPr/>
          <p:nvPr/>
        </p:nvSpPr>
        <p:spPr>
          <a:xfrm>
            <a:off x="5514242" y="26988"/>
            <a:ext cx="1200153" cy="11763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 b="1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154" name="그룹 8"/>
          <p:cNvGrpSpPr/>
          <p:nvPr/>
        </p:nvGrpSpPr>
        <p:grpSpPr>
          <a:xfrm>
            <a:off x="5496656" y="25395"/>
            <a:ext cx="3713291" cy="1177935"/>
            <a:chOff x="-1" y="-1"/>
            <a:chExt cx="3713290" cy="1177934"/>
          </a:xfrm>
        </p:grpSpPr>
        <p:grpSp>
          <p:nvGrpSpPr>
            <p:cNvPr id="150" name="그룹 24"/>
            <p:cNvGrpSpPr/>
            <p:nvPr/>
          </p:nvGrpSpPr>
          <p:grpSpPr>
            <a:xfrm>
              <a:off x="-2" y="-2"/>
              <a:ext cx="3713292" cy="1177935"/>
              <a:chOff x="0" y="0"/>
              <a:chExt cx="3713290" cy="1177934"/>
            </a:xfrm>
          </p:grpSpPr>
          <p:sp>
            <p:nvSpPr>
              <p:cNvPr id="131" name="직사각형 28"/>
              <p:cNvSpPr/>
              <p:nvPr/>
            </p:nvSpPr>
            <p:spPr>
              <a:xfrm>
                <a:off x="2472106" y="-1"/>
                <a:ext cx="414707" cy="388943"/>
              </a:xfrm>
              <a:prstGeom prst="rect">
                <a:avLst/>
              </a:prstGeom>
              <a:blipFill rotWithShape="1">
                <a:blip r:embed="rId4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32" name="직사각형 29"/>
              <p:cNvSpPr/>
              <p:nvPr/>
            </p:nvSpPr>
            <p:spPr>
              <a:xfrm>
                <a:off x="2886811" y="-1"/>
                <a:ext cx="414706" cy="388943"/>
              </a:xfrm>
              <a:prstGeom prst="rect">
                <a:avLst/>
              </a:prstGeom>
              <a:blipFill rotWithShape="1">
                <a:blip r:embed="rId5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33" name="직사각형 30"/>
              <p:cNvSpPr/>
              <p:nvPr/>
            </p:nvSpPr>
            <p:spPr>
              <a:xfrm>
                <a:off x="3298584" y="-1"/>
                <a:ext cx="414707" cy="388943"/>
              </a:xfrm>
              <a:prstGeom prst="rect">
                <a:avLst/>
              </a:prstGeom>
              <a:blipFill rotWithShape="1">
                <a:blip r:embed="rId6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34" name="직사각형 31"/>
              <p:cNvSpPr/>
              <p:nvPr/>
            </p:nvSpPr>
            <p:spPr>
              <a:xfrm>
                <a:off x="2053006" y="393703"/>
                <a:ext cx="414707" cy="388943"/>
              </a:xfrm>
              <a:prstGeom prst="rect">
                <a:avLst/>
              </a:prstGeom>
              <a:blipFill rotWithShape="1">
                <a:blip r:embed="rId7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35" name="직사각형 32"/>
              <p:cNvSpPr/>
              <p:nvPr/>
            </p:nvSpPr>
            <p:spPr>
              <a:xfrm>
                <a:off x="2472106" y="393703"/>
                <a:ext cx="414707" cy="388943"/>
              </a:xfrm>
              <a:prstGeom prst="rect">
                <a:avLst/>
              </a:prstGeom>
              <a:blipFill rotWithShape="1">
                <a:blip r:embed="rId8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36" name="직사각형 33"/>
              <p:cNvSpPr/>
              <p:nvPr/>
            </p:nvSpPr>
            <p:spPr>
              <a:xfrm>
                <a:off x="376603" y="398465"/>
                <a:ext cx="413241" cy="388942"/>
              </a:xfrm>
              <a:prstGeom prst="rect">
                <a:avLst/>
              </a:prstGeom>
              <a:blipFill rotWithShape="1">
                <a:blip r:embed="rId9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37" name="직사각형 34"/>
              <p:cNvSpPr/>
              <p:nvPr/>
            </p:nvSpPr>
            <p:spPr>
              <a:xfrm>
                <a:off x="3298584" y="393703"/>
                <a:ext cx="414707" cy="388943"/>
              </a:xfrm>
              <a:prstGeom prst="rect">
                <a:avLst/>
              </a:prstGeom>
              <a:blipFill rotWithShape="1">
                <a:blip r:embed="rId10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38" name="직사각형 35"/>
              <p:cNvSpPr/>
              <p:nvPr/>
            </p:nvSpPr>
            <p:spPr>
              <a:xfrm>
                <a:off x="2886811" y="788992"/>
                <a:ext cx="414706" cy="388942"/>
              </a:xfrm>
              <a:prstGeom prst="rect">
                <a:avLst/>
              </a:prstGeom>
              <a:blipFill rotWithShape="1">
                <a:blip r:embed="rId11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39" name="직사각형 36"/>
              <p:cNvSpPr/>
              <p:nvPr/>
            </p:nvSpPr>
            <p:spPr>
              <a:xfrm>
                <a:off x="3298584" y="788992"/>
                <a:ext cx="414707" cy="388942"/>
              </a:xfrm>
              <a:prstGeom prst="rect">
                <a:avLst/>
              </a:prstGeom>
              <a:blipFill rotWithShape="1">
                <a:blip r:embed="rId12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40" name="직사각형 37"/>
              <p:cNvSpPr/>
              <p:nvPr/>
            </p:nvSpPr>
            <p:spPr>
              <a:xfrm>
                <a:off x="1636835" y="-1"/>
                <a:ext cx="416172" cy="388943"/>
              </a:xfrm>
              <a:prstGeom prst="rect">
                <a:avLst/>
              </a:prstGeom>
              <a:blipFill rotWithShape="1">
                <a:blip r:embed="rId13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41" name="직사각형 38"/>
              <p:cNvSpPr/>
              <p:nvPr/>
            </p:nvSpPr>
            <p:spPr>
              <a:xfrm>
                <a:off x="1216270" y="-1"/>
                <a:ext cx="414706" cy="388943"/>
              </a:xfrm>
              <a:prstGeom prst="rect">
                <a:avLst/>
              </a:prstGeom>
              <a:blipFill rotWithShape="1">
                <a:blip r:embed="rId14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42" name="직사각형 39"/>
              <p:cNvSpPr/>
              <p:nvPr/>
            </p:nvSpPr>
            <p:spPr>
              <a:xfrm>
                <a:off x="2053006" y="-1"/>
                <a:ext cx="414707" cy="388943"/>
              </a:xfrm>
              <a:prstGeom prst="rect">
                <a:avLst/>
              </a:prstGeom>
              <a:blipFill rotWithShape="1">
                <a:blip r:embed="rId15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43" name="직사각형 40"/>
              <p:cNvSpPr/>
              <p:nvPr/>
            </p:nvSpPr>
            <p:spPr>
              <a:xfrm>
                <a:off x="1636835" y="393703"/>
                <a:ext cx="416172" cy="388943"/>
              </a:xfrm>
              <a:prstGeom prst="rect">
                <a:avLst/>
              </a:prstGeom>
              <a:blipFill rotWithShape="1">
                <a:blip r:embed="rId16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44" name="직사각형 41"/>
              <p:cNvSpPr/>
              <p:nvPr/>
            </p:nvSpPr>
            <p:spPr>
              <a:xfrm>
                <a:off x="1636835" y="788992"/>
                <a:ext cx="416172" cy="388942"/>
              </a:xfrm>
              <a:prstGeom prst="rect">
                <a:avLst/>
              </a:prstGeom>
              <a:blipFill rotWithShape="1">
                <a:blip r:embed="rId17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45" name="직사각형 42"/>
              <p:cNvSpPr/>
              <p:nvPr/>
            </p:nvSpPr>
            <p:spPr>
              <a:xfrm>
                <a:off x="2053006" y="788992"/>
                <a:ext cx="414707" cy="388942"/>
              </a:xfrm>
              <a:prstGeom prst="rect">
                <a:avLst/>
              </a:prstGeom>
              <a:blipFill rotWithShape="1">
                <a:blip r:embed="rId18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46" name="직사각형 43"/>
              <p:cNvSpPr/>
              <p:nvPr/>
            </p:nvSpPr>
            <p:spPr>
              <a:xfrm>
                <a:off x="2472106" y="788992"/>
                <a:ext cx="414707" cy="388942"/>
              </a:xfrm>
              <a:prstGeom prst="rect">
                <a:avLst/>
              </a:prstGeom>
              <a:blipFill rotWithShape="1">
                <a:blip r:embed="rId19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47" name="직사각형 44"/>
              <p:cNvSpPr/>
              <p:nvPr/>
            </p:nvSpPr>
            <p:spPr>
              <a:xfrm>
                <a:off x="2886811" y="393703"/>
                <a:ext cx="414706" cy="388943"/>
              </a:xfrm>
              <a:prstGeom prst="rect">
                <a:avLst/>
              </a:prstGeom>
              <a:blipFill rotWithShape="1">
                <a:blip r:embed="rId20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48" name="직사각형 45"/>
              <p:cNvSpPr/>
              <p:nvPr/>
            </p:nvSpPr>
            <p:spPr>
              <a:xfrm>
                <a:off x="1216270" y="393703"/>
                <a:ext cx="414706" cy="388943"/>
              </a:xfrm>
              <a:prstGeom prst="rect">
                <a:avLst/>
              </a:prstGeom>
              <a:blipFill rotWithShape="1">
                <a:blip r:embed="rId21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  <p:sp>
            <p:nvSpPr>
              <p:cNvPr id="149" name="직사각형 46"/>
              <p:cNvSpPr/>
              <p:nvPr/>
            </p:nvSpPr>
            <p:spPr>
              <a:xfrm>
                <a:off x="-1" y="-1"/>
                <a:ext cx="789844" cy="388943"/>
              </a:xfrm>
              <a:prstGeom prst="rect">
                <a:avLst/>
              </a:prstGeom>
              <a:blipFill rotWithShape="1">
                <a:blip r:embed="rId22"/>
                <a:srcRect/>
                <a:stretch>
                  <a:fillRect/>
                </a:stretch>
              </a:blipFill>
              <a:ln w="2540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맑은 고딕"/>
                  </a:defRPr>
                </a:pPr>
                <a:endParaRPr/>
              </a:p>
            </p:txBody>
          </p:sp>
        </p:grpSp>
        <p:sp>
          <p:nvSpPr>
            <p:cNvPr id="151" name="직사각형 25"/>
            <p:cNvSpPr/>
            <p:nvPr/>
          </p:nvSpPr>
          <p:spPr>
            <a:xfrm>
              <a:off x="1214803" y="788992"/>
              <a:ext cx="414707" cy="388939"/>
            </a:xfrm>
            <a:prstGeom prst="rect">
              <a:avLst/>
            </a:prstGeom>
            <a:blipFill rotWithShape="1">
              <a:blip r:embed="rId23"/>
              <a:srcRect/>
              <a:stretch>
                <a:fillRect/>
              </a:stretch>
            </a:blip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52" name="직사각형 26"/>
            <p:cNvSpPr/>
            <p:nvPr/>
          </p:nvSpPr>
          <p:spPr>
            <a:xfrm>
              <a:off x="791307" y="3176"/>
              <a:ext cx="414706" cy="388941"/>
            </a:xfrm>
            <a:prstGeom prst="rect">
              <a:avLst/>
            </a:prstGeom>
            <a:blipFill rotWithShape="1">
              <a:blip r:embed="rId24"/>
              <a:srcRect/>
              <a:stretch>
                <a:fillRect/>
              </a:stretch>
            </a:blip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53" name="직사각형 27"/>
            <p:cNvSpPr/>
            <p:nvPr/>
          </p:nvSpPr>
          <p:spPr>
            <a:xfrm>
              <a:off x="791307" y="396876"/>
              <a:ext cx="414706" cy="388940"/>
            </a:xfrm>
            <a:prstGeom prst="rect">
              <a:avLst/>
            </a:prstGeom>
            <a:blipFill rotWithShape="1">
              <a:blip r:embed="rId25"/>
              <a:srcRect/>
              <a:stretch>
                <a:fillRect/>
              </a:stretch>
            </a:blip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</p:grpSp>
      <p:sp>
        <p:nvSpPr>
          <p:cNvPr id="155" name="직사각형 13"/>
          <p:cNvSpPr/>
          <p:nvPr/>
        </p:nvSpPr>
        <p:spPr>
          <a:xfrm rot="10800000">
            <a:off x="5860" y="1357311"/>
            <a:ext cx="9220203" cy="1806578"/>
          </a:xfrm>
          <a:prstGeom prst="rect">
            <a:avLst/>
          </a:prstGeom>
          <a:gradFill>
            <a:gsLst>
              <a:gs pos="0">
                <a:srgbClr val="2C5D98">
                  <a:alpha val="57647"/>
                </a:srgbClr>
              </a:gs>
              <a:gs pos="80000">
                <a:srgbClr val="5D91D1">
                  <a:alpha val="71765"/>
                </a:srgbClr>
              </a:gs>
              <a:gs pos="100000">
                <a:srgbClr val="9EBFE6">
                  <a:alpha val="64999"/>
                </a:srgbClr>
              </a:gs>
            </a:gsLst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863600"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6" name="직사각형 14"/>
          <p:cNvSpPr/>
          <p:nvPr/>
        </p:nvSpPr>
        <p:spPr>
          <a:xfrm>
            <a:off x="2592264" y="26988"/>
            <a:ext cx="1459528" cy="1176339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 b="1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57" name="직사각형 15"/>
          <p:cNvSpPr/>
          <p:nvPr/>
        </p:nvSpPr>
        <p:spPr>
          <a:xfrm>
            <a:off x="4402016" y="26985"/>
            <a:ext cx="1213341" cy="1200155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 b="1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58" name="직사각형 16"/>
          <p:cNvSpPr/>
          <p:nvPr/>
        </p:nvSpPr>
        <p:spPr>
          <a:xfrm>
            <a:off x="257907" y="214313"/>
            <a:ext cx="1661748" cy="850901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 b="1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59" name="직사각형 17"/>
          <p:cNvSpPr/>
          <p:nvPr/>
        </p:nvSpPr>
        <p:spPr>
          <a:xfrm>
            <a:off x="1254370" y="3175"/>
            <a:ext cx="1362811" cy="1200150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 b="1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60" name="직사각형 19"/>
          <p:cNvSpPr/>
          <p:nvPr/>
        </p:nvSpPr>
        <p:spPr>
          <a:xfrm>
            <a:off x="1975336" y="179387"/>
            <a:ext cx="616930" cy="919163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 b="1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61" name="직사각형 20"/>
          <p:cNvSpPr/>
          <p:nvPr/>
        </p:nvSpPr>
        <p:spPr>
          <a:xfrm>
            <a:off x="2908790" y="130176"/>
            <a:ext cx="1315918" cy="1096963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 b="1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62" name="직사각형 22"/>
          <p:cNvSpPr/>
          <p:nvPr/>
        </p:nvSpPr>
        <p:spPr>
          <a:xfrm>
            <a:off x="5859" y="14288"/>
            <a:ext cx="1295405" cy="1189039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 b="1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63" name="직사각형 23"/>
          <p:cNvSpPr/>
          <p:nvPr/>
        </p:nvSpPr>
        <p:spPr>
          <a:xfrm>
            <a:off x="4166089" y="96837"/>
            <a:ext cx="873372" cy="1052514"/>
          </a:xfrm>
          <a:prstGeom prst="rect">
            <a:avLst/>
          </a:prstGeom>
          <a:blipFill>
            <a:blip r:embed="rId3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200" b="1"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6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79548" y="6221732"/>
            <a:ext cx="273653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13149" y="6404294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11"/>
          <p:cNvGraphicFramePr/>
          <p:nvPr/>
        </p:nvGraphicFramePr>
        <p:xfrm>
          <a:off x="0" y="71411"/>
          <a:ext cx="9144001" cy="68269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5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3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88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 b="1"/>
                        <a:t>Page Title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3175">
                      <a:solidFill>
                        <a:srgbClr val="BFBFBF"/>
                      </a:solidFill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 b="1"/>
                        <a:t>경로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endParaRPr/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 b="1"/>
                        <a:t>Page #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endParaRPr/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1025">
                <a:tc gridSpan="7">
                  <a:txBody>
                    <a:bodyPr/>
                    <a:lstStyle/>
                    <a:p>
                      <a:pPr algn="l">
                        <a:defRPr sz="9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12"/>
          <p:cNvGraphicFramePr/>
          <p:nvPr/>
        </p:nvGraphicFramePr>
        <p:xfrm>
          <a:off x="-33" y="428604"/>
          <a:ext cx="9144033" cy="64293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0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9396">
                <a:tc gridSpan="2">
                  <a:txBody>
                    <a:bodyPr/>
                    <a:lstStyle/>
                    <a:p>
                      <a:pPr algn="l">
                        <a:defRPr sz="9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12700">
                      <a:miter lim="400000"/>
                    </a:lnR>
                    <a:lnT w="3175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직사각형 8"/>
          <p:cNvSpPr/>
          <p:nvPr/>
        </p:nvSpPr>
        <p:spPr>
          <a:xfrm>
            <a:off x="-1" y="-24"/>
            <a:ext cx="9120152" cy="45719"/>
          </a:xfrm>
          <a:prstGeom prst="rect">
            <a:avLst/>
          </a:prstGeom>
          <a:solidFill>
            <a:srgbClr val="9A336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71" name="직사각형 10"/>
          <p:cNvGrpSpPr/>
          <p:nvPr/>
        </p:nvGrpSpPr>
        <p:grpSpPr>
          <a:xfrm>
            <a:off x="7452317" y="-2"/>
            <a:ext cx="504062" cy="432004"/>
            <a:chOff x="-1" y="0"/>
            <a:chExt cx="504060" cy="432002"/>
          </a:xfrm>
        </p:grpSpPr>
        <p:sp>
          <p:nvSpPr>
            <p:cNvPr id="69" name="직사각형"/>
            <p:cNvSpPr/>
            <p:nvPr/>
          </p:nvSpPr>
          <p:spPr>
            <a:xfrm>
              <a:off x="-2" y="-1"/>
              <a:ext cx="504062" cy="432004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70" name="Page ID"/>
            <p:cNvSpPr txBox="1"/>
            <p:nvPr/>
          </p:nvSpPr>
          <p:spPr>
            <a:xfrm>
              <a:off x="-2" y="30580"/>
              <a:ext cx="504062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00" b="1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Page ID</a:t>
              </a:r>
            </a:p>
          </p:txBody>
        </p:sp>
      </p:grpSp>
      <p:sp>
        <p:nvSpPr>
          <p:cNvPr id="72" name="직사각형 9"/>
          <p:cNvSpPr/>
          <p:nvPr/>
        </p:nvSpPr>
        <p:spPr>
          <a:xfrm>
            <a:off x="4397664" y="-27"/>
            <a:ext cx="4718976" cy="6101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13149" y="6404294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슬라이드 번호 개체 틀 5"/>
          <p:cNvSpPr>
            <a:spLocks noGrp="1"/>
          </p:cNvSpPr>
          <p:nvPr userDrawn="1"/>
        </p:nvSpPr>
        <p:spPr>
          <a:xfrm>
            <a:off x="8615307" y="87623"/>
            <a:ext cx="400483" cy="29587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6C3A57F-78E6-4C97-AE10-BBBBD5B252E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표 11"/>
          <p:cNvGraphicFramePr/>
          <p:nvPr/>
        </p:nvGraphicFramePr>
        <p:xfrm>
          <a:off x="0" y="71411"/>
          <a:ext cx="9144001" cy="68269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5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88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 b="1"/>
                        <a:t>Page Title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3175">
                      <a:solidFill>
                        <a:srgbClr val="BFBFBF"/>
                      </a:solidFill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 b="1"/>
                        <a:t>경로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/>
                      </a:pPr>
                      <a:endParaRPr/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 b="1"/>
                        <a:t>page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endParaRPr/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1025">
                <a:tc gridSpan="7">
                  <a:txBody>
                    <a:bodyPr/>
                    <a:lstStyle/>
                    <a:p>
                      <a:pPr algn="l">
                        <a:defRPr sz="9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12"/>
          <p:cNvGraphicFramePr/>
          <p:nvPr/>
        </p:nvGraphicFramePr>
        <p:xfrm>
          <a:off x="-33" y="428604"/>
          <a:ext cx="9144033" cy="64293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144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396"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BFBFBF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"/>
          <p:cNvSpPr/>
          <p:nvPr/>
        </p:nvSpPr>
        <p:spPr>
          <a:xfrm>
            <a:off x="-1" y="-24"/>
            <a:ext cx="9120152" cy="45719"/>
          </a:xfrm>
          <a:prstGeom prst="rect">
            <a:avLst/>
          </a:prstGeom>
          <a:solidFill>
            <a:srgbClr val="9A336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83" name="직사각형 9"/>
          <p:cNvSpPr/>
          <p:nvPr/>
        </p:nvSpPr>
        <p:spPr>
          <a:xfrm>
            <a:off x="4397664" y="-27"/>
            <a:ext cx="4718976" cy="6101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9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3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102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13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제목 1"/>
          <p:cNvSpPr txBox="1"/>
          <p:nvPr/>
        </p:nvSpPr>
        <p:spPr>
          <a:xfrm>
            <a:off x="125763" y="1609565"/>
            <a:ext cx="8892480" cy="1291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defRPr sz="2400" b="1">
                <a:solidFill>
                  <a:srgbClr val="FFFFFF"/>
                </a:solidFill>
                <a:latin typeface="HY동녘M"/>
                <a:ea typeface="HY동녘M"/>
                <a:cs typeface="HY동녘M"/>
                <a:sym typeface="HY동녘M"/>
              </a:defRPr>
            </a:lvl1pPr>
          </a:lstStyle>
          <a:p>
            <a:r>
              <a:rPr lang="en-US" dirty="0" smtClean="0"/>
              <a:t>Sport Toto</a:t>
            </a:r>
            <a:endParaRPr dirty="0"/>
          </a:p>
        </p:txBody>
      </p:sp>
      <p:sp>
        <p:nvSpPr>
          <p:cNvPr id="175" name="TextBox 3"/>
          <p:cNvSpPr txBox="1"/>
          <p:nvPr/>
        </p:nvSpPr>
        <p:spPr>
          <a:xfrm>
            <a:off x="323526" y="4725144"/>
            <a:ext cx="4248477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solidFill>
                  <a:srgbClr val="0070C0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dirty="0" smtClean="0">
                <a:solidFill>
                  <a:srgbClr val="0070C0"/>
                </a:solidFill>
              </a:rPr>
              <a:t>Sports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+ </a:t>
            </a:r>
            <a:r>
              <a:rPr lang="en-US" dirty="0" smtClean="0">
                <a:solidFill>
                  <a:srgbClr val="808080"/>
                </a:solidFill>
              </a:rPr>
              <a:t>Toto </a:t>
            </a:r>
            <a:r>
              <a:rPr dirty="0" smtClean="0">
                <a:solidFill>
                  <a:srgbClr val="000000"/>
                </a:solidFill>
              </a:rPr>
              <a:t>= </a:t>
            </a:r>
            <a:r>
              <a:rPr lang="en-US" dirty="0" err="1" smtClean="0"/>
              <a:t>S</a:t>
            </a:r>
            <a:r>
              <a:rPr lang="en-US" dirty="0" err="1" smtClean="0">
                <a:solidFill>
                  <a:srgbClr val="808080"/>
                </a:solidFill>
              </a:rPr>
              <a:t>to</a:t>
            </a:r>
            <a:r>
              <a:rPr lang="en-US" dirty="0" smtClean="0">
                <a:solidFill>
                  <a:srgbClr val="808080"/>
                </a:solidFill>
              </a:rPr>
              <a:t>(</a:t>
            </a:r>
            <a:r>
              <a:rPr lang="ko-KR" altLang="en-US" dirty="0" smtClean="0">
                <a:solidFill>
                  <a:srgbClr val="808080"/>
                </a:solidFill>
              </a:rPr>
              <a:t>가제</a:t>
            </a:r>
            <a:r>
              <a:rPr lang="en-US" altLang="ko-KR" dirty="0">
                <a:solidFill>
                  <a:srgbClr val="808080"/>
                </a:solidFill>
              </a:rPr>
              <a:t>)</a:t>
            </a:r>
            <a:endParaRPr dirty="0">
              <a:solidFill>
                <a:srgbClr val="808080"/>
              </a:solidFill>
            </a:endParaRPr>
          </a:p>
        </p:txBody>
      </p:sp>
      <p:sp>
        <p:nvSpPr>
          <p:cNvPr id="176" name="TextBox 5"/>
          <p:cNvSpPr txBox="1"/>
          <p:nvPr/>
        </p:nvSpPr>
        <p:spPr>
          <a:xfrm>
            <a:off x="7286595" y="2631038"/>
            <a:ext cx="178595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  <a:r>
              <a:rPr dirty="0"/>
              <a:t>V </a:t>
            </a:r>
            <a:r>
              <a:rPr dirty="0" smtClean="0"/>
              <a:t>0.</a:t>
            </a:r>
            <a:r>
              <a:rPr lang="en-US" dirty="0" smtClean="0"/>
              <a:t>1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804624"/>
            <a:ext cx="6021337" cy="4330551"/>
          </a:xfrm>
          <a:prstGeom prst="rect">
            <a:avLst/>
          </a:prstGeom>
        </p:spPr>
      </p:pic>
      <p:sp>
        <p:nvSpPr>
          <p:cNvPr id="258" name="제목 1"/>
          <p:cNvSpPr txBox="1"/>
          <p:nvPr/>
        </p:nvSpPr>
        <p:spPr>
          <a:xfrm>
            <a:off x="785783" y="75167"/>
            <a:ext cx="5857921" cy="28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1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dirty="0" smtClean="0"/>
              <a:t>메인</a:t>
            </a:r>
            <a:endParaRPr dirty="0"/>
          </a:p>
        </p:txBody>
      </p:sp>
      <p:sp>
        <p:nvSpPr>
          <p:cNvPr id="259" name="제목 1"/>
          <p:cNvSpPr txBox="1"/>
          <p:nvPr/>
        </p:nvSpPr>
        <p:spPr>
          <a:xfrm>
            <a:off x="3214676" y="75167"/>
            <a:ext cx="4572037" cy="35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1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dirty="0" err="1" smtClean="0"/>
              <a:t>메인화면</a:t>
            </a:r>
            <a:endParaRPr dirty="0"/>
          </a:p>
        </p:txBody>
      </p:sp>
      <p:graphicFrame>
        <p:nvGraphicFramePr>
          <p:cNvPr id="260" name="표 8"/>
          <p:cNvGraphicFramePr/>
          <p:nvPr>
            <p:extLst>
              <p:ext uri="{D42A27DB-BD31-4B8C-83A1-F6EECF244321}">
                <p14:modId xmlns:p14="http://schemas.microsoft.com/office/powerpoint/2010/main" val="2638506654"/>
              </p:ext>
            </p:extLst>
          </p:nvPr>
        </p:nvGraphicFramePr>
        <p:xfrm>
          <a:off x="6643702" y="428604"/>
          <a:ext cx="2500298" cy="20421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/>
                        <a:t>Description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ID/PW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찾기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메뉴리스트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배팅하기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프로토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승부식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승무패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랭킹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고객의 소리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프로토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승부식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＂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출첵 버튼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10,000p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시 이후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회만 가능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022952"/>
                  </a:ext>
                </a:extLst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3734150" y="866160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17066" y="3262649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17928" y="1797265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86380" y="1804198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08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5" y="866160"/>
            <a:ext cx="5351816" cy="4589166"/>
          </a:xfrm>
          <a:prstGeom prst="rect">
            <a:avLst/>
          </a:prstGeom>
        </p:spPr>
      </p:pic>
      <p:sp>
        <p:nvSpPr>
          <p:cNvPr id="258" name="제목 1"/>
          <p:cNvSpPr txBox="1"/>
          <p:nvPr/>
        </p:nvSpPr>
        <p:spPr>
          <a:xfrm>
            <a:off x="785783" y="75167"/>
            <a:ext cx="5857921" cy="28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1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dirty="0" smtClean="0"/>
              <a:t>회원가입</a:t>
            </a:r>
            <a:endParaRPr dirty="0"/>
          </a:p>
        </p:txBody>
      </p:sp>
      <p:sp>
        <p:nvSpPr>
          <p:cNvPr id="259" name="제목 1"/>
          <p:cNvSpPr txBox="1"/>
          <p:nvPr/>
        </p:nvSpPr>
        <p:spPr>
          <a:xfrm>
            <a:off x="3214676" y="75167"/>
            <a:ext cx="4572037" cy="35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1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회원가입</a:t>
            </a:r>
            <a:endParaRPr dirty="0"/>
          </a:p>
        </p:txBody>
      </p:sp>
      <p:graphicFrame>
        <p:nvGraphicFramePr>
          <p:cNvPr id="260" name="표 8"/>
          <p:cNvGraphicFramePr/>
          <p:nvPr>
            <p:extLst>
              <p:ext uri="{D42A27DB-BD31-4B8C-83A1-F6EECF244321}">
                <p14:modId xmlns:p14="http://schemas.microsoft.com/office/powerpoint/2010/main" val="1504323911"/>
              </p:ext>
            </p:extLst>
          </p:nvPr>
        </p:nvGraphicFramePr>
        <p:xfrm>
          <a:off x="6643702" y="428604"/>
          <a:ext cx="2500298" cy="12801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/>
                        <a:t>Description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핸드폰번호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중복검사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ID/PW(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중복검사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비번 암호화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휴대폰 인증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필요없음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회원 가입시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50,000p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기본지급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317066" y="2793839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33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제목 1"/>
          <p:cNvSpPr txBox="1"/>
          <p:nvPr/>
        </p:nvSpPr>
        <p:spPr>
          <a:xfrm>
            <a:off x="785783" y="75167"/>
            <a:ext cx="5857921" cy="28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1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dirty="0" smtClean="0"/>
              <a:t>프로토승부식</a:t>
            </a:r>
            <a:endParaRPr dirty="0"/>
          </a:p>
        </p:txBody>
      </p:sp>
      <p:sp>
        <p:nvSpPr>
          <p:cNvPr id="259" name="제목 1"/>
          <p:cNvSpPr txBox="1"/>
          <p:nvPr/>
        </p:nvSpPr>
        <p:spPr>
          <a:xfrm>
            <a:off x="3214676" y="75167"/>
            <a:ext cx="4572037" cy="35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1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프로토승부식</a:t>
            </a:r>
            <a:r>
              <a:rPr lang="en-US" altLang="ko-KR" dirty="0" smtClean="0"/>
              <a:t>1</a:t>
            </a:r>
            <a:endParaRPr dirty="0"/>
          </a:p>
        </p:txBody>
      </p:sp>
      <p:graphicFrame>
        <p:nvGraphicFramePr>
          <p:cNvPr id="260" name="표 8"/>
          <p:cNvGraphicFramePr/>
          <p:nvPr>
            <p:extLst>
              <p:ext uri="{D42A27DB-BD31-4B8C-83A1-F6EECF244321}">
                <p14:modId xmlns:p14="http://schemas.microsoft.com/office/powerpoint/2010/main" val="3482306612"/>
              </p:ext>
            </p:extLst>
          </p:nvPr>
        </p:nvGraphicFramePr>
        <p:xfrm>
          <a:off x="6643702" y="428604"/>
          <a:ext cx="2500298" cy="2987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/>
                        <a:t>Description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게임설명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배팅 가능 리스트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배당금 선택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천원단위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승리를 예상하는 팀에 배당금 클릭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한게임에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두팀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이상을 골라야 배팅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두팀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이상 선택해서 맞출 수 있는 확률은 매우 낮으나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모두 맞췄을 경우 배팅한 배율만큼 포인트를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얻을수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있음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무승부일경우 배당을 계산하지 않고 제외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핸디캡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예를들어서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팀에 핸디캡이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점일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A:B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팀이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2:4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점수가 나면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팀 핸디캡 때문에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5:4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인정해서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팀 승리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U.O 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예를 들어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U..O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대상이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골이면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팀과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팀의 골득실 차이가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골 미만일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Under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선택한쪽이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승리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같은경이에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중복으로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배팅할수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없음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울산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전북 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821852" y="1485120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32337"/>
              </p:ext>
            </p:extLst>
          </p:nvPr>
        </p:nvGraphicFramePr>
        <p:xfrm>
          <a:off x="343593" y="1796011"/>
          <a:ext cx="6096000" cy="4683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7508601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053238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94233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382219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719532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267877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160464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07416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U.O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배당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NBA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5/18(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휴즈턴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밀워키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0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야구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5/18(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핸디캡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NC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(+3</a:t>
                      </a:r>
                      <a:r>
                        <a:rPr lang="ko-KR" altLang="en-US" dirty="0" smtClean="0"/>
                        <a:t>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두산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5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5/18(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우리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대한항공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8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축구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5/18(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핸디캡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울산 </a:t>
                      </a:r>
                      <a:r>
                        <a:rPr lang="en-US" altLang="ko-KR" dirty="0" smtClean="0"/>
                        <a:t>(+1</a:t>
                      </a:r>
                      <a:r>
                        <a:rPr lang="ko-KR" altLang="en-US" dirty="0" smtClean="0"/>
                        <a:t>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0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해외축구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5/18(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토트넘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레알마드리드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5/18(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핸디캡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양키스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</a:t>
                      </a:r>
                      <a:r>
                        <a:rPr lang="ko-KR" altLang="en-US" dirty="0" err="1" smtClean="0"/>
                        <a:t>다져스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NBA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5/18(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댈러스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뉴욕닉스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86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농구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5/18(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전자랜드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부산</a:t>
                      </a:r>
                      <a:r>
                        <a:rPr lang="en-US" altLang="ko-KR" dirty="0" smtClean="0"/>
                        <a:t>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5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축구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5/18(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U.O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U(1.6)</a:t>
                      </a:r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울산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(2.5</a:t>
                      </a:r>
                      <a:r>
                        <a:rPr lang="ko-KR" altLang="en-US" dirty="0" smtClean="0"/>
                        <a:t>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O(1.7)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7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야구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5/18(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롯데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4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804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제목 1"/>
          <p:cNvSpPr txBox="1"/>
          <p:nvPr/>
        </p:nvSpPr>
        <p:spPr>
          <a:xfrm>
            <a:off x="785783" y="75167"/>
            <a:ext cx="5857921" cy="28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1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dirty="0" smtClean="0"/>
              <a:t>프로토승부식</a:t>
            </a:r>
            <a:endParaRPr dirty="0"/>
          </a:p>
        </p:txBody>
      </p:sp>
      <p:sp>
        <p:nvSpPr>
          <p:cNvPr id="259" name="제목 1"/>
          <p:cNvSpPr txBox="1"/>
          <p:nvPr/>
        </p:nvSpPr>
        <p:spPr>
          <a:xfrm>
            <a:off x="3214676" y="75167"/>
            <a:ext cx="4572037" cy="35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1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프로토승부식</a:t>
            </a:r>
            <a:r>
              <a:rPr lang="en-US" altLang="ko-KR" dirty="0" smtClean="0"/>
              <a:t>2</a:t>
            </a:r>
            <a:endParaRPr dirty="0"/>
          </a:p>
        </p:txBody>
      </p:sp>
      <p:graphicFrame>
        <p:nvGraphicFramePr>
          <p:cNvPr id="260" name="표 8"/>
          <p:cNvGraphicFramePr/>
          <p:nvPr>
            <p:extLst>
              <p:ext uri="{D42A27DB-BD31-4B8C-83A1-F6EECF244321}">
                <p14:modId xmlns:p14="http://schemas.microsoft.com/office/powerpoint/2010/main" val="967204877"/>
              </p:ext>
            </p:extLst>
          </p:nvPr>
        </p:nvGraphicFramePr>
        <p:xfrm>
          <a:off x="6643702" y="428604"/>
          <a:ext cx="2500298" cy="29260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/>
                        <a:t>Description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배팅 가능 리스트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선택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한번터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해제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나의 포인트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현재나의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포인트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168742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금일 투자가능 포인트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30,000p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넘길수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없음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333272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배당금 선택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천원단위만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114940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적중시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배당률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선택한 객체에 비율의 합산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394020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적중시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배당금액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배팅액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적중시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배당률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352196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배팅버튼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같은 카테고리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중복에러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금일 투자 가능 포인트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30,000p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초과시 에러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- 2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 미만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에러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9749"/>
                  </a:ext>
                </a:extLst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1458935" y="2028327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81082"/>
              </p:ext>
            </p:extLst>
          </p:nvPr>
        </p:nvGraphicFramePr>
        <p:xfrm>
          <a:off x="450750" y="1913536"/>
          <a:ext cx="3019280" cy="26123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7410">
                  <a:extLst>
                    <a:ext uri="{9D8B030D-6E8A-4147-A177-3AD203B41FA5}">
                      <a16:colId xmlns:a16="http://schemas.microsoft.com/office/drawing/2014/main" val="3750860196"/>
                    </a:ext>
                  </a:extLst>
                </a:gridCol>
                <a:gridCol w="377410">
                  <a:extLst>
                    <a:ext uri="{9D8B030D-6E8A-4147-A177-3AD203B41FA5}">
                      <a16:colId xmlns:a16="http://schemas.microsoft.com/office/drawing/2014/main" val="3005323882"/>
                    </a:ext>
                  </a:extLst>
                </a:gridCol>
                <a:gridCol w="377410">
                  <a:extLst>
                    <a:ext uri="{9D8B030D-6E8A-4147-A177-3AD203B41FA5}">
                      <a16:colId xmlns:a16="http://schemas.microsoft.com/office/drawing/2014/main" val="1349423312"/>
                    </a:ext>
                  </a:extLst>
                </a:gridCol>
                <a:gridCol w="377410">
                  <a:extLst>
                    <a:ext uri="{9D8B030D-6E8A-4147-A177-3AD203B41FA5}">
                      <a16:colId xmlns:a16="http://schemas.microsoft.com/office/drawing/2014/main" val="438221917"/>
                    </a:ext>
                  </a:extLst>
                </a:gridCol>
                <a:gridCol w="377410">
                  <a:extLst>
                    <a:ext uri="{9D8B030D-6E8A-4147-A177-3AD203B41FA5}">
                      <a16:colId xmlns:a16="http://schemas.microsoft.com/office/drawing/2014/main" val="3887195327"/>
                    </a:ext>
                  </a:extLst>
                </a:gridCol>
                <a:gridCol w="377410">
                  <a:extLst>
                    <a:ext uri="{9D8B030D-6E8A-4147-A177-3AD203B41FA5}">
                      <a16:colId xmlns:a16="http://schemas.microsoft.com/office/drawing/2014/main" val="2826787712"/>
                    </a:ext>
                  </a:extLst>
                </a:gridCol>
                <a:gridCol w="377410">
                  <a:extLst>
                    <a:ext uri="{9D8B030D-6E8A-4147-A177-3AD203B41FA5}">
                      <a16:colId xmlns:a16="http://schemas.microsoft.com/office/drawing/2014/main" val="1416046497"/>
                    </a:ext>
                  </a:extLst>
                </a:gridCol>
                <a:gridCol w="377410">
                  <a:extLst>
                    <a:ext uri="{9D8B030D-6E8A-4147-A177-3AD203B41FA5}">
                      <a16:colId xmlns:a16="http://schemas.microsoft.com/office/drawing/2014/main" val="1107416367"/>
                    </a:ext>
                  </a:extLst>
                </a:gridCol>
              </a:tblGrid>
              <a:tr h="173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구분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날짜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타입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배당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A</a:t>
                      </a:r>
                      <a:r>
                        <a:rPr lang="ko-KR" altLang="en-US" sz="500" dirty="0" smtClean="0"/>
                        <a:t>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U.O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B</a:t>
                      </a:r>
                      <a:r>
                        <a:rPr lang="ko-KR" altLang="en-US" sz="500" dirty="0" smtClean="0"/>
                        <a:t>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배당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29587"/>
                  </a:ext>
                </a:extLst>
              </a:tr>
              <a:tr h="173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NBA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5/18(</a:t>
                      </a:r>
                      <a:r>
                        <a:rPr lang="ko-KR" altLang="en-US" sz="500" dirty="0" smtClean="0"/>
                        <a:t>월</a:t>
                      </a:r>
                      <a:r>
                        <a:rPr lang="en-US" altLang="ko-KR" sz="500" dirty="0" smtClean="0"/>
                        <a:t>)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일반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1.2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 smtClean="0"/>
                        <a:t>휴즈턴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밀워키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1.7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00581"/>
                  </a:ext>
                </a:extLst>
              </a:tr>
              <a:tr h="217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야구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/>
                        <a:t>5/18(</a:t>
                      </a:r>
                      <a:r>
                        <a:rPr lang="ko-KR" altLang="en-US" sz="500" dirty="0" smtClean="0"/>
                        <a:t>월</a:t>
                      </a:r>
                      <a:r>
                        <a:rPr lang="en-US" altLang="ko-KR" sz="500" dirty="0" smtClean="0"/>
                        <a:t>)</a:t>
                      </a:r>
                      <a:endParaRPr lang="ko-KR" altLang="en-US" sz="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핸디캡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1.4</a:t>
                      </a:r>
                      <a:endParaRPr lang="ko-KR" altLang="en-US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NC</a:t>
                      </a:r>
                    </a:p>
                    <a:p>
                      <a:pPr algn="ctr" latinLnBrk="1"/>
                      <a:r>
                        <a:rPr lang="en-US" altLang="ko-KR" sz="500" dirty="0" smtClean="0"/>
                        <a:t>(+3</a:t>
                      </a:r>
                      <a:r>
                        <a:rPr lang="ko-KR" altLang="en-US" sz="500" dirty="0" smtClean="0"/>
                        <a:t>점</a:t>
                      </a:r>
                      <a:r>
                        <a:rPr lang="en-US" altLang="ko-KR" sz="500" dirty="0" smtClean="0"/>
                        <a:t>)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두산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1.5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54121"/>
                  </a:ext>
                </a:extLst>
              </a:tr>
              <a:tr h="19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배구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/>
                        <a:t>5/18(</a:t>
                      </a:r>
                      <a:r>
                        <a:rPr lang="ko-KR" altLang="en-US" sz="500" dirty="0" smtClean="0"/>
                        <a:t>월</a:t>
                      </a:r>
                      <a:r>
                        <a:rPr lang="en-US" altLang="ko-KR" sz="500" dirty="0" smtClean="0"/>
                        <a:t>)</a:t>
                      </a:r>
                      <a:endParaRPr lang="ko-KR" altLang="en-US" sz="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1.5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우리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대한항공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4.8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86585"/>
                  </a:ext>
                </a:extLst>
              </a:tr>
              <a:tr h="217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축구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/>
                        <a:t>5/18(</a:t>
                      </a:r>
                      <a:r>
                        <a:rPr lang="ko-KR" altLang="en-US" sz="500" dirty="0" smtClean="0"/>
                        <a:t>월</a:t>
                      </a:r>
                      <a:r>
                        <a:rPr lang="en-US" altLang="ko-KR" sz="500" dirty="0" smtClean="0"/>
                        <a:t>)</a:t>
                      </a:r>
                      <a:endParaRPr lang="ko-KR" altLang="en-US" sz="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핸디캡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2.2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울산 </a:t>
                      </a:r>
                      <a:r>
                        <a:rPr lang="en-US" altLang="ko-KR" sz="500" dirty="0" smtClean="0"/>
                        <a:t>(+1</a:t>
                      </a:r>
                      <a:r>
                        <a:rPr lang="ko-KR" altLang="en-US" sz="500" dirty="0" smtClean="0"/>
                        <a:t>점</a:t>
                      </a:r>
                      <a:r>
                        <a:rPr lang="en-US" altLang="ko-KR" sz="500" dirty="0" smtClean="0"/>
                        <a:t>)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전북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1.4</a:t>
                      </a:r>
                      <a:endParaRPr lang="ko-KR" altLang="en-US" sz="5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050713"/>
                  </a:ext>
                </a:extLst>
              </a:tr>
              <a:tr h="217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해외축구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/>
                        <a:t>5/18(</a:t>
                      </a:r>
                      <a:r>
                        <a:rPr lang="ko-KR" altLang="en-US" sz="500" dirty="0" smtClean="0"/>
                        <a:t>월</a:t>
                      </a:r>
                      <a:r>
                        <a:rPr lang="en-US" altLang="ko-KR" sz="500" dirty="0" smtClean="0"/>
                        <a:t>)</a:t>
                      </a:r>
                      <a:endParaRPr lang="ko-KR" altLang="en-US" sz="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일반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1.3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토트넘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레알마드리드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1.4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4463"/>
                  </a:ext>
                </a:extLst>
              </a:tr>
              <a:tr h="19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MLB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/>
                        <a:t>5/18(</a:t>
                      </a:r>
                      <a:r>
                        <a:rPr lang="ko-KR" altLang="en-US" sz="500" dirty="0" smtClean="0"/>
                        <a:t>월</a:t>
                      </a:r>
                      <a:r>
                        <a:rPr lang="en-US" altLang="ko-KR" sz="500" dirty="0" smtClean="0"/>
                        <a:t>)</a:t>
                      </a:r>
                      <a:endParaRPr lang="ko-KR" altLang="en-US" sz="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/>
                        <a:t>핸디캡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1.5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 smtClean="0"/>
                        <a:t>양키스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LA</a:t>
                      </a:r>
                      <a:r>
                        <a:rPr lang="ko-KR" altLang="en-US" sz="500" dirty="0" err="1" smtClean="0"/>
                        <a:t>다져스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1.5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91107"/>
                  </a:ext>
                </a:extLst>
              </a:tr>
              <a:tr h="19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NBA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/>
                        <a:t>5/18(</a:t>
                      </a:r>
                      <a:r>
                        <a:rPr lang="ko-KR" altLang="en-US" sz="500" dirty="0" smtClean="0"/>
                        <a:t>월</a:t>
                      </a:r>
                      <a:r>
                        <a:rPr lang="en-US" altLang="ko-KR" sz="500" dirty="0" smtClean="0"/>
                        <a:t>)</a:t>
                      </a:r>
                      <a:endParaRPr lang="ko-KR" altLang="en-US" sz="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일반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1.9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댈러스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 smtClean="0"/>
                        <a:t>뉴욕닉스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2.2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863840"/>
                  </a:ext>
                </a:extLst>
              </a:tr>
              <a:tr h="19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농구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/>
                        <a:t>5/18(</a:t>
                      </a:r>
                      <a:r>
                        <a:rPr lang="ko-KR" altLang="en-US" sz="500" dirty="0" smtClean="0"/>
                        <a:t>월</a:t>
                      </a:r>
                      <a:r>
                        <a:rPr lang="en-US" altLang="ko-KR" sz="500" dirty="0" smtClean="0"/>
                        <a:t>)</a:t>
                      </a:r>
                      <a:endParaRPr lang="ko-KR" altLang="en-US" sz="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일반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2.6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전자랜드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부산</a:t>
                      </a:r>
                      <a:r>
                        <a:rPr lang="en-US" altLang="ko-KR" sz="500" dirty="0" smtClean="0"/>
                        <a:t>KT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1.3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57146"/>
                  </a:ext>
                </a:extLst>
              </a:tr>
              <a:tr h="173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축구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/>
                        <a:t>5/18(</a:t>
                      </a:r>
                      <a:r>
                        <a:rPr lang="ko-KR" altLang="en-US" sz="500" dirty="0" smtClean="0"/>
                        <a:t>월</a:t>
                      </a:r>
                      <a:r>
                        <a:rPr lang="en-US" altLang="ko-KR" sz="500" dirty="0" smtClean="0"/>
                        <a:t>)</a:t>
                      </a:r>
                      <a:endParaRPr lang="ko-KR" altLang="en-US" sz="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U.O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U(1.6)</a:t>
                      </a:r>
                      <a:endParaRPr lang="ko-KR" altLang="en-US" sz="500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울산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(2.5</a:t>
                      </a:r>
                      <a:r>
                        <a:rPr lang="ko-KR" altLang="en-US" sz="500" dirty="0" smtClean="0"/>
                        <a:t>골</a:t>
                      </a:r>
                      <a:r>
                        <a:rPr lang="en-US" altLang="ko-KR" sz="500" dirty="0" smtClean="0"/>
                        <a:t>)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전북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O(1.7)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72302"/>
                  </a:ext>
                </a:extLst>
              </a:tr>
              <a:tr h="173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야구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/>
                        <a:t>5/18(</a:t>
                      </a:r>
                      <a:r>
                        <a:rPr lang="ko-KR" altLang="en-US" sz="500" dirty="0" smtClean="0"/>
                        <a:t>월</a:t>
                      </a:r>
                      <a:r>
                        <a:rPr lang="en-US" altLang="ko-KR" sz="500" dirty="0" smtClean="0"/>
                        <a:t>)</a:t>
                      </a:r>
                      <a:endParaRPr lang="ko-KR" altLang="en-US" sz="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일반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롯데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LG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1.9</a:t>
                      </a:r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4591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912225" y="3582440"/>
            <a:ext cx="2649416" cy="7386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나의 포인트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: 115,000p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/>
              <a:t>금일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투자가능포인트 </a:t>
            </a:r>
            <a:r>
              <a:rPr lang="en-US" altLang="ko-KR" sz="1400" dirty="0" smtClean="0"/>
              <a:t>: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	</a:t>
            </a:r>
          </a:p>
          <a:p>
            <a:r>
              <a:rPr lang="en-US" altLang="ko-KR" sz="1400" dirty="0" smtClean="0"/>
              <a:t>(20,000p / </a:t>
            </a:r>
            <a:r>
              <a:rPr lang="ko-KR" altLang="en-US" sz="1400" dirty="0" smtClean="0"/>
              <a:t>총</a:t>
            </a:r>
            <a:r>
              <a:rPr lang="en-US" altLang="ko-KR" sz="1400" dirty="0" smtClean="0"/>
              <a:t>30,000p)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12225" y="4895398"/>
            <a:ext cx="2649416" cy="7386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나의 포인트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: 115,000p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적중시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배당률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: 1.96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배</a:t>
            </a:r>
            <a:endParaRPr kumimoji="0" lang="en-US" altLang="ko-KR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err="1" smtClean="0"/>
              <a:t>적중시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배당금액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000,000</a:t>
            </a:r>
            <a:r>
              <a:rPr lang="ko-KR" altLang="en-US" sz="1400" dirty="0" smtClean="0"/>
              <a:t>원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2225" y="6067337"/>
            <a:ext cx="2649416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배팅버튼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2225" y="4587625"/>
            <a:ext cx="2649416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배팅금액선택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:                1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천원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18619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제목 1"/>
          <p:cNvSpPr txBox="1"/>
          <p:nvPr/>
        </p:nvSpPr>
        <p:spPr>
          <a:xfrm>
            <a:off x="785783" y="75167"/>
            <a:ext cx="5857921" cy="28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1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dirty="0" smtClean="0"/>
              <a:t>프로토승부식</a:t>
            </a:r>
            <a:endParaRPr dirty="0"/>
          </a:p>
        </p:txBody>
      </p:sp>
      <p:sp>
        <p:nvSpPr>
          <p:cNvPr id="259" name="제목 1"/>
          <p:cNvSpPr txBox="1"/>
          <p:nvPr/>
        </p:nvSpPr>
        <p:spPr>
          <a:xfrm>
            <a:off x="3214676" y="75167"/>
            <a:ext cx="4572037" cy="35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sz="1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승무패</a:t>
            </a:r>
            <a:endParaRPr dirty="0"/>
          </a:p>
        </p:txBody>
      </p:sp>
      <p:graphicFrame>
        <p:nvGraphicFramePr>
          <p:cNvPr id="260" name="표 8"/>
          <p:cNvGraphicFramePr/>
          <p:nvPr>
            <p:extLst>
              <p:ext uri="{D42A27DB-BD31-4B8C-83A1-F6EECF244321}">
                <p14:modId xmlns:p14="http://schemas.microsoft.com/office/powerpoint/2010/main" val="933993009"/>
              </p:ext>
            </p:extLst>
          </p:nvPr>
        </p:nvGraphicFramePr>
        <p:xfrm>
          <a:off x="6643702" y="428604"/>
          <a:ext cx="2500298" cy="14020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/>
                        <a:t>Description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배팅 가능 리스트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승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무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패중에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선택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모든게임에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승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패를 선택해야함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로또처럼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모두 맞췄을 경우 배팅한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총액수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가지고 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모두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맞춘사람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1/n),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다를경우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등수대로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차등지급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등수에 대한 디테일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정해야함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63182" y="1031866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2225" y="6067337"/>
            <a:ext cx="2649416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배팅버튼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2225" y="5157407"/>
            <a:ext cx="2649416" cy="7386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배팅금액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:                1000p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현재까지 배팅한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총액수</a:t>
            </a:r>
            <a:endParaRPr kumimoji="0" lang="en-US" altLang="ko-KR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2,442,300,000</a:t>
            </a:r>
            <a:r>
              <a:rPr lang="en-US" altLang="ko-KR" sz="1400" dirty="0"/>
              <a:t>p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42906"/>
              </p:ext>
            </p:extLst>
          </p:nvPr>
        </p:nvGraphicFramePr>
        <p:xfrm>
          <a:off x="370339" y="1077684"/>
          <a:ext cx="3988999" cy="403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431">
                  <a:extLst>
                    <a:ext uri="{9D8B030D-6E8A-4147-A177-3AD203B41FA5}">
                      <a16:colId xmlns:a16="http://schemas.microsoft.com/office/drawing/2014/main" val="3863689903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3734330139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val="1165527301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val="607594271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val="1657308067"/>
                    </a:ext>
                  </a:extLst>
                </a:gridCol>
              </a:tblGrid>
              <a:tr h="503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주말경기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(2020-05-18 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승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392283"/>
                  </a:ext>
                </a:extLst>
              </a:tr>
              <a:tr h="503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야구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삼성 </a:t>
                      </a:r>
                      <a:r>
                        <a:rPr lang="en-US" altLang="ko-KR" dirty="0" smtClean="0"/>
                        <a:t>VS LG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61011"/>
                  </a:ext>
                </a:extLst>
              </a:tr>
              <a:tr h="5038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야구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NC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VS </a:t>
                      </a:r>
                      <a:r>
                        <a:rPr lang="ko-KR" altLang="en-US" dirty="0" smtClean="0"/>
                        <a:t>두산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732280"/>
                  </a:ext>
                </a:extLst>
              </a:tr>
              <a:tr h="503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야구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키움</a:t>
                      </a:r>
                      <a:r>
                        <a:rPr lang="en-US" altLang="ko-KR" dirty="0" smtClean="0"/>
                        <a:t> VS </a:t>
                      </a:r>
                      <a:r>
                        <a:rPr lang="ko-KR" altLang="en-US" dirty="0" smtClean="0"/>
                        <a:t>기아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413460"/>
                  </a:ext>
                </a:extLst>
              </a:tr>
              <a:tr h="503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야구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한화 </a:t>
                      </a:r>
                      <a:r>
                        <a:rPr lang="en-US" altLang="ko-KR" dirty="0" smtClean="0"/>
                        <a:t>VS KT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85102"/>
                  </a:ext>
                </a:extLst>
              </a:tr>
              <a:tr h="503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야구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삼성 </a:t>
                      </a:r>
                      <a:r>
                        <a:rPr lang="en-US" altLang="ko-KR" dirty="0" smtClean="0"/>
                        <a:t>VS SK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318104"/>
                  </a:ext>
                </a:extLst>
              </a:tr>
              <a:tr h="503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농구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전자랜드 </a:t>
                      </a:r>
                      <a:r>
                        <a:rPr lang="en-US" altLang="ko-KR" dirty="0" smtClean="0"/>
                        <a:t>VS </a:t>
                      </a:r>
                      <a:r>
                        <a:rPr lang="ko-KR" altLang="en-US" dirty="0" smtClean="0"/>
                        <a:t>부산 </a:t>
                      </a:r>
                      <a:r>
                        <a:rPr lang="en-US" altLang="ko-KR" dirty="0" smtClean="0"/>
                        <a:t>KT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776345"/>
                  </a:ext>
                </a:extLst>
              </a:tr>
              <a:tr h="503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축구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울산 </a:t>
                      </a:r>
                      <a:r>
                        <a:rPr lang="en-US" altLang="ko-KR" dirty="0" smtClean="0"/>
                        <a:t>VS </a:t>
                      </a:r>
                      <a:r>
                        <a:rPr lang="ko-KR" altLang="en-US" dirty="0" smtClean="0"/>
                        <a:t>전북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140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956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672</Words>
  <Application>Microsoft Office PowerPoint</Application>
  <PresentationFormat>화면 슬라이드 쇼(4:3)</PresentationFormat>
  <Paragraphs>286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HY동녘M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DELL</dc:creator>
  <cp:lastModifiedBy>Windows 사용자</cp:lastModifiedBy>
  <cp:revision>131</cp:revision>
  <dcterms:modified xsi:type="dcterms:W3CDTF">2020-05-17T15:37:26Z</dcterms:modified>
</cp:coreProperties>
</file>