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71"/>
  </p:notesMasterIdLst>
  <p:sldIdLst>
    <p:sldId id="473" r:id="rId3"/>
    <p:sldId id="262" r:id="rId4"/>
    <p:sldId id="340" r:id="rId5"/>
    <p:sldId id="326" r:id="rId6"/>
    <p:sldId id="382" r:id="rId7"/>
    <p:sldId id="384" r:id="rId8"/>
    <p:sldId id="388" r:id="rId9"/>
    <p:sldId id="390" r:id="rId10"/>
    <p:sldId id="392" r:id="rId11"/>
    <p:sldId id="349" r:id="rId12"/>
    <p:sldId id="393" r:id="rId13"/>
    <p:sldId id="394" r:id="rId14"/>
    <p:sldId id="397" r:id="rId15"/>
    <p:sldId id="402" r:id="rId16"/>
    <p:sldId id="406" r:id="rId17"/>
    <p:sldId id="408" r:id="rId18"/>
    <p:sldId id="409" r:id="rId19"/>
    <p:sldId id="411" r:id="rId20"/>
    <p:sldId id="419" r:id="rId21"/>
    <p:sldId id="355" r:id="rId22"/>
    <p:sldId id="425" r:id="rId23"/>
    <p:sldId id="426" r:id="rId24"/>
    <p:sldId id="427" r:id="rId25"/>
    <p:sldId id="429" r:id="rId26"/>
    <p:sldId id="430" r:id="rId27"/>
    <p:sldId id="414" r:id="rId28"/>
    <p:sldId id="432" r:id="rId29"/>
    <p:sldId id="433" r:id="rId30"/>
    <p:sldId id="431" r:id="rId31"/>
    <p:sldId id="434" r:id="rId32"/>
    <p:sldId id="435" r:id="rId33"/>
    <p:sldId id="440" r:id="rId34"/>
    <p:sldId id="474" r:id="rId35"/>
    <p:sldId id="475" r:id="rId36"/>
    <p:sldId id="436" r:id="rId37"/>
    <p:sldId id="463" r:id="rId38"/>
    <p:sldId id="447" r:id="rId39"/>
    <p:sldId id="443" r:id="rId40"/>
    <p:sldId id="444" r:id="rId41"/>
    <p:sldId id="446" r:id="rId42"/>
    <p:sldId id="445" r:id="rId43"/>
    <p:sldId id="449" r:id="rId44"/>
    <p:sldId id="448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59" r:id="rId55"/>
    <p:sldId id="460" r:id="rId56"/>
    <p:sldId id="461" r:id="rId57"/>
    <p:sldId id="462" r:id="rId58"/>
    <p:sldId id="464" r:id="rId59"/>
    <p:sldId id="465" r:id="rId60"/>
    <p:sldId id="466" r:id="rId61"/>
    <p:sldId id="412" r:id="rId62"/>
    <p:sldId id="467" r:id="rId63"/>
    <p:sldId id="468" r:id="rId64"/>
    <p:sldId id="469" r:id="rId65"/>
    <p:sldId id="470" r:id="rId66"/>
    <p:sldId id="472" r:id="rId67"/>
    <p:sldId id="334" r:id="rId68"/>
    <p:sldId id="471" r:id="rId69"/>
    <p:sldId id="339" r:id="rId70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7" autoAdjust="0"/>
    <p:restoredTop sz="89932" autoAdjust="0"/>
  </p:normalViewPr>
  <p:slideViewPr>
    <p:cSldViewPr>
      <p:cViewPr>
        <p:scale>
          <a:sx n="125" d="100"/>
          <a:sy n="125" d="100"/>
        </p:scale>
        <p:origin x="-536" y="232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70" Type="http://schemas.openxmlformats.org/officeDocument/2006/relationships/slide" Target="slides/slide68.xml"/><Relationship Id="rId71" Type="http://schemas.openxmlformats.org/officeDocument/2006/relationships/notesMaster" Target="notesMasters/notes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7/9/13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are we going to use the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this split is random &amp; uneven…70/30 is a good place to start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We’ll talk about the reason for this in just a minute.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is the new data different?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A: we don’t know the labels…predicting these labels = purpose of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is the new data different?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A: we don’t know the labels  predicting these labels = purpose of our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Think in terms of our diagram.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also called test-set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Recall OOS = out of 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vocab: “decision boundary”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smtClean="0">
                <a:solidFill>
                  <a:prstClr val="black"/>
                </a:solidFill>
                <a:latin typeface="ArialMT"/>
                <a:sym typeface="Wingdings"/>
              </a:rPr>
              <a:t>  </a:t>
            </a: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Need to use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genlzn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error to get a better estimate.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Recall “useful things” paper: we don’t have direct access to our objective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Bias-variance tradeoff!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(Training error is biased estimate of OOS prediction error)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any ideas at this point what we can do to improve our estimate?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Draw n-fold partition on the whiteboard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Where does classification belong in this diagram?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Making predictions or extracting structure?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Quantitative data or qualitative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partitions = equally-sized subsets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st.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none intersect &amp; union of all partitions is the entire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Q: How often is each record used for training/testing?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A: Each record used for training n-1 times, used for testing exactly once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10 is a typical value for n, can also do n = total number of records (leave-one-out CV)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(we won’t talk about this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Supervised learning problem w/ categorical target variables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 What do these terms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We will have more to say about distance functions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~20 min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Use same dataset as last time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pace.txt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</a:rPr>
              <a:t>Use whiteboard to demonstrate log-log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</a:rPr>
              <a:t>transf</a:t>
            </a: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variables = columns, observations/records =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4 independent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(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cts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>
              <a:solidFill>
                <a:prstClr val="black"/>
              </a:solidFill>
              <a:latin typeface="ArialMT"/>
              <a:sym typeface="Wingding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Note: </a:t>
            </a:r>
            <a:r>
              <a:rPr lang="en-US" sz="1200" baseline="0" dirty="0" err="1" smtClean="0">
                <a:solidFill>
                  <a:prstClr val="black"/>
                </a:solidFill>
                <a:latin typeface="ArialMT"/>
                <a:sym typeface="Wingdings"/>
              </a:rPr>
              <a:t>vars</a:t>
            </a: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 = columns, records =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prstClr val="black"/>
                </a:solidFill>
                <a:latin typeface="ArialMT"/>
                <a:sym typeface="Wingdings"/>
              </a:rPr>
              <a:t>Class label = target variable, the thing we want to 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14337" y="3009900"/>
            <a:ext cx="8469313" cy="1524000"/>
          </a:xfrm>
        </p:spPr>
        <p:txBody>
          <a:bodyPr/>
          <a:lstStyle/>
          <a:p>
            <a:pPr>
              <a:defRPr/>
            </a:pPr>
            <a:r>
              <a:rPr lang="en-US" sz="9000" dirty="0" smtClean="0"/>
              <a:t>INTRO </a:t>
            </a:r>
            <a:r>
              <a:rPr lang="en-US" sz="6000" dirty="0" smtClean="0"/>
              <a:t>to</a:t>
            </a:r>
            <a:r>
              <a:rPr lang="en-US" sz="9000" dirty="0" smtClean="0"/>
              <a:t> DATA SCIENCE</a:t>
            </a:r>
            <a:br>
              <a:rPr lang="en-US" sz="9000" dirty="0" smtClean="0"/>
            </a:br>
            <a:r>
              <a:rPr lang="en-US" sz="5000" dirty="0" smtClean="0"/>
              <a:t>Lecture 3: </a:t>
            </a:r>
            <a:r>
              <a:rPr lang="en-US" sz="5000" dirty="0" err="1" smtClean="0"/>
              <a:t>knn</a:t>
            </a:r>
            <a:r>
              <a:rPr lang="en-US" sz="5000" dirty="0" smtClean="0"/>
              <a:t> classification</a:t>
            </a:r>
            <a:endParaRPr lang="en-US" sz="5000" dirty="0"/>
          </a:p>
        </p:txBody>
      </p:sp>
      <p:sp>
        <p:nvSpPr>
          <p:cNvPr id="18435" name="Subtitle 3"/>
          <p:cNvSpPr>
            <a:spLocks noGrp="1"/>
          </p:cNvSpPr>
          <p:nvPr>
            <p:ph type="subTitle" idx="1"/>
          </p:nvPr>
        </p:nvSpPr>
        <p:spPr bwMode="auto">
          <a:xfrm>
            <a:off x="392113" y="4610100"/>
            <a:ext cx="6553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endParaRPr sz="1600" dirty="0">
              <a:latin typeface="PFDinTextCompPro-Italic"/>
              <a:ea typeface="ヒラギノ角ゴ ProN W3" charset="0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8638257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4124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“supervised” mean?</a:t>
            </a:r>
          </a:p>
          <a:p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440224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4124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does “supervised” mean?</a:t>
            </a:r>
          </a:p>
          <a:p>
            <a:r>
              <a:rPr lang="en-US" sz="3000" dirty="0" smtClean="0">
                <a:latin typeface="PFDinTextCompPro-Italic"/>
                <a:cs typeface="PFDinTextCompPro-Italic"/>
              </a:rPr>
              <a:t>A: We know the labels.</a:t>
            </a:r>
          </a:p>
          <a:p>
            <a:pPr marL="457200" indent="-457200">
              <a:buFontTx/>
              <a:buChar char="-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298700"/>
            <a:ext cx="4991100" cy="246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612" y="37465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562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52959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does a classification problem work?</a:t>
            </a:r>
          </a:p>
        </p:txBody>
      </p:sp>
    </p:spTree>
    <p:extLst>
      <p:ext uri="{BB962C8B-B14F-4D97-AF65-F5344CB8AC3E}">
        <p14:creationId xmlns:p14="http://schemas.microsoft.com/office/powerpoint/2010/main" val="32590281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3" y="1057513"/>
            <a:ext cx="52959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does a classification problem work?</a:t>
            </a:r>
          </a:p>
          <a:p>
            <a:r>
              <a:rPr lang="en-US" sz="3000" dirty="0" smtClean="0">
                <a:latin typeface="PFDinTextCompPro-Italic"/>
                <a:cs typeface="PFDinTextCompPro-Italic"/>
              </a:rPr>
              <a:t>A: Data in, predicted labels out.</a:t>
            </a:r>
          </a:p>
          <a:p>
            <a:pPr marL="457200" indent="-457200">
              <a:buFontTx/>
              <a:buChar char="-"/>
            </a:pPr>
            <a:endParaRPr lang="en-US" sz="3000" dirty="0">
              <a:latin typeface="PFDinTextCompPro-Italic"/>
              <a:cs typeface="PFDinTextCompPro-Italic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177" y="2552700"/>
            <a:ext cx="6014720" cy="1534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098" y="4991100"/>
            <a:ext cx="3198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http</a:t>
            </a:r>
            <a:r>
              <a:rPr lang="en-US" sz="800" i="1" dirty="0">
                <a:latin typeface="+mn-lt"/>
              </a:rPr>
              <a:t>://www-</a:t>
            </a:r>
            <a:r>
              <a:rPr lang="en-US" sz="800" i="1" dirty="0" err="1">
                <a:latin typeface="+mn-lt"/>
              </a:rPr>
              <a:t>users.cs.umn.edu</a:t>
            </a:r>
            <a:r>
              <a:rPr lang="en-US" sz="800" i="1" dirty="0">
                <a:latin typeface="+mn-lt"/>
              </a:rPr>
              <a:t>/~</a:t>
            </a:r>
            <a:r>
              <a:rPr lang="en-US" sz="800" i="1" dirty="0" err="1">
                <a:latin typeface="+mn-lt"/>
              </a:rPr>
              <a:t>kumar</a:t>
            </a:r>
            <a:r>
              <a:rPr lang="en-US" sz="800" i="1" dirty="0">
                <a:latin typeface="+mn-lt"/>
              </a:rPr>
              <a:t>/</a:t>
            </a:r>
            <a:r>
              <a:rPr lang="en-US" sz="800" i="1" dirty="0" err="1">
                <a:latin typeface="+mn-lt"/>
              </a:rPr>
              <a:t>dmbook</a:t>
            </a:r>
            <a:r>
              <a:rPr lang="en-US" sz="800" i="1" dirty="0">
                <a:latin typeface="+mn-lt"/>
              </a:rPr>
              <a:t>/ch4.pdf</a:t>
            </a:r>
          </a:p>
        </p:txBody>
      </p:sp>
    </p:spTree>
    <p:extLst>
      <p:ext uri="{BB962C8B-B14F-4D97-AF65-F5344CB8AC3E}">
        <p14:creationId xmlns:p14="http://schemas.microsoft.com/office/powerpoint/2010/main" val="1874625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38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steps does a classification problem require?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8361363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3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steps does a classification problem require?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371" y="1638300"/>
            <a:ext cx="2145566" cy="3319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157537" y="3619500"/>
            <a:ext cx="1905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53598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3889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steps does a classification problem require?</a:t>
            </a:r>
          </a:p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7" y="1714500"/>
            <a:ext cx="1987015" cy="312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1537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388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steps does a classification problem require?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73778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388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steps does a classification problem require?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4)  make 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7503200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30388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steps does a classification problem require?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split dataset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2)  train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test model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4)  make predictions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348537" y="1104900"/>
            <a:ext cx="1463675" cy="1463675"/>
            <a:chOff x="0" y="0"/>
            <a:chExt cx="1280" cy="1280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3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new data is called </a:t>
              </a: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out of sample</a:t>
              </a:r>
              <a:endParaRPr lang="en-US" sz="9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data.</a:t>
              </a:r>
            </a:p>
            <a:p>
              <a:pPr algn="l">
                <a:lnSpc>
                  <a:spcPts val="1150"/>
                </a:lnSpc>
              </a:pPr>
              <a:endParaRPr lang="en-US" sz="900" dirty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don’t know the labels for these OOS records!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9688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442913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last time: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 intro to machine learning &amp; typical problems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 multiple regression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- feature selection via backwards elimination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questions?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Recap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Building effective classifiers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56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  <a:endParaRPr lang="en-US" sz="2500" dirty="0" smtClean="0">
              <a:latin typeface="PFDinTextCompPro-Italic"/>
              <a:cs typeface="PFDinTextCompPro-Italic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Building effective classifiers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646103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effective classifiers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570337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2)  generalization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effective classifiers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6736013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2)  generalization error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OOS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effective classifiers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362871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1183" y="1057513"/>
            <a:ext cx="601419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What types of prediction error will we run into?</a:t>
            </a: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1)  training error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2)  generalization error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3)  OOS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Building effective classifiers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70" y="2584938"/>
            <a:ext cx="1824567" cy="12631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57938" y="2977606"/>
            <a:ext cx="73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146" y="4762500"/>
            <a:ext cx="7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dataset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214937" y="293370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rot="8100000">
            <a:off x="5195327" y="3562910"/>
            <a:ext cx="685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7" y="1679545"/>
            <a:ext cx="1981200" cy="315915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47163" y="4012168"/>
            <a:ext cx="7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FDinTextCompPro-Italic"/>
                <a:cs typeface="PFDinTextCompPro-Italic"/>
              </a:rPr>
              <a:t>t</a:t>
            </a:r>
            <a:r>
              <a:rPr lang="en-US" sz="1800" dirty="0" smtClean="0">
                <a:latin typeface="PFDinTextCompPro-Italic"/>
                <a:cs typeface="PFDinTextCompPro-Italic"/>
              </a:rPr>
              <a:t>est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99934" y="248816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training set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9800000">
            <a:off x="6891337" y="3716117"/>
            <a:ext cx="0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274" y="4076700"/>
            <a:ext cx="1643063" cy="104033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43412" y="4393168"/>
            <a:ext cx="84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PFDinTextCompPro-Italic"/>
                <a:cs typeface="PFDinTextCompPro-Italic"/>
              </a:rPr>
              <a:t>new data</a:t>
            </a:r>
            <a:endParaRPr lang="en-US" sz="1800" dirty="0">
              <a:latin typeface="PFDinTextCompPro-Italic"/>
              <a:cs typeface="PFDinTextCompPro-Italic"/>
            </a:endParaRP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7348537" y="1104900"/>
            <a:ext cx="1463675" cy="1463675"/>
            <a:chOff x="0" y="0"/>
            <a:chExt cx="1280" cy="1280"/>
          </a:xfrm>
        </p:grpSpPr>
        <p:pic>
          <p:nvPicPr>
            <p:cNvPr id="18" name="Picture 2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22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We want to estimate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OOS prediction error so we know what to expect from our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9362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Training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1743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should we use training &amp; test sets?</a:t>
            </a:r>
          </a:p>
        </p:txBody>
      </p:sp>
    </p:spTree>
    <p:extLst>
      <p:ext uri="{BB962C8B-B14F-4D97-AF65-F5344CB8AC3E}">
        <p14:creationId xmlns:p14="http://schemas.microsoft.com/office/powerpoint/2010/main" val="33095855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238308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should we use training &amp; test sets?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instead, we train our model using the entire dataset.</a:t>
            </a:r>
          </a:p>
        </p:txBody>
      </p:sp>
    </p:spTree>
    <p:extLst>
      <p:ext uri="{BB962C8B-B14F-4D97-AF65-F5344CB8AC3E}">
        <p14:creationId xmlns:p14="http://schemas.microsoft.com/office/powerpoint/2010/main" val="29800837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238308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should we use training &amp; test sets?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instead,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</p:txBody>
      </p:sp>
    </p:spTree>
    <p:extLst>
      <p:ext uri="{BB962C8B-B14F-4D97-AF65-F5344CB8AC3E}">
        <p14:creationId xmlns:p14="http://schemas.microsoft.com/office/powerpoint/2010/main" val="22971458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383068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should we use training &amp; test sets?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instead,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  <a:endParaRPr lang="en-US" sz="25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0421580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classification problems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Building effective classifiers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exercises:</a:t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III. the </a:t>
            </a:r>
            <a:r>
              <a:rPr lang="en-US" sz="30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knn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 classification model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23830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should we use training &amp; test sets?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instead,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zero!</a:t>
            </a:r>
          </a:p>
        </p:txBody>
      </p:sp>
    </p:spTree>
    <p:extLst>
      <p:ext uri="{BB962C8B-B14F-4D97-AF65-F5344CB8AC3E}">
        <p14:creationId xmlns:p14="http://schemas.microsoft.com/office/powerpoint/2010/main" val="18841321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238308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should we use training &amp; test sets?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instead,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864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+mn-lt"/>
              </a:rPr>
              <a:t>source: </a:t>
            </a:r>
            <a:r>
              <a:rPr lang="en-US" sz="800" i="1" u="sng" dirty="0" smtClean="0">
                <a:latin typeface="+mn-lt"/>
              </a:rPr>
              <a:t>Data </a:t>
            </a:r>
            <a:r>
              <a:rPr lang="en-US" sz="800" i="1" u="sng" dirty="0">
                <a:latin typeface="+mn-lt"/>
              </a:rPr>
              <a:t>Analysis with Open Source Tools</a:t>
            </a:r>
            <a:r>
              <a:rPr lang="en-US" sz="800" i="1" dirty="0">
                <a:latin typeface="+mn-lt"/>
              </a:rPr>
              <a:t>, by Philipp K. </a:t>
            </a:r>
            <a:r>
              <a:rPr lang="en-US" sz="800" i="1" dirty="0" err="1">
                <a:latin typeface="+mn-lt"/>
              </a:rPr>
              <a:t>Janert</a:t>
            </a:r>
            <a:r>
              <a:rPr lang="en-US" sz="800" i="1" dirty="0">
                <a:latin typeface="+mn-lt"/>
              </a:rPr>
              <a:t>. </a:t>
            </a:r>
            <a:r>
              <a:rPr lang="en-US" sz="800" i="1" dirty="0" smtClean="0">
                <a:latin typeface="+mn-lt"/>
              </a:rPr>
              <a:t>O’Reilly Media, 2011.</a:t>
            </a:r>
            <a:endParaRPr lang="en-US" sz="800" i="1" dirty="0">
              <a:latin typeface="+mn-lt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920" y="1028700"/>
            <a:ext cx="5915234" cy="38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39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http://</a:t>
            </a:r>
            <a:r>
              <a:rPr lang="en-US" sz="800" i="1" dirty="0" err="1" smtClean="0">
                <a:latin typeface="+mn-lt"/>
              </a:rPr>
              <a:t>www.dtreg.com</a:t>
            </a:r>
            <a:endParaRPr lang="en-US" sz="800" i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6" y="1028700"/>
            <a:ext cx="5402263" cy="38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57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Overfitting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61937" y="4891326"/>
            <a:ext cx="45157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i="1" dirty="0" smtClean="0">
                <a:latin typeface="+mn-lt"/>
              </a:rPr>
              <a:t>source: http://</a:t>
            </a:r>
            <a:r>
              <a:rPr lang="en-US" sz="800" i="1" dirty="0" err="1" smtClean="0">
                <a:latin typeface="+mn-lt"/>
              </a:rPr>
              <a:t>www.dtreg.com</a:t>
            </a:r>
            <a:endParaRPr lang="en-US" sz="800" i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020" y="1093140"/>
            <a:ext cx="3997035" cy="38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250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Training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760961" cy="4170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Why should we use training &amp; test sets?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instead, we train our model using the entire dataset.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How low can we push the training error?</a:t>
            </a:r>
          </a:p>
          <a:p>
            <a:pPr marL="342900" indent="-342900" algn="l">
              <a:buFontTx/>
              <a:buChar char="-"/>
            </a:pPr>
            <a:r>
              <a:rPr lang="en-US" sz="2500" i="1" dirty="0" smtClean="0">
                <a:latin typeface="PFDinTextCompPro-Italic"/>
                <a:cs typeface="PFDinTextCompPro-Italic"/>
              </a:rPr>
              <a:t>We can make the model arbitrarily complex (effectively</a:t>
            </a:r>
          </a:p>
          <a:p>
            <a:pPr lvl="1" indent="0" algn="l"/>
            <a:r>
              <a:rPr lang="en-US" sz="2500" i="1" dirty="0" smtClean="0">
                <a:latin typeface="PFDinTextCompPro-Italic"/>
                <a:cs typeface="PFDinTextCompPro-Italic"/>
              </a:rPr>
              <a:t>“memorizing” the entire training set).</a:t>
            </a:r>
          </a:p>
          <a:p>
            <a:pPr algn="l"/>
            <a:r>
              <a:rPr lang="en-US" sz="2500" i="1" dirty="0">
                <a:latin typeface="PFDinTextCompPro-Italic"/>
                <a:cs typeface="PFDinTextCompPro-Italic"/>
              </a:rPr>
              <a:t>A: Down to zero</a:t>
            </a:r>
            <a:r>
              <a:rPr lang="en-US" sz="2500" i="1" dirty="0" smtClean="0">
                <a:latin typeface="PFDinTextCompPro-Italic"/>
                <a:cs typeface="PFDinTextCompPro-Italic"/>
              </a:rPr>
              <a:t>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Training error is not a good estimate of OOS accuracy.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7180262" y="2917825"/>
            <a:ext cx="1463675" cy="1463675"/>
            <a:chOff x="0" y="0"/>
            <a:chExt cx="1280" cy="1280"/>
          </a:xfrm>
        </p:grpSpPr>
        <p:pic>
          <p:nvPicPr>
            <p:cNvPr id="12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4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This phenomenon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is called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err="1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overfitting</a:t>
              </a: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68904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Generalization error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1875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20785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38344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34436597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</p:txBody>
      </p:sp>
    </p:spTree>
    <p:extLst>
      <p:ext uri="{BB962C8B-B14F-4D97-AF65-F5344CB8AC3E}">
        <p14:creationId xmlns:p14="http://schemas.microsoft.com/office/powerpoint/2010/main" val="16560310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</p:txBody>
      </p:sp>
    </p:spTree>
    <p:extLst>
      <p:ext uri="{BB962C8B-B14F-4D97-AF65-F5344CB8AC3E}">
        <p14:creationId xmlns:p14="http://schemas.microsoft.com/office/powerpoint/2010/main" val="22334069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I. Classification problems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70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</p:txBody>
      </p:sp>
    </p:spTree>
    <p:extLst>
      <p:ext uri="{BB962C8B-B14F-4D97-AF65-F5344CB8AC3E}">
        <p14:creationId xmlns:p14="http://schemas.microsoft.com/office/powerpoint/2010/main" val="12958588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8374639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2683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PFDinTextCompPro-Italic"/>
                <a:cs typeface="PFDinTextCompPro-Italic"/>
              </a:rPr>
              <a:t>Suppose we do the train/test split</a:t>
            </a:r>
            <a:r>
              <a:rPr lang="en-US" sz="30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well does generalization error predict OOS accuracy?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Suppose we had done a different train/test split.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Would the generalization error remain the same?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Of course not!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On its own, not very well.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728778" y="3222625"/>
            <a:ext cx="1463675" cy="1463675"/>
            <a:chOff x="0" y="0"/>
            <a:chExt cx="1280" cy="1280"/>
          </a:xfrm>
        </p:grpSpPr>
        <p:pic>
          <p:nvPicPr>
            <p:cNvPr id="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0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The generalization error gives a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high-variance estimate</a:t>
              </a: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of OOS accuracy.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7575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3272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</p:txBody>
      </p:sp>
    </p:spTree>
    <p:extLst>
      <p:ext uri="{BB962C8B-B14F-4D97-AF65-F5344CB8AC3E}">
        <p14:creationId xmlns:p14="http://schemas.microsoft.com/office/powerpoint/2010/main" val="119224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3272757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2954810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</p:txBody>
      </p:sp>
    </p:spTree>
    <p:extLst>
      <p:ext uri="{BB962C8B-B14F-4D97-AF65-F5344CB8AC3E}">
        <p14:creationId xmlns:p14="http://schemas.microsoft.com/office/powerpoint/2010/main" val="25801769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</p:txBody>
      </p:sp>
    </p:spTree>
    <p:extLst>
      <p:ext uri="{BB962C8B-B14F-4D97-AF65-F5344CB8AC3E}">
        <p14:creationId xmlns:p14="http://schemas.microsoft.com/office/powerpoint/2010/main" val="21127356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</p:txBody>
      </p:sp>
    </p:spTree>
    <p:extLst>
      <p:ext uri="{BB962C8B-B14F-4D97-AF65-F5344CB8AC3E}">
        <p14:creationId xmlns:p14="http://schemas.microsoft.com/office/powerpoint/2010/main" val="4271353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Generalization error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81793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Something is still missing!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Q: How can we do better?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Thought experiment: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Different train/test splits will give us different generalization errors.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Q: What if we did a bunch of these and took the average?</a:t>
            </a:r>
          </a:p>
          <a:p>
            <a:pPr algn="l"/>
            <a:r>
              <a:rPr lang="en-US" sz="2500" i="1" dirty="0" smtClean="0">
                <a:latin typeface="PFDinTextCompPro-Italic"/>
                <a:cs typeface="PFDinTextCompPro-Italic"/>
              </a:rPr>
              <a:t>A: Now you’re talking!</a:t>
            </a:r>
          </a:p>
          <a:p>
            <a:pPr algn="l"/>
            <a:endParaRPr lang="en-US" sz="2500" i="1" dirty="0">
              <a:latin typeface="PFDinTextCompPro-Italic"/>
              <a:cs typeface="PFDinTextCompPro-Italic"/>
            </a:endParaRPr>
          </a:p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A: Cross-validation.</a:t>
            </a:r>
            <a:endParaRPr lang="en-US" sz="30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42335326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0910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</p:txBody>
      </p:sp>
    </p:spTree>
    <p:extLst>
      <p:ext uri="{BB962C8B-B14F-4D97-AF65-F5344CB8AC3E}">
        <p14:creationId xmlns:p14="http://schemas.microsoft.com/office/powerpoint/2010/main" val="747370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7426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	</a:t>
            </a:r>
            <a:r>
              <a:rPr lang="en-US" sz="4000" dirty="0" smtClean="0">
                <a:latin typeface="PFDinTextCompPro-Italic"/>
                <a:cs typeface="PFDinTextCompPro-Italic"/>
              </a:rPr>
              <a:t>???		          ???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i="1" dirty="0">
                <a:latin typeface="PFDinTextCompPro-Italic"/>
                <a:cs typeface="PFDinTextCompPro-Italic"/>
              </a:rPr>
              <a:t>	     	</a:t>
            </a:r>
            <a:r>
              <a:rPr lang="en-US" sz="4000" dirty="0">
                <a:latin typeface="PFDinTextCompPro-Italic"/>
                <a:cs typeface="PFDinTextCompPro-Italic"/>
              </a:rPr>
              <a:t>???		          ???</a:t>
            </a:r>
            <a:endParaRPr lang="en-US" sz="4000" i="1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12092992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4462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split the dataset into n equal partitions.</a:t>
            </a:r>
          </a:p>
        </p:txBody>
      </p:sp>
    </p:spTree>
    <p:extLst>
      <p:ext uri="{BB962C8B-B14F-4D97-AF65-F5344CB8AC3E}">
        <p14:creationId xmlns:p14="http://schemas.microsoft.com/office/powerpoint/2010/main" val="994652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08638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split 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</p:txBody>
      </p:sp>
    </p:spTree>
    <p:extLst>
      <p:ext uri="{BB962C8B-B14F-4D97-AF65-F5344CB8AC3E}">
        <p14:creationId xmlns:p14="http://schemas.microsoft.com/office/powerpoint/2010/main" val="2858602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08638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</a:t>
            </a:r>
            <a:r>
              <a:rPr lang="en-US" sz="2500" dirty="0">
                <a:latin typeface="PFDinTextCompPro-Italic"/>
                <a:cs typeface="PFDinTextCompPro-Italic"/>
              </a:rPr>
              <a:t>Randomly 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Find </a:t>
            </a:r>
            <a:r>
              <a:rPr lang="en-US" sz="2500" dirty="0">
                <a:latin typeface="PFDinTextCompPro-Italic"/>
                <a:cs typeface="PFDinTextCompPro-Italic"/>
              </a:rPr>
              <a:t>generalization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602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819243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500" dirty="0">
                <a:latin typeface="PFDinTextCompPro-Italic"/>
                <a:cs typeface="PFDinTextCompPro-Italic"/>
              </a:rPr>
              <a:t>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Find </a:t>
            </a:r>
            <a:r>
              <a:rPr lang="en-US" sz="2500" dirty="0">
                <a:latin typeface="PFDinTextCompPro-Italic"/>
                <a:cs typeface="PFDinTextCompPro-Italic"/>
              </a:rPr>
              <a:t>generalization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Repeat steps 2-3 using a different partition as the test set at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2858602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78192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Steps for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Randomly </a:t>
            </a:r>
            <a:r>
              <a:rPr lang="en-US" sz="2500" dirty="0">
                <a:latin typeface="PFDinTextCompPro-Italic"/>
                <a:cs typeface="PFDinTextCompPro-Italic"/>
              </a:rPr>
              <a:t>split </a:t>
            </a:r>
            <a:r>
              <a:rPr lang="en-US" sz="2500" dirty="0" smtClean="0">
                <a:latin typeface="PFDinTextCompPro-Italic"/>
                <a:cs typeface="PFDinTextCompPro-Italic"/>
              </a:rPr>
              <a:t>the dataset into n equal partitions.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Use partition 1 as test set &amp; union of other partitions as training set.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Find </a:t>
            </a:r>
            <a:r>
              <a:rPr lang="en-US" sz="2500" dirty="0">
                <a:latin typeface="PFDinTextCompPro-Italic"/>
                <a:cs typeface="PFDinTextCompPro-Italic"/>
              </a:rPr>
              <a:t>generalization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Repeat steps 2-3 using a different partition as the test set at each iteration.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5</a:t>
            </a:r>
            <a:r>
              <a:rPr lang="en-US" sz="2500" dirty="0" smtClean="0">
                <a:latin typeface="PFDinTextCompPro-Italic"/>
                <a:cs typeface="PFDinTextCompPro-Italic"/>
              </a:rPr>
              <a:t>)  Take the average generalization error as the estimate of OOS accuracy.</a:t>
            </a:r>
          </a:p>
        </p:txBody>
      </p:sp>
    </p:spTree>
    <p:extLst>
      <p:ext uri="{BB962C8B-B14F-4D97-AF65-F5344CB8AC3E}">
        <p14:creationId xmlns:p14="http://schemas.microsoft.com/office/powerpoint/2010/main" val="1824306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4358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</p:txBody>
      </p:sp>
    </p:spTree>
    <p:extLst>
      <p:ext uri="{BB962C8B-B14F-4D97-AF65-F5344CB8AC3E}">
        <p14:creationId xmlns:p14="http://schemas.microsoft.com/office/powerpoint/2010/main" val="18014104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51262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  <a:endParaRPr lang="en-US" sz="2500" dirty="0"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2042053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</a:t>
            </a:r>
            <a:r>
              <a:rPr lang="en-US" sz="2500" dirty="0" smtClean="0">
                <a:latin typeface="PFDinTextCompPro-Italic"/>
                <a:cs typeface="PFDinTextCompPro-Italic"/>
              </a:rPr>
              <a:t>       - 10-fold CV is 10x more expensive than a single train/test split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608" y="1057513"/>
            <a:ext cx="6904913" cy="324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Features of n-fold cross-validation:</a:t>
            </a:r>
          </a:p>
          <a:p>
            <a:pPr algn="l"/>
            <a:endParaRPr lang="en-US" sz="2500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More accurate </a:t>
            </a:r>
            <a:r>
              <a:rPr lang="en-US" sz="2500" dirty="0">
                <a:latin typeface="PFDinTextCompPro-Italic"/>
                <a:cs typeface="PFDinTextCompPro-Italic"/>
              </a:rPr>
              <a:t>estimate of OOS prediction error.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</a:t>
            </a:r>
            <a:r>
              <a:rPr lang="en-US" sz="2500" dirty="0">
                <a:latin typeface="PFDinTextCompPro-Italic"/>
                <a:cs typeface="PFDinTextCompPro-Italic"/>
              </a:rPr>
              <a:t>More efficient use of data than single train/test split.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       - Each record in our dataset is used for both training and testing</a:t>
            </a:r>
            <a:r>
              <a:rPr lang="en-US" sz="2500" dirty="0" smtClean="0">
                <a:latin typeface="PFDinTextCompPro-Italic"/>
                <a:cs typeface="PFDinTextCompPro-Italic"/>
              </a:rPr>
              <a:t>.</a:t>
            </a:r>
          </a:p>
          <a:p>
            <a:pPr algn="l"/>
            <a:r>
              <a:rPr lang="en-US" sz="2500" dirty="0">
                <a:latin typeface="PFDinTextCompPro-Italic"/>
                <a:cs typeface="PFDinTextCompPro-Italic"/>
              </a:rPr>
              <a:t>3)  Presents tradeoff between efficiency and computational expense.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 - 10-fold CV is 10x more expensive than </a:t>
            </a:r>
            <a:r>
              <a:rPr lang="en-US" sz="2500" dirty="0">
                <a:latin typeface="PFDinTextCompPro-Italic"/>
                <a:cs typeface="PFDinTextCompPro-Italic"/>
              </a:rPr>
              <a:t>a single train/test split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4)  Can be used for model selection.</a:t>
            </a:r>
          </a:p>
        </p:txBody>
      </p:sp>
    </p:spTree>
    <p:extLst>
      <p:ext uri="{BB962C8B-B14F-4D97-AF65-F5344CB8AC3E}">
        <p14:creationId xmlns:p14="http://schemas.microsoft.com/office/powerpoint/2010/main" val="25532213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233737" y="1485900"/>
            <a:ext cx="0" cy="2133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642937" y="1866900"/>
            <a:ext cx="822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90937" y="1104900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PFDinTextCompPro-MediumItalic"/>
                <a:cs typeface="PFDinTextCompPro-MediumItalic"/>
              </a:rPr>
              <a:t>c</a:t>
            </a:r>
            <a:r>
              <a:rPr lang="en-US" sz="4000" dirty="0" smtClean="0">
                <a:latin typeface="PFDinTextCompPro-MediumItalic"/>
                <a:cs typeface="PFDinTextCompPro-MediumItalic"/>
              </a:rPr>
              <a:t>ontinuous		categorical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737" y="1991261"/>
            <a:ext cx="8289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  supervised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	</a:t>
            </a:r>
            <a:r>
              <a:rPr lang="en-US" sz="4000" i="1" dirty="0">
                <a:latin typeface="PFDinTextCompPro-Italic"/>
                <a:cs typeface="PFDinTextCompPro-Italic"/>
              </a:rPr>
              <a:t> </a:t>
            </a:r>
            <a:r>
              <a:rPr lang="en-US" sz="4000" i="1" dirty="0" smtClean="0">
                <a:latin typeface="PFDinTextCompPro-Italic"/>
                <a:cs typeface="PFDinTextCompPro-Italic"/>
              </a:rPr>
              <a:t>    </a:t>
            </a:r>
            <a:r>
              <a:rPr lang="en-US" sz="4000" dirty="0" smtClean="0">
                <a:latin typeface="PFDinTextCompPro-Italic"/>
                <a:cs typeface="PFDinTextCompPro-Italic"/>
              </a:rPr>
              <a:t>regression	    classification</a:t>
            </a:r>
            <a:endParaRPr lang="en-US" sz="4000" i="1" dirty="0" smtClean="0">
              <a:latin typeface="PFDinTextCompPro-Italic"/>
              <a:cs typeface="PFDinTextCompPro-Italic"/>
            </a:endParaRPr>
          </a:p>
          <a:p>
            <a:pPr algn="l"/>
            <a:r>
              <a:rPr lang="en-US" sz="4000" dirty="0" smtClean="0">
                <a:latin typeface="PFDinTextCompPro-MediumItalic"/>
                <a:cs typeface="PFDinTextCompPro-MediumItalic"/>
              </a:rPr>
              <a:t>unsupervised</a:t>
            </a:r>
            <a:r>
              <a:rPr lang="en-US" sz="4000" dirty="0">
                <a:latin typeface="PFDinTextCompPro-Italic"/>
                <a:cs typeface="PFDinTextCompPro-Italic"/>
              </a:rPr>
              <a:t>	</a:t>
            </a:r>
            <a:r>
              <a:rPr lang="en-US" sz="4000" dirty="0" smtClean="0">
                <a:latin typeface="PFDinTextCompPro-Italic"/>
                <a:cs typeface="PFDinTextCompPro-Italic"/>
              </a:rPr>
              <a:t> </a:t>
            </a:r>
            <a:r>
              <a:rPr lang="en-US" sz="3000" dirty="0" smtClean="0">
                <a:latin typeface="PFDinTextCompPro-Italic"/>
                <a:cs typeface="PFDinTextCompPro-Italic"/>
              </a:rPr>
              <a:t>dimension reduction</a:t>
            </a:r>
            <a:r>
              <a:rPr lang="en-US" sz="4000" dirty="0" smtClean="0">
                <a:latin typeface="PFDinTextCompPro-Italic"/>
                <a:cs typeface="PFDinTextCompPro-Italic"/>
              </a:rPr>
              <a:t>	      clustering</a:t>
            </a:r>
            <a:endParaRPr lang="en-US" sz="4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612" y="1765300"/>
            <a:ext cx="3636125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803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err="1" smtClean="0"/>
              <a:t>IIi</a:t>
            </a:r>
            <a:r>
              <a:rPr lang="en-US" sz="7500" dirty="0" smtClean="0"/>
              <a:t>. </a:t>
            </a:r>
            <a:r>
              <a:rPr lang="en-US" sz="7500" dirty="0" err="1" smtClean="0"/>
              <a:t>knn</a:t>
            </a:r>
            <a:r>
              <a:rPr lang="en-US" sz="7500" dirty="0" smtClean="0"/>
              <a:t> classification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534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 - basics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</p:txBody>
      </p:sp>
    </p:spTree>
    <p:extLst>
      <p:ext uri="{BB962C8B-B14F-4D97-AF65-F5344CB8AC3E}">
        <p14:creationId xmlns:p14="http://schemas.microsoft.com/office/powerpoint/2010/main" val="20160425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33668" y="3904446"/>
            <a:ext cx="686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PFDinTextCompPro-Italic"/>
                <a:cs typeface="PFDinTextCompPro-Italic"/>
              </a:rPr>
              <a:t>k = 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946170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25789"/>
            <a:ext cx="4572000" cy="3159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367337" y="3543302"/>
            <a:ext cx="533400" cy="760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6062472" y="3086100"/>
            <a:ext cx="86408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rot="3600000" flipV="1">
            <a:off x="6281928" y="3275916"/>
            <a:ext cx="86408" cy="304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4833668" y="3904446"/>
            <a:ext cx="686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PFDinTextCompPro-Italic"/>
                <a:cs typeface="PFDinTextCompPro-Italic"/>
              </a:rPr>
              <a:t>k = 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946170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73936"/>
            <a:ext cx="4493584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Assign the most common color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to the grey dot.</a:t>
            </a:r>
          </a:p>
        </p:txBody>
      </p:sp>
    </p:spTree>
    <p:extLst>
      <p:ext uri="{BB962C8B-B14F-4D97-AF65-F5344CB8AC3E}">
        <p14:creationId xmlns:p14="http://schemas.microsoft.com/office/powerpoint/2010/main" val="376534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err="1" smtClean="0"/>
              <a:t>Knn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37" y="1773936"/>
            <a:ext cx="4493584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3608" y="1057513"/>
            <a:ext cx="638659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Suppose we want to predict the color of the grey dot.</a:t>
            </a:r>
          </a:p>
          <a:p>
            <a:pPr algn="l"/>
            <a:endParaRPr lang="en-US" sz="2500" dirty="0">
              <a:latin typeface="PFDinTextCompPro-Italic"/>
              <a:cs typeface="PFDinTextCompPro-Italic"/>
            </a:endParaRP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1)  Pick a value for k.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2)  Find colors of k nearest neighbors.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3)  Assign the most common color</a:t>
            </a:r>
          </a:p>
          <a:p>
            <a:pPr algn="l"/>
            <a:r>
              <a:rPr lang="en-US" sz="2500" dirty="0" smtClean="0">
                <a:latin typeface="PFDinTextCompPro-Italic"/>
                <a:cs typeface="PFDinTextCompPro-Italic"/>
              </a:rPr>
              <a:t>       to the grey dot.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19137" y="3679825"/>
            <a:ext cx="1463675" cy="1463675"/>
            <a:chOff x="0" y="0"/>
            <a:chExt cx="1280" cy="1280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8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24"/>
            <p:cNvSpPr>
              <a:spLocks/>
            </p:cNvSpPr>
            <p:nvPr/>
          </p:nvSpPr>
          <p:spPr bwMode="auto">
            <a:xfrm>
              <a:off x="104" y="96"/>
              <a:ext cx="1056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ct val="75000"/>
                </a:lnSpc>
              </a:pPr>
              <a:r>
                <a:rPr lang="en-US" sz="1300" dirty="0" smtClean="0">
                  <a:solidFill>
                    <a:schemeClr val="tx1"/>
                  </a:solidFill>
                  <a:latin typeface="PFDinTextCompPro-Bold" charset="0"/>
                  <a:ea typeface="ＭＳ Ｐゴシック" charset="0"/>
                  <a:cs typeface="ＭＳ Ｐゴシック" charset="0"/>
                  <a:sym typeface="PFDinTextCompPro-Bold" charset="0"/>
                </a:rPr>
                <a:t>OPTIONAL NOTE</a:t>
              </a:r>
              <a:endParaRPr lang="en-US" sz="1300" dirty="0">
                <a:solidFill>
                  <a:schemeClr val="tx1"/>
                </a:solidFill>
                <a:latin typeface="PFDinTextCompPro-Bold" charset="0"/>
                <a:ea typeface="ＭＳ Ｐゴシック" charset="0"/>
                <a:cs typeface="ＭＳ Ｐゴシック" charset="0"/>
                <a:sym typeface="PFDinTextCompPro-Bold" charset="0"/>
              </a:endParaRPr>
            </a:p>
          </p:txBody>
        </p:sp>
        <p:sp>
          <p:nvSpPr>
            <p:cNvPr id="11" name="Rectangle 25"/>
            <p:cNvSpPr>
              <a:spLocks/>
            </p:cNvSpPr>
            <p:nvPr/>
          </p:nvSpPr>
          <p:spPr bwMode="auto">
            <a:xfrm>
              <a:off x="104" y="264"/>
              <a:ext cx="1056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l">
                <a:lnSpc>
                  <a:spcPts val="1150"/>
                </a:lnSpc>
              </a:pP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  <a:p>
              <a:pPr algn="l">
                <a:lnSpc>
                  <a:spcPts val="1150"/>
                </a:lnSpc>
              </a:pPr>
              <a:r>
                <a:rPr lang="en-US" sz="900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Our definition of “nearest” implicitly uses the</a:t>
              </a:r>
            </a:p>
            <a:p>
              <a:pPr algn="l">
                <a:lnSpc>
                  <a:spcPts val="1150"/>
                </a:lnSpc>
              </a:pPr>
              <a:r>
                <a:rPr lang="en-US" sz="900" i="1" dirty="0" smtClean="0">
                  <a:solidFill>
                    <a:schemeClr val="tx1"/>
                  </a:solidFill>
                  <a:latin typeface="News706 BT" charset="0"/>
                  <a:ea typeface="ＭＳ Ｐゴシック" charset="0"/>
                  <a:cs typeface="ＭＳ Ｐゴシック" charset="0"/>
                  <a:sym typeface="News706 BT" charset="0"/>
                </a:rPr>
                <a:t>Euclidean distance function.</a:t>
              </a:r>
              <a:endParaRPr lang="en-US" sz="900" dirty="0" smtClean="0">
                <a:solidFill>
                  <a:schemeClr val="tx1"/>
                </a:solidFill>
                <a:latin typeface="News706 BT" charset="0"/>
                <a:ea typeface="ＭＳ Ｐゴシック" charset="0"/>
                <a:cs typeface="ＭＳ Ｐゴシック" charset="0"/>
                <a:sym typeface="News706 B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4278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Exercise – k nearest neighbors classification in 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7191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Key objectives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sp>
        <p:nvSpPr>
          <p:cNvPr id="18" name="Content Placeholder 12"/>
          <p:cNvSpPr>
            <a:spLocks noGrp="1"/>
          </p:cNvSpPr>
          <p:nvPr>
            <p:ph sz="half" idx="4294967295"/>
          </p:nvPr>
        </p:nvSpPr>
        <p:spPr bwMode="auto">
          <a:xfrm>
            <a:off x="490537" y="1771650"/>
            <a:ext cx="807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- </a:t>
            </a:r>
            <a:r>
              <a:rPr lang="en-US" sz="2300" dirty="0" err="1" smtClean="0">
                <a:latin typeface="PFDinTextCompPro-Italic"/>
                <a:ea typeface="ヒラギノ角ゴ ProN W3" charset="0"/>
                <a:cs typeface="PFDinTextCompPro-Italic"/>
              </a:rPr>
              <a:t>knn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 classification using train/test sets		- </a:t>
            </a:r>
            <a:r>
              <a:rPr lang="en-US" sz="2300" dirty="0" err="1" smtClean="0">
                <a:latin typeface="PFDinTextCompPro-Italic"/>
                <a:ea typeface="ヒラギノ角ゴ ProN W3" charset="0"/>
                <a:cs typeface="PFDinTextCompPro-Italic"/>
              </a:rPr>
              <a:t>knn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 {class}</a:t>
            </a:r>
          </a:p>
        </p:txBody>
      </p:sp>
      <p:sp>
        <p:nvSpPr>
          <p:cNvPr id="21" name="Text Placeholder 11"/>
          <p:cNvSpPr txBox="1">
            <a:spLocks/>
          </p:cNvSpPr>
          <p:nvPr/>
        </p:nvSpPr>
        <p:spPr>
          <a:xfrm>
            <a:off x="5138737" y="11811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R functions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6737" y="16383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062537" y="1638300"/>
            <a:ext cx="3810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52175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7162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Assignment – </a:t>
            </a:r>
            <a:r>
              <a:rPr lang="en-US" dirty="0" err="1" smtClean="0"/>
              <a:t>knn</a:t>
            </a:r>
            <a:r>
              <a:rPr lang="en-US" dirty="0" smtClean="0"/>
              <a:t> with n-fold cross-validation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7" name="Text Placeholder 11"/>
          <p:cNvSpPr txBox="1">
            <a:spLocks/>
          </p:cNvSpPr>
          <p:nvPr/>
        </p:nvSpPr>
        <p:spPr>
          <a:xfrm>
            <a:off x="620712" y="1104900"/>
            <a:ext cx="2689225" cy="490538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/>
              <a:buChar char="‣"/>
              <a:defRPr sz="20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1pPr>
            <a:lvl2pPr marL="329138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2pPr>
            <a:lvl3pPr marL="658277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3pPr>
            <a:lvl4pPr marL="987415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4pPr>
            <a:lvl5pPr marL="1316553" indent="0" algn="ctr" rtl="0" eaLnBrk="0" fontAlgn="base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5pPr>
            <a:lvl6pPr marL="1645691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6pPr>
            <a:lvl7pPr marL="1974830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7pPr>
            <a:lvl8pPr marL="2303968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8pPr>
            <a:lvl9pPr marL="2633106" indent="0" algn="ctr" rtl="0" fontAlgn="base">
              <a:lnSpc>
                <a:spcPts val="2448"/>
              </a:lnSpc>
              <a:spcBef>
                <a:spcPct val="0"/>
              </a:spcBef>
              <a:spcAft>
                <a:spcPct val="0"/>
              </a:spcAft>
              <a:buSzPct val="69000"/>
              <a:buFont typeface="Lucida Grande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News706 BT" charset="0"/>
              </a:defRPr>
            </a:lvl9pPr>
          </a:lstStyle>
          <a:p>
            <a:pPr marL="0" indent="0">
              <a:buNone/>
              <a:defRPr/>
            </a:pPr>
            <a:r>
              <a:rPr lang="en-US" sz="1400" b="1" cap="all" dirty="0" smtClean="0">
                <a:latin typeface="PFDinTextCompPro-Bold"/>
                <a:cs typeface="PFDinTextCompPro-Bold"/>
              </a:rPr>
              <a:t>Key objectives</a:t>
            </a:r>
            <a:endParaRPr lang="en-US" sz="1400" b="1" cap="all" dirty="0">
              <a:latin typeface="PFDinTextCompPro-Bold"/>
              <a:cs typeface="PFDinTextCompPro-Bold"/>
            </a:endParaRPr>
          </a:p>
        </p:txBody>
      </p:sp>
      <p:sp>
        <p:nvSpPr>
          <p:cNvPr id="18" name="Content Placeholder 12"/>
          <p:cNvSpPr>
            <a:spLocks noGrp="1"/>
          </p:cNvSpPr>
          <p:nvPr>
            <p:ph sz="half" idx="4294967295"/>
          </p:nvPr>
        </p:nvSpPr>
        <p:spPr bwMode="auto">
          <a:xfrm>
            <a:off x="490537" y="1695450"/>
            <a:ext cx="80772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Extend the script we used in class to implement </a:t>
            </a:r>
            <a:r>
              <a:rPr lang="en-US" sz="2300" dirty="0" err="1" smtClean="0">
                <a:latin typeface="PFDinTextCompPro-Italic"/>
                <a:ea typeface="ヒラギノ角ゴ ProN W3" charset="0"/>
                <a:cs typeface="PFDinTextCompPro-Italic"/>
              </a:rPr>
              <a:t>knn</a:t>
            </a: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 classification on the iris dataset using n-fold cross-validation.</a:t>
            </a:r>
          </a:p>
          <a:p>
            <a:pPr marL="0" indent="0">
              <a:buNone/>
            </a:pPr>
            <a:endParaRPr lang="en-US" sz="2300" dirty="0" smtClean="0">
              <a:latin typeface="PFDinTextCompPro-Italic"/>
              <a:ea typeface="ヒラギノ角ゴ ProN W3" charset="0"/>
              <a:cs typeface="PFDinTextCompPro-Italic"/>
            </a:endParaRPr>
          </a:p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(bonus: split code into functions)</a:t>
            </a:r>
          </a:p>
          <a:p>
            <a:pPr marL="0" indent="0">
              <a:buNone/>
            </a:pPr>
            <a:endParaRPr lang="en-US" sz="2300" dirty="0" smtClean="0">
              <a:latin typeface="PFDinTextCompPro-Italic"/>
              <a:ea typeface="ヒラギノ角ゴ ProN W3" charset="0"/>
              <a:cs typeface="PFDinTextCompPro-Italic"/>
            </a:endParaRPr>
          </a:p>
          <a:p>
            <a:pPr marL="0" indent="0">
              <a:buNone/>
            </a:pPr>
            <a:r>
              <a:rPr lang="en-US" sz="2300" dirty="0" smtClean="0">
                <a:latin typeface="PFDinTextCompPro-Italic"/>
                <a:ea typeface="ヒラギノ角ゴ ProN W3" charset="0"/>
                <a:cs typeface="PFDinTextCompPro-Italic"/>
              </a:rPr>
              <a:t>for example:</a:t>
            </a:r>
          </a:p>
          <a:p>
            <a:pPr marL="0" indent="0">
              <a:buNone/>
            </a:pPr>
            <a:endParaRPr lang="en-US" sz="2300" dirty="0" smtClean="0">
              <a:latin typeface="PFDinTextCompPro-Italic"/>
              <a:ea typeface="ヒラギノ角ゴ ProN W3" charset="0"/>
              <a:cs typeface="PFDinTextCompPro-Italic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200" dirty="0" err="1" smtClean="0">
                <a:latin typeface="Monaco"/>
                <a:ea typeface="ヒラギノ角ゴ ProN W3" charset="0"/>
                <a:cs typeface="Monaco"/>
              </a:rPr>
              <a:t>knn.nfold</a:t>
            </a:r>
            <a:r>
              <a:rPr lang="en-US" sz="1200" dirty="0" smtClean="0">
                <a:latin typeface="Monaco"/>
                <a:ea typeface="ヒラギノ角ゴ ProN W3" charset="0"/>
                <a:cs typeface="Monaco"/>
              </a:rPr>
              <a:t> &lt;- function(n, … ) {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200" dirty="0" smtClean="0">
                <a:latin typeface="Monaco"/>
                <a:ea typeface="ヒラギノ角ゴ ProN W3" charset="0"/>
                <a:cs typeface="Monaco"/>
              </a:rPr>
              <a:t>   # create n-fold partition of dataset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200" dirty="0">
                <a:latin typeface="Monaco"/>
                <a:ea typeface="ヒラギノ角ゴ ProN W3" charset="0"/>
                <a:cs typeface="Monaco"/>
              </a:rPr>
              <a:t> </a:t>
            </a:r>
            <a:r>
              <a:rPr lang="en-US" sz="1200" dirty="0" smtClean="0">
                <a:latin typeface="Monaco"/>
                <a:ea typeface="ヒラギノ角ゴ ProN W3" charset="0"/>
                <a:cs typeface="Monaco"/>
              </a:rPr>
              <a:t>  # perform </a:t>
            </a:r>
            <a:r>
              <a:rPr lang="en-US" sz="1200" dirty="0" err="1" smtClean="0">
                <a:latin typeface="Monaco"/>
                <a:ea typeface="ヒラギノ角ゴ ProN W3" charset="0"/>
                <a:cs typeface="Monaco"/>
              </a:rPr>
              <a:t>knn</a:t>
            </a:r>
            <a:r>
              <a:rPr lang="en-US" sz="1200" dirty="0" smtClean="0">
                <a:latin typeface="Monaco"/>
                <a:ea typeface="ヒラギノ角ゴ ProN W3" charset="0"/>
                <a:cs typeface="Monaco"/>
              </a:rPr>
              <a:t> classification n times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200" dirty="0">
                <a:latin typeface="Monaco"/>
                <a:ea typeface="ヒラギノ角ゴ ProN W3" charset="0"/>
                <a:cs typeface="Monaco"/>
              </a:rPr>
              <a:t> </a:t>
            </a:r>
            <a:r>
              <a:rPr lang="en-US" sz="1200" dirty="0" smtClean="0">
                <a:latin typeface="Monaco"/>
                <a:ea typeface="ヒラギノ角ゴ ProN W3" charset="0"/>
                <a:cs typeface="Monaco"/>
              </a:rPr>
              <a:t>  # n-fold generalization error = average over all iterations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200" dirty="0">
                <a:latin typeface="Monaco"/>
                <a:ea typeface="ヒラギノ角ゴ ProN W3" charset="0"/>
                <a:cs typeface="Monaco"/>
              </a:rPr>
              <a:t>}</a:t>
            </a:r>
            <a:endParaRPr lang="en-US" sz="1200" dirty="0" smtClean="0">
              <a:latin typeface="Monaco"/>
              <a:ea typeface="ヒラギノ角ゴ ProN W3" charset="0"/>
              <a:cs typeface="Monaco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566737" y="1562100"/>
            <a:ext cx="3505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980787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3238500"/>
            <a:ext cx="8426450" cy="1828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/>
            </a:r>
            <a:br>
              <a:rPr lang="en-US" sz="7500" dirty="0" smtClean="0"/>
            </a:br>
            <a:r>
              <a:rPr lang="en-US" sz="7500" dirty="0" smtClean="0"/>
              <a:t>DISCUSSION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INTRO TO 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9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</p:spTree>
    <p:extLst>
      <p:ext uri="{BB962C8B-B14F-4D97-AF65-F5344CB8AC3E}">
        <p14:creationId xmlns:p14="http://schemas.microsoft.com/office/powerpoint/2010/main" val="15881225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117972" y="1986346"/>
            <a:ext cx="114068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 smtClean="0">
                <a:solidFill>
                  <a:srgbClr val="0000FF"/>
                </a:solidFill>
                <a:latin typeface="PFDinTextCompPro-Thin"/>
                <a:cs typeface="PFDinTextCompPro-Thin"/>
              </a:rPr>
              <a:t>{</a:t>
            </a:r>
            <a:endParaRPr lang="en-US" sz="35000" dirty="0">
              <a:solidFill>
                <a:srgbClr val="0000FF"/>
              </a:solidFill>
              <a:latin typeface="PFDinTextCompPro-Thin"/>
              <a:cs typeface="PFDinTextCompPro-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938" y="2527637"/>
            <a:ext cx="1597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PFDinTextCompPro-Italic"/>
                <a:cs typeface="PFDinTextCompPro-Italic"/>
              </a:rPr>
              <a:t>i</a:t>
            </a:r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ndependent</a:t>
            </a:r>
          </a:p>
          <a:p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75415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4337" y="495300"/>
            <a:ext cx="6400800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/>
              <a:t>Classification problems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5AD749-DAD1-6A4A-A2AA-CB20EAD0AE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03" y="1582394"/>
            <a:ext cx="4953000" cy="26467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4337" y="952500"/>
            <a:ext cx="43383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 smtClean="0">
                <a:latin typeface="PFDinTextCompPro-Italic"/>
                <a:cs typeface="PFDinTextCompPro-Italic"/>
              </a:rPr>
              <a:t>Here’s (part of) an example dataset: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117972" y="1986346"/>
            <a:ext cx="114068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0" dirty="0" smtClean="0">
                <a:solidFill>
                  <a:srgbClr val="0000FF"/>
                </a:solidFill>
                <a:latin typeface="PFDinTextCompPro-Thin"/>
                <a:cs typeface="PFDinTextCompPro-Thin"/>
              </a:rPr>
              <a:t>{</a:t>
            </a:r>
            <a:endParaRPr lang="en-US" sz="35000" dirty="0">
              <a:solidFill>
                <a:srgbClr val="0000FF"/>
              </a:solidFill>
              <a:latin typeface="PFDinTextCompPro-Thin"/>
              <a:cs typeface="PFDinTextCompPro-Thi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937" y="2527637"/>
            <a:ext cx="1597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0000FF"/>
                </a:solidFill>
                <a:latin typeface="PFDinTextCompPro-Italic"/>
                <a:cs typeface="PFDinTextCompPro-Italic"/>
              </a:rPr>
              <a:t>i</a:t>
            </a:r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ndependent</a:t>
            </a:r>
          </a:p>
          <a:p>
            <a:r>
              <a:rPr lang="en-US" sz="3000" dirty="0" smtClean="0">
                <a:solidFill>
                  <a:srgbClr val="0000FF"/>
                </a:solidFill>
                <a:latin typeface="PFDinTextCompPro-Italic"/>
                <a:cs typeface="PFDinTextCompPro-Italic"/>
              </a:rPr>
              <a:t>variables</a:t>
            </a:r>
          </a:p>
        </p:txBody>
      </p:sp>
      <p:sp>
        <p:nvSpPr>
          <p:cNvPr id="11" name="TextBox 10"/>
          <p:cNvSpPr txBox="1"/>
          <p:nvPr/>
        </p:nvSpPr>
        <p:spPr>
          <a:xfrm rot="10800000">
            <a:off x="7119938" y="1790700"/>
            <a:ext cx="7309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chemeClr val="accent3">
                    <a:lumMod val="50000"/>
                  </a:schemeClr>
                </a:solidFill>
                <a:latin typeface="PFDinTextCompPro-Thin"/>
                <a:cs typeface="PFDinTextCompPro-Thin"/>
              </a:rPr>
              <a:t>{</a:t>
            </a:r>
            <a:endParaRPr lang="en-US" sz="20000" dirty="0">
              <a:solidFill>
                <a:schemeClr val="accent3">
                  <a:lumMod val="50000"/>
                </a:schemeClr>
              </a:solidFill>
              <a:latin typeface="PFDinTextCompPro-Thin"/>
              <a:cs typeface="PFDinTextCompPro-Thi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33615" y="2448461"/>
            <a:ext cx="11830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class</a:t>
            </a:r>
          </a:p>
          <a:p>
            <a:r>
              <a:rPr lang="en-US" sz="3000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labels</a:t>
            </a:r>
          </a:p>
          <a:p>
            <a:r>
              <a:rPr lang="en-US" sz="2000" i="1" dirty="0" smtClean="0">
                <a:solidFill>
                  <a:srgbClr val="CE0035"/>
                </a:solidFill>
                <a:latin typeface="PFDinTextCompPro-Italic"/>
                <a:cs typeface="PFDinTextCompPro-Italic"/>
              </a:rPr>
              <a:t>(qualitative)</a:t>
            </a:r>
            <a:endParaRPr lang="en-US" sz="2000" i="1" dirty="0">
              <a:solidFill>
                <a:srgbClr val="CE0035"/>
              </a:solidFill>
              <a:latin typeface="PFDinTextCompPro-Italic"/>
              <a:cs typeface="PFDinTextCompPro-Italic"/>
            </a:endParaRPr>
          </a:p>
        </p:txBody>
      </p:sp>
    </p:spTree>
    <p:extLst>
      <p:ext uri="{BB962C8B-B14F-4D97-AF65-F5344CB8AC3E}">
        <p14:creationId xmlns:p14="http://schemas.microsoft.com/office/powerpoint/2010/main" val="29703735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12435</TotalTime>
  <Pages>0</Pages>
  <Words>2787</Words>
  <Characters>0</Characters>
  <Application>Microsoft Macintosh PowerPoint</Application>
  <PresentationFormat>Custom</PresentationFormat>
  <Lines>0</Lines>
  <Paragraphs>625</Paragraphs>
  <Slides>68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GA_Instructor_Template_Deck</vt:lpstr>
      <vt:lpstr>Agenda</vt:lpstr>
      <vt:lpstr>INTRO to DATA SCIENCE Lecture 3: knn classification</vt:lpstr>
      <vt:lpstr>last time:  - intro to machine learning &amp; typical problems - multiple regression - feature selection via backwards elimination  questions?</vt:lpstr>
      <vt:lpstr> I. classification problems iI. Building effective classifiers  exercises: III. the knn classification model</vt:lpstr>
      <vt:lpstr>I. Classification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Building effective classifiers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IIi. knn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Thomson Nguyen</cp:lastModifiedBy>
  <cp:revision>1709</cp:revision>
  <cp:lastPrinted>2013-03-28T23:13:53Z</cp:lastPrinted>
  <dcterms:modified xsi:type="dcterms:W3CDTF">2013-07-10T00:25:58Z</dcterms:modified>
</cp:coreProperties>
</file>