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0"/>
  </p:notesMasterIdLst>
  <p:sldIdLst>
    <p:sldId id="258" r:id="rId3"/>
    <p:sldId id="262" r:id="rId4"/>
    <p:sldId id="340" r:id="rId5"/>
    <p:sldId id="326" r:id="rId6"/>
    <p:sldId id="544" r:id="rId7"/>
    <p:sldId id="382" r:id="rId8"/>
    <p:sldId id="473" r:id="rId9"/>
    <p:sldId id="474" r:id="rId10"/>
    <p:sldId id="481" r:id="rId11"/>
    <p:sldId id="482" r:id="rId12"/>
    <p:sldId id="483" r:id="rId13"/>
    <p:sldId id="475" r:id="rId14"/>
    <p:sldId id="476" r:id="rId15"/>
    <p:sldId id="477" r:id="rId16"/>
    <p:sldId id="478" r:id="rId17"/>
    <p:sldId id="533" r:id="rId18"/>
    <p:sldId id="534" r:id="rId19"/>
    <p:sldId id="535" r:id="rId20"/>
    <p:sldId id="529" r:id="rId21"/>
    <p:sldId id="530" r:id="rId22"/>
    <p:sldId id="531" r:id="rId23"/>
    <p:sldId id="532" r:id="rId24"/>
    <p:sldId id="486" r:id="rId25"/>
    <p:sldId id="487" r:id="rId26"/>
    <p:sldId id="488" r:id="rId27"/>
    <p:sldId id="489" r:id="rId28"/>
    <p:sldId id="536" r:id="rId29"/>
    <p:sldId id="537" r:id="rId30"/>
    <p:sldId id="492" r:id="rId31"/>
    <p:sldId id="495" r:id="rId32"/>
    <p:sldId id="496" r:id="rId33"/>
    <p:sldId id="497" r:id="rId34"/>
    <p:sldId id="498" r:id="rId35"/>
    <p:sldId id="503" r:id="rId36"/>
    <p:sldId id="499" r:id="rId37"/>
    <p:sldId id="500" r:id="rId38"/>
    <p:sldId id="502" r:id="rId39"/>
    <p:sldId id="501" r:id="rId40"/>
    <p:sldId id="504" r:id="rId41"/>
    <p:sldId id="494" r:id="rId42"/>
    <p:sldId id="509" r:id="rId43"/>
    <p:sldId id="510" r:id="rId44"/>
    <p:sldId id="511" r:id="rId45"/>
    <p:sldId id="515" r:id="rId46"/>
    <p:sldId id="512" r:id="rId47"/>
    <p:sldId id="516" r:id="rId48"/>
    <p:sldId id="518" r:id="rId49"/>
    <p:sldId id="519" r:id="rId50"/>
    <p:sldId id="517" r:id="rId51"/>
    <p:sldId id="520" r:id="rId52"/>
    <p:sldId id="521" r:id="rId53"/>
    <p:sldId id="523" r:id="rId54"/>
    <p:sldId id="525" r:id="rId55"/>
    <p:sldId id="545" r:id="rId56"/>
    <p:sldId id="546" r:id="rId57"/>
    <p:sldId id="355" r:id="rId58"/>
    <p:sldId id="334" r:id="rId5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0444" autoAdjust="0"/>
  </p:normalViewPr>
  <p:slideViewPr>
    <p:cSldViewPr>
      <p:cViewPr>
        <p:scale>
          <a:sx n="125" d="100"/>
          <a:sy n="125" d="100"/>
        </p:scale>
        <p:origin x="-576" y="13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See why this is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is sometimes used as the definition of independent events. We will use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Gives you a way to translate one conditional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spam filter idea in mind as we go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We derived it from scratch in a handful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talk a bit about that in a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really what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quick side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usual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defn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from undergraduate math &amp; stats classes…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a coin toss resulting in H is 1/2 because, as the number of trials goes to +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proportion of heads will be 1/2.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well-defined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defined probabilities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MCMC, nonparametric methods,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Personal favorite Bayesian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calc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estimate of masses of Saturn, Jupiter made 200 years ago correct to within 1%!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- tracking subs, cracking codes, solving court cases  this framework is a statistical superhero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inference is another huge field (also very interesting, effective, and fashionable).</a:t>
            </a:r>
          </a:p>
          <a:p>
            <a:r>
              <a:rPr lang="en-US" baseline="0" dirty="0" smtClean="0"/>
              <a:t>This is a lightning tour.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anyone want to take a stab at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Hint: we want to find the probability that label C applies to a particular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probabilistic classification, not deterministic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{xi} = {x1, x2, …,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xn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represents our “prior beliefs” about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(makes sure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all sum to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class C given the data/evidence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posterior = f(prior)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Classical statistics 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476500"/>
            <a:ext cx="8469313" cy="2057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Lecture 4: naive </a:t>
            </a:r>
            <a:r>
              <a:rPr lang="en-US" sz="5000" dirty="0" err="1" smtClean="0"/>
              <a:t>bayesian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  <p:sp>
        <p:nvSpPr>
          <p:cNvPr id="18435" name="Subtitle 3"/>
          <p:cNvSpPr>
            <a:spLocks noGrp="1"/>
          </p:cNvSpPr>
          <p:nvPr>
            <p:ph type="subTitle" idx="1"/>
          </p:nvPr>
        </p:nvSpPr>
        <p:spPr bwMode="auto">
          <a:xfrm>
            <a:off x="392113" y="4610100"/>
            <a:ext cx="6553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sz="1600" dirty="0">
              <a:latin typeface="PFDinTextCompPro-Italic"/>
              <a:ea typeface="ヒラギノ角ゴ ProN W3" charset="0"/>
              <a:cs typeface="PFDinTextCompPro-Italic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 smtClean="0">
                <a:latin typeface="+mn-lt"/>
                <a:cs typeface="Arial"/>
              </a:rPr>
              <a:t>Ω</a:t>
            </a:r>
            <a:r>
              <a:rPr lang="en-US" sz="3000" dirty="0" smtClean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member of the sample space, as is every other event.</a:t>
            </a:r>
          </a:p>
        </p:txBody>
      </p:sp>
    </p:spTree>
    <p:extLst>
      <p:ext uri="{BB962C8B-B14F-4D97-AF65-F5344CB8AC3E}">
        <p14:creationId xmlns:p14="http://schemas.microsoft.com/office/powerpoint/2010/main" val="254914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>
                <a:latin typeface="+mn-lt"/>
                <a:cs typeface="Arial"/>
              </a:rPr>
              <a:t>Ω</a:t>
            </a:r>
            <a:r>
              <a:rPr lang="en-US" sz="3000" dirty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is a member of the sample space, as is every other event.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the sample space </a:t>
            </a:r>
            <a:r>
              <a:rPr lang="en-US" sz="2000" i="1" dirty="0" smtClean="0">
                <a:latin typeface="News706 BT (Body)"/>
                <a:cs typeface="News706 BT (Body)"/>
              </a:rPr>
              <a:t>P(</a:t>
            </a:r>
            <a:r>
              <a:rPr lang="en-US" sz="2000" i="1" dirty="0" err="1">
                <a:latin typeface="News706 BT (Body)"/>
                <a:cs typeface="News706 BT (Body)"/>
              </a:rPr>
              <a:t>Ω</a:t>
            </a:r>
            <a:r>
              <a:rPr lang="en-US" sz="2000" i="1" dirty="0" smtClean="0">
                <a:latin typeface="News706 BT (Body)"/>
                <a:cs typeface="News706 BT (Body)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117411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2000" dirty="0">
                <a:latin typeface="+mn-lt"/>
                <a:cs typeface="PFDinTextCompPro-Italic"/>
              </a:rPr>
              <a:t> &amp;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</a:t>
            </a:r>
            <a:r>
              <a:rPr lang="en-US" sz="3000" dirty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of these events?</a:t>
            </a:r>
          </a:p>
        </p:txBody>
      </p:sp>
    </p:spTree>
    <p:extLst>
      <p:ext uri="{BB962C8B-B14F-4D97-AF65-F5344CB8AC3E}">
        <p14:creationId xmlns:p14="http://schemas.microsoft.com/office/powerpoint/2010/main" val="2996632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8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probability 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given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5447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</a:t>
            </a:r>
            <a:r>
              <a:rPr lang="en-US" sz="3000" dirty="0" smtClean="0">
                <a:latin typeface="PFDinTextCompPro-Italic"/>
                <a:cs typeface="PFDinTextCompPro-Italic"/>
              </a:rPr>
              <a:t>quantity represents </a:t>
            </a:r>
            <a:r>
              <a:rPr lang="en-US" sz="3000" dirty="0">
                <a:latin typeface="PFDinTextCompPro-Italic"/>
                <a:cs typeface="PFDinTextCompPro-Italic"/>
              </a:rPr>
              <a:t>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8095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660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49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Notice, with this we can also write </a:t>
            </a:r>
            <a:r>
              <a:rPr lang="en-US" sz="2000" i="1" dirty="0">
                <a:latin typeface="+mn-lt"/>
                <a:cs typeface="PFDinTextCompPro-Italic"/>
              </a:rPr>
              <a:t>P(AB) = P(A|B) *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95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35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last time: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classification problems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training/test sets &amp; cross-validation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knn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questions?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Recap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445672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23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Using the definition of the conditional probability, we can also write:</a:t>
            </a:r>
          </a:p>
          <a:p>
            <a:pPr algn="l"/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</a:t>
            </a:r>
            <a:r>
              <a:rPr lang="en-US" sz="2000" i="1" dirty="0">
                <a:latin typeface="+mn-lt"/>
                <a:cs typeface="PFDinTextCompPro-Italic"/>
              </a:rPr>
              <a:t>(A|B) = P(AB) /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= P(A) 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   P(AB) = P(A) * P(B)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468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3594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52038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8610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23979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45197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= P(B|A) * P(A) / P(B)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by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rearranging last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step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5735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probability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Naïve Bayesian classification</a:t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Implementing a spam filter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8669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4387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It’s </a:t>
            </a:r>
            <a:r>
              <a:rPr lang="en-US" sz="2500" dirty="0" smtClean="0">
                <a:latin typeface="PFDinTextCompPro-Italic"/>
                <a:cs typeface="PFDinTextCompPro-Italic"/>
              </a:rPr>
              <a:t>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a </a:t>
            </a:r>
            <a:r>
              <a:rPr lang="en-US" sz="2500" dirty="0">
                <a:latin typeface="PFDinTextCompPro-Italic"/>
                <a:cs typeface="PFDinTextCompPro-Italic"/>
              </a:rPr>
              <a:t>very powerful computational </a:t>
            </a:r>
            <a:r>
              <a:rPr lang="en-US" sz="2500" dirty="0" smtClean="0">
                <a:latin typeface="PFDinTextCompPro-Italic"/>
                <a:cs typeface="PFDinTextCompPro-Italic"/>
              </a:rPr>
              <a:t>tool.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73509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949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3179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Bayesian interpretation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regards an event’s probability as a “degree of belief,” which can apply even to events that have not yet occurred.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102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0370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</p:txBody>
      </p:sp>
    </p:spTree>
    <p:extLst>
      <p:ext uri="{BB962C8B-B14F-4D97-AF65-F5344CB8AC3E}">
        <p14:creationId xmlns:p14="http://schemas.microsoft.com/office/powerpoint/2010/main" val="1363523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a good direction to head if you like math and/or if you’re interested in learning about cutting-edge data science techniques.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0447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bayesian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6400" dirty="0" smtClean="0"/>
              <a:t/>
            </a:r>
            <a:br>
              <a:rPr lang="en-US" sz="6400" dirty="0" smtClean="0"/>
            </a:br>
            <a:r>
              <a:rPr lang="en-US" sz="6400" dirty="0" smtClean="0"/>
              <a:t>0. Data Science in the news</a:t>
            </a:r>
            <a:endParaRPr lang="en-US" sz="6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8737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Some terminology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Each term in this relationship has a name, and each plays a distinct role in any Bayesian calculation (including ours).</a:t>
            </a:r>
          </a:p>
        </p:txBody>
      </p:sp>
    </p:spTree>
    <p:extLst>
      <p:ext uri="{BB962C8B-B14F-4D97-AF65-F5344CB8AC3E}">
        <p14:creationId xmlns:p14="http://schemas.microsoft.com/office/powerpoint/2010/main" val="3346734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observe the value of the likelihood function from the training data.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63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value of the prior is also observed from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693919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normalization constant doesn’t tell us much.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21033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probability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683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particular variable.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 quick comparison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Methods				Predictions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“classical”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frequentist</a:t>
            </a:r>
            <a:r>
              <a:rPr lang="en-US" sz="3000" dirty="0" smtClean="0">
                <a:latin typeface="PFDinTextCompPro-Italic"/>
                <a:cs typeface="PFDinTextCompPro-Italic"/>
              </a:rPr>
              <a:t>)			point estimates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Bayesian				distributions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2937" y="2247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4888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Example: Spam classification</a:t>
            </a: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You have a database of emails</a:t>
            </a:r>
            <a:r>
              <a:rPr lang="en-US" sz="18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60% of those emails are spam</a:t>
            </a:r>
          </a:p>
          <a:p>
            <a:pPr algn="l"/>
            <a:r>
              <a:rPr lang="en-US" sz="1800" dirty="0" smtClean="0">
                <a:latin typeface="PFDinTextCompPro-Italic"/>
                <a:cs typeface="PFDinTextCompPro-Italic"/>
              </a:rPr>
              <a:t>	80</a:t>
            </a:r>
            <a:r>
              <a:rPr lang="en-US" sz="1800" dirty="0">
                <a:latin typeface="PFDinTextCompPro-Italic"/>
                <a:cs typeface="PFDinTextCompPro-Italic"/>
              </a:rPr>
              <a:t>% of those emails that are spam have the word "buy"</a:t>
            </a:r>
          </a:p>
          <a:p>
            <a:pPr algn="l"/>
            <a:r>
              <a:rPr lang="en-US" sz="1800" dirty="0" smtClean="0">
                <a:latin typeface="PFDinTextCompPro-Italic"/>
                <a:cs typeface="PFDinTextCompPro-Italic"/>
              </a:rPr>
              <a:t>	20</a:t>
            </a:r>
            <a:r>
              <a:rPr lang="en-US" sz="1800" dirty="0">
                <a:latin typeface="PFDinTextCompPro-Italic"/>
                <a:cs typeface="PFDinTextCompPro-Italic"/>
              </a:rPr>
              <a:t>% of those emails that are spam don't have the word "buy"</a:t>
            </a: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40% of those emails aren't spam</a:t>
            </a:r>
          </a:p>
          <a:p>
            <a:pPr algn="l"/>
            <a:r>
              <a:rPr lang="en-US" sz="1800" dirty="0" smtClean="0">
                <a:latin typeface="PFDinTextCompPro-Italic"/>
                <a:cs typeface="PFDinTextCompPro-Italic"/>
              </a:rPr>
              <a:t>	10</a:t>
            </a:r>
            <a:r>
              <a:rPr lang="en-US" sz="1800" dirty="0">
                <a:latin typeface="PFDinTextCompPro-Italic"/>
                <a:cs typeface="PFDinTextCompPro-Italic"/>
              </a:rPr>
              <a:t>% of those emails that aren't spam have the word "buy"</a:t>
            </a:r>
          </a:p>
          <a:p>
            <a:pPr algn="l"/>
            <a:r>
              <a:rPr lang="en-US" sz="1800" dirty="0" smtClean="0">
                <a:latin typeface="PFDinTextCompPro-Italic"/>
                <a:cs typeface="PFDinTextCompPro-Italic"/>
              </a:rPr>
              <a:t>	90</a:t>
            </a:r>
            <a:r>
              <a:rPr lang="en-US" sz="1800" dirty="0">
                <a:latin typeface="PFDinTextCompPro-Italic"/>
                <a:cs typeface="PFDinTextCompPro-Italic"/>
              </a:rPr>
              <a:t>% of those emails that aren't spam don't have the word "</a:t>
            </a:r>
            <a:r>
              <a:rPr lang="en-US" sz="1800" dirty="0" smtClean="0">
                <a:latin typeface="PFDinTextCompPro-Italic"/>
                <a:cs typeface="PFDinTextCompPro-Italic"/>
              </a:rPr>
              <a:t>buy”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 smtClean="0">
                <a:latin typeface="PFDinTextCompPro-Italic"/>
                <a:cs typeface="PFDinTextCompPro-Italic"/>
              </a:rPr>
              <a:t>What </a:t>
            </a:r>
            <a:r>
              <a:rPr lang="en-US" sz="1800" dirty="0">
                <a:latin typeface="PFDinTextCompPro-Italic"/>
                <a:cs typeface="PFDinTextCompPro-Italic"/>
              </a:rPr>
              <a:t>is the probability that an email is spam if it has the word "buy"?</a:t>
            </a:r>
            <a:endParaRPr lang="en-US" sz="1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3128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Example: Spam classification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P(spam) = the probability that an email is </a:t>
            </a:r>
            <a:r>
              <a:rPr lang="en-US" sz="1800" dirty="0" smtClean="0">
                <a:latin typeface="PFDinTextCompPro-Italic"/>
                <a:cs typeface="PFDinTextCompPro-Italic"/>
              </a:rPr>
              <a:t>spam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P(not spam) = the probability that an email isn't spam </a:t>
            </a:r>
            <a:endParaRPr lang="en-US" sz="18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P("</a:t>
            </a:r>
            <a:r>
              <a:rPr lang="en-US" sz="1800" dirty="0" err="1">
                <a:latin typeface="PFDinTextCompPro-Italic"/>
                <a:cs typeface="PFDinTextCompPro-Italic"/>
              </a:rPr>
              <a:t>buy"|spam</a:t>
            </a:r>
            <a:r>
              <a:rPr lang="en-US" sz="1800" dirty="0">
                <a:latin typeface="PFDinTextCompPro-Italic"/>
                <a:cs typeface="PFDinTextCompPro-Italic"/>
              </a:rPr>
              <a:t>) = the probability that an email that it is spam has the word "</a:t>
            </a:r>
            <a:r>
              <a:rPr lang="en-US" sz="1800" dirty="0" smtClean="0">
                <a:latin typeface="PFDinTextCompPro-Italic"/>
                <a:cs typeface="PFDinTextCompPro-Italic"/>
              </a:rPr>
              <a:t>buy”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P("</a:t>
            </a:r>
            <a:r>
              <a:rPr lang="en-US" sz="1800" dirty="0" err="1">
                <a:latin typeface="PFDinTextCompPro-Italic"/>
                <a:cs typeface="PFDinTextCompPro-Italic"/>
              </a:rPr>
              <a:t>buy"|not</a:t>
            </a:r>
            <a:r>
              <a:rPr lang="en-US" sz="1800" dirty="0">
                <a:latin typeface="PFDinTextCompPro-Italic"/>
                <a:cs typeface="PFDinTextCompPro-Italic"/>
              </a:rPr>
              <a:t> spam) = the probability that an email that it isn't spam has the word "</a:t>
            </a:r>
            <a:r>
              <a:rPr lang="en-US" sz="1800" dirty="0" smtClean="0">
                <a:latin typeface="PFDinTextCompPro-Italic"/>
                <a:cs typeface="PFDinTextCompPro-Italic"/>
              </a:rPr>
              <a:t>buy”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</a:t>
            </a:r>
            <a:r>
              <a:rPr lang="en-US" sz="1800" dirty="0" err="1">
                <a:latin typeface="PFDinTextCompPro-Italic"/>
                <a:cs typeface="PFDinTextCompPro-Italic"/>
              </a:rPr>
              <a:t>spam|"buy</a:t>
            </a:r>
            <a:r>
              <a:rPr lang="en-US" sz="1800" dirty="0">
                <a:latin typeface="PFDinTextCompPro-Italic"/>
                <a:cs typeface="PFDinTextCompPro-Italic"/>
              </a:rPr>
              <a:t>") = the probability that an email that has the word "buy" is spam</a:t>
            </a:r>
            <a:endParaRPr lang="en-US" sz="1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7763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Example: Spam classification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P("</a:t>
            </a:r>
            <a:r>
              <a:rPr lang="en-US" sz="1800" dirty="0" err="1">
                <a:latin typeface="PFDinTextCompPro-Italic"/>
                <a:cs typeface="PFDinTextCompPro-Italic"/>
              </a:rPr>
              <a:t>buy"|spam</a:t>
            </a:r>
            <a:r>
              <a:rPr lang="en-US" sz="1800" dirty="0">
                <a:latin typeface="PFDinTextCompPro-Italic"/>
                <a:cs typeface="PFDinTextCompPro-Italic"/>
              </a:rPr>
              <a:t>) * P(spam) counts all the emails that are spam and have the word "buy"</a:t>
            </a: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P("</a:t>
            </a:r>
            <a:r>
              <a:rPr lang="en-US" sz="1800" dirty="0" err="1">
                <a:latin typeface="PFDinTextCompPro-Italic"/>
                <a:cs typeface="PFDinTextCompPro-Italic"/>
              </a:rPr>
              <a:t>buy"|not</a:t>
            </a:r>
            <a:r>
              <a:rPr lang="en-US" sz="1800" dirty="0">
                <a:latin typeface="PFDinTextCompPro-Italic"/>
                <a:cs typeface="PFDinTextCompPro-Italic"/>
              </a:rPr>
              <a:t> spam) * P(not spam) counts all the emails that aren't spam and have the word "</a:t>
            </a:r>
            <a:r>
              <a:rPr lang="en-US" sz="1800" dirty="0" smtClean="0">
                <a:latin typeface="PFDinTextCompPro-Italic"/>
                <a:cs typeface="PFDinTextCompPro-Italic"/>
              </a:rPr>
              <a:t>buy”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Summing the previous two P("</a:t>
            </a:r>
            <a:r>
              <a:rPr lang="en-US" sz="1800" dirty="0" err="1">
                <a:latin typeface="PFDinTextCompPro-Italic"/>
                <a:cs typeface="PFDinTextCompPro-Italic"/>
              </a:rPr>
              <a:t>buy"|spam</a:t>
            </a:r>
            <a:r>
              <a:rPr lang="en-US" sz="1800" dirty="0">
                <a:latin typeface="PFDinTextCompPro-Italic"/>
                <a:cs typeface="PFDinTextCompPro-Italic"/>
              </a:rPr>
              <a:t>) * P(spam) + P("</a:t>
            </a:r>
            <a:r>
              <a:rPr lang="en-US" sz="1800" dirty="0" err="1">
                <a:latin typeface="PFDinTextCompPro-Italic"/>
                <a:cs typeface="PFDinTextCompPro-Italic"/>
              </a:rPr>
              <a:t>buy"|not</a:t>
            </a:r>
            <a:r>
              <a:rPr lang="en-US" sz="1800" dirty="0">
                <a:latin typeface="PFDinTextCompPro-Italic"/>
                <a:cs typeface="PFDinTextCompPro-Italic"/>
              </a:rPr>
              <a:t> spam) * P(not spam) we count all the emails that have the word "buy"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So our answer will be:</a:t>
            </a: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1800" dirty="0">
                <a:latin typeface="PFDinTextCompPro-Italic"/>
                <a:cs typeface="PFDinTextCompPro-Italic"/>
              </a:rPr>
              <a:t>P(</a:t>
            </a:r>
            <a:r>
              <a:rPr lang="en-US" sz="1800" dirty="0" err="1">
                <a:latin typeface="PFDinTextCompPro-Italic"/>
                <a:cs typeface="PFDinTextCompPro-Italic"/>
              </a:rPr>
              <a:t>spam|"buy</a:t>
            </a:r>
            <a:r>
              <a:rPr lang="en-US" sz="1800" dirty="0">
                <a:latin typeface="PFDinTextCompPro-Italic"/>
                <a:cs typeface="PFDinTextCompPro-Italic"/>
              </a:rPr>
              <a:t>") = P("</a:t>
            </a:r>
            <a:r>
              <a:rPr lang="en-US" sz="1800" dirty="0" err="1">
                <a:latin typeface="PFDinTextCompPro-Italic"/>
                <a:cs typeface="PFDinTextCompPro-Italic"/>
              </a:rPr>
              <a:t>buy"|spam</a:t>
            </a:r>
            <a:r>
              <a:rPr lang="en-US" sz="1800" dirty="0">
                <a:latin typeface="PFDinTextCompPro-Italic"/>
                <a:cs typeface="PFDinTextCompPro-Italic"/>
              </a:rPr>
              <a:t>) * P(spam) / (P("</a:t>
            </a:r>
            <a:r>
              <a:rPr lang="en-US" sz="1800" dirty="0" err="1">
                <a:latin typeface="PFDinTextCompPro-Italic"/>
                <a:cs typeface="PFDinTextCompPro-Italic"/>
              </a:rPr>
              <a:t>buy"|spam</a:t>
            </a:r>
            <a:r>
              <a:rPr lang="en-US" sz="1800" dirty="0">
                <a:latin typeface="PFDinTextCompPro-Italic"/>
                <a:cs typeface="PFDinTextCompPro-Italic"/>
              </a:rPr>
              <a:t>) * P(spam) + P("</a:t>
            </a:r>
            <a:r>
              <a:rPr lang="en-US" sz="1800" dirty="0" err="1">
                <a:latin typeface="PFDinTextCompPro-Italic"/>
                <a:cs typeface="PFDinTextCompPro-Italic"/>
              </a:rPr>
              <a:t>buy"|not</a:t>
            </a:r>
            <a:r>
              <a:rPr lang="en-US" sz="1800" dirty="0">
                <a:latin typeface="PFDinTextCompPro-Italic"/>
                <a:cs typeface="PFDinTextCompPro-Italic"/>
              </a:rPr>
              <a:t> spam) * P(not spam))</a:t>
            </a:r>
            <a:endParaRPr lang="en-US" sz="1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75984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Spam filter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spam filter (document classification)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preprocess data			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	- 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e1071, 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tm</a:t>
            </a:r>
          </a:p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naïve Bayes classification</a:t>
            </a: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some event will occur.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some event will occur.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denoted </a:t>
            </a:r>
            <a:r>
              <a:rPr lang="en-US" sz="2000" i="1" dirty="0" smtClean="0">
                <a:latin typeface="+mn-lt"/>
                <a:cs typeface="PFDinTextCompPro-Italic"/>
              </a:rPr>
              <a:t>P(A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60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13595</TotalTime>
  <Pages>0</Pages>
  <Words>2670</Words>
  <Characters>0</Characters>
  <Application>Microsoft Macintosh PowerPoint</Application>
  <PresentationFormat>Custom</PresentationFormat>
  <Lines>0</Lines>
  <Paragraphs>436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GA_Instructor_Template_Deck</vt:lpstr>
      <vt:lpstr>Agenda</vt:lpstr>
      <vt:lpstr>INTRO to DATA SCIENCE Lecture 4: naive bayesian classification</vt:lpstr>
      <vt:lpstr>last time:  - classification problems - training/test sets &amp; cross-validation - knn classification  questions?</vt:lpstr>
      <vt:lpstr> I. intro to probability iI. Naïve Bayesian classification  exercises: III. Implementing a spam filter</vt:lpstr>
      <vt:lpstr> 0. Data Science in the news</vt:lpstr>
      <vt:lpstr> I. intro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bayesian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Spam filter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Thomson Nguyen</cp:lastModifiedBy>
  <cp:revision>2223</cp:revision>
  <cp:lastPrinted>2013-03-31T16:37:02Z</cp:lastPrinted>
  <dcterms:modified xsi:type="dcterms:W3CDTF">2013-07-10T00:48:42Z</dcterms:modified>
</cp:coreProperties>
</file>