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061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36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86"/>
    </p:cViewPr>
  </p:sorter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3BEA1-A6F2-4548-B236-56F8D2746884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DFA5-1BBC-43D0-A2CB-40EAA996CF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519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DFA5-1BBC-43D0-A2CB-40EAA996CF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54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38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9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0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1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5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944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49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8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7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12380-EFA1-44DA-8F31-FC343E96EBAC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11CD4A-8C48-417A-A494-6E27E2A94E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8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5E2F-0271-176C-1928-A943CB1BF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8509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Project and Business Goals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DFE4-9324-41B6-16C6-DA6AEECDE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413" y="2639960"/>
            <a:ext cx="10987548" cy="3923071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A solution to predict and pick a recipe that will generate high traffic.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A solution that correctly predicts high traffic recipe 80% of the 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dirty="0"/>
              <a:t>A solution to minimize the chance of showing unpopular recipe.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25643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DB72DC-C3D2-B6E9-E779-ED7A10E7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7C314-6ECF-81CF-21CF-1282E1A95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the model by comparing the traffic generated from using its predictions and random recipe choice.</a:t>
            </a:r>
          </a:p>
          <a:p>
            <a:r>
              <a:rPr lang="en-US" dirty="0"/>
              <a:t>Deploy the model using the web or mobile application</a:t>
            </a:r>
          </a:p>
          <a:p>
            <a:r>
              <a:rPr lang="en-US" dirty="0"/>
              <a:t>Analyze common features among high-traffic recipes to create new contents.</a:t>
            </a:r>
          </a:p>
          <a:p>
            <a:r>
              <a:rPr lang="en-US" dirty="0"/>
              <a:t>Stock-up on relevant ingredients linked to high-traffic recipes</a:t>
            </a:r>
          </a:p>
          <a:p>
            <a:r>
              <a:rPr lang="en-US" dirty="0"/>
              <a:t>Monitor performance regularly to adapt to changing user behavior</a:t>
            </a:r>
          </a:p>
          <a:p>
            <a:r>
              <a:rPr lang="en-US" dirty="0"/>
              <a:t>Re-train the model periodically with fresh data to maintain accuracy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55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3BBD-F674-5235-2DB8-170AE3E7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43003-E757-530B-6787-9D919788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Provided by the product manager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0F07F-6B1A-E86E-A5E2-C3B5B749F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05" y="2846438"/>
            <a:ext cx="8642555" cy="293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2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3DF2-1E71-7483-0634-3AE886C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07"/>
          </a:xfrm>
        </p:spPr>
        <p:txBody>
          <a:bodyPr/>
          <a:lstStyle/>
          <a:p>
            <a:pPr algn="ctr"/>
            <a:r>
              <a:rPr lang="en-US" dirty="0"/>
              <a:t>Key findings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C97B2C-4CAE-636E-4B64-49B83BB68A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7199670" cy="435133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2BD4E9-C1F4-50DA-F0CF-27BD33F77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37870" y="1825625"/>
            <a:ext cx="3868993" cy="4351338"/>
          </a:xfrm>
        </p:spPr>
        <p:txBody>
          <a:bodyPr/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dirty="0"/>
              <a:t>There are 10 categories of recipe in this data set.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55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1BE8F-31FF-6624-E089-D39CA601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findings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5F823-5C3E-CCB2-C1E0-B47C494DF27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268361"/>
            <a:ext cx="7494639" cy="492335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3128A-8290-7CB4-162B-E60111F8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32839" y="1696065"/>
            <a:ext cx="3524864" cy="44808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Vegetable category ranks highest in average traffic generation despite ranking 8 in the number of times uploaded on the site.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40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D62E-C8BE-E345-C22F-180A1F07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1179"/>
          </a:xfrm>
        </p:spPr>
        <p:txBody>
          <a:bodyPr/>
          <a:lstStyle/>
          <a:p>
            <a:pPr algn="ctr"/>
            <a:r>
              <a:rPr lang="en-US" dirty="0"/>
              <a:t>Outcomes 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2C094-4C45-0CD0-356C-4E53C9C669A7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Two models were developed: Logistic Regression model and the Random Forest Classifier.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D71203-EB0B-CBA9-D352-2CCB6FF3ECA1}"/>
              </a:ext>
            </a:extLst>
          </p:cNvPr>
          <p:cNvSpPr/>
          <p:nvPr/>
        </p:nvSpPr>
        <p:spPr>
          <a:xfrm>
            <a:off x="1700975" y="2781835"/>
            <a:ext cx="1499422" cy="2912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calories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890F04-F6CA-7452-D7D3-C25F4AF3A58D}"/>
              </a:ext>
            </a:extLst>
          </p:cNvPr>
          <p:cNvSpPr/>
          <p:nvPr/>
        </p:nvSpPr>
        <p:spPr>
          <a:xfrm>
            <a:off x="1700976" y="5132746"/>
            <a:ext cx="1499418" cy="318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servings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7B96E7-E7C5-5184-ED3D-4454F8B70660}"/>
              </a:ext>
            </a:extLst>
          </p:cNvPr>
          <p:cNvSpPr/>
          <p:nvPr/>
        </p:nvSpPr>
        <p:spPr>
          <a:xfrm>
            <a:off x="1700977" y="3238959"/>
            <a:ext cx="1499423" cy="318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carbohydrate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D4DAF3-913E-3836-C43F-982306A7C386}"/>
              </a:ext>
            </a:extLst>
          </p:cNvPr>
          <p:cNvSpPr/>
          <p:nvPr/>
        </p:nvSpPr>
        <p:spPr>
          <a:xfrm>
            <a:off x="1700975" y="4643571"/>
            <a:ext cx="1499419" cy="318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9DA3C-F8FA-468C-F10D-AD96DE789181}"/>
              </a:ext>
            </a:extLst>
          </p:cNvPr>
          <p:cNvSpPr/>
          <p:nvPr/>
        </p:nvSpPr>
        <p:spPr>
          <a:xfrm>
            <a:off x="1700978" y="3723276"/>
            <a:ext cx="1499419" cy="306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sugar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23C686-E675-E2BA-D7BA-6591B0D7A168}"/>
              </a:ext>
            </a:extLst>
          </p:cNvPr>
          <p:cNvSpPr/>
          <p:nvPr/>
        </p:nvSpPr>
        <p:spPr>
          <a:xfrm>
            <a:off x="1700978" y="4224108"/>
            <a:ext cx="1499419" cy="262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protein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4FD109-E950-7EC3-9B02-CE7F99BA38AC}"/>
              </a:ext>
            </a:extLst>
          </p:cNvPr>
          <p:cNvCxnSpPr>
            <a:cxnSpLocks/>
          </p:cNvCxnSpPr>
          <p:nvPr/>
        </p:nvCxnSpPr>
        <p:spPr>
          <a:xfrm>
            <a:off x="3800164" y="3557397"/>
            <a:ext cx="1283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E59C8A-153B-7721-EDA0-FAD103A591C9}"/>
              </a:ext>
            </a:extLst>
          </p:cNvPr>
          <p:cNvCxnSpPr>
            <a:cxnSpLocks/>
          </p:cNvCxnSpPr>
          <p:nvPr/>
        </p:nvCxnSpPr>
        <p:spPr>
          <a:xfrm>
            <a:off x="3200394" y="2949678"/>
            <a:ext cx="58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027010-8DE8-0283-AA0E-A303AC853360}"/>
              </a:ext>
            </a:extLst>
          </p:cNvPr>
          <p:cNvCxnSpPr>
            <a:cxnSpLocks/>
          </p:cNvCxnSpPr>
          <p:nvPr/>
        </p:nvCxnSpPr>
        <p:spPr>
          <a:xfrm>
            <a:off x="3210223" y="3429000"/>
            <a:ext cx="58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2EA0B7-AA08-2988-3F9D-57A701FE6D79}"/>
              </a:ext>
            </a:extLst>
          </p:cNvPr>
          <p:cNvCxnSpPr>
            <a:cxnSpLocks/>
          </p:cNvCxnSpPr>
          <p:nvPr/>
        </p:nvCxnSpPr>
        <p:spPr>
          <a:xfrm>
            <a:off x="3210223" y="3859162"/>
            <a:ext cx="58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005F1E-B6EE-D533-E557-0E0CBFE8159A}"/>
              </a:ext>
            </a:extLst>
          </p:cNvPr>
          <p:cNvCxnSpPr>
            <a:cxnSpLocks/>
          </p:cNvCxnSpPr>
          <p:nvPr/>
        </p:nvCxnSpPr>
        <p:spPr>
          <a:xfrm>
            <a:off x="3210223" y="4350775"/>
            <a:ext cx="58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5DE8FC-24ED-3664-420B-ADE4DECD684C}"/>
              </a:ext>
            </a:extLst>
          </p:cNvPr>
          <p:cNvCxnSpPr>
            <a:cxnSpLocks/>
          </p:cNvCxnSpPr>
          <p:nvPr/>
        </p:nvCxnSpPr>
        <p:spPr>
          <a:xfrm>
            <a:off x="3210223" y="4798142"/>
            <a:ext cx="58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47FA4B-D3BD-9400-B167-7A4A7E0C6413}"/>
              </a:ext>
            </a:extLst>
          </p:cNvPr>
          <p:cNvCxnSpPr>
            <a:cxnSpLocks/>
          </p:cNvCxnSpPr>
          <p:nvPr/>
        </p:nvCxnSpPr>
        <p:spPr>
          <a:xfrm>
            <a:off x="3210223" y="5289755"/>
            <a:ext cx="5899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9B48804-8613-7AE4-36CB-46A77C1C374E}"/>
              </a:ext>
            </a:extLst>
          </p:cNvPr>
          <p:cNvCxnSpPr>
            <a:cxnSpLocks/>
          </p:cNvCxnSpPr>
          <p:nvPr/>
        </p:nvCxnSpPr>
        <p:spPr>
          <a:xfrm>
            <a:off x="3800164" y="2949678"/>
            <a:ext cx="0" cy="23400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A07132A-8D32-361D-3AB1-0B220C90168C}"/>
              </a:ext>
            </a:extLst>
          </p:cNvPr>
          <p:cNvCxnSpPr>
            <a:cxnSpLocks/>
          </p:cNvCxnSpPr>
          <p:nvPr/>
        </p:nvCxnSpPr>
        <p:spPr>
          <a:xfrm>
            <a:off x="3790335" y="4509114"/>
            <a:ext cx="1283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7A299D9-86A1-6E57-74D8-879EC79A2B50}"/>
              </a:ext>
            </a:extLst>
          </p:cNvPr>
          <p:cNvSpPr/>
          <p:nvPr/>
        </p:nvSpPr>
        <p:spPr>
          <a:xfrm>
            <a:off x="5093102" y="3238959"/>
            <a:ext cx="2015619" cy="620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 Model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EEE364-C2CC-1483-468E-916E761A0958}"/>
              </a:ext>
            </a:extLst>
          </p:cNvPr>
          <p:cNvSpPr/>
          <p:nvPr/>
        </p:nvSpPr>
        <p:spPr>
          <a:xfrm>
            <a:off x="5093108" y="4170644"/>
            <a:ext cx="2015619" cy="6202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Classifier</a:t>
            </a:r>
            <a:endParaRPr lang="en-GB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A48BD2-010E-2F78-FC5A-1431AF557E4E}"/>
              </a:ext>
            </a:extLst>
          </p:cNvPr>
          <p:cNvCxnSpPr>
            <a:cxnSpLocks/>
          </p:cNvCxnSpPr>
          <p:nvPr/>
        </p:nvCxnSpPr>
        <p:spPr>
          <a:xfrm>
            <a:off x="7108721" y="3543759"/>
            <a:ext cx="1607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96A64DD-B2FD-950D-86D1-F49CEAE8CD4C}"/>
              </a:ext>
            </a:extLst>
          </p:cNvPr>
          <p:cNvCxnSpPr>
            <a:cxnSpLocks/>
          </p:cNvCxnSpPr>
          <p:nvPr/>
        </p:nvCxnSpPr>
        <p:spPr>
          <a:xfrm>
            <a:off x="7108721" y="4501433"/>
            <a:ext cx="1607576" cy="7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81406E4-4E03-7D48-DE47-184EDC53264E}"/>
              </a:ext>
            </a:extLst>
          </p:cNvPr>
          <p:cNvSpPr/>
          <p:nvPr/>
        </p:nvSpPr>
        <p:spPr>
          <a:xfrm>
            <a:off x="8716296" y="3254319"/>
            <a:ext cx="2015614" cy="597164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Classification 1</a:t>
            </a:r>
            <a:endParaRPr lang="en-GB" sz="20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85AB50-85C9-A7AA-55F3-637592DEE905}"/>
              </a:ext>
            </a:extLst>
          </p:cNvPr>
          <p:cNvSpPr/>
          <p:nvPr/>
        </p:nvSpPr>
        <p:spPr>
          <a:xfrm>
            <a:off x="8716296" y="4185234"/>
            <a:ext cx="2015614" cy="597164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Classification 2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188870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110E-1158-E4EB-78F3-0190660C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28EC1-B60E-5A59-7FC9-CF38E492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251"/>
            <a:ext cx="10515600" cy="3905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metrics: Precision, Recall and PR AUC (precision recall area under curve)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C06D8A-A345-0CC9-7483-359CA514A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385976"/>
              </p:ext>
            </p:extLst>
          </p:nvPr>
        </p:nvGraphicFramePr>
        <p:xfrm>
          <a:off x="1017639" y="3566105"/>
          <a:ext cx="9969912" cy="21257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492478">
                  <a:extLst>
                    <a:ext uri="{9D8B030D-6E8A-4147-A177-3AD203B41FA5}">
                      <a16:colId xmlns:a16="http://schemas.microsoft.com/office/drawing/2014/main" val="491536384"/>
                    </a:ext>
                  </a:extLst>
                </a:gridCol>
                <a:gridCol w="2492478">
                  <a:extLst>
                    <a:ext uri="{9D8B030D-6E8A-4147-A177-3AD203B41FA5}">
                      <a16:colId xmlns:a16="http://schemas.microsoft.com/office/drawing/2014/main" val="930186471"/>
                    </a:ext>
                  </a:extLst>
                </a:gridCol>
                <a:gridCol w="2492478">
                  <a:extLst>
                    <a:ext uri="{9D8B030D-6E8A-4147-A177-3AD203B41FA5}">
                      <a16:colId xmlns:a16="http://schemas.microsoft.com/office/drawing/2014/main" val="1502641765"/>
                    </a:ext>
                  </a:extLst>
                </a:gridCol>
                <a:gridCol w="2492478">
                  <a:extLst>
                    <a:ext uri="{9D8B030D-6E8A-4147-A177-3AD203B41FA5}">
                      <a16:colId xmlns:a16="http://schemas.microsoft.com/office/drawing/2014/main" val="974236149"/>
                    </a:ext>
                  </a:extLst>
                </a:gridCol>
              </a:tblGrid>
              <a:tr h="605685">
                <a:tc>
                  <a:txBody>
                    <a:bodyPr/>
                    <a:lstStyle/>
                    <a:p>
                      <a:r>
                        <a:rPr lang="en-US" b="1" dirty="0"/>
                        <a:t>Metrics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 AUC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069099"/>
                  </a:ext>
                </a:extLst>
              </a:tr>
              <a:tr h="605685">
                <a:tc>
                  <a:txBody>
                    <a:bodyPr/>
                    <a:lstStyle/>
                    <a:p>
                      <a:r>
                        <a:rPr lang="en-US" b="1" dirty="0"/>
                        <a:t>Purpose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Correctness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Discrimination between positive and negative.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224935"/>
                  </a:ext>
                </a:extLst>
              </a:tr>
              <a:tr h="605685">
                <a:tc>
                  <a:txBody>
                    <a:bodyPr/>
                    <a:lstStyle/>
                    <a:p>
                      <a:r>
                        <a:rPr lang="en-US" b="1" dirty="0"/>
                        <a:t>Range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759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04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AC20-A628-CEA6-8E80-B968499B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F6791-BA6C-C259-2428-E81DAE83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Logistic Regression model performed better than the Random Forest Classifier.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BEB41D-279F-BE82-EDBA-DCBEA6A0F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14347"/>
              </p:ext>
            </p:extLst>
          </p:nvPr>
        </p:nvGraphicFramePr>
        <p:xfrm>
          <a:off x="958644" y="3428999"/>
          <a:ext cx="10087896" cy="2308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1974">
                  <a:extLst>
                    <a:ext uri="{9D8B030D-6E8A-4147-A177-3AD203B41FA5}">
                      <a16:colId xmlns:a16="http://schemas.microsoft.com/office/drawing/2014/main" val="3376142739"/>
                    </a:ext>
                  </a:extLst>
                </a:gridCol>
                <a:gridCol w="2964427">
                  <a:extLst>
                    <a:ext uri="{9D8B030D-6E8A-4147-A177-3AD203B41FA5}">
                      <a16:colId xmlns:a16="http://schemas.microsoft.com/office/drawing/2014/main" val="2600216680"/>
                    </a:ext>
                  </a:extLst>
                </a:gridCol>
                <a:gridCol w="2492478">
                  <a:extLst>
                    <a:ext uri="{9D8B030D-6E8A-4147-A177-3AD203B41FA5}">
                      <a16:colId xmlns:a16="http://schemas.microsoft.com/office/drawing/2014/main" val="1180484471"/>
                    </a:ext>
                  </a:extLst>
                </a:gridCol>
                <a:gridCol w="2109017">
                  <a:extLst>
                    <a:ext uri="{9D8B030D-6E8A-4147-A177-3AD203B41FA5}">
                      <a16:colId xmlns:a16="http://schemas.microsoft.com/office/drawing/2014/main" val="1807184833"/>
                    </a:ext>
                  </a:extLst>
                </a:gridCol>
              </a:tblGrid>
              <a:tr h="769374">
                <a:tc>
                  <a:txBody>
                    <a:bodyPr/>
                    <a:lstStyle/>
                    <a:p>
                      <a:r>
                        <a:rPr lang="en-US" b="1" dirty="0"/>
                        <a:t>Model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  (high-traffic)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 (high-traffic)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 AUC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482609"/>
                  </a:ext>
                </a:extLst>
              </a:tr>
              <a:tr h="769374"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C0C0C0"/>
                          </a:highlight>
                        </a:rPr>
                        <a:t>Logistic Regression</a:t>
                      </a:r>
                      <a:endParaRPr lang="en-GB" b="1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0.85</a:t>
                      </a:r>
                      <a:endParaRPr lang="en-GB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0.77</a:t>
                      </a:r>
                      <a:endParaRPr lang="en-GB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0.91</a:t>
                      </a:r>
                      <a:endParaRPr lang="en-GB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011408"/>
                  </a:ext>
                </a:extLst>
              </a:tr>
              <a:tr h="769374">
                <a:tc>
                  <a:txBody>
                    <a:bodyPr/>
                    <a:lstStyle/>
                    <a:p>
                      <a:r>
                        <a:rPr lang="en-US" b="1" dirty="0"/>
                        <a:t>Random Forest Classifier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40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76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6E8-75EB-E84E-7C74-F9A86F1E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4F29-B5EE-5B99-71D6-F386EC61E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KPI- models are able to identify true high-traffic recipes while minimizing false positives. Both models performed better than the required value of 0.8 (80%).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C0B23-0CC8-1E5D-8558-79C75674D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065" y="2433483"/>
            <a:ext cx="8583561" cy="40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66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BD7D-54E7-9EFF-CE93-8050DB41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Outcomes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AF8D6-FD4B-ABC9-8412-972B230C68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1C4FB-582D-74F5-2005-B356CE214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2334" y="1825624"/>
            <a:ext cx="3628105" cy="4667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Logistic Regression model</a:t>
            </a:r>
          </a:p>
          <a:p>
            <a:pPr marL="0" indent="0">
              <a:buNone/>
            </a:pPr>
            <a:r>
              <a:rPr lang="en-US" sz="2400" dirty="0"/>
              <a:t>Features:</a:t>
            </a:r>
          </a:p>
          <a:p>
            <a:r>
              <a:rPr lang="en-US" sz="2400" b="1" dirty="0"/>
              <a:t>Category</a:t>
            </a:r>
            <a:r>
              <a:rPr lang="en-US" sz="2400" dirty="0"/>
              <a:t> </a:t>
            </a:r>
          </a:p>
          <a:p>
            <a:r>
              <a:rPr lang="en-US" sz="2400" dirty="0"/>
              <a:t>Sugar</a:t>
            </a:r>
          </a:p>
          <a:p>
            <a:r>
              <a:rPr lang="en-US" sz="2400" dirty="0"/>
              <a:t>Protein</a:t>
            </a:r>
          </a:p>
          <a:p>
            <a:r>
              <a:rPr lang="en-US" sz="2400" dirty="0"/>
              <a:t>Carbohydrate</a:t>
            </a:r>
          </a:p>
          <a:p>
            <a:r>
              <a:rPr lang="en-US" sz="2400" dirty="0"/>
              <a:t>Calories</a:t>
            </a:r>
          </a:p>
          <a:p>
            <a:r>
              <a:rPr lang="en-US" sz="2400" dirty="0"/>
              <a:t>servings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FE94B-9172-080C-0EC8-78FA1C75A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43" y="1825626"/>
            <a:ext cx="7256206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68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</TotalTime>
  <Words>295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Overview of Project and Business Goals</vt:lpstr>
      <vt:lpstr>Data </vt:lpstr>
      <vt:lpstr>Key findings</vt:lpstr>
      <vt:lpstr>Key findings</vt:lpstr>
      <vt:lpstr>Outcomes </vt:lpstr>
      <vt:lpstr>Outcomes</vt:lpstr>
      <vt:lpstr>Outcomes</vt:lpstr>
      <vt:lpstr>Outcomes</vt:lpstr>
      <vt:lpstr>Outcomes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Adegbola</dc:creator>
  <cp:lastModifiedBy>Emmanuel Adegbola</cp:lastModifiedBy>
  <cp:revision>8</cp:revision>
  <dcterms:created xsi:type="dcterms:W3CDTF">2025-03-26T10:22:43Z</dcterms:created>
  <dcterms:modified xsi:type="dcterms:W3CDTF">2025-03-28T20:03:06Z</dcterms:modified>
</cp:coreProperties>
</file>