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8" r:id="rId4"/>
    <p:sldId id="265" r:id="rId5"/>
    <p:sldId id="270" r:id="rId6"/>
    <p:sldId id="272" r:id="rId7"/>
    <p:sldId id="271" r:id="rId8"/>
    <p:sldId id="269" r:id="rId9"/>
    <p:sldId id="273" r:id="rId10"/>
    <p:sldId id="274" r:id="rId11"/>
    <p:sldId id="258" r:id="rId12"/>
    <p:sldId id="276" r:id="rId13"/>
    <p:sldId id="277" r:id="rId14"/>
    <p:sldId id="278" r:id="rId15"/>
    <p:sldId id="279" r:id="rId16"/>
    <p:sldId id="280" r:id="rId17"/>
    <p:sldId id="281" r:id="rId18"/>
    <p:sldId id="275" r:id="rId19"/>
    <p:sldId id="261" r:id="rId20"/>
    <p:sldId id="259" r:id="rId21"/>
    <p:sldId id="26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68361" autoAdjust="0"/>
  </p:normalViewPr>
  <p:slideViewPr>
    <p:cSldViewPr snapToGrid="0">
      <p:cViewPr varScale="1">
        <p:scale>
          <a:sx n="61" d="100"/>
          <a:sy n="61" d="100"/>
        </p:scale>
        <p:origin x="20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43771-C58D-47BE-A95C-59290A2EB36D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B368-530A-438A-9DAD-13F09A89D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Places vertices uniformly on a circle.   </a:t>
            </a:r>
            <a:r>
              <a:rPr lang="en-US" altLang="zh-CN" dirty="0" err="1" smtClean="0"/>
              <a:t>vtkCircularLayoutStrategy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fast 2D graph layout, This class is a density grid based force directed layout strategy. </a:t>
            </a:r>
            <a:r>
              <a:rPr lang="en-US" altLang="zh-CN" dirty="0" smtClean="0"/>
              <a:t>vtkFast2DLayoutStrategy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layout in 3D or 2D simulating forces on edges  </a:t>
            </a:r>
            <a:r>
              <a:rPr lang="en-US" altLang="zh-CN" dirty="0" err="1" smtClean="0"/>
              <a:t>vtkForceDirectedLayoutStrategy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layout strategy that does absolutely nothing  </a:t>
            </a:r>
            <a:r>
              <a:rPr lang="en-US" altLang="zh-CN" dirty="0" err="1" smtClean="0"/>
              <a:t>vtkPassThroughLayoutStrategy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Randomly places vertices in a box    </a:t>
            </a:r>
            <a:r>
              <a:rPr lang="en-US" altLang="zh-CN" dirty="0" err="1" smtClean="0"/>
              <a:t>vtkRandomLayoutStrategy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 default) A simple 2D force directed layout   </a:t>
            </a:r>
            <a:r>
              <a:rPr lang="en-US" altLang="zh-CN" dirty="0" smtClean="0"/>
              <a:t>vtkSimple2DLayoutStrategy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B368-530A-438A-9DAD-13F09A89DB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0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68" y="17371"/>
            <a:ext cx="2406041" cy="11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1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30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4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7886700" cy="510649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t="18900" b="24401"/>
          <a:stretch/>
        </p:blipFill>
        <p:spPr>
          <a:xfrm>
            <a:off x="173618" y="1031493"/>
            <a:ext cx="8785284" cy="21602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6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</a:defRPr>
            </a:lvl1pPr>
          </a:lstStyle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8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0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187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2380"/>
            <a:ext cx="3868340" cy="407728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187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2380"/>
            <a:ext cx="3887391" cy="4077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6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7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00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8000"/>
            <a:ext cx="7886700" cy="49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ng-xt11@mails.tsinghua.edu.cn" TargetMode="External"/><Relationship Id="rId2" Type="http://schemas.openxmlformats.org/officeDocument/2006/relationships/hyperlink" Target="mailto:yinjl14@mails.tsinghua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tk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www.paraview.org/Wiki/VTK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vtk.org/Wiki/VTK/VTK_6_Migration/Factories_now_require_defin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4800" dirty="0" smtClean="0"/>
              <a:t>QT</a:t>
            </a:r>
            <a:r>
              <a:rPr lang="zh-CN" altLang="en-US" sz="4800" dirty="0" smtClean="0"/>
              <a:t>大作业</a:t>
            </a:r>
            <a:endParaRPr lang="zh-CN" altLang="en-US" sz="48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43000" y="3200825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ea typeface="隶书" panose="02010509060101010101" pitchFamily="49" charset="-122"/>
              </a:rPr>
              <a:t>殷嘉伦</a:t>
            </a:r>
            <a:r>
              <a:rPr lang="en-US" altLang="zh-CN" dirty="0">
                <a:ea typeface="隶书" panose="02010509060101010101" pitchFamily="49" charset="-122"/>
              </a:rPr>
              <a:t> </a:t>
            </a:r>
            <a:r>
              <a:rPr lang="en-US" altLang="zh-CN" dirty="0"/>
              <a:t>18618329398</a:t>
            </a:r>
            <a:endParaRPr lang="en-US" altLang="zh-CN" dirty="0">
              <a:ea typeface="隶书" panose="02010509060101010101" pitchFamily="49" charset="-122"/>
            </a:endParaRPr>
          </a:p>
          <a:p>
            <a:r>
              <a:rPr lang="en-US" altLang="zh-CN" dirty="0">
                <a:ea typeface="隶书" panose="02010509060101010101" pitchFamily="49" charset="-122"/>
                <a:hlinkClick r:id="rId2"/>
              </a:rPr>
              <a:t>yinjl14@mails.tsinghua.edu.cn</a:t>
            </a:r>
            <a:endParaRPr lang="en-US" altLang="zh-CN" dirty="0">
              <a:ea typeface="隶书" panose="02010509060101010101" pitchFamily="49" charset="-122"/>
            </a:endParaRPr>
          </a:p>
          <a:p>
            <a:r>
              <a:rPr lang="zh-CN" altLang="en-US" dirty="0" smtClean="0">
                <a:ea typeface="隶书" panose="02010509060101010101" pitchFamily="49" charset="-122"/>
              </a:rPr>
              <a:t>王</a:t>
            </a:r>
            <a:r>
              <a:rPr lang="zh-CN" altLang="en-US" dirty="0">
                <a:ea typeface="隶书" panose="02010509060101010101" pitchFamily="49" charset="-122"/>
              </a:rPr>
              <a:t>希廷</a:t>
            </a:r>
            <a:r>
              <a:rPr lang="en-US" altLang="zh-CN" dirty="0">
                <a:ea typeface="隶书" panose="02010509060101010101" pitchFamily="49" charset="-122"/>
              </a:rPr>
              <a:t> 13391626327</a:t>
            </a:r>
          </a:p>
          <a:p>
            <a:r>
              <a:rPr lang="en-US" altLang="zh-CN" dirty="0" smtClean="0">
                <a:ea typeface="隶书" panose="02010509060101010101" pitchFamily="49" charset="-122"/>
                <a:hlinkClick r:id="rId3"/>
              </a:rPr>
              <a:t>wang-xt11@mails.tsinghua.edu.cn</a:t>
            </a:r>
            <a:endParaRPr lang="en-GB" altLang="zh-CN" dirty="0" smtClean="0">
              <a:ea typeface="隶书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F463926-53FD-4ECB-B19C-E4EF13DB6407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530" y="4315104"/>
            <a:ext cx="2530805" cy="22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二、图的布局算法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阅读并学习</a:t>
            </a:r>
            <a:r>
              <a:rPr lang="en-US" altLang="zh-CN" dirty="0"/>
              <a:t>VTK</a:t>
            </a:r>
            <a:r>
              <a:rPr lang="zh-CN" altLang="en-US" dirty="0"/>
              <a:t>包，了解相关</a:t>
            </a:r>
            <a:r>
              <a:rPr lang="en-US" altLang="zh-CN" dirty="0" err="1"/>
              <a:t>GraphLayout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The Visualization Toolkit (VTK) is an open-source, freely available software system for 3D computer graphics, modeling, image processing, volume rendering, scientific visualization, and information visualization.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zh-CN" altLang="en-US" dirty="0"/>
              <a:t>部</a:t>
            </a:r>
            <a:r>
              <a:rPr lang="zh-CN" altLang="en-US" dirty="0" smtClean="0"/>
              <a:t>分</a:t>
            </a:r>
            <a:r>
              <a:rPr lang="zh-CN" altLang="en-US" dirty="0"/>
              <a:t>示例</a:t>
            </a:r>
            <a:r>
              <a:rPr lang="zh-CN" altLang="en-US" dirty="0" smtClean="0"/>
              <a:t>代码</a:t>
            </a:r>
            <a:endParaRPr lang="en-GB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VTK</a:t>
            </a:r>
            <a:r>
              <a:rPr lang="zh-CN" altLang="en-US" dirty="0" smtClean="0"/>
              <a:t>中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算法对数据进行展示</a:t>
            </a:r>
            <a:endParaRPr lang="en-GB" altLang="zh-CN" dirty="0" smtClean="0"/>
          </a:p>
          <a:p>
            <a:pPr lvl="1"/>
            <a:r>
              <a:rPr lang="zh-CN" altLang="en-US" dirty="0"/>
              <a:t>改进当前布局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/>
              <a:t>继承</a:t>
            </a:r>
            <a:r>
              <a:rPr lang="en-US" altLang="zh-CN" dirty="0" err="1"/>
              <a:t>vtkGraphLayoutStrategy</a:t>
            </a:r>
            <a:r>
              <a:rPr lang="zh-CN" altLang="en-US" dirty="0"/>
              <a:t>，</a:t>
            </a:r>
            <a:r>
              <a:rPr lang="zh-CN" altLang="en-US" dirty="0" smtClean="0"/>
              <a:t>查阅</a:t>
            </a:r>
            <a:r>
              <a:rPr lang="zh-CN" altLang="en-US" dirty="0"/>
              <a:t>增加</a:t>
            </a:r>
            <a:r>
              <a:rPr lang="zh-CN" altLang="en-US" dirty="0" smtClean="0"/>
              <a:t>另外</a:t>
            </a:r>
            <a:r>
              <a:rPr lang="zh-CN" altLang="en-US" dirty="0"/>
              <a:t>的</a:t>
            </a:r>
            <a:r>
              <a:rPr lang="en-US" altLang="zh-CN" dirty="0"/>
              <a:t>Layout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73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VTKLayoutCxxCode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7999"/>
            <a:ext cx="7886700" cy="53366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代码</a:t>
            </a:r>
            <a:r>
              <a:rPr lang="zh-CN" altLang="en-US" dirty="0"/>
              <a:t>继承</a:t>
            </a:r>
            <a:r>
              <a:rPr lang="zh-CN" altLang="en-US" dirty="0" smtClean="0"/>
              <a:t>结构</a:t>
            </a:r>
            <a:endParaRPr lang="en-US" altLang="zh-CN" dirty="0"/>
          </a:p>
          <a:p>
            <a:pPr lvl="1"/>
            <a:r>
              <a:rPr lang="en-US" altLang="zh-CN" dirty="0" err="1" smtClean="0"/>
              <a:t>BaseClass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vtkObjectBase.h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vtkObject.h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vtkGraphLayout.h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vtkGraphLayoutStrategy.h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LayoutClass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vtkCircularLayoutStrategy.h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vtkFast2DLayoutStrategy.h</a:t>
            </a:r>
          </a:p>
          <a:p>
            <a:pPr lvl="2"/>
            <a:r>
              <a:rPr lang="en-US" altLang="zh-CN" dirty="0" err="1" smtClean="0"/>
              <a:t>vtkForceDirectedLayoutStrategy.h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vtkPassThroughLayoutStrategy.h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vtkRandomLayoutStrategy.h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vtkSimple2DLayoutStrategy.h</a:t>
            </a:r>
          </a:p>
          <a:p>
            <a:pPr lvl="1"/>
            <a:r>
              <a:rPr lang="en-US" altLang="zh-CN" dirty="0" err="1" smtClean="0"/>
              <a:t>TestGraphLayoutStrategy</a:t>
            </a:r>
            <a:r>
              <a:rPr lang="en-GB" altLang="zh-CN" dirty="0" smtClean="0"/>
              <a:t>.cxx</a:t>
            </a:r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http://www.vtk.org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www.paraview.org/Wiki/VTK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5" name="Picture 2" descr="VTK Examples Baseline InfoVis TestLayoutStrategyComparis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08615" y="3341961"/>
            <a:ext cx="5715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1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中集成</a:t>
            </a:r>
            <a:r>
              <a:rPr lang="en-US" altLang="zh-CN" dirty="0" smtClean="0"/>
              <a:t>VTK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VS 2012 / VS 2013</a:t>
            </a:r>
          </a:p>
          <a:p>
            <a:pPr lvl="1"/>
            <a:r>
              <a:rPr lang="en-GB" altLang="zh-CN" dirty="0" smtClean="0"/>
              <a:t>VTK 6.2.0</a:t>
            </a:r>
          </a:p>
          <a:p>
            <a:pPr lvl="1"/>
            <a:r>
              <a:rPr lang="en-GB" altLang="zh-CN" dirty="0" smtClean="0"/>
              <a:t>QT 5.5.0</a:t>
            </a:r>
          </a:p>
          <a:p>
            <a:pPr lvl="1"/>
            <a:r>
              <a:rPr lang="en-GB" altLang="zh-CN" dirty="0" err="1" smtClean="0"/>
              <a:t>CMake</a:t>
            </a:r>
            <a:r>
              <a:rPr lang="en-GB" altLang="zh-CN" dirty="0" smtClean="0"/>
              <a:t> 3.3.0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68" y="2361218"/>
            <a:ext cx="5174751" cy="37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9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8000"/>
            <a:ext cx="8319407" cy="510649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VTK</a:t>
            </a:r>
            <a:r>
              <a:rPr lang="zh-CN" altLang="en-US" dirty="0" smtClean="0"/>
              <a:t>源码</a:t>
            </a:r>
            <a:endParaRPr lang="en-GB" altLang="zh-CN" dirty="0" smtClean="0"/>
          </a:p>
          <a:p>
            <a:pPr marL="457200" lvl="1" indent="0">
              <a:buNone/>
            </a:pPr>
            <a:r>
              <a:rPr lang="en-GB" altLang="zh-CN" dirty="0"/>
              <a:t>	BUILD_SHARED_LIBS</a:t>
            </a:r>
          </a:p>
          <a:p>
            <a:pPr marL="457200" lvl="1" indent="0">
              <a:buNone/>
            </a:pPr>
            <a:r>
              <a:rPr lang="en-GB" altLang="zh-CN" dirty="0" smtClean="0"/>
              <a:t>	</a:t>
            </a:r>
            <a:r>
              <a:rPr lang="en-GB" altLang="zh-CN" dirty="0" err="1" smtClean="0"/>
              <a:t>VTK_Group_Qt</a:t>
            </a:r>
            <a:endParaRPr lang="en-GB" altLang="zh-CN" dirty="0" smtClean="0"/>
          </a:p>
          <a:p>
            <a:pPr marL="457200" lvl="1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CMAKE_INSTALL_PREFIX</a:t>
            </a:r>
          </a:p>
          <a:p>
            <a:pPr marL="457200" lvl="1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VTK_QT_VERSION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VS</a:t>
            </a:r>
            <a:r>
              <a:rPr lang="zh-CN" altLang="en-US" dirty="0" smtClean="0"/>
              <a:t>编译安装</a:t>
            </a:r>
            <a:r>
              <a:rPr lang="en-GB" altLang="zh-CN" dirty="0" smtClean="0"/>
              <a:t>VTK	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US" altLang="zh-CN" dirty="0" smtClean="0"/>
              <a:t>ALL_BUILD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US" altLang="zh-CN" dirty="0"/>
              <a:t>INSTALL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3. 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VTK</a:t>
            </a:r>
            <a:r>
              <a:rPr lang="zh-CN" altLang="en-US" dirty="0" smtClean="0"/>
              <a:t>联合测试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sz="1600" dirty="0">
                <a:hlinkClick r:id="rId2"/>
              </a:rPr>
              <a:t>http://</a:t>
            </a:r>
            <a:r>
              <a:rPr lang="en-GB" altLang="zh-CN" sz="1600" dirty="0" smtClean="0">
                <a:hlinkClick r:id="rId2"/>
              </a:rPr>
              <a:t>www.vtk.org/Wiki/VTK/VTK_6_Migration/Factories_now_require_defines</a:t>
            </a:r>
            <a:endParaRPr lang="en-GB" altLang="zh-CN" sz="1600" dirty="0" smtClean="0"/>
          </a:p>
          <a:p>
            <a:pPr marL="0" indent="0">
              <a:buNone/>
            </a:pPr>
            <a:endParaRPr lang="en-GB" altLang="zh-CN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113" y="1502228"/>
            <a:ext cx="3153387" cy="38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编译</a:t>
            </a:r>
            <a:r>
              <a:rPr lang="en-US" altLang="zh-CN" dirty="0"/>
              <a:t>VTK</a:t>
            </a:r>
            <a:r>
              <a:rPr lang="zh-CN" altLang="en-US" dirty="0" smtClean="0"/>
              <a:t>源码</a:t>
            </a:r>
            <a:endParaRPr lang="en-GB" altLang="zh-CN" dirty="0" smtClean="0"/>
          </a:p>
          <a:p>
            <a:r>
              <a:rPr lang="en-GB" altLang="zh-CN" dirty="0" smtClean="0"/>
              <a:t>Source Code Path/Build Binaries Path</a:t>
            </a:r>
            <a:endParaRPr lang="en-GB" altLang="zh-CN" dirty="0"/>
          </a:p>
          <a:p>
            <a:pPr marL="457200" lvl="1" indent="0">
              <a:buNone/>
            </a:pPr>
            <a:r>
              <a:rPr lang="en-GB" altLang="zh-CN" dirty="0" smtClean="0"/>
              <a:t>	</a:t>
            </a:r>
            <a:r>
              <a:rPr lang="en-GB" altLang="zh-CN" sz="1600" dirty="0" smtClean="0"/>
              <a:t>BUILD_SHARED_LIBS </a:t>
            </a:r>
            <a:r>
              <a:rPr lang="en-US" altLang="zh-CN" sz="1600" dirty="0" smtClean="0"/>
              <a:t>=  On</a:t>
            </a:r>
            <a:endParaRPr lang="en-GB" altLang="zh-CN" sz="1600" dirty="0"/>
          </a:p>
          <a:p>
            <a:pPr marL="457200" lvl="1" indent="0">
              <a:buNone/>
            </a:pPr>
            <a:r>
              <a:rPr lang="en-GB" altLang="zh-CN" sz="1600" dirty="0"/>
              <a:t>	</a:t>
            </a:r>
            <a:r>
              <a:rPr lang="en-GB" altLang="zh-CN" sz="1600" dirty="0" err="1" smtClean="0"/>
              <a:t>VTK_Group_Qt</a:t>
            </a:r>
            <a:r>
              <a:rPr lang="en-GB" altLang="zh-CN" sz="1600" dirty="0" smtClean="0"/>
              <a:t> = On</a:t>
            </a:r>
          </a:p>
          <a:p>
            <a:pPr marL="457200" lvl="1" indent="0">
              <a:buNone/>
            </a:pPr>
            <a:r>
              <a:rPr lang="en-GB" altLang="zh-CN" sz="1600" dirty="0"/>
              <a:t>	</a:t>
            </a:r>
            <a:r>
              <a:rPr lang="en-GB" altLang="zh-CN" sz="1600" dirty="0" smtClean="0"/>
              <a:t>VTK_QT_VERSION = 5</a:t>
            </a:r>
          </a:p>
          <a:p>
            <a:pPr marL="457200" lvl="1" indent="0">
              <a:buNone/>
            </a:pPr>
            <a:r>
              <a:rPr lang="en-GB" altLang="zh-CN" sz="1600" dirty="0"/>
              <a:t>	 </a:t>
            </a:r>
            <a:r>
              <a:rPr lang="en-GB" altLang="zh-CN" sz="1600" dirty="0" smtClean="0"/>
              <a:t>CMAKE_INSTALL_PREFIX </a:t>
            </a:r>
            <a:r>
              <a:rPr lang="en-GB" altLang="zh-CN" sz="1600" dirty="0"/>
              <a:t>= C:/Qt/Qt5.5.0/5.5/msvc2013_64</a:t>
            </a:r>
            <a:endParaRPr lang="en-GB" altLang="zh-CN" sz="1600" dirty="0" smtClean="0"/>
          </a:p>
          <a:p>
            <a:pPr marL="457200" lvl="1" indent="0">
              <a:buNone/>
            </a:pPr>
            <a:r>
              <a:rPr lang="en-GB" altLang="zh-CN" sz="1600" dirty="0" smtClean="0"/>
              <a:t>	QT_QMAKE_EXECUTABLE </a:t>
            </a:r>
            <a:r>
              <a:rPr lang="en-GB" altLang="zh-CN" sz="1600" dirty="0"/>
              <a:t>= C:/Qt/Qt5.5.0/5.5/msvc2013_64/bin/qmake.exe</a:t>
            </a:r>
            <a:endParaRPr lang="en-US" altLang="zh-CN" sz="1600" dirty="0"/>
          </a:p>
          <a:p>
            <a:r>
              <a:rPr lang="zh-CN" altLang="en-US" sz="2400" dirty="0"/>
              <a:t>点击</a:t>
            </a:r>
            <a:r>
              <a:rPr lang="en-US" altLang="zh-CN" sz="2400" dirty="0"/>
              <a:t>Configure</a:t>
            </a:r>
            <a:r>
              <a:rPr lang="zh-CN" altLang="en-US" sz="2400" dirty="0"/>
              <a:t>，直到没有错误</a:t>
            </a:r>
            <a:r>
              <a:rPr lang="zh-CN" altLang="en-US" sz="2400" dirty="0" smtClean="0"/>
              <a:t>出现</a:t>
            </a:r>
            <a:endParaRPr lang="en-GB" altLang="zh-CN" sz="2400" dirty="0" smtClean="0"/>
          </a:p>
          <a:p>
            <a:r>
              <a:rPr lang="zh-CN" altLang="en-US" sz="2400" dirty="0"/>
              <a:t>点击</a:t>
            </a:r>
            <a:r>
              <a:rPr lang="en-US" altLang="zh-CN" sz="2400" dirty="0"/>
              <a:t>Generate</a:t>
            </a:r>
            <a:r>
              <a:rPr lang="zh-CN" altLang="en-US" sz="2400" dirty="0"/>
              <a:t>，生成</a:t>
            </a:r>
            <a:r>
              <a:rPr lang="en-US" altLang="zh-CN" sz="2400" dirty="0" smtClean="0"/>
              <a:t>VS2013</a:t>
            </a:r>
            <a:r>
              <a:rPr lang="zh-CN" altLang="en-US" sz="2400" dirty="0" smtClean="0"/>
              <a:t>工程项目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42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VS</a:t>
            </a:r>
            <a:r>
              <a:rPr lang="zh-CN" altLang="en-US" dirty="0"/>
              <a:t>编译安装</a:t>
            </a:r>
            <a:r>
              <a:rPr lang="en-GB" altLang="zh-CN" dirty="0" smtClean="0"/>
              <a:t>VTK</a:t>
            </a:r>
          </a:p>
          <a:p>
            <a:pPr lvl="1"/>
            <a:r>
              <a:rPr lang="zh-CN" altLang="en-US" dirty="0" smtClean="0"/>
              <a:t>先</a:t>
            </a:r>
            <a:r>
              <a:rPr lang="en-US" altLang="zh-CN" dirty="0" smtClean="0"/>
              <a:t>Build All</a:t>
            </a:r>
            <a:r>
              <a:rPr lang="zh-CN" altLang="en-US" dirty="0" smtClean="0"/>
              <a:t>，再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安装库和头文件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35" y="2208121"/>
            <a:ext cx="7031329" cy="44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6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 err="1"/>
              <a:t>Qt</a:t>
            </a:r>
            <a:r>
              <a:rPr lang="zh-CN" altLang="en-US" sz="2400" dirty="0"/>
              <a:t>与</a:t>
            </a:r>
            <a:r>
              <a:rPr lang="en-US" altLang="zh-CN" sz="2400" dirty="0"/>
              <a:t>VTK</a:t>
            </a:r>
            <a:r>
              <a:rPr lang="zh-CN" altLang="en-US" sz="2400" dirty="0"/>
              <a:t>联合</a:t>
            </a:r>
            <a:r>
              <a:rPr lang="zh-CN" altLang="en-US" sz="2400" dirty="0" smtClean="0"/>
              <a:t>测试</a:t>
            </a:r>
            <a:endParaRPr lang="en-GB" altLang="zh-CN" sz="2400" dirty="0" smtClean="0"/>
          </a:p>
          <a:p>
            <a:pPr lvl="1"/>
            <a:r>
              <a:rPr lang="en-GB" altLang="zh-CN" sz="2000" dirty="0" smtClean="0"/>
              <a:t>Bin</a:t>
            </a:r>
            <a:r>
              <a:rPr lang="zh-CN" altLang="en-US" sz="2000" dirty="0" smtClean="0"/>
              <a:t>目录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Include</a:t>
            </a:r>
            <a:r>
              <a:rPr lang="zh-CN" altLang="en-US" sz="2000" dirty="0" smtClean="0"/>
              <a:t>目录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Lib</a:t>
            </a:r>
            <a:r>
              <a:rPr lang="zh-CN" altLang="en-US" sz="2000" dirty="0" smtClean="0"/>
              <a:t>目录</a:t>
            </a:r>
            <a:endParaRPr lang="en-US" altLang="zh-CN" sz="2000" dirty="0" smtClean="0"/>
          </a:p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Bin</a:t>
            </a:r>
            <a:r>
              <a:rPr lang="zh-CN" altLang="en-US" sz="2400" dirty="0" smtClean="0"/>
              <a:t>目录加入环境变量</a:t>
            </a:r>
            <a:endParaRPr lang="en-US" altLang="zh-CN" sz="2400" dirty="0" smtClean="0"/>
          </a:p>
          <a:p>
            <a:r>
              <a:rPr lang="zh-CN" altLang="en-US" sz="2400" dirty="0" smtClean="0"/>
              <a:t>新建</a:t>
            </a:r>
            <a:r>
              <a:rPr lang="en-US" altLang="zh-CN" sz="2400" dirty="0" err="1" smtClean="0"/>
              <a:t>Qt</a:t>
            </a:r>
            <a:r>
              <a:rPr lang="zh-CN" altLang="en-US" sz="2400" dirty="0" smtClean="0"/>
              <a:t>工程</a:t>
            </a:r>
            <a:endParaRPr lang="en-GB" altLang="zh-CN" sz="2400" dirty="0" smtClean="0"/>
          </a:p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Include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Lib</a:t>
            </a:r>
            <a:r>
              <a:rPr lang="zh-CN" altLang="en-US" sz="2400" dirty="0" smtClean="0"/>
              <a:t>目录加入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Qt</a:t>
            </a:r>
            <a:r>
              <a:rPr lang="zh-CN" altLang="en-US" sz="2400" dirty="0" smtClean="0"/>
              <a:t>工程</a:t>
            </a:r>
            <a:r>
              <a:rPr lang="en-US" altLang="zh-CN" sz="2400" dirty="0"/>
              <a:t>pro</a:t>
            </a:r>
            <a:r>
              <a:rPr lang="zh-CN" altLang="en-US" sz="2400" dirty="0"/>
              <a:t>文件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zh-CN" altLang="en-US" sz="2400" dirty="0"/>
              <a:t>引</a:t>
            </a:r>
            <a:r>
              <a:rPr lang="zh-CN" altLang="en-US" sz="2400" dirty="0" smtClean="0"/>
              <a:t>用</a:t>
            </a:r>
            <a:r>
              <a:rPr lang="en-US" altLang="zh-CN" sz="2400" dirty="0" err="1" smtClean="0"/>
              <a:t>vtk</a:t>
            </a:r>
            <a:r>
              <a:rPr lang="zh-CN" altLang="en-US" sz="2400" smtClean="0"/>
              <a:t>头文件前</a:t>
            </a:r>
            <a:r>
              <a:rPr lang="zh-CN" altLang="en-US" sz="2400" smtClean="0"/>
              <a:t>加</a:t>
            </a:r>
            <a:r>
              <a:rPr lang="zh-CN" altLang="en-US" sz="2400" dirty="0" smtClean="0"/>
              <a:t>上</a:t>
            </a:r>
            <a:endParaRPr lang="en-US" altLang="zh-CN" sz="2400" dirty="0" smtClean="0"/>
          </a:p>
          <a:p>
            <a:pPr lvl="1"/>
            <a:r>
              <a:rPr lang="en-GB" altLang="zh-CN" sz="2000" dirty="0"/>
              <a:t>#define </a:t>
            </a:r>
            <a:r>
              <a:rPr lang="en-GB" altLang="zh-CN" sz="2000" dirty="0" err="1"/>
              <a:t>vtkRenderingCore_AUTOINIT</a:t>
            </a:r>
            <a:r>
              <a:rPr lang="en-GB" altLang="zh-CN" sz="2000" dirty="0"/>
              <a:t> 4(vtkInteractionStyle,vtkRenderingFreeType,vtkRenderingFreeTypeOpenGL,vtkRenderingOpenGL)</a:t>
            </a:r>
          </a:p>
          <a:p>
            <a:pPr lvl="1"/>
            <a:r>
              <a:rPr lang="en-GB" altLang="zh-CN" sz="2000" dirty="0"/>
              <a:t>#define </a:t>
            </a:r>
            <a:r>
              <a:rPr lang="en-GB" altLang="zh-CN" sz="2000" dirty="0" err="1"/>
              <a:t>vtkRenderingVolume_AUTOINIT</a:t>
            </a:r>
            <a:r>
              <a:rPr lang="en-GB" altLang="zh-CN" sz="2000" dirty="0"/>
              <a:t> 1(</a:t>
            </a:r>
            <a:r>
              <a:rPr lang="en-GB" altLang="zh-CN" sz="2000" dirty="0" err="1"/>
              <a:t>vtkRenderingVolumeOpenGL</a:t>
            </a:r>
            <a:r>
              <a:rPr lang="en-GB" altLang="zh-CN" sz="2000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322" y="654017"/>
            <a:ext cx="43148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4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#</a:t>
            </a:r>
            <a:r>
              <a:rPr lang="en-US" altLang="zh-CN" dirty="0"/>
              <a:t>include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stdafx.h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#include "</a:t>
            </a:r>
            <a:r>
              <a:rPr lang="en-US" altLang="zh-CN" dirty="0" smtClean="0"/>
              <a:t>vtk-6.2/</a:t>
            </a:r>
            <a:r>
              <a:rPr lang="en-US" altLang="zh-CN" dirty="0" err="1" smtClean="0"/>
              <a:t>vtkGraphLayoutView.h</a:t>
            </a:r>
            <a:r>
              <a:rPr lang="en-US" altLang="zh-CN" dirty="0"/>
              <a:t>"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#include "vtk-6.2/</a:t>
            </a:r>
            <a:r>
              <a:rPr lang="en-US" altLang="zh-CN" dirty="0" err="1"/>
              <a:t>vtkRandomGraphSource.h</a:t>
            </a:r>
            <a:r>
              <a:rPr lang="en-US" altLang="zh-CN" dirty="0"/>
              <a:t>"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#include "vtk-6.2/</a:t>
            </a:r>
            <a:r>
              <a:rPr lang="en-US" altLang="zh-CN" dirty="0" err="1"/>
              <a:t>vtkRenderWindow.h</a:t>
            </a:r>
            <a:r>
              <a:rPr lang="en-US" altLang="zh-CN" dirty="0"/>
              <a:t>"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#include "vtk-6.2/</a:t>
            </a:r>
            <a:r>
              <a:rPr lang="en-US" altLang="zh-CN" dirty="0" err="1"/>
              <a:t>vtkRenderWindowInteractor.h</a:t>
            </a:r>
            <a:r>
              <a:rPr lang="en-US" altLang="zh-CN" dirty="0"/>
              <a:t>"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, char*[])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  </a:t>
            </a:r>
            <a:r>
              <a:rPr lang="en-US" altLang="zh-CN" dirty="0" err="1"/>
              <a:t>vtkRandomGraphSource</a:t>
            </a:r>
            <a:r>
              <a:rPr lang="en-US" altLang="zh-CN" dirty="0"/>
              <a:t>* source = </a:t>
            </a:r>
            <a:r>
              <a:rPr lang="en-US" altLang="zh-CN" dirty="0" err="1"/>
              <a:t>vtkRandomGraphSource</a:t>
            </a:r>
            <a:r>
              <a:rPr lang="en-US" altLang="zh-CN" dirty="0"/>
              <a:t>::New();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  </a:t>
            </a:r>
            <a:r>
              <a:rPr lang="en-US" altLang="zh-CN" dirty="0" err="1"/>
              <a:t>vtkGraphLayoutView</a:t>
            </a:r>
            <a:r>
              <a:rPr lang="en-US" altLang="zh-CN" dirty="0"/>
              <a:t>* view = </a:t>
            </a:r>
            <a:r>
              <a:rPr lang="en-US" altLang="zh-CN" dirty="0" err="1"/>
              <a:t>vtkGraphLayoutView</a:t>
            </a:r>
            <a:r>
              <a:rPr lang="en-US" altLang="zh-CN" dirty="0"/>
              <a:t>::New();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  view-&gt;</a:t>
            </a:r>
            <a:r>
              <a:rPr lang="en-US" altLang="zh-CN" dirty="0" err="1"/>
              <a:t>SetRepresentationFromInputConnection</a:t>
            </a:r>
            <a:r>
              <a:rPr lang="en-US" altLang="zh-CN" dirty="0"/>
              <a:t>(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    source-&gt;</a:t>
            </a:r>
            <a:r>
              <a:rPr lang="en-US" altLang="zh-CN" dirty="0" err="1"/>
              <a:t>GetOutputPort</a:t>
            </a:r>
            <a:r>
              <a:rPr lang="en-US" altLang="zh-CN" dirty="0"/>
              <a:t>());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  view-&gt;</a:t>
            </a:r>
            <a:r>
              <a:rPr lang="en-US" altLang="zh-CN" dirty="0" err="1"/>
              <a:t>ResetCamera</a:t>
            </a:r>
            <a:r>
              <a:rPr lang="en-US" altLang="zh-CN" dirty="0"/>
              <a:t>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  view-&gt;Render();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  view-&gt;</a:t>
            </a:r>
            <a:r>
              <a:rPr lang="en-US" altLang="zh-CN" dirty="0" err="1"/>
              <a:t>GetInteractor</a:t>
            </a:r>
            <a:r>
              <a:rPr lang="en-US" altLang="zh-CN" dirty="0"/>
              <a:t>()-&gt;Start();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  source-&gt;Delete();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  view-&gt;Delete();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  return 0;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77" y="3393839"/>
            <a:ext cx="3638873" cy="32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9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三、基于</a:t>
            </a:r>
            <a:r>
              <a:rPr lang="en-US" altLang="zh-CN" dirty="0" smtClean="0"/>
              <a:t>QT</a:t>
            </a:r>
            <a:r>
              <a:rPr lang="zh-CN" altLang="en-US" dirty="0" smtClean="0"/>
              <a:t>的交互界面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88000"/>
            <a:ext cx="8026835" cy="5106498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基本要求：</a:t>
            </a:r>
            <a:endParaRPr lang="en-US" altLang="zh-CN" sz="2000" dirty="0"/>
          </a:p>
          <a:p>
            <a:pPr lvl="1"/>
            <a:r>
              <a:rPr lang="zh-CN" altLang="en-US" sz="1600" dirty="0"/>
              <a:t>使</a:t>
            </a:r>
            <a:r>
              <a:rPr lang="zh-CN" altLang="en-US" sz="1600" dirty="0" smtClean="0"/>
              <a:t>用</a:t>
            </a:r>
            <a:r>
              <a:rPr lang="en-US" altLang="zh-CN" sz="1600" dirty="0" smtClean="0"/>
              <a:t>QT</a:t>
            </a:r>
            <a:r>
              <a:rPr lang="zh-CN" altLang="en-US" sz="1600" dirty="0" smtClean="0"/>
              <a:t>实</a:t>
            </a:r>
            <a:r>
              <a:rPr lang="zh-CN" altLang="en-US" sz="1600" dirty="0"/>
              <a:t>现</a:t>
            </a:r>
            <a:r>
              <a:rPr lang="en-US" altLang="zh-CN" sz="1600" dirty="0"/>
              <a:t>2</a:t>
            </a:r>
            <a:r>
              <a:rPr lang="zh-CN" altLang="en-US" sz="1600" dirty="0"/>
              <a:t>个数据集的不同数据类型、不同</a:t>
            </a:r>
            <a:r>
              <a:rPr lang="en-US" altLang="zh-CN" sz="1600" dirty="0"/>
              <a:t>Layout</a:t>
            </a:r>
            <a:r>
              <a:rPr lang="zh-CN" altLang="en-US" sz="1600" dirty="0"/>
              <a:t>方法的绘图，能够在不同方法数据间切</a:t>
            </a:r>
            <a:r>
              <a:rPr lang="zh-CN" altLang="en-US" sz="1600" dirty="0" smtClean="0"/>
              <a:t>换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能</a:t>
            </a:r>
            <a:r>
              <a:rPr lang="zh-CN" altLang="en-US" sz="1600" dirty="0" smtClean="0"/>
              <a:t>够展</a:t>
            </a:r>
            <a:r>
              <a:rPr lang="zh-CN" altLang="en-US" sz="1600" dirty="0"/>
              <a:t>示节</a:t>
            </a:r>
            <a:r>
              <a:rPr lang="zh-CN" altLang="en-US" sz="1600" dirty="0" smtClean="0"/>
              <a:t>点和边的</a:t>
            </a:r>
            <a:r>
              <a:rPr lang="zh-CN" altLang="en-US" sz="1600" dirty="0"/>
              <a:t>所有</a:t>
            </a:r>
            <a:r>
              <a:rPr lang="zh-CN" altLang="en-US" sz="1600" dirty="0" smtClean="0"/>
              <a:t>属性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能</a:t>
            </a:r>
            <a:r>
              <a:rPr lang="zh-CN" altLang="en-US" sz="1600" dirty="0" smtClean="0"/>
              <a:t>够对视图进行放大、缩小</a:t>
            </a:r>
            <a:endParaRPr lang="en-US" altLang="zh-CN" sz="1600" dirty="0"/>
          </a:p>
          <a:p>
            <a:r>
              <a:rPr lang="zh-CN" altLang="en-US" sz="2000" dirty="0" smtClean="0"/>
              <a:t>进</a:t>
            </a:r>
            <a:r>
              <a:rPr lang="zh-CN" altLang="en-US" sz="2000" dirty="0"/>
              <a:t>阶要求：</a:t>
            </a:r>
            <a:endParaRPr lang="en-US" altLang="zh-CN" sz="2000" dirty="0"/>
          </a:p>
          <a:p>
            <a:pPr lvl="1"/>
            <a:r>
              <a:rPr lang="zh-CN" altLang="en-US" sz="1600" dirty="0" smtClean="0"/>
              <a:t>可以用鼠标拖动节点，在拖动节点以后实时更新附近点的布局位置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能</a:t>
            </a:r>
            <a:r>
              <a:rPr lang="zh-CN" altLang="en-US" sz="1600" dirty="0" smtClean="0"/>
              <a:t>够保存</a:t>
            </a:r>
            <a:r>
              <a:rPr lang="en-US" altLang="zh-CN" sz="1600" dirty="0" smtClean="0"/>
              <a:t>Layout</a:t>
            </a:r>
            <a:r>
              <a:rPr lang="zh-CN" altLang="en-US" sz="1600" dirty="0" smtClean="0"/>
              <a:t>结果，在下次打开程序时</a:t>
            </a:r>
            <a:r>
              <a:rPr lang="zh-CN" altLang="en-US" sz="1600" dirty="0"/>
              <a:t>自动加</a:t>
            </a:r>
            <a:r>
              <a:rPr lang="zh-CN" altLang="en-US" sz="1600" dirty="0" smtClean="0"/>
              <a:t>载这个</a:t>
            </a:r>
            <a:r>
              <a:rPr lang="en-US" altLang="zh-CN" sz="1600" dirty="0" smtClean="0"/>
              <a:t>Layout</a:t>
            </a:r>
            <a:r>
              <a:rPr lang="zh-CN" altLang="en-US" sz="1600" dirty="0" smtClean="0"/>
              <a:t>结果</a:t>
            </a:r>
            <a:endParaRPr lang="en-US" altLang="zh-CN" sz="1600" dirty="0"/>
          </a:p>
          <a:p>
            <a:pPr lvl="1"/>
            <a:r>
              <a:rPr lang="zh-CN" altLang="en-US" sz="1600" dirty="0"/>
              <a:t>不</a:t>
            </a:r>
            <a:r>
              <a:rPr lang="zh-CN" altLang="en-US" sz="1600" dirty="0" smtClean="0"/>
              <a:t>同</a:t>
            </a:r>
            <a:r>
              <a:rPr lang="en-US" altLang="zh-CN" sz="1600" dirty="0" smtClean="0"/>
              <a:t>Layout</a:t>
            </a:r>
            <a:r>
              <a:rPr lang="zh-CN" altLang="en-US" sz="1600" dirty="0" smtClean="0"/>
              <a:t>之间用动画进行变换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鼠标在移到可以点击的部分时变成手的形状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可</a:t>
            </a:r>
            <a:r>
              <a:rPr lang="zh-CN" altLang="en-US" sz="1600" dirty="0" smtClean="0"/>
              <a:t>以针对点的属性进行过滤，从而只显示一部分视图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可以对点的属性值进行搜</a:t>
            </a:r>
            <a:r>
              <a:rPr lang="zh-CN" altLang="en-US" sz="1600" dirty="0" smtClean="0"/>
              <a:t>索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可</a:t>
            </a:r>
            <a:r>
              <a:rPr lang="zh-CN" altLang="en-US" sz="1600" dirty="0" smtClean="0"/>
              <a:t>以利用拉索选择一部分点进行高亮，并且拖动这一些点</a:t>
            </a:r>
            <a:endParaRPr lang="en-US" altLang="zh-CN" sz="1600" dirty="0"/>
          </a:p>
          <a:p>
            <a:pPr lvl="1"/>
            <a:r>
              <a:rPr lang="zh-CN" altLang="en-US" sz="1600" dirty="0"/>
              <a:t>可以修改点的属性值并且保存，下次打开程序时自动加载修改后的结</a:t>
            </a:r>
            <a:r>
              <a:rPr lang="zh-CN" altLang="en-US" sz="1600" dirty="0" smtClean="0"/>
              <a:t>果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实</a:t>
            </a:r>
            <a:r>
              <a:rPr lang="zh-CN" altLang="en-US" sz="1600" dirty="0" smtClean="0"/>
              <a:t>现边束化</a:t>
            </a:r>
            <a:r>
              <a:rPr lang="en-US" altLang="zh-CN" sz="1600" dirty="0" smtClean="0"/>
              <a:t>(Edge Bundling)</a:t>
            </a:r>
            <a:r>
              <a:rPr lang="zh-CN" altLang="en-US" sz="1600" dirty="0" smtClean="0"/>
              <a:t>效果</a:t>
            </a:r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1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实现情况评分细则（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基础实现（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分）</a:t>
            </a:r>
            <a:endParaRPr lang="en-GB" altLang="zh-CN" dirty="0" smtClean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QT</a:t>
            </a:r>
            <a:r>
              <a:rPr lang="zh-CN" altLang="en-US" dirty="0"/>
              <a:t>实现</a:t>
            </a:r>
            <a:r>
              <a:rPr lang="en-US" altLang="zh-CN" dirty="0"/>
              <a:t>2</a:t>
            </a:r>
            <a:r>
              <a:rPr lang="zh-CN" altLang="en-US" dirty="0"/>
              <a:t>个数据集的不同数据类型、不同</a:t>
            </a:r>
            <a:r>
              <a:rPr lang="en-US" altLang="zh-CN" dirty="0"/>
              <a:t>Layout</a:t>
            </a:r>
            <a:r>
              <a:rPr lang="zh-CN" altLang="en-US" dirty="0"/>
              <a:t>方法的绘图，能够在不同方法数据间切换</a:t>
            </a:r>
            <a:endParaRPr lang="en-US" altLang="zh-CN" dirty="0"/>
          </a:p>
          <a:p>
            <a:pPr lvl="2"/>
            <a:r>
              <a:rPr lang="zh-CN" altLang="en-US" dirty="0"/>
              <a:t>能够展示节点和边的所有属性</a:t>
            </a:r>
            <a:endParaRPr lang="en-US" altLang="zh-CN" dirty="0"/>
          </a:p>
          <a:p>
            <a:pPr lvl="2"/>
            <a:r>
              <a:rPr lang="zh-CN" altLang="en-US" dirty="0"/>
              <a:t>能够对视图进行放大、缩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pPr lvl="2"/>
            <a:r>
              <a:rPr lang="zh-CN" altLang="en-US" dirty="0"/>
              <a:t>交</a:t>
            </a:r>
            <a:r>
              <a:rPr lang="zh-CN" altLang="en-US" dirty="0" smtClean="0"/>
              <a:t>互的流畅性，界面的美观合理</a:t>
            </a:r>
            <a:endParaRPr lang="en-US" altLang="zh-CN" dirty="0" smtClean="0"/>
          </a:p>
          <a:p>
            <a:pPr lvl="1"/>
            <a:r>
              <a:rPr lang="zh-CN" altLang="en-US" dirty="0"/>
              <a:t>进</a:t>
            </a:r>
            <a:r>
              <a:rPr lang="zh-CN" altLang="en-US" dirty="0" smtClean="0"/>
              <a:t>阶实现（不超过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每添加一种不同的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方法或者改进一种现有的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方法 </a:t>
            </a:r>
            <a:r>
              <a:rPr lang="en-US" altLang="zh-CN" dirty="0" smtClean="0"/>
              <a:t>+2 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每完成上页的一项进阶要求 </a:t>
            </a:r>
            <a:r>
              <a:rPr lang="en-US" altLang="zh-CN" dirty="0" smtClean="0"/>
              <a:t>+2 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另外的新颖的交互或者动画酌情加分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比较好的代码风格</a:t>
            </a:r>
            <a:r>
              <a:rPr lang="en-US" altLang="zh-CN" dirty="0" smtClean="0"/>
              <a:t>/</a:t>
            </a:r>
            <a:r>
              <a:rPr lang="zh-CN" altLang="en-US" dirty="0"/>
              <a:t>工程</a:t>
            </a:r>
            <a:r>
              <a:rPr lang="zh-CN" altLang="en-US" dirty="0" smtClean="0"/>
              <a:t>组织方式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注释全面</a:t>
            </a:r>
            <a:r>
              <a:rPr lang="zh-CN" altLang="en-US" dirty="0"/>
              <a:t>酌情加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0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作业：基于</a:t>
            </a:r>
            <a:r>
              <a:rPr lang="en-US" altLang="zh-CN" dirty="0" smtClean="0"/>
              <a:t>QT</a:t>
            </a:r>
            <a:r>
              <a:rPr lang="zh-CN" altLang="en-US" dirty="0" smtClean="0"/>
              <a:t>的图可视化软件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据文件的读取和预处理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数据由助教提供，有两种不同的</a:t>
            </a:r>
            <a:r>
              <a:rPr lang="en-US" altLang="zh-CN" dirty="0" smtClean="0"/>
              <a:t>Graph</a:t>
            </a:r>
          </a:p>
          <a:p>
            <a:pPr lvl="1"/>
            <a:r>
              <a:rPr lang="en-US" altLang="zh-CN" dirty="0" err="1" smtClean="0"/>
              <a:t>PaperConferenceAuthorGraph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种类型的点共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TopicGraph</a:t>
            </a:r>
            <a:r>
              <a:rPr lang="zh-CN" altLang="en-US" dirty="0" smtClean="0"/>
              <a:t>：每个点为一个主题，共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个点</a:t>
            </a:r>
            <a:endParaRPr lang="en-US" altLang="zh-CN" dirty="0"/>
          </a:p>
          <a:p>
            <a:r>
              <a:rPr lang="zh-CN" altLang="en-US" dirty="0" smtClean="0"/>
              <a:t>图的布局算法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助教提</a:t>
            </a:r>
            <a:r>
              <a:rPr lang="zh-CN" altLang="en-US" dirty="0" smtClean="0"/>
              <a:t>供</a:t>
            </a:r>
            <a:r>
              <a:rPr lang="zh-CN" altLang="en-US" dirty="0"/>
              <a:t>参</a:t>
            </a:r>
            <a:r>
              <a:rPr lang="zh-CN" altLang="en-US" dirty="0" smtClean="0"/>
              <a:t>考方案和</a:t>
            </a:r>
            <a:r>
              <a:rPr lang="zh-CN" altLang="en-US" dirty="0" smtClean="0"/>
              <a:t>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1"/>
            <a:r>
              <a:rPr lang="zh-CN" altLang="en-US" dirty="0"/>
              <a:t>添</a:t>
            </a:r>
            <a:r>
              <a:rPr lang="zh-CN" altLang="en-US" dirty="0" smtClean="0"/>
              <a:t>加新的布局算法、改进当前布局算法可以加分</a:t>
            </a:r>
            <a:endParaRPr lang="en-US" altLang="zh-CN" dirty="0" smtClean="0"/>
          </a:p>
          <a:p>
            <a:r>
              <a:rPr lang="zh-CN" altLang="en-US" dirty="0"/>
              <a:t>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QT</a:t>
            </a:r>
            <a:r>
              <a:rPr lang="zh-CN" altLang="en-US" dirty="0" smtClean="0"/>
              <a:t>的交互界面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界面的美观性越好分数越高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界面功能越完善，交互越丰富分数越高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24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</a:t>
            </a:r>
            <a:r>
              <a:rPr lang="en-US" altLang="zh-CN" sz="3600" b="1" dirty="0" smtClean="0"/>
              <a:t>. </a:t>
            </a:r>
            <a:r>
              <a:rPr lang="en-US" altLang="zh-CN" sz="3600" dirty="0" smtClean="0"/>
              <a:t>Presentation</a:t>
            </a:r>
            <a:r>
              <a:rPr lang="zh-CN" altLang="en-US" sz="3600" dirty="0" smtClean="0"/>
              <a:t>评分细则（</a:t>
            </a:r>
            <a:r>
              <a:rPr lang="en-US" altLang="zh-CN" sz="3600" dirty="0" smtClean="0"/>
              <a:t>10</a:t>
            </a:r>
            <a:r>
              <a:rPr lang="zh-CN" altLang="en-US" sz="3600" dirty="0" smtClean="0"/>
              <a:t>分）</a:t>
            </a:r>
            <a:endParaRPr lang="en-US" altLang="zh-CN" sz="36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3036"/>
              </p:ext>
            </p:extLst>
          </p:nvPr>
        </p:nvGraphicFramePr>
        <p:xfrm>
          <a:off x="326964" y="2630008"/>
          <a:ext cx="8688084" cy="2222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415"/>
                <a:gridCol w="966115"/>
                <a:gridCol w="668983"/>
                <a:gridCol w="748913"/>
                <a:gridCol w="816679"/>
                <a:gridCol w="668983"/>
                <a:gridCol w="594264"/>
                <a:gridCol w="741962"/>
                <a:gridCol w="743700"/>
                <a:gridCol w="668983"/>
                <a:gridCol w="594264"/>
                <a:gridCol w="740225"/>
                <a:gridCol w="512598"/>
              </a:tblGrid>
              <a:tr h="329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编号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effectLst/>
                        </a:rPr>
                        <a:t>参与</a:t>
                      </a:r>
                      <a:r>
                        <a:rPr lang="en-US" sz="1000" kern="100" dirty="0" smtClean="0">
                          <a:effectLst/>
                        </a:rPr>
                        <a:t>(</a:t>
                      </a:r>
                      <a:r>
                        <a:rPr lang="zh-CN" sz="1000" kern="100" dirty="0">
                          <a:effectLst/>
                        </a:rPr>
                        <a:t>满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en-US" altLang="zh-CN" sz="1000" kern="100" dirty="0" smtClean="0">
                          <a:effectLst/>
                        </a:rPr>
                        <a:t>15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语言表达及演讲技巧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zh-CN" sz="1000" kern="100" dirty="0">
                          <a:effectLst/>
                        </a:rPr>
                        <a:t>满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en-US" altLang="zh-CN" sz="1000" kern="100" dirty="0" smtClean="0">
                          <a:effectLst/>
                        </a:rPr>
                        <a:t>15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PPT</a:t>
                      </a:r>
                      <a:r>
                        <a:rPr lang="zh-CN" sz="1000" kern="100" dirty="0">
                          <a:effectLst/>
                        </a:rPr>
                        <a:t>质量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zh-CN" sz="1000" kern="100" dirty="0">
                          <a:effectLst/>
                        </a:rPr>
                        <a:t>满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en-US" altLang="zh-CN" sz="1000" kern="100" dirty="0" smtClean="0">
                          <a:effectLst/>
                        </a:rPr>
                        <a:t>10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en-US" sz="1000" kern="100" dirty="0">
                          <a:effectLst/>
                        </a:rPr>
                        <a:t>): 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A. </a:t>
                      </a:r>
                      <a:r>
                        <a:rPr lang="en-US" sz="1000" kern="100" dirty="0" smtClean="0">
                          <a:effectLst/>
                        </a:rPr>
                        <a:t>10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B. </a:t>
                      </a:r>
                      <a:r>
                        <a:rPr lang="en-US" sz="1000" kern="100" dirty="0" smtClean="0">
                          <a:effectLst/>
                        </a:rPr>
                        <a:t>8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C. </a:t>
                      </a:r>
                      <a:r>
                        <a:rPr lang="en-US" sz="1000" kern="100" dirty="0" smtClean="0">
                          <a:effectLst/>
                        </a:rPr>
                        <a:t>5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内容充实全面、层次分明清晰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zh-CN" sz="1000" kern="100" dirty="0">
                          <a:effectLst/>
                        </a:rPr>
                        <a:t>满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en-US" altLang="zh-CN" sz="1000" kern="100" dirty="0" smtClean="0">
                          <a:effectLst/>
                        </a:rPr>
                        <a:t>45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内容创新性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zh-CN" sz="1000" kern="100" dirty="0">
                          <a:effectLst/>
                        </a:rPr>
                        <a:t>满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en-US" altLang="zh-CN" sz="1000" kern="100" dirty="0" smtClean="0">
                          <a:effectLst/>
                        </a:rPr>
                        <a:t>10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en-US" sz="1000" kern="100" dirty="0">
                          <a:effectLst/>
                        </a:rPr>
                        <a:t>): 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A. </a:t>
                      </a:r>
                      <a:r>
                        <a:rPr lang="en-US" sz="1000" kern="100" dirty="0" smtClean="0">
                          <a:effectLst/>
                        </a:rPr>
                        <a:t>10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B. </a:t>
                      </a:r>
                      <a:r>
                        <a:rPr lang="en-US" sz="1000" kern="100" dirty="0" smtClean="0">
                          <a:effectLst/>
                        </a:rPr>
                        <a:t>8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C. </a:t>
                      </a:r>
                      <a:r>
                        <a:rPr lang="en-US" sz="1000" kern="100" dirty="0" smtClean="0">
                          <a:effectLst/>
                        </a:rPr>
                        <a:t>6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D. </a:t>
                      </a:r>
                      <a:r>
                        <a:rPr lang="en-US" sz="1000" kern="100" dirty="0" smtClean="0">
                          <a:effectLst/>
                        </a:rPr>
                        <a:t>4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时间控制</a:t>
                      </a:r>
                      <a:r>
                        <a:rPr lang="en-US" sz="1000" kern="100" dirty="0">
                          <a:effectLst/>
                        </a:rPr>
                        <a:t>:  A. </a:t>
                      </a:r>
                      <a:r>
                        <a:rPr lang="zh-CN" sz="1000" kern="100" dirty="0">
                          <a:effectLst/>
                        </a:rPr>
                        <a:t>上下浮</a:t>
                      </a:r>
                      <a:r>
                        <a:rPr lang="zh-CN" sz="1000" kern="100" dirty="0" smtClean="0">
                          <a:effectLst/>
                        </a:rPr>
                        <a:t>动</a:t>
                      </a:r>
                      <a:r>
                        <a:rPr lang="en-US" altLang="zh-CN" sz="1000" kern="100" dirty="0" smtClean="0">
                          <a:effectLst/>
                        </a:rPr>
                        <a:t>10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zh-CN" sz="1000" kern="100" dirty="0">
                          <a:effectLst/>
                        </a:rPr>
                        <a:t>钟不扣分</a:t>
                      </a:r>
                      <a:r>
                        <a:rPr lang="en-US" sz="1000" kern="100" dirty="0">
                          <a:effectLst/>
                        </a:rPr>
                        <a:t>  B. A</a:t>
                      </a:r>
                      <a:r>
                        <a:rPr lang="zh-CN" sz="1000" kern="100" dirty="0">
                          <a:effectLst/>
                        </a:rPr>
                        <a:t>之外情况</a:t>
                      </a:r>
                      <a:r>
                        <a:rPr lang="zh-CN" sz="1000" kern="100" dirty="0" smtClean="0">
                          <a:effectLst/>
                        </a:rPr>
                        <a:t>扣分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Presentation</a:t>
                      </a:r>
                      <a:r>
                        <a:rPr lang="zh-CN" sz="1000" kern="100" dirty="0">
                          <a:effectLst/>
                        </a:rPr>
                        <a:t>整体效果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zh-CN" sz="1000" kern="100" dirty="0">
                          <a:effectLst/>
                        </a:rPr>
                        <a:t>满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en-US" altLang="zh-CN" sz="1000" kern="100" dirty="0" smtClean="0">
                          <a:effectLst/>
                        </a:rPr>
                        <a:t>10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en-US" sz="1000" kern="100" dirty="0">
                          <a:effectLst/>
                        </a:rPr>
                        <a:t>): 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A. </a:t>
                      </a:r>
                      <a:r>
                        <a:rPr lang="en-US" sz="1000" kern="100" dirty="0" smtClean="0">
                          <a:effectLst/>
                        </a:rPr>
                        <a:t>10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B. </a:t>
                      </a:r>
                      <a:r>
                        <a:rPr lang="en-US" sz="1000" kern="100" dirty="0" smtClean="0">
                          <a:effectLst/>
                        </a:rPr>
                        <a:t>8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C. </a:t>
                      </a:r>
                      <a:r>
                        <a:rPr lang="en-US" sz="1000" kern="100" dirty="0" smtClean="0">
                          <a:effectLst/>
                        </a:rPr>
                        <a:t>6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D. </a:t>
                      </a:r>
                      <a:r>
                        <a:rPr lang="en-US" sz="1000" kern="100" dirty="0" smtClean="0">
                          <a:effectLst/>
                        </a:rPr>
                        <a:t>4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总分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zh-CN" sz="1000" kern="100" dirty="0">
                          <a:effectLst/>
                        </a:rPr>
                        <a:t>满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r>
                        <a:rPr lang="en-US" altLang="zh-CN" sz="1000" kern="100" dirty="0" smtClean="0">
                          <a:effectLst/>
                        </a:rPr>
                        <a:t>10</a:t>
                      </a:r>
                      <a:r>
                        <a:rPr lang="en-US" sz="1000" kern="100" dirty="0" smtClean="0">
                          <a:effectLst/>
                        </a:rPr>
                        <a:t>0</a:t>
                      </a:r>
                      <a:r>
                        <a:rPr lang="zh-CN" sz="1000" kern="100" dirty="0">
                          <a:effectLst/>
                        </a:rPr>
                        <a:t>分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</a:tr>
              <a:tr h="12098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 smtClean="0">
                          <a:effectLst/>
                        </a:rPr>
                        <a:t>到场</a:t>
                      </a:r>
                      <a:r>
                        <a:rPr lang="en-US" sz="1000" kern="100" dirty="0" smtClean="0">
                          <a:effectLst/>
                        </a:rPr>
                        <a:t>: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</a:t>
                      </a:r>
                      <a:r>
                        <a:rPr lang="en-US" sz="1000" kern="100" dirty="0" smtClean="0">
                          <a:effectLst/>
                        </a:rPr>
                        <a:t>.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zh-CN" sz="1000" kern="100" dirty="0" smtClean="0">
                          <a:effectLst/>
                        </a:rPr>
                        <a:t>到场</a:t>
                      </a:r>
                      <a:r>
                        <a:rPr lang="en-US" altLang="zh-CN" sz="1000" kern="100" dirty="0" smtClean="0">
                          <a:effectLst/>
                        </a:rPr>
                        <a:t>7</a:t>
                      </a:r>
                      <a:r>
                        <a:rPr lang="en-US" sz="1000" kern="100" dirty="0" smtClean="0">
                          <a:effectLst/>
                        </a:rPr>
                        <a:t>.5</a:t>
                      </a:r>
                      <a:r>
                        <a:rPr lang="zh-CN" sz="1000" kern="100" dirty="0">
                          <a:effectLst/>
                        </a:rPr>
                        <a:t>分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B. </a:t>
                      </a:r>
                      <a:r>
                        <a:rPr lang="zh-CN" sz="1000" kern="100" dirty="0" smtClean="0">
                          <a:effectLst/>
                        </a:rPr>
                        <a:t>缺席</a:t>
                      </a:r>
                      <a:r>
                        <a:rPr lang="en-US" altLang="zh-CN" sz="1000" kern="100" dirty="0" smtClean="0">
                          <a:effectLst/>
                        </a:rPr>
                        <a:t>0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effectLst/>
                        </a:rPr>
                        <a:t>时间安排分工</a:t>
                      </a:r>
                      <a:r>
                        <a:rPr lang="en-US" sz="1000" kern="100" dirty="0" smtClean="0">
                          <a:effectLst/>
                        </a:rPr>
                        <a:t>: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A. </a:t>
                      </a:r>
                      <a:r>
                        <a:rPr lang="en-US" sz="1000" kern="100" dirty="0" smtClean="0">
                          <a:effectLst/>
                        </a:rPr>
                        <a:t>7.5</a:t>
                      </a:r>
                      <a:r>
                        <a:rPr lang="zh-CN" sz="1000" kern="100" dirty="0">
                          <a:effectLst/>
                        </a:rPr>
                        <a:t>分</a:t>
                      </a:r>
                      <a:r>
                        <a:rPr lang="en-US" sz="1000" kern="100" dirty="0">
                          <a:effectLst/>
                        </a:rPr>
                        <a:t>    B. </a:t>
                      </a:r>
                      <a:r>
                        <a:rPr lang="en-US" sz="1000" kern="100" dirty="0" smtClean="0">
                          <a:effectLst/>
                        </a:rPr>
                        <a:t>5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C. </a:t>
                      </a:r>
                      <a:r>
                        <a:rPr lang="en-US" sz="1000" kern="100" dirty="0" smtClean="0">
                          <a:effectLst/>
                        </a:rPr>
                        <a:t>2.5</a:t>
                      </a:r>
                      <a:r>
                        <a:rPr lang="zh-CN" sz="1000" kern="100" dirty="0">
                          <a:effectLst/>
                        </a:rPr>
                        <a:t>分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语句流畅</a:t>
                      </a:r>
                      <a:r>
                        <a:rPr lang="en-US" sz="1000" kern="100" dirty="0">
                          <a:effectLst/>
                        </a:rPr>
                        <a:t>,</a:t>
                      </a:r>
                      <a:r>
                        <a:rPr lang="zh-CN" sz="1000" kern="100" dirty="0">
                          <a:effectLst/>
                        </a:rPr>
                        <a:t>表达清楚</a:t>
                      </a:r>
                      <a:r>
                        <a:rPr lang="en-US" sz="1000" kern="100" dirty="0">
                          <a:effectLst/>
                        </a:rPr>
                        <a:t>: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A. </a:t>
                      </a:r>
                      <a:r>
                        <a:rPr lang="en-US" sz="1000" kern="100" dirty="0" smtClean="0">
                          <a:effectLst/>
                        </a:rPr>
                        <a:t>7.5</a:t>
                      </a:r>
                      <a:r>
                        <a:rPr lang="zh-CN" sz="1000" kern="100" dirty="0">
                          <a:effectLst/>
                        </a:rPr>
                        <a:t>分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B. </a:t>
                      </a:r>
                      <a:r>
                        <a:rPr lang="en-US" sz="1000" kern="100" dirty="0" smtClean="0">
                          <a:effectLst/>
                        </a:rPr>
                        <a:t>5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C. </a:t>
                      </a:r>
                      <a:r>
                        <a:rPr lang="en-US" sz="1000" kern="100" dirty="0" smtClean="0">
                          <a:effectLst/>
                        </a:rPr>
                        <a:t>2.5</a:t>
                      </a:r>
                      <a:r>
                        <a:rPr lang="zh-CN" sz="1000" kern="100" dirty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肢体语言、面部表情及语音语调自然得当</a:t>
                      </a:r>
                      <a:r>
                        <a:rPr lang="en-US" sz="1000" kern="100" dirty="0">
                          <a:effectLst/>
                        </a:rPr>
                        <a:t>:  A. </a:t>
                      </a:r>
                      <a:r>
                        <a:rPr lang="en-US" sz="1000" kern="100" dirty="0" smtClean="0">
                          <a:effectLst/>
                        </a:rPr>
                        <a:t>7.5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B.</a:t>
                      </a:r>
                      <a:r>
                        <a:rPr lang="en-US" sz="1000" kern="100" baseline="0" dirty="0" smtClean="0">
                          <a:effectLst/>
                        </a:rPr>
                        <a:t> 5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算法描述</a:t>
                      </a:r>
                      <a:r>
                        <a:rPr lang="en-US" sz="1000" kern="100" dirty="0">
                          <a:effectLst/>
                        </a:rPr>
                        <a:t>:  A. </a:t>
                      </a:r>
                      <a:r>
                        <a:rPr lang="en-US" sz="1000" kern="100" dirty="0" smtClean="0">
                          <a:effectLst/>
                        </a:rPr>
                        <a:t>25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B. </a:t>
                      </a:r>
                      <a:r>
                        <a:rPr lang="en-US" sz="1000" kern="100" dirty="0" smtClean="0">
                          <a:effectLst/>
                        </a:rPr>
                        <a:t>20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C. </a:t>
                      </a:r>
                      <a:r>
                        <a:rPr lang="en-US" sz="1000" kern="100" dirty="0" smtClean="0">
                          <a:effectLst/>
                        </a:rPr>
                        <a:t>15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D. </a:t>
                      </a:r>
                      <a:r>
                        <a:rPr lang="en-US" sz="1000" kern="100" dirty="0" smtClean="0">
                          <a:effectLst/>
                        </a:rPr>
                        <a:t>10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E. </a:t>
                      </a:r>
                      <a:r>
                        <a:rPr lang="en-US" sz="1000" kern="100" dirty="0" smtClean="0">
                          <a:effectLst/>
                        </a:rPr>
                        <a:t>5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 smtClean="0">
                          <a:effectLst/>
                        </a:rPr>
                        <a:t>软件实现</a:t>
                      </a:r>
                      <a:r>
                        <a:rPr lang="en-US" sz="1000" kern="100" dirty="0" smtClean="0">
                          <a:effectLst/>
                        </a:rPr>
                        <a:t>: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A. </a:t>
                      </a:r>
                      <a:r>
                        <a:rPr lang="en-US" sz="1000" kern="100" dirty="0" smtClean="0">
                          <a:effectLst/>
                        </a:rPr>
                        <a:t>10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B. </a:t>
                      </a:r>
                      <a:r>
                        <a:rPr lang="en-US" sz="1000" kern="100" dirty="0" smtClean="0">
                          <a:effectLst/>
                        </a:rPr>
                        <a:t>8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C. </a:t>
                      </a:r>
                      <a:r>
                        <a:rPr lang="en-US" sz="1000" kern="100" dirty="0" smtClean="0">
                          <a:effectLst/>
                        </a:rPr>
                        <a:t>6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D. </a:t>
                      </a:r>
                      <a:r>
                        <a:rPr lang="en-US" sz="1000" kern="100" dirty="0" smtClean="0">
                          <a:effectLst/>
                        </a:rPr>
                        <a:t>4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effectLst/>
                        </a:rPr>
                        <a:t>界面交互美观</a:t>
                      </a:r>
                      <a:r>
                        <a:rPr lang="en-US" sz="1000" kern="100" dirty="0" smtClean="0">
                          <a:effectLst/>
                        </a:rPr>
                        <a:t>:  </a:t>
                      </a:r>
                      <a:r>
                        <a:rPr lang="en-US" sz="1000" kern="100" dirty="0">
                          <a:effectLst/>
                        </a:rPr>
                        <a:t>A. </a:t>
                      </a:r>
                      <a:r>
                        <a:rPr lang="en-US" sz="1000" kern="100" dirty="0" smtClean="0">
                          <a:effectLst/>
                        </a:rPr>
                        <a:t>10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B. </a:t>
                      </a:r>
                      <a:r>
                        <a:rPr lang="en-US" sz="1000" kern="100" dirty="0" smtClean="0">
                          <a:effectLst/>
                        </a:rPr>
                        <a:t>8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C. </a:t>
                      </a:r>
                      <a:r>
                        <a:rPr lang="en-US" sz="1000" kern="100" dirty="0" smtClean="0">
                          <a:effectLst/>
                        </a:rPr>
                        <a:t>6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D. </a:t>
                      </a:r>
                      <a:r>
                        <a:rPr lang="en-US" sz="1000" kern="100" dirty="0" smtClean="0">
                          <a:effectLst/>
                        </a:rPr>
                        <a:t>4</a:t>
                      </a:r>
                      <a:r>
                        <a:rPr lang="zh-CN" sz="1000" kern="100" dirty="0" smtClean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66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T=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</a:tr>
              <a:tr h="32900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T=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38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140" y="1625796"/>
            <a:ext cx="7772400" cy="2387600"/>
          </a:xfrm>
        </p:spPr>
        <p:txBody>
          <a:bodyPr anchor="ctr">
            <a:normAutofit/>
          </a:bodyPr>
          <a:lstStyle/>
          <a:p>
            <a:r>
              <a:rPr lang="zh-CN" altLang="en-US" sz="4800" dirty="0" smtClean="0"/>
              <a:t>谢谢！</a:t>
            </a:r>
            <a:endParaRPr lang="zh-CN" altLang="en-US" sz="4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F463926-53FD-4ECB-B19C-E4EF13DB6407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26" y="3805155"/>
            <a:ext cx="2530805" cy="22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一、数</a:t>
            </a:r>
            <a:r>
              <a:rPr lang="zh-CN" altLang="en-US" dirty="0"/>
              <a:t>据文件的读取和预处</a:t>
            </a:r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能够读取和处理助教提供的两种</a:t>
            </a:r>
            <a:r>
              <a:rPr lang="en-US" altLang="zh-CN" dirty="0" smtClean="0"/>
              <a:t>Graph</a:t>
            </a:r>
          </a:p>
          <a:p>
            <a:pPr lvl="1"/>
            <a:r>
              <a:rPr lang="en-US" altLang="zh-CN" dirty="0" err="1" smtClean="0"/>
              <a:t>PaperConferenceAuthorGraph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共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个点的有向图</a:t>
            </a:r>
            <a:endParaRPr lang="en-US" altLang="zh-CN" dirty="0"/>
          </a:p>
          <a:p>
            <a:pPr lvl="2"/>
            <a:r>
              <a:rPr lang="zh-CN" altLang="en-US" dirty="0" smtClean="0"/>
              <a:t>分别有</a:t>
            </a:r>
            <a:r>
              <a:rPr lang="en-US" altLang="zh-CN" dirty="0" smtClean="0"/>
              <a:t>3</a:t>
            </a:r>
            <a:r>
              <a:rPr lang="zh-CN" altLang="en-US" dirty="0"/>
              <a:t>种类型的</a:t>
            </a:r>
            <a:r>
              <a:rPr lang="zh-CN" altLang="en-US" dirty="0" smtClean="0"/>
              <a:t>点（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Conference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），每种类型的点有不同的属性</a:t>
            </a:r>
            <a:endParaRPr lang="en-US" altLang="zh-CN" dirty="0"/>
          </a:p>
          <a:p>
            <a:pPr lvl="1"/>
            <a:r>
              <a:rPr lang="en-US" altLang="zh-CN" dirty="0" err="1" smtClean="0"/>
              <a:t>TopicGraph</a:t>
            </a:r>
            <a:endParaRPr lang="en-US" altLang="zh-CN" dirty="0"/>
          </a:p>
          <a:p>
            <a:pPr lvl="2"/>
            <a:r>
              <a:rPr lang="zh-CN" altLang="en-US" dirty="0" smtClean="0"/>
              <a:t>共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个点的无向图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</a:t>
            </a:r>
            <a:r>
              <a:rPr lang="zh-CN" altLang="en-US" dirty="0"/>
              <a:t>个点为一个主题，共</a:t>
            </a:r>
            <a:r>
              <a:rPr lang="en-US" altLang="zh-CN" dirty="0"/>
              <a:t>200</a:t>
            </a:r>
            <a:r>
              <a:rPr lang="zh-CN" altLang="en-US" dirty="0"/>
              <a:t>个</a:t>
            </a:r>
            <a:r>
              <a:rPr lang="zh-CN" altLang="en-US" dirty="0" smtClean="0"/>
              <a:t>点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两种类型的图（</a:t>
            </a:r>
            <a:r>
              <a:rPr lang="en-US" altLang="zh-CN" dirty="0" err="1" smtClean="0"/>
              <a:t>PaperConferenceAuthorGraph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TopicGraph</a:t>
            </a:r>
            <a:r>
              <a:rPr lang="zh-CN" altLang="en-US" dirty="0" smtClean="0"/>
              <a:t>）都继承自同一个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基类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共四种类型的点（</a:t>
            </a:r>
            <a:r>
              <a:rPr lang="en-US" altLang="zh-CN" dirty="0" err="1" smtClean="0"/>
              <a:t>PaperNode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ConferenceNode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AuthorNode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TopicNode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都继承自同一个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基类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共两种类型的边（</a:t>
            </a:r>
            <a:r>
              <a:rPr lang="en-US" altLang="zh-CN" dirty="0" err="1" smtClean="0"/>
              <a:t>DirectedEdge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UndirectedEdge</a:t>
            </a:r>
            <a:r>
              <a:rPr lang="zh-CN" altLang="en-US" dirty="0" smtClean="0"/>
              <a:t>）都继承自同一个</a:t>
            </a:r>
            <a:r>
              <a:rPr lang="en-US" altLang="zh-CN" dirty="0" smtClean="0"/>
              <a:t>Edge</a:t>
            </a:r>
            <a:r>
              <a:rPr lang="zh-CN" altLang="en-US" dirty="0"/>
              <a:t>基类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52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PaperConferenceAuthorGraph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8115300" cy="5106498"/>
          </a:xfrm>
        </p:spPr>
        <p:txBody>
          <a:bodyPr/>
          <a:lstStyle/>
          <a:p>
            <a:r>
              <a:rPr lang="zh-CN" altLang="en-US" dirty="0" smtClean="0"/>
              <a:t>包含两个文件</a:t>
            </a:r>
            <a:r>
              <a:rPr lang="en-US" altLang="zh-CN" dirty="0" smtClean="0"/>
              <a:t>Nodes.txt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Edges.txt</a:t>
            </a:r>
          </a:p>
          <a:p>
            <a:r>
              <a:rPr lang="en-US" altLang="zh-CN" dirty="0" smtClean="0"/>
              <a:t>Edges.txt</a:t>
            </a:r>
            <a:r>
              <a:rPr lang="zh-CN" altLang="en-US" dirty="0" smtClean="0"/>
              <a:t>记录了边的所有信息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行代表一条</a:t>
            </a:r>
            <a:r>
              <a:rPr lang="zh-CN" altLang="en-US" b="1" u="sng" dirty="0" smtClean="0"/>
              <a:t>有向</a:t>
            </a:r>
            <a:r>
              <a:rPr lang="zh-CN" altLang="en-US" dirty="0" smtClean="0"/>
              <a:t>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每行的两个数字分别代表这条边连接的两个点对应的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，边从前面的点指向后面的点</a:t>
            </a:r>
            <a:endParaRPr lang="en-US" altLang="zh-CN" dirty="0" smtClean="0"/>
          </a:p>
          <a:p>
            <a:pPr lvl="1"/>
            <a:r>
              <a:rPr lang="zh-CN" altLang="en-US" dirty="0"/>
              <a:t>比</a:t>
            </a:r>
            <a:r>
              <a:rPr lang="zh-CN" altLang="en-US" dirty="0" smtClean="0"/>
              <a:t>如第一行代表有一条边从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的点指向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的点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5668" y="461873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823" y="2003054"/>
            <a:ext cx="5934075" cy="2181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577" y="4184279"/>
            <a:ext cx="1173595" cy="23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12" y="1869233"/>
            <a:ext cx="4379904" cy="4392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PaperConferenceAuthorGraph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188000"/>
            <a:ext cx="4316573" cy="5106498"/>
          </a:xfrm>
        </p:spPr>
        <p:txBody>
          <a:bodyPr/>
          <a:lstStyle/>
          <a:p>
            <a:r>
              <a:rPr lang="en-US" altLang="zh-CN" dirty="0" smtClean="0"/>
              <a:t>Nodes.txt</a:t>
            </a:r>
            <a:r>
              <a:rPr lang="zh-CN" altLang="en-US" dirty="0" smtClean="0"/>
              <a:t>记录了点的信息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段（用换行分隔）代表一个点的信息，如右面含有三个点的信息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段的第一行代表点的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，后面紧接着这个点的属性（见后）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5668" y="461873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Right Brace 8"/>
          <p:cNvSpPr/>
          <p:nvPr/>
        </p:nvSpPr>
        <p:spPr>
          <a:xfrm>
            <a:off x="8972551" y="1869233"/>
            <a:ext cx="114300" cy="1350217"/>
          </a:xfrm>
          <a:prstGeom prst="rightBrace">
            <a:avLst/>
          </a:prstGeom>
          <a:ln w="19050">
            <a:solidFill>
              <a:srgbClr val="ED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ight Brace 16"/>
          <p:cNvSpPr/>
          <p:nvPr/>
        </p:nvSpPr>
        <p:spPr>
          <a:xfrm>
            <a:off x="8972551" y="3406757"/>
            <a:ext cx="114300" cy="1317644"/>
          </a:xfrm>
          <a:prstGeom prst="rightBrace">
            <a:avLst/>
          </a:prstGeom>
          <a:ln w="19050">
            <a:solidFill>
              <a:srgbClr val="ED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ight Brace 17"/>
          <p:cNvSpPr/>
          <p:nvPr/>
        </p:nvSpPr>
        <p:spPr>
          <a:xfrm>
            <a:off x="8972551" y="4911708"/>
            <a:ext cx="114300" cy="1350217"/>
          </a:xfrm>
          <a:prstGeom prst="rightBrace">
            <a:avLst/>
          </a:prstGeom>
          <a:ln w="19050">
            <a:solidFill>
              <a:srgbClr val="ED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2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53" y="1583502"/>
            <a:ext cx="9105373" cy="3121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PaperConferenceAuthorGraph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5668" y="476567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84580" y="1398836"/>
            <a:ext cx="18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EDB200"/>
                </a:solidFill>
              </a:rPr>
              <a:t>NodeID</a:t>
            </a:r>
            <a:r>
              <a:rPr lang="en-US" altLang="zh-CN" dirty="0" smtClean="0">
                <a:solidFill>
                  <a:srgbClr val="EDB200"/>
                </a:solidFill>
              </a:rPr>
              <a:t> </a:t>
            </a:r>
            <a:r>
              <a:rPr lang="zh-CN" altLang="en-US" dirty="0" smtClean="0">
                <a:solidFill>
                  <a:srgbClr val="EDB200"/>
                </a:solidFill>
              </a:rPr>
              <a:t>（</a:t>
            </a:r>
            <a:r>
              <a:rPr lang="en-US" altLang="zh-CN" dirty="0" err="1" smtClean="0">
                <a:solidFill>
                  <a:srgbClr val="EDB200"/>
                </a:solidFill>
              </a:rPr>
              <a:t>int</a:t>
            </a:r>
            <a:r>
              <a:rPr lang="zh-CN" altLang="en-US" dirty="0" smtClean="0">
                <a:solidFill>
                  <a:srgbClr val="EDB200"/>
                </a:solidFill>
              </a:rPr>
              <a:t>型）</a:t>
            </a:r>
            <a:endParaRPr lang="zh-CN" altLang="en-US" dirty="0">
              <a:solidFill>
                <a:srgbClr val="EDB2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0050" y="1726387"/>
            <a:ext cx="529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EDB200"/>
                </a:solidFill>
              </a:rPr>
              <a:t>三种</a:t>
            </a:r>
            <a:r>
              <a:rPr lang="en-US" altLang="zh-CN" dirty="0" smtClean="0">
                <a:solidFill>
                  <a:srgbClr val="EDB200"/>
                </a:solidFill>
              </a:rPr>
              <a:t>type</a:t>
            </a:r>
            <a:r>
              <a:rPr lang="zh-CN" altLang="en-US" dirty="0" smtClean="0">
                <a:solidFill>
                  <a:srgbClr val="EDB200"/>
                </a:solidFill>
              </a:rPr>
              <a:t>：</a:t>
            </a:r>
            <a:r>
              <a:rPr lang="en-US" altLang="zh-CN" dirty="0" smtClean="0">
                <a:solidFill>
                  <a:srgbClr val="EDB200"/>
                </a:solidFill>
              </a:rPr>
              <a:t>paper</a:t>
            </a:r>
            <a:r>
              <a:rPr lang="zh-CN" altLang="en-US" dirty="0" smtClean="0">
                <a:solidFill>
                  <a:srgbClr val="EDB200"/>
                </a:solidFill>
              </a:rPr>
              <a:t>、</a:t>
            </a:r>
            <a:r>
              <a:rPr lang="en-US" altLang="zh-CN" dirty="0" smtClean="0">
                <a:solidFill>
                  <a:srgbClr val="EDB200"/>
                </a:solidFill>
              </a:rPr>
              <a:t>conference</a:t>
            </a:r>
            <a:r>
              <a:rPr lang="zh-CN" altLang="en-US" dirty="0" smtClean="0">
                <a:solidFill>
                  <a:srgbClr val="EDB200"/>
                </a:solidFill>
              </a:rPr>
              <a:t>、</a:t>
            </a:r>
            <a:r>
              <a:rPr lang="en-US" altLang="zh-CN" dirty="0" smtClean="0">
                <a:solidFill>
                  <a:srgbClr val="EDB200"/>
                </a:solidFill>
              </a:rPr>
              <a:t>author</a:t>
            </a:r>
            <a:r>
              <a:rPr lang="zh-CN" altLang="en-US" dirty="0" smtClean="0">
                <a:solidFill>
                  <a:srgbClr val="EDB200"/>
                </a:solidFill>
              </a:rPr>
              <a:t>（枚举型）</a:t>
            </a:r>
            <a:endParaRPr lang="zh-CN" altLang="en-US" dirty="0">
              <a:solidFill>
                <a:srgbClr val="EDB2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650" y="5245653"/>
            <a:ext cx="7296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zh-CN" altLang="en-US" sz="2400" dirty="0" smtClean="0"/>
              <a:t>把所有属性读入、存储到相关类里面</a:t>
            </a:r>
            <a:endParaRPr lang="en-US" altLang="zh-CN" sz="2400" dirty="0" smtClean="0"/>
          </a:p>
          <a:p>
            <a:pPr lvl="1" algn="ctr"/>
            <a:r>
              <a:rPr lang="zh-CN" altLang="en-US" sz="2400" dirty="0" smtClean="0"/>
              <a:t>最终界面上能够分析、展示的属性越多越好</a:t>
            </a:r>
            <a:endParaRPr lang="en-US" altLang="zh-CN" sz="2400" dirty="0"/>
          </a:p>
        </p:txBody>
      </p:sp>
      <p:cxnSp>
        <p:nvCxnSpPr>
          <p:cNvPr id="15" name="Straight Connector 14"/>
          <p:cNvCxnSpPr>
            <a:endCxn id="12" idx="1"/>
          </p:cNvCxnSpPr>
          <p:nvPr/>
        </p:nvCxnSpPr>
        <p:spPr>
          <a:xfrm flipV="1">
            <a:off x="758320" y="1583502"/>
            <a:ext cx="1826260" cy="92334"/>
          </a:xfrm>
          <a:prstGeom prst="line">
            <a:avLst/>
          </a:prstGeom>
          <a:ln w="19050"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43790" y="1911053"/>
            <a:ext cx="1826260" cy="49389"/>
          </a:xfrm>
          <a:prstGeom prst="line">
            <a:avLst/>
          </a:prstGeom>
          <a:ln w="19050"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41176" y="1768168"/>
            <a:ext cx="8406880" cy="2937176"/>
          </a:xfrm>
          <a:prstGeom prst="roundRect">
            <a:avLst>
              <a:gd name="adj" fmla="val 4213"/>
            </a:avLst>
          </a:prstGeom>
          <a:noFill/>
          <a:ln w="19050">
            <a:solidFill>
              <a:srgbClr val="EA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840060" y="43360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EDB200"/>
                </a:solidFill>
              </a:rPr>
              <a:t>点的属性</a:t>
            </a:r>
            <a:endParaRPr lang="zh-CN" altLang="en-US" dirty="0">
              <a:solidFill>
                <a:srgbClr val="EDB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1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86254" y="196955"/>
            <a:ext cx="837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zh-CN" altLang="en-US" sz="2400" dirty="0"/>
              <a:t>三</a:t>
            </a:r>
            <a:r>
              <a:rPr lang="zh-CN" altLang="en-US" sz="2400" dirty="0" smtClean="0"/>
              <a:t>种不同的</a:t>
            </a:r>
            <a:r>
              <a:rPr lang="en-US" altLang="zh-CN" sz="2400" dirty="0" smtClean="0"/>
              <a:t>type</a:t>
            </a:r>
            <a:r>
              <a:rPr lang="zh-CN" altLang="en-US" sz="2400" dirty="0" smtClean="0"/>
              <a:t>的点，含有一些共同属性和不同的属性</a:t>
            </a:r>
            <a:endParaRPr lang="en-US" altLang="zh-CN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-1000428" y="917301"/>
            <a:ext cx="3620860" cy="213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8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enum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8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8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8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(byte A,</a:t>
            </a:r>
            <a:r>
              <a:rPr lang="en-US" altLang="zh-CN" sz="1200" dirty="0">
                <a:solidFill>
                  <a:srgbClr val="EDB200"/>
                </a:solidFill>
              </a:rPr>
              <a:t> 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 R, </a:t>
            </a:r>
            <a:r>
              <a:rPr lang="en-US" altLang="zh-CN" sz="1200" dirty="0">
                <a:solidFill>
                  <a:srgbClr val="EDB200"/>
                </a:solidFill>
              </a:rPr>
              <a:t>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G, </a:t>
            </a:r>
            <a:r>
              <a:rPr lang="en-US" altLang="zh-CN" sz="1200" dirty="0">
                <a:solidFill>
                  <a:srgbClr val="EDB200"/>
                </a:solidFill>
              </a:rPr>
              <a:t>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B)</a:t>
            </a: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(double x, double y) </a:t>
            </a:r>
          </a:p>
          <a:p>
            <a:pPr algn="r">
              <a:lnSpc>
                <a:spcPct val="85000"/>
              </a:lnSpc>
            </a:pPr>
            <a:endParaRPr lang="zh-CN" altLang="en-US" sz="1200" dirty="0">
              <a:solidFill>
                <a:srgbClr val="EDB2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88" y="944424"/>
            <a:ext cx="5081204" cy="1920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08" y="3039306"/>
            <a:ext cx="6277904" cy="1484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-1599990" y="2983608"/>
            <a:ext cx="3620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enum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0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0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0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(byte A,</a:t>
            </a:r>
            <a:r>
              <a:rPr lang="en-US" altLang="zh-CN" sz="1200" dirty="0">
                <a:solidFill>
                  <a:srgbClr val="EDB200"/>
                </a:solidFill>
              </a:rPr>
              <a:t> 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 R, </a:t>
            </a:r>
            <a:r>
              <a:rPr lang="en-US" altLang="zh-CN" sz="1200" dirty="0">
                <a:solidFill>
                  <a:srgbClr val="EDB200"/>
                </a:solidFill>
              </a:rPr>
              <a:t>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G, </a:t>
            </a:r>
            <a:r>
              <a:rPr lang="en-US" altLang="zh-CN" sz="1200" dirty="0">
                <a:solidFill>
                  <a:srgbClr val="EDB200"/>
                </a:solidFill>
              </a:rPr>
              <a:t>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B)</a:t>
            </a:r>
          </a:p>
          <a:p>
            <a:pPr algn="r">
              <a:lnSpc>
                <a:spcPct val="90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0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(double x, double y) </a:t>
            </a:r>
          </a:p>
          <a:p>
            <a:pPr algn="r">
              <a:lnSpc>
                <a:spcPct val="90000"/>
              </a:lnSpc>
            </a:pPr>
            <a:endParaRPr lang="zh-CN" altLang="en-US" sz="1200" dirty="0">
              <a:solidFill>
                <a:srgbClr val="EDB2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6272" y="2964761"/>
            <a:ext cx="161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EDB200"/>
                </a:solidFill>
              </a:rPr>
              <a:t>Conference</a:t>
            </a:r>
            <a:endParaRPr lang="zh-CN" altLang="en-US" sz="2400" dirty="0">
              <a:solidFill>
                <a:srgbClr val="EDB2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9839" y="864977"/>
            <a:ext cx="90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EDB200"/>
                </a:solidFill>
              </a:rPr>
              <a:t>Paper</a:t>
            </a:r>
            <a:endParaRPr lang="zh-CN" altLang="en-US" sz="2400" dirty="0">
              <a:solidFill>
                <a:srgbClr val="EDB2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984" y="4712220"/>
            <a:ext cx="2867025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5459231" y="462436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EDB200"/>
                </a:solidFill>
              </a:rPr>
              <a:t>Author</a:t>
            </a:r>
            <a:endParaRPr lang="zh-CN" altLang="en-US" sz="2400" dirty="0">
              <a:solidFill>
                <a:srgbClr val="EDB2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99" y="4649874"/>
            <a:ext cx="36208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9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enum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9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9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(byte A,</a:t>
            </a:r>
            <a:r>
              <a:rPr lang="en-US" altLang="zh-CN" sz="1200" dirty="0">
                <a:solidFill>
                  <a:srgbClr val="EDB200"/>
                </a:solidFill>
              </a:rPr>
              <a:t> 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 R, </a:t>
            </a:r>
            <a:r>
              <a:rPr lang="en-US" altLang="zh-CN" sz="1200" dirty="0">
                <a:solidFill>
                  <a:srgbClr val="EDB200"/>
                </a:solidFill>
              </a:rPr>
              <a:t>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G, </a:t>
            </a:r>
            <a:r>
              <a:rPr lang="en-US" altLang="zh-CN" sz="1200" dirty="0">
                <a:solidFill>
                  <a:srgbClr val="EDB200"/>
                </a:solidFill>
              </a:rPr>
              <a:t>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B)</a:t>
            </a:r>
          </a:p>
          <a:p>
            <a:pPr algn="r">
              <a:lnSpc>
                <a:spcPct val="9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(double x, double y) </a:t>
            </a:r>
          </a:p>
          <a:p>
            <a:pPr algn="r">
              <a:lnSpc>
                <a:spcPct val="95000"/>
              </a:lnSpc>
            </a:pPr>
            <a:endParaRPr lang="zh-CN" altLang="en-US" sz="1200" dirty="0">
              <a:solidFill>
                <a:srgbClr val="EDB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0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TopicGraph</a:t>
            </a:r>
            <a:r>
              <a:rPr lang="zh-CN" altLang="en-US" dirty="0"/>
              <a:t>格式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</a:t>
            </a:r>
            <a:r>
              <a:rPr lang="zh-CN" altLang="en-US" dirty="0" smtClean="0"/>
              <a:t>含三个</a:t>
            </a:r>
            <a:r>
              <a:rPr lang="zh-CN" altLang="en-US" dirty="0"/>
              <a:t>文</a:t>
            </a:r>
            <a:r>
              <a:rPr lang="zh-CN" altLang="en-US" dirty="0" smtClean="0"/>
              <a:t>件：</a:t>
            </a:r>
            <a:r>
              <a:rPr lang="en-US" altLang="zh-CN" dirty="0" smtClean="0"/>
              <a:t>Nodes.txt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Edges.txt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DocumentContent.txt</a:t>
            </a:r>
          </a:p>
          <a:p>
            <a:r>
              <a:rPr lang="en-US" altLang="zh-CN" dirty="0"/>
              <a:t>Edges.txt</a:t>
            </a:r>
            <a:r>
              <a:rPr lang="zh-CN" altLang="en-US" dirty="0"/>
              <a:t>记录了边的所有信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lvl="1"/>
            <a:r>
              <a:rPr lang="zh-CN" altLang="en-US" dirty="0"/>
              <a:t>每一行代表一</a:t>
            </a:r>
            <a:r>
              <a:rPr lang="zh-CN" altLang="en-US" dirty="0" smtClean="0"/>
              <a:t>条</a:t>
            </a:r>
            <a:r>
              <a:rPr lang="zh-CN" altLang="en-US" b="1" u="sng" dirty="0"/>
              <a:t>无</a:t>
            </a:r>
            <a:r>
              <a:rPr lang="zh-CN" altLang="en-US" b="1" u="sng" dirty="0" smtClean="0"/>
              <a:t>向</a:t>
            </a:r>
            <a:r>
              <a:rPr lang="zh-CN" altLang="en-US" dirty="0"/>
              <a:t>边</a:t>
            </a:r>
            <a:endParaRPr lang="en-US" altLang="zh-CN" dirty="0"/>
          </a:p>
          <a:p>
            <a:pPr lvl="1"/>
            <a:r>
              <a:rPr lang="zh-CN" altLang="en-US" dirty="0" smtClean="0"/>
              <a:t>前两个数字代表边对应的两个点的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，最后一个数字代表边的权重</a:t>
            </a:r>
            <a:endParaRPr lang="en-US" altLang="zh-CN" dirty="0" smtClean="0"/>
          </a:p>
          <a:p>
            <a:r>
              <a:rPr lang="en-US" altLang="zh-CN" dirty="0" smtClean="0"/>
              <a:t>Nodes.txt</a:t>
            </a:r>
            <a:r>
              <a:rPr lang="zh-CN" altLang="en-US" dirty="0"/>
              <a:t>记录</a:t>
            </a:r>
            <a:r>
              <a:rPr lang="zh-CN" altLang="en-US" dirty="0" smtClean="0"/>
              <a:t>了点的</a:t>
            </a:r>
            <a:r>
              <a:rPr lang="zh-CN" altLang="en-US" dirty="0"/>
              <a:t>所有信息</a:t>
            </a:r>
            <a:endParaRPr lang="en-US" altLang="zh-CN" dirty="0"/>
          </a:p>
          <a:p>
            <a:pPr lvl="1"/>
            <a:r>
              <a:rPr lang="zh-CN" altLang="en-US" dirty="0" smtClean="0"/>
              <a:t>每个点有两个属性，为</a:t>
            </a:r>
            <a:r>
              <a:rPr lang="en-US" altLang="zh-CN" dirty="0" err="1" smtClean="0"/>
              <a:t>topicWords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topicDocuments</a:t>
            </a:r>
            <a:r>
              <a:rPr lang="zh-CN" altLang="en-US" dirty="0" smtClean="0"/>
              <a:t>，分别代表这个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对应的词，以及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对应的文档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17" y="1438371"/>
            <a:ext cx="154305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5542743"/>
            <a:ext cx="6791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6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TopicGraph</a:t>
            </a:r>
            <a:r>
              <a:rPr lang="zh-CN" altLang="en-US" dirty="0"/>
              <a:t>格式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DocumentContent.txt</a:t>
            </a:r>
            <a:r>
              <a:rPr lang="zh-CN" altLang="en-US" dirty="0" smtClean="0"/>
              <a:t>记</a:t>
            </a:r>
            <a:r>
              <a:rPr lang="zh-CN" altLang="en-US" dirty="0"/>
              <a:t>录</a:t>
            </a:r>
            <a:r>
              <a:rPr lang="zh-CN" altLang="en-US" dirty="0" smtClean="0"/>
              <a:t>了具体的文档内容</a:t>
            </a:r>
            <a:endParaRPr lang="en-US" altLang="zh-CN" dirty="0"/>
          </a:p>
          <a:p>
            <a:pPr lvl="1"/>
            <a:r>
              <a:rPr lang="zh-CN" altLang="en-US" dirty="0" smtClean="0"/>
              <a:t>每一段是一个</a:t>
            </a:r>
            <a:r>
              <a:rPr lang="en-US" altLang="zh-CN" dirty="0" smtClean="0"/>
              <a:t>document</a:t>
            </a:r>
          </a:p>
          <a:p>
            <a:pPr lvl="1"/>
            <a:r>
              <a:rPr lang="zh-CN" altLang="en-US" dirty="0" smtClean="0"/>
              <a:t>每一段第一、二、三行分别是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、标题、正文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59" y="3183295"/>
            <a:ext cx="7851791" cy="2772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39144" y="2972393"/>
            <a:ext cx="23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EDB200"/>
                </a:solidFill>
              </a:rPr>
              <a:t>DocumentID</a:t>
            </a:r>
            <a:r>
              <a:rPr lang="en-US" altLang="zh-CN" dirty="0" smtClean="0">
                <a:solidFill>
                  <a:srgbClr val="EDB200"/>
                </a:solidFill>
              </a:rPr>
              <a:t> </a:t>
            </a:r>
            <a:r>
              <a:rPr lang="zh-CN" altLang="en-US" dirty="0" smtClean="0">
                <a:solidFill>
                  <a:srgbClr val="EDB200"/>
                </a:solidFill>
              </a:rPr>
              <a:t>（</a:t>
            </a:r>
            <a:r>
              <a:rPr lang="en-US" altLang="zh-CN" dirty="0" err="1" smtClean="0">
                <a:solidFill>
                  <a:srgbClr val="EDB200"/>
                </a:solidFill>
              </a:rPr>
              <a:t>int</a:t>
            </a:r>
            <a:r>
              <a:rPr lang="zh-CN" altLang="en-US" dirty="0" smtClean="0">
                <a:solidFill>
                  <a:srgbClr val="EDB200"/>
                </a:solidFill>
              </a:rPr>
              <a:t>型）</a:t>
            </a:r>
            <a:endParaRPr lang="zh-CN" altLang="en-US" dirty="0">
              <a:solidFill>
                <a:srgbClr val="EDB200"/>
              </a:solidFill>
            </a:endParaRPr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 flipV="1">
            <a:off x="1112884" y="3157059"/>
            <a:ext cx="1826260" cy="92334"/>
          </a:xfrm>
          <a:prstGeom prst="line">
            <a:avLst/>
          </a:prstGeom>
          <a:ln w="19050"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04223" y="3295558"/>
            <a:ext cx="1826260" cy="92334"/>
          </a:xfrm>
          <a:prstGeom prst="line">
            <a:avLst/>
          </a:prstGeom>
          <a:ln w="19050"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0483" y="3114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EDB200"/>
                </a:solidFill>
              </a:rPr>
              <a:t>标题</a:t>
            </a:r>
            <a:endParaRPr lang="zh-CN" altLang="en-US" dirty="0">
              <a:solidFill>
                <a:srgbClr val="EDB200"/>
              </a:solidFill>
            </a:endParaRPr>
          </a:p>
        </p:txBody>
      </p:sp>
      <p:cxnSp>
        <p:nvCxnSpPr>
          <p:cNvPr id="11" name="Straight Connector 10"/>
          <p:cNvCxnSpPr>
            <a:endCxn id="12" idx="1"/>
          </p:cNvCxnSpPr>
          <p:nvPr/>
        </p:nvCxnSpPr>
        <p:spPr>
          <a:xfrm>
            <a:off x="5146709" y="3612069"/>
            <a:ext cx="1765950" cy="168591"/>
          </a:xfrm>
          <a:prstGeom prst="line">
            <a:avLst/>
          </a:prstGeom>
          <a:ln w="19050"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12659" y="3595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EDB200"/>
                </a:solidFill>
              </a:rPr>
              <a:t>正文</a:t>
            </a:r>
            <a:endParaRPr lang="zh-CN" altLang="en-US" dirty="0">
              <a:solidFill>
                <a:srgbClr val="EDB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0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singhua-shixia.pptx" id="{93E609AC-7304-4463-BF24-DF7E178E8C51}" vid="{336153B0-8CA0-47AB-8FAA-45DA1BCC0C1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tsinghua-new</Template>
  <TotalTime>4398</TotalTime>
  <Words>2061</Words>
  <Application>Microsoft Office PowerPoint</Application>
  <PresentationFormat>On-screen Show (4:3)</PresentationFormat>
  <Paragraphs>323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Calibri (正文)</vt:lpstr>
      <vt:lpstr>方正姚体</vt:lpstr>
      <vt:lpstr>隶书</vt:lpstr>
      <vt:lpstr>宋体</vt:lpstr>
      <vt:lpstr>Arial</vt:lpstr>
      <vt:lpstr>Calibri</vt:lpstr>
      <vt:lpstr>Calibri Light</vt:lpstr>
      <vt:lpstr>Courier New</vt:lpstr>
      <vt:lpstr>Times New Roman</vt:lpstr>
      <vt:lpstr>Office 主题</vt:lpstr>
      <vt:lpstr>QT大作业</vt:lpstr>
      <vt:lpstr>作业：基于QT的图可视化软件</vt:lpstr>
      <vt:lpstr>一、数据文件的读取和预处理</vt:lpstr>
      <vt:lpstr>PaperConferenceAuthorGraph格式</vt:lpstr>
      <vt:lpstr>PaperConferenceAuthorGraph格式</vt:lpstr>
      <vt:lpstr>PaperConferenceAuthorGraph格式</vt:lpstr>
      <vt:lpstr>PowerPoint Presentation</vt:lpstr>
      <vt:lpstr>TopicGraph格式</vt:lpstr>
      <vt:lpstr>TopicGraph格式</vt:lpstr>
      <vt:lpstr>二、图的布局算法</vt:lpstr>
      <vt:lpstr>VTKLayoutCxxCode</vt:lpstr>
      <vt:lpstr>如何在Qt中集成VTK</vt:lpstr>
      <vt:lpstr>步骤</vt:lpstr>
      <vt:lpstr>步骤1</vt:lpstr>
      <vt:lpstr>步骤2</vt:lpstr>
      <vt:lpstr>步骤3</vt:lpstr>
      <vt:lpstr>测试程序</vt:lpstr>
      <vt:lpstr>三、基于QT的交互界面</vt:lpstr>
      <vt:lpstr>评分标准</vt:lpstr>
      <vt:lpstr>评分标准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 Liu</dc:creator>
  <cp:lastModifiedBy>Admin</cp:lastModifiedBy>
  <cp:revision>351</cp:revision>
  <dcterms:created xsi:type="dcterms:W3CDTF">2015-06-05T09:26:12Z</dcterms:created>
  <dcterms:modified xsi:type="dcterms:W3CDTF">2015-07-22T01:31:47Z</dcterms:modified>
</cp:coreProperties>
</file>