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5985" autoAdjust="0"/>
  </p:normalViewPr>
  <p:slideViewPr>
    <p:cSldViewPr snapToGrid="0">
      <p:cViewPr varScale="1">
        <p:scale>
          <a:sx n="70" d="100"/>
          <a:sy n="70" d="100"/>
        </p:scale>
        <p:origin x="12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06460-A6BA-4093-A31A-42DB448A2FA1}" type="datetimeFigureOut">
              <a:rPr lang="zh-CN" altLang="en-US" smtClean="0"/>
              <a:t>2015/7/23</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12B58-BC58-4CC7-95AC-4DAE4BA2B58D}" type="slidenum">
              <a:rPr lang="zh-CN" altLang="en-US" smtClean="0"/>
              <a:t>‹#›</a:t>
            </a:fld>
            <a:endParaRPr lang="zh-CN" altLang="en-US"/>
          </a:p>
        </p:txBody>
      </p:sp>
    </p:spTree>
    <p:extLst>
      <p:ext uri="{BB962C8B-B14F-4D97-AF65-F5344CB8AC3E}">
        <p14:creationId xmlns:p14="http://schemas.microsoft.com/office/powerpoint/2010/main" val="427886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从</a:t>
            </a:r>
            <a:r>
              <a:rPr lang="en-US" altLang="zh-CN" sz="1200" dirty="0" smtClean="0">
                <a:latin typeface="Arial" panose="020B0604020202020204" pitchFamily="34" charset="0"/>
                <a:ea typeface="SimSun" panose="02010600030101010101" pitchFamily="2" charset="-122"/>
              </a:rPr>
              <a:t>C</a:t>
            </a:r>
            <a:r>
              <a:rPr lang="zh-CN" altLang="en-US" sz="1200" dirty="0" smtClean="0">
                <a:latin typeface="Arial" panose="020B0604020202020204" pitchFamily="34" charset="0"/>
                <a:ea typeface="SimSun" panose="02010600030101010101" pitchFamily="2" charset="-122"/>
              </a:rPr>
              <a:t>语言开始，其中一个最基本的，也依旧复杂的，是字符串管理。</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smtClean="0">
                <a:latin typeface="Arial" panose="020B0604020202020204" pitchFamily="34" charset="0"/>
                <a:ea typeface="SimSun" panose="02010600030101010101" pitchFamily="2" charset="-122"/>
              </a:rPr>
              <a:t>C++</a:t>
            </a:r>
            <a:r>
              <a:rPr lang="zh-CN" altLang="en-US" sz="1200" dirty="0" smtClean="0">
                <a:latin typeface="Arial" panose="020B0604020202020204" pitchFamily="34" charset="0"/>
                <a:ea typeface="SimSun" panose="02010600030101010101" pitchFamily="2" charset="-122"/>
              </a:rPr>
              <a:t>通过</a:t>
            </a:r>
            <a:r>
              <a:rPr lang="en-US" altLang="ja-JP" sz="1200" dirty="0" err="1" smtClean="0">
                <a:latin typeface="Arial" panose="020B0604020202020204" pitchFamily="34" charset="0"/>
                <a:ea typeface="SimSun" panose="02010600030101010101" pitchFamily="2" charset="-122"/>
              </a:rPr>
              <a:t>std</a:t>
            </a:r>
            <a:r>
              <a:rPr lang="en-US" altLang="ja-JP" sz="1200" dirty="0" smtClean="0">
                <a:latin typeface="Arial" panose="020B0604020202020204" pitchFamily="34" charset="0"/>
                <a:ea typeface="SimSun" panose="02010600030101010101" pitchFamily="2" charset="-122"/>
              </a:rPr>
              <a:t>::</a:t>
            </a:r>
            <a:r>
              <a:rPr lang="en-US" altLang="zh-CN" sz="1200" dirty="0" smtClean="0">
                <a:latin typeface="Arial" panose="020B0604020202020204" pitchFamily="34" charset="0"/>
                <a:ea typeface="SimSun" panose="02010600030101010101" pitchFamily="2" charset="-122"/>
              </a:rPr>
              <a:t>string</a:t>
            </a:r>
            <a:r>
              <a:rPr lang="zh-CN" altLang="en-US" sz="1200" dirty="0" smtClean="0">
                <a:latin typeface="Arial" panose="020B0604020202020204" pitchFamily="34" charset="0"/>
                <a:ea typeface="SimSun" panose="02010600030101010101" pitchFamily="2" charset="-122"/>
              </a:rPr>
              <a:t>类来进行补救，但是我们生活在一个具有诸如</a:t>
            </a:r>
            <a:r>
              <a:rPr lang="en-US" altLang="zh-CN" sz="1200" dirty="0" smtClean="0">
                <a:latin typeface="Arial" panose="020B0604020202020204" pitchFamily="34" charset="0"/>
                <a:ea typeface="SimSun" panose="02010600030101010101" pitchFamily="2" charset="-122"/>
              </a:rPr>
              <a:t>Unicode</a:t>
            </a:r>
            <a:r>
              <a:rPr lang="zh-CN" altLang="en-US" sz="1200" dirty="0" smtClean="0">
                <a:latin typeface="Arial" panose="020B0604020202020204" pitchFamily="34" charset="0"/>
                <a:ea typeface="SimSun" panose="02010600030101010101" pitchFamily="2" charset="-122"/>
              </a:rPr>
              <a:t>和不同编码等需求的国际化世界。</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提供</a:t>
            </a:r>
            <a:r>
              <a:rPr lang="en-US" altLang="zh-CN" sz="1200" dirty="0" smtClean="0">
                <a:latin typeface="Arial" panose="020B0604020202020204" pitchFamily="34" charset="0"/>
                <a:ea typeface="SimSun" panose="02010600030101010101" pitchFamily="2" charset="-122"/>
              </a:rPr>
              <a:t>Unicode</a:t>
            </a:r>
            <a:r>
              <a:rPr lang="zh-CN" altLang="en-US" sz="1200" dirty="0" smtClean="0">
                <a:latin typeface="Arial" panose="020B0604020202020204" pitchFamily="34" charset="0"/>
                <a:ea typeface="SimSun" panose="02010600030101010101" pitchFamily="2" charset="-122"/>
              </a:rPr>
              <a:t>字符串。与</a:t>
            </a:r>
            <a:r>
              <a:rPr lang="en-US" altLang="zh-CN" sz="1200" dirty="0" err="1" smtClean="0">
                <a:latin typeface="Arial" panose="020B0604020202020204" pitchFamily="34" charset="0"/>
                <a:ea typeface="SimSun" panose="02010600030101010101" pitchFamily="2" charset="-122"/>
              </a:rPr>
              <a:t>Qt</a:t>
            </a:r>
            <a:r>
              <a:rPr lang="zh-CN" altLang="en-US" sz="1200" dirty="0" smtClean="0">
                <a:latin typeface="Arial" panose="020B0604020202020204" pitchFamily="34" charset="0"/>
                <a:ea typeface="SimSun" panose="02010600030101010101" pitchFamily="2" charset="-122"/>
              </a:rPr>
              <a:t>的编译码器一起，国际化字符串就可以以便捷的方式载入和保存。</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类用隐式共享实现，即实际字符串数据不被复制，除非其中一个副本被更改。这使它用起来轻巧快捷。</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i="1" dirty="0" smtClean="0">
                <a:latin typeface="Arial" panose="020B0604020202020204" pitchFamily="34"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a:t>
            </a:fld>
            <a:endParaRPr lang="zh-CN" altLang="en-US"/>
          </a:p>
        </p:txBody>
      </p:sp>
    </p:spTree>
    <p:extLst>
      <p:ext uri="{BB962C8B-B14F-4D97-AF65-F5344CB8AC3E}">
        <p14:creationId xmlns:p14="http://schemas.microsoft.com/office/powerpoint/2010/main" val="823365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一个关于</a:t>
            </a:r>
            <a:r>
              <a:rPr lang="en-US" altLang="ja-JP"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的最终细节是它们可以是</a:t>
            </a:r>
            <a:r>
              <a:rPr lang="en-US" altLang="zh-CN" sz="1200" dirty="0" smtClean="0">
                <a:latin typeface="Arial" panose="020B0604020202020204" pitchFamily="34" charset="0"/>
                <a:ea typeface="SimSun" panose="02010600030101010101" pitchFamily="2" charset="-122"/>
              </a:rPr>
              <a:t>null</a:t>
            </a:r>
            <a:r>
              <a:rPr lang="zh-CN" altLang="en-US" sz="1200" dirty="0" smtClean="0">
                <a:latin typeface="Arial" panose="020B0604020202020204" pitchFamily="34" charset="0"/>
                <a:ea typeface="SimSun" panose="02010600030101010101" pitchFamily="2" charset="-122"/>
              </a:rPr>
              <a:t>的。这指的是它们不含任何东西。</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在上下文中，重点是认识到一个</a:t>
            </a:r>
            <a:r>
              <a:rPr lang="en-US" altLang="zh-CN" sz="1200" dirty="0" smtClean="0">
                <a:latin typeface="Arial" panose="020B0604020202020204" pitchFamily="34" charset="0"/>
                <a:ea typeface="SimSun" panose="02010600030101010101" pitchFamily="2" charset="-122"/>
              </a:rPr>
              <a:t>empty</a:t>
            </a:r>
            <a:r>
              <a:rPr lang="zh-CN" altLang="en-US" sz="1200" dirty="0" smtClean="0">
                <a:latin typeface="Arial" panose="020B0604020202020204" pitchFamily="34" charset="0"/>
                <a:ea typeface="SimSun" panose="02010600030101010101" pitchFamily="2" charset="-122"/>
              </a:rPr>
              <a:t>字符串仍然被认为是某东西。</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这点的简单情况是这样的，比如，如果用户不输入任何文本却选择</a:t>
            </a:r>
            <a:r>
              <a:rPr lang="en-US" altLang="zh-CN" sz="1200" dirty="0" smtClean="0">
                <a:latin typeface="Arial" panose="020B0604020202020204" pitchFamily="34" charset="0"/>
                <a:ea typeface="SimSun" panose="02010600030101010101" pitchFamily="2" charset="-122"/>
              </a:rPr>
              <a:t>ok</a:t>
            </a:r>
            <a:r>
              <a:rPr lang="zh-CN" altLang="en-US" sz="1200" dirty="0" smtClean="0">
                <a:latin typeface="Arial" panose="020B0604020202020204" pitchFamily="34" charset="0"/>
                <a:ea typeface="SimSun" panose="02010600030101010101" pitchFamily="2" charset="-122"/>
              </a:rPr>
              <a:t>的话，一个对话框可以返回一个</a:t>
            </a:r>
            <a:r>
              <a:rPr lang="en-US" altLang="zh-CN" sz="1200" dirty="0" smtClean="0">
                <a:latin typeface="Arial" panose="020B0604020202020204" pitchFamily="34" charset="0"/>
                <a:ea typeface="SimSun" panose="02010600030101010101" pitchFamily="2" charset="-122"/>
              </a:rPr>
              <a:t>empty</a:t>
            </a:r>
            <a:r>
              <a:rPr lang="zh-CN" altLang="en-US" sz="1200" dirty="0" smtClean="0">
                <a:latin typeface="Arial" panose="020B0604020202020204" pitchFamily="34" charset="0"/>
                <a:ea typeface="SimSun" panose="02010600030101010101" pitchFamily="2" charset="-122"/>
              </a:rPr>
              <a:t>字符串，而如果用户用</a:t>
            </a:r>
            <a:r>
              <a:rPr lang="en-US" altLang="zh-CN" sz="1200" dirty="0" smtClean="0">
                <a:latin typeface="Arial" panose="020B0604020202020204" pitchFamily="34" charset="0"/>
                <a:ea typeface="SimSun" panose="02010600030101010101" pitchFamily="2" charset="-122"/>
              </a:rPr>
              <a:t>cancel</a:t>
            </a:r>
            <a:r>
              <a:rPr lang="zh-CN" altLang="en-US" sz="1200" dirty="0" smtClean="0">
                <a:latin typeface="Arial" panose="020B0604020202020204" pitchFamily="34" charset="0"/>
                <a:ea typeface="SimSun" panose="02010600030101010101" pitchFamily="2" charset="-122"/>
              </a:rPr>
              <a:t>来关闭对话框或关闭对话框窗口的话，返回一个</a:t>
            </a:r>
            <a:r>
              <a:rPr lang="en-US" altLang="zh-CN" sz="1200" dirty="0" smtClean="0">
                <a:latin typeface="Arial" panose="020B0604020202020204" pitchFamily="34" charset="0"/>
                <a:ea typeface="SimSun" panose="02010600030101010101" pitchFamily="2" charset="-122"/>
              </a:rPr>
              <a:t>null</a:t>
            </a:r>
            <a:r>
              <a:rPr lang="zh-CN" altLang="en-US" sz="1200" dirty="0" smtClean="0">
                <a:latin typeface="Arial" panose="020B0604020202020204" pitchFamily="34" charset="0"/>
                <a:ea typeface="SimSun" panose="02010600030101010101" pitchFamily="2" charset="-122"/>
              </a:rPr>
              <a:t>字符串。</a:t>
            </a:r>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11</a:t>
            </a:fld>
            <a:endParaRPr lang="zh-CN" altLang="en-US"/>
          </a:p>
        </p:txBody>
      </p:sp>
    </p:spTree>
    <p:extLst>
      <p:ext uri="{BB962C8B-B14F-4D97-AF65-F5344CB8AC3E}">
        <p14:creationId xmlns:p14="http://schemas.microsoft.com/office/powerpoint/2010/main" val="2510932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使用字符串的一个常见任务是分隔和组合单独的单词或段落。</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smtClean="0">
                <a:latin typeface="Arial" panose="020B0604020202020204" pitchFamily="34" charset="0"/>
                <a:ea typeface="SimSun" panose="02010600030101010101" pitchFamily="2" charset="-122"/>
              </a:rPr>
              <a:t>split</a:t>
            </a:r>
            <a:r>
              <a:rPr lang="zh-CN" altLang="en-US" sz="1200" dirty="0" smtClean="0">
                <a:latin typeface="Arial" panose="020B0604020202020204" pitchFamily="34" charset="0"/>
                <a:ea typeface="SimSun" panose="02010600030101010101" pitchFamily="2" charset="-122"/>
              </a:rPr>
              <a:t>函数把</a:t>
            </a: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分割成一个包含所有根据给定参数分割出来的子串的</a:t>
            </a:r>
            <a:r>
              <a:rPr lang="en-US" altLang="zh-CN" dirty="0" err="1" smtClean="0">
                <a:latin typeface="Times New Roman" panose="02020603050405020304" pitchFamily="18" charset="0"/>
                <a:ea typeface="SimSun" panose="02010600030101010101" pitchFamily="2" charset="-122"/>
              </a:rPr>
              <a:t>QStringList</a:t>
            </a:r>
            <a:r>
              <a:rPr lang="zh-CN" altLang="en-US" dirty="0" smtClean="0">
                <a:latin typeface="Times New Roman" panose="02020603050405020304" pitchFamily="18" charset="0"/>
                <a:ea typeface="SimSun" panose="02010600030101010101" pitchFamily="2" charset="-122"/>
              </a:rPr>
              <a:t>。</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想要组合一个</a:t>
            </a:r>
            <a:r>
              <a:rPr lang="en-US" altLang="zh-CN" sz="1200" dirty="0" err="1" smtClean="0">
                <a:latin typeface="Arial" panose="020B0604020202020204" pitchFamily="34" charset="0"/>
                <a:ea typeface="SimSun" panose="02010600030101010101" pitchFamily="2" charset="-122"/>
              </a:rPr>
              <a:t>QStringList</a:t>
            </a:r>
            <a:r>
              <a:rPr lang="zh-CN" altLang="en-US" sz="1200" dirty="0" smtClean="0">
                <a:latin typeface="Arial" panose="020B0604020202020204" pitchFamily="34" charset="0"/>
                <a:ea typeface="SimSun" panose="02010600030101010101" pitchFamily="2" charset="-122"/>
              </a:rPr>
              <a:t>以形成一个</a:t>
            </a: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，可以使用</a:t>
            </a:r>
            <a:r>
              <a:rPr lang="en-US" altLang="zh-CN" sz="1200" dirty="0" smtClean="0">
                <a:latin typeface="Arial" panose="020B0604020202020204" pitchFamily="34" charset="0"/>
                <a:ea typeface="SimSun" panose="02010600030101010101" pitchFamily="2" charset="-122"/>
              </a:rPr>
              <a:t>join</a:t>
            </a:r>
            <a:r>
              <a:rPr lang="zh-CN" altLang="en-US" sz="1200" dirty="0" smtClean="0">
                <a:latin typeface="Arial" panose="020B0604020202020204" pitchFamily="34" charset="0"/>
                <a:ea typeface="SimSun" panose="02010600030101010101" pitchFamily="2" charset="-122"/>
              </a:rPr>
              <a:t>函数并提供一个子串以插入到列表里的字符串之中。</a:t>
            </a:r>
            <a:endParaRPr lang="en-US" altLang="zh-CN" sz="1200" dirty="0" smtClean="0">
              <a:latin typeface="Arial" panose="020B0604020202020204" pitchFamily="34" charset="0"/>
              <a:ea typeface="SimSun" panose="02010600030101010101" pitchFamily="2" charset="-122"/>
            </a:endParaRP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12</a:t>
            </a:fld>
            <a:endParaRPr lang="zh-CN" altLang="en-US"/>
          </a:p>
        </p:txBody>
      </p:sp>
    </p:spTree>
    <p:extLst>
      <p:ext uri="{BB962C8B-B14F-4D97-AF65-F5344CB8AC3E}">
        <p14:creationId xmlns:p14="http://schemas.microsoft.com/office/powerpoint/2010/main" val="19275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QStringList</a:t>
            </a:r>
            <a:r>
              <a:rPr lang="zh-CN" altLang="en-US" sz="1200" dirty="0" smtClean="0">
                <a:latin typeface="Arial" panose="020B0604020202020204" pitchFamily="34" charset="0"/>
                <a:ea typeface="SimSun" panose="02010600030101010101" pitchFamily="2" charset="-122"/>
              </a:rPr>
              <a:t>把我们带到容器处。</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dirty="0" err="1" smtClean="0">
                <a:latin typeface="Times New Roman" panose="02020603050405020304" pitchFamily="18" charset="0"/>
                <a:ea typeface="SimSun" panose="02010600030101010101" pitchFamily="2" charset="-122"/>
              </a:rPr>
              <a:t>QStringList</a:t>
            </a:r>
            <a:r>
              <a:rPr lang="zh-CN" altLang="en-US" dirty="0" smtClean="0">
                <a:latin typeface="Times New Roman" panose="02020603050405020304" pitchFamily="18" charset="0"/>
                <a:ea typeface="SimSun" panose="02010600030101010101" pitchFamily="2" charset="-122"/>
              </a:rPr>
              <a:t>是一个专门的列表类型。基本上它是一个添加了字符串特殊函数的字符串列表。</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这个类使用隐式共享，所以它作为</a:t>
            </a:r>
            <a:r>
              <a:rPr lang="en-US" altLang="zh-CN" sz="1200" dirty="0" err="1" smtClean="0">
                <a:latin typeface="Arial" panose="020B0604020202020204" pitchFamily="34" charset="0"/>
                <a:ea typeface="SimSun" panose="02010600030101010101" pitchFamily="2" charset="-122"/>
              </a:rPr>
              <a:t>const</a:t>
            </a:r>
            <a:r>
              <a:rPr lang="zh-CN" altLang="en-US" sz="1200" dirty="0" smtClean="0">
                <a:latin typeface="Arial" panose="020B0604020202020204" pitchFamily="34" charset="0"/>
                <a:ea typeface="SimSun" panose="02010600030101010101" pitchFamily="2" charset="-122"/>
              </a:rPr>
              <a:t>引用来传递的代价很低。</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i="1" dirty="0" smtClean="0">
                <a:latin typeface="Arial" panose="020B0604020202020204" pitchFamily="34"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13</a:t>
            </a:fld>
            <a:endParaRPr lang="zh-CN" altLang="en-US"/>
          </a:p>
        </p:txBody>
      </p:sp>
    </p:spTree>
    <p:extLst>
      <p:ext uri="{BB962C8B-B14F-4D97-AF65-F5344CB8AC3E}">
        <p14:creationId xmlns:p14="http://schemas.microsoft.com/office/powerpoint/2010/main" val="336854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你可以使用</a:t>
            </a:r>
            <a:r>
              <a:rPr lang="en-US" altLang="zh-CN" sz="1200" dirty="0" smtClean="0">
                <a:latin typeface="Arial" panose="020B0604020202020204" pitchFamily="34" charset="0"/>
                <a:ea typeface="SimSun" panose="02010600030101010101" pitchFamily="2" charset="-122"/>
              </a:rPr>
              <a:t>&lt;&lt;</a:t>
            </a:r>
            <a:r>
              <a:rPr lang="zh-CN" altLang="en-US" sz="1200" dirty="0" smtClean="0">
                <a:latin typeface="Arial" panose="020B0604020202020204" pitchFamily="34" charset="0"/>
                <a:ea typeface="SimSun" panose="02010600030101010101" pitchFamily="2" charset="-122"/>
              </a:rPr>
              <a:t>操作符来填入</a:t>
            </a:r>
            <a:r>
              <a:rPr lang="en-US" altLang="zh-CN" sz="1200" dirty="0" err="1" smtClean="0">
                <a:latin typeface="Arial" panose="020B0604020202020204" pitchFamily="34" charset="0"/>
                <a:ea typeface="SimSun" panose="02010600030101010101" pitchFamily="2" charset="-122"/>
              </a:rPr>
              <a:t>QStringList</a:t>
            </a:r>
            <a:r>
              <a:rPr lang="zh-CN" altLang="en-US" sz="1200" dirty="0" smtClean="0">
                <a:latin typeface="Arial" panose="020B0604020202020204" pitchFamily="34" charset="0"/>
                <a:ea typeface="SimSun" panose="02010600030101010101" pitchFamily="2" charset="-122"/>
              </a:rPr>
              <a:t>。</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函数</a:t>
            </a:r>
            <a:r>
              <a:rPr lang="en-US" altLang="zh-CN" sz="1200" dirty="0" err="1" smtClean="0">
                <a:latin typeface="Arial" panose="020B0604020202020204" pitchFamily="34" charset="0"/>
                <a:ea typeface="SimSun" panose="02010600030101010101" pitchFamily="2" charset="-122"/>
              </a:rPr>
              <a:t>replaceInStrings</a:t>
            </a:r>
            <a:r>
              <a:rPr lang="zh-CN" altLang="en-US" sz="1200" dirty="0" smtClean="0">
                <a:latin typeface="Arial" panose="020B0604020202020204" pitchFamily="34" charset="0"/>
                <a:ea typeface="SimSun" panose="02010600030101010101" pitchFamily="2" charset="-122"/>
              </a:rPr>
              <a:t>在列表包含的所有字符串之中进行搜索和替换操作。</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i="1" dirty="0" smtClean="0">
                <a:latin typeface="Arial" panose="020B0604020202020204" pitchFamily="34"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14</a:t>
            </a:fld>
            <a:endParaRPr lang="zh-CN" altLang="en-US"/>
          </a:p>
        </p:txBody>
      </p:sp>
    </p:spTree>
    <p:extLst>
      <p:ext uri="{BB962C8B-B14F-4D97-AF65-F5344CB8AC3E}">
        <p14:creationId xmlns:p14="http://schemas.microsoft.com/office/powerpoint/2010/main" val="1827883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使用</a:t>
            </a:r>
            <a:r>
              <a:rPr lang="en-US" altLang="zh-CN" dirty="0" smtClean="0">
                <a:latin typeface="Times New Roman" panose="02020603050405020304" pitchFamily="18" charset="0"/>
                <a:ea typeface="SimSun" panose="02010600030101010101" pitchFamily="2" charset="-122"/>
              </a:rPr>
              <a:t>sort</a:t>
            </a:r>
            <a:r>
              <a:rPr lang="zh-CN" altLang="en-US" dirty="0" smtClean="0">
                <a:latin typeface="Times New Roman" panose="02020603050405020304" pitchFamily="18" charset="0"/>
                <a:ea typeface="SimSun" panose="02010600030101010101" pitchFamily="2" charset="-122"/>
              </a:rPr>
              <a:t>函数，你可以对字符串列表的内容进行排序（区分大小写，字母顺序）</a:t>
            </a: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使用</a:t>
            </a:r>
            <a:r>
              <a:rPr lang="en-US" altLang="zh-CN" dirty="0" smtClean="0">
                <a:latin typeface="Times New Roman" panose="02020603050405020304" pitchFamily="18" charset="0"/>
                <a:ea typeface="SimSun" panose="02010600030101010101" pitchFamily="2" charset="-122"/>
              </a:rPr>
              <a:t>filter</a:t>
            </a:r>
            <a:r>
              <a:rPr lang="zh-CN" altLang="en-US" dirty="0" smtClean="0">
                <a:latin typeface="Times New Roman" panose="02020603050405020304" pitchFamily="18" charset="0"/>
                <a:ea typeface="SimSun" panose="02010600030101010101" pitchFamily="2" charset="-122"/>
              </a:rPr>
              <a:t>函数你可以过滤任何包含给定子串的所有字符串。</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使用</a:t>
            </a:r>
            <a:r>
              <a:rPr lang="en-US" altLang="zh-CN" dirty="0" err="1" smtClean="0">
                <a:latin typeface="Times New Roman" panose="02020603050405020304" pitchFamily="18" charset="0"/>
                <a:ea typeface="SimSun" panose="02010600030101010101" pitchFamily="2" charset="-122"/>
              </a:rPr>
              <a:t>removeDuplicates</a:t>
            </a:r>
            <a:r>
              <a:rPr lang="zh-CN" altLang="en-US" dirty="0" smtClean="0">
                <a:latin typeface="Times New Roman" panose="02020603050405020304" pitchFamily="18" charset="0"/>
                <a:ea typeface="SimSun" panose="02010600030101010101" pitchFamily="2" charset="-122"/>
              </a:rPr>
              <a:t>函数你可以清理</a:t>
            </a:r>
            <a:r>
              <a:rPr lang="en-US" altLang="zh-CN" dirty="0" err="1" smtClean="0">
                <a:latin typeface="Times New Roman" panose="02020603050405020304" pitchFamily="18" charset="0"/>
                <a:ea typeface="SimSun" panose="02010600030101010101" pitchFamily="2" charset="-122"/>
              </a:rPr>
              <a:t>QStringList</a:t>
            </a:r>
            <a:r>
              <a:rPr lang="zh-CN" altLang="en-US" dirty="0" smtClean="0">
                <a:latin typeface="Times New Roman" panose="02020603050405020304" pitchFamily="18" charset="0"/>
                <a:ea typeface="SimSun" panose="02010600030101010101" pitchFamily="2" charset="-122"/>
              </a:rPr>
              <a:t>中的重复字符串。</a:t>
            </a:r>
            <a:endParaRPr lang="en-US" altLang="ja-JP"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15</a:t>
            </a:fld>
            <a:endParaRPr lang="zh-CN" altLang="en-US"/>
          </a:p>
        </p:txBody>
      </p:sp>
    </p:spTree>
    <p:extLst>
      <p:ext uri="{BB962C8B-B14F-4D97-AF65-F5344CB8AC3E}">
        <p14:creationId xmlns:p14="http://schemas.microsoft.com/office/powerpoint/2010/main" val="2686760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要遍历一个</a:t>
            </a:r>
            <a:r>
              <a:rPr lang="en-US" altLang="zh-CN" dirty="0" err="1" smtClean="0">
                <a:latin typeface="Times New Roman" panose="02020603050405020304" pitchFamily="18" charset="0"/>
                <a:ea typeface="SimSun" panose="02010600030101010101" pitchFamily="2" charset="-122"/>
              </a:rPr>
              <a:t>QStringList</a:t>
            </a:r>
            <a:r>
              <a:rPr lang="zh-CN" altLang="en-US" dirty="0" smtClean="0">
                <a:latin typeface="Times New Roman" panose="02020603050405020304" pitchFamily="18" charset="0"/>
                <a:ea typeface="SimSun" panose="02010600030101010101" pitchFamily="2" charset="-122"/>
              </a:rPr>
              <a:t>的内容并访问其中包含的</a:t>
            </a:r>
            <a:r>
              <a:rPr lang="en-US" altLang="zh-CN" dirty="0" err="1" smtClean="0">
                <a:latin typeface="Times New Roman" panose="02020603050405020304" pitchFamily="18" charset="0"/>
                <a:ea typeface="SimSun" panose="02010600030101010101" pitchFamily="2" charset="-122"/>
              </a:rPr>
              <a:t>QString</a:t>
            </a:r>
            <a:r>
              <a:rPr lang="zh-CN" altLang="en-US" dirty="0" smtClean="0">
                <a:latin typeface="Times New Roman" panose="02020603050405020304" pitchFamily="18" charset="0"/>
                <a:ea typeface="SimSun" panose="02010600030101010101" pitchFamily="2" charset="-122"/>
              </a:rPr>
              <a:t>对象，使用</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操作符和</a:t>
            </a:r>
            <a:r>
              <a:rPr lang="en-US" altLang="zh-CN" dirty="0" smtClean="0">
                <a:latin typeface="Times New Roman" panose="02020603050405020304" pitchFamily="18" charset="0"/>
                <a:ea typeface="SimSun" panose="02010600030101010101" pitchFamily="2" charset="-122"/>
              </a:rPr>
              <a:t>length</a:t>
            </a:r>
            <a:r>
              <a:rPr lang="zh-CN" altLang="en-US" dirty="0" smtClean="0">
                <a:latin typeface="Times New Roman" panose="02020603050405020304" pitchFamily="18" charset="0"/>
                <a:ea typeface="SimSun" panose="02010600030101010101" pitchFamily="2" charset="-122"/>
              </a:rPr>
              <a:t>函数。</a:t>
            </a:r>
            <a:endParaRPr lang="en-US" altLang="ja-JP"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操作符提供读</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写访问，而</a:t>
            </a:r>
            <a:r>
              <a:rPr lang="en-US" altLang="zh-CN" dirty="0" smtClean="0">
                <a:latin typeface="Times New Roman" panose="02020603050405020304" pitchFamily="18" charset="0"/>
                <a:ea typeface="SimSun" panose="02010600030101010101" pitchFamily="2" charset="-122"/>
              </a:rPr>
              <a:t>at</a:t>
            </a:r>
            <a:r>
              <a:rPr lang="zh-CN" altLang="en-US" dirty="0" smtClean="0">
                <a:latin typeface="Times New Roman" panose="02020603050405020304" pitchFamily="18" charset="0"/>
                <a:ea typeface="SimSun" panose="02010600030101010101" pitchFamily="2" charset="-122"/>
              </a:rPr>
              <a:t>函数提供只读访问。除非它们以同样方式工作 </a:t>
            </a:r>
            <a:r>
              <a:rPr lang="en-US" altLang="zh-CN" dirty="0" smtClean="0">
                <a:latin typeface="Times New Roman" panose="02020603050405020304" pitchFamily="18" charset="0"/>
                <a:ea typeface="SimSun" panose="02010600030101010101" pitchFamily="2" charset="-122"/>
              </a:rPr>
              <a:t>– </a:t>
            </a:r>
            <a:r>
              <a:rPr lang="zh-CN" altLang="en-US" dirty="0" smtClean="0">
                <a:latin typeface="Times New Roman" panose="02020603050405020304" pitchFamily="18" charset="0"/>
                <a:ea typeface="SimSun" panose="02010600030101010101" pitchFamily="2" charset="-122"/>
              </a:rPr>
              <a:t>用一个给定的索引提供对一个项目的访问。</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的一个出色特性是</a:t>
            </a:r>
            <a:r>
              <a:rPr lang="en-US" altLang="zh-CN" dirty="0" err="1" smtClean="0">
                <a:latin typeface="Times New Roman" panose="02020603050405020304" pitchFamily="18" charset="0"/>
                <a:ea typeface="SimSun" panose="02010600030101010101" pitchFamily="2" charset="-122"/>
              </a:rPr>
              <a:t>foreach</a:t>
            </a:r>
            <a:r>
              <a:rPr lang="zh-CN" altLang="en-US" dirty="0" smtClean="0">
                <a:latin typeface="Times New Roman" panose="02020603050405020304" pitchFamily="18" charset="0"/>
                <a:ea typeface="SimSun" panose="02010600030101010101" pitchFamily="2" charset="-122"/>
              </a:rPr>
              <a:t>宏。它扩展到一个基于迭代器的循环，该循环遍历一个给定容器的内容。在本例中是</a:t>
            </a:r>
            <a:r>
              <a:rPr lang="en-US" altLang="zh-CN" dirty="0" err="1" smtClean="0">
                <a:latin typeface="Times New Roman" panose="02020603050405020304" pitchFamily="18" charset="0"/>
                <a:ea typeface="SimSun" panose="02010600030101010101" pitchFamily="2" charset="-122"/>
              </a:rPr>
              <a:t>QStringList</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16</a:t>
            </a:fld>
            <a:endParaRPr lang="zh-CN" altLang="en-US"/>
          </a:p>
        </p:txBody>
      </p:sp>
    </p:spTree>
    <p:extLst>
      <p:ext uri="{BB962C8B-B14F-4D97-AF65-F5344CB8AC3E}">
        <p14:creationId xmlns:p14="http://schemas.microsoft.com/office/powerpoint/2010/main" val="320736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这把我们带到</a:t>
            </a:r>
            <a:r>
              <a:rPr lang="en-US" altLang="zh-CN" sz="1200" dirty="0" err="1" smtClean="0">
                <a:latin typeface="Arial" panose="020B0604020202020204" pitchFamily="34" charset="0"/>
                <a:ea typeface="SimSun" panose="02010600030101010101" pitchFamily="2" charset="-122"/>
              </a:rPr>
              <a:t>Qt</a:t>
            </a:r>
            <a:r>
              <a:rPr lang="zh-CN" altLang="en-US" sz="1200" dirty="0" smtClean="0">
                <a:latin typeface="Arial" panose="020B0604020202020204" pitchFamily="34" charset="0"/>
                <a:ea typeface="SimSun" panose="02010600030101010101" pitchFamily="2" charset="-122"/>
              </a:rPr>
              <a:t>的集合类处。</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Qt</a:t>
            </a:r>
            <a:r>
              <a:rPr lang="zh-CN" altLang="en-US" sz="1200" dirty="0" smtClean="0">
                <a:latin typeface="Arial" panose="020B0604020202020204" pitchFamily="34" charset="0"/>
                <a:ea typeface="SimSun" panose="02010600030101010101" pitchFamily="2" charset="-122"/>
              </a:rPr>
              <a:t>的集合类是模板。所以它们可以用来包含任何类型。</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集合类的存在是因为</a:t>
            </a:r>
            <a:r>
              <a:rPr lang="en-US" altLang="zh-CN" sz="1200" dirty="0" smtClean="0">
                <a:latin typeface="Arial" panose="020B0604020202020204" pitchFamily="34" charset="0"/>
                <a:ea typeface="SimSun" panose="02010600030101010101" pitchFamily="2" charset="-122"/>
              </a:rPr>
              <a:t>STL</a:t>
            </a:r>
            <a:r>
              <a:rPr lang="zh-CN" altLang="en-US" sz="1200" dirty="0" smtClean="0">
                <a:latin typeface="Arial" panose="020B0604020202020204" pitchFamily="34" charset="0"/>
                <a:ea typeface="SimSun" panose="02010600030101010101" pitchFamily="2" charset="-122"/>
              </a:rPr>
              <a:t>的跨平台兼容性不是</a:t>
            </a:r>
            <a:r>
              <a:rPr lang="en-US" altLang="zh-CN" sz="1200" dirty="0" smtClean="0">
                <a:latin typeface="Arial" panose="020B0604020202020204" pitchFamily="34" charset="0"/>
                <a:ea typeface="SimSun" panose="02010600030101010101" pitchFamily="2" charset="-122"/>
              </a:rPr>
              <a:t>100%</a:t>
            </a:r>
            <a:r>
              <a:rPr lang="zh-CN" altLang="en-US" sz="1200" dirty="0" smtClean="0">
                <a:latin typeface="Arial" panose="020B0604020202020204" pitchFamily="34" charset="0"/>
                <a:ea typeface="SimSun" panose="02010600030101010101" pitchFamily="2" charset="-122"/>
              </a:rPr>
              <a:t>。</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有许多类 </a:t>
            </a:r>
            <a:r>
              <a:rPr lang="en-US" altLang="zh-CN" sz="1200" dirty="0" smtClean="0">
                <a:latin typeface="Arial" panose="020B0604020202020204" pitchFamily="34" charset="0"/>
                <a:ea typeface="SimSun" panose="02010600030101010101" pitchFamily="2" charset="-122"/>
              </a:rPr>
              <a:t>– </a:t>
            </a:r>
            <a:r>
              <a:rPr lang="zh-CN" altLang="en-US" sz="1200" dirty="0" smtClean="0">
                <a:latin typeface="Arial" panose="020B0604020202020204" pitchFamily="34" charset="0"/>
                <a:ea typeface="SimSun" panose="02010600030101010101" pitchFamily="2" charset="-122"/>
              </a:rPr>
              <a:t>普通的一位列表： </a:t>
            </a:r>
            <a:r>
              <a:rPr lang="en-US" altLang="zh-CN" sz="1200" dirty="0" err="1" smtClean="0">
                <a:latin typeface="Arial" panose="020B0604020202020204" pitchFamily="34" charset="0"/>
                <a:ea typeface="SimSun" panose="02010600030101010101" pitchFamily="2" charset="-122"/>
              </a:rPr>
              <a:t>QList</a:t>
            </a:r>
            <a:r>
              <a:rPr lang="zh-CN" altLang="en-US" sz="1200" dirty="0" smtClean="0">
                <a:latin typeface="Arial" panose="020B0604020202020204" pitchFamily="34" charset="0"/>
                <a:ea typeface="SimSun" panose="02010600030101010101" pitchFamily="2" charset="-122"/>
              </a:rPr>
              <a:t>，</a:t>
            </a:r>
            <a:r>
              <a:rPr lang="en-US" altLang="ja-JP" sz="1200" dirty="0" err="1" smtClean="0">
                <a:latin typeface="Arial" panose="020B0604020202020204" pitchFamily="34" charset="0"/>
                <a:ea typeface="SimSun" panose="02010600030101010101" pitchFamily="2" charset="-122"/>
              </a:rPr>
              <a:t>QLinkedList</a:t>
            </a:r>
            <a:r>
              <a:rPr lang="zh-CN" altLang="en-US" sz="1200" dirty="0" smtClean="0">
                <a:latin typeface="Arial" panose="020B0604020202020204" pitchFamily="34" charset="0"/>
                <a:ea typeface="SimSun" panose="02010600030101010101" pitchFamily="2" charset="-122"/>
              </a:rPr>
              <a:t>和</a:t>
            </a:r>
            <a:r>
              <a:rPr lang="en-US" altLang="ja-JP" sz="1200" dirty="0" err="1" smtClean="0">
                <a:latin typeface="Arial" panose="020B0604020202020204" pitchFamily="34" charset="0"/>
                <a:ea typeface="SimSun" panose="02010600030101010101" pitchFamily="2" charset="-122"/>
              </a:rPr>
              <a:t>QVector</a:t>
            </a:r>
            <a:endParaRPr lang="zh-CN" altLang="en-US"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专用一维列表： </a:t>
            </a:r>
            <a:r>
              <a:rPr lang="en-US" altLang="zh-CN" sz="1200" dirty="0" err="1" smtClean="0">
                <a:latin typeface="Arial" panose="020B0604020202020204" pitchFamily="34" charset="0"/>
                <a:ea typeface="SimSun" panose="02010600030101010101" pitchFamily="2" charset="-122"/>
              </a:rPr>
              <a:t>QStringList</a:t>
            </a:r>
            <a:r>
              <a:rPr lang="zh-CN" altLang="en-US" sz="1200" dirty="0" smtClean="0">
                <a:latin typeface="Arial" panose="020B0604020202020204" pitchFamily="34" charset="0"/>
                <a:ea typeface="SimSun" panose="02010600030101010101" pitchFamily="2" charset="-122"/>
              </a:rPr>
              <a:t>，</a:t>
            </a:r>
            <a:r>
              <a:rPr lang="en-US" altLang="ja-JP" sz="1200" dirty="0" err="1" smtClean="0">
                <a:latin typeface="Arial" panose="020B0604020202020204" pitchFamily="34" charset="0"/>
                <a:ea typeface="SimSun" panose="02010600030101010101" pitchFamily="2" charset="-122"/>
              </a:rPr>
              <a:t>QStack</a:t>
            </a:r>
            <a:r>
              <a:rPr lang="zh-CN" altLang="en-US" sz="1200" dirty="0" smtClean="0">
                <a:latin typeface="Arial" panose="020B0604020202020204" pitchFamily="34" charset="0"/>
                <a:ea typeface="SimSun" panose="02010600030101010101" pitchFamily="2" charset="-122"/>
              </a:rPr>
              <a:t>，</a:t>
            </a:r>
            <a:r>
              <a:rPr lang="en-US" altLang="ja-JP" sz="1200" dirty="0" err="1" smtClean="0">
                <a:latin typeface="Arial" panose="020B0604020202020204" pitchFamily="34" charset="0"/>
                <a:ea typeface="SimSun" panose="02010600030101010101" pitchFamily="2" charset="-122"/>
              </a:rPr>
              <a:t>QQueue</a:t>
            </a:r>
            <a:r>
              <a:rPr lang="zh-CN" altLang="en-US" sz="1200" dirty="0" smtClean="0">
                <a:latin typeface="Arial" panose="020B0604020202020204" pitchFamily="34" charset="0"/>
                <a:ea typeface="SimSun" panose="02010600030101010101" pitchFamily="2" charset="-122"/>
              </a:rPr>
              <a:t>和</a:t>
            </a:r>
            <a:r>
              <a:rPr lang="en-US" altLang="ja-JP" sz="1200" dirty="0" err="1" smtClean="0">
                <a:latin typeface="Arial" panose="020B0604020202020204" pitchFamily="34" charset="0"/>
                <a:ea typeface="SimSun" panose="02010600030101010101" pitchFamily="2" charset="-122"/>
              </a:rPr>
              <a:t>QSet</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关联数组： </a:t>
            </a:r>
            <a:r>
              <a:rPr lang="en-US" altLang="zh-CN" sz="1200" dirty="0" err="1" smtClean="0">
                <a:latin typeface="Arial" panose="020B0604020202020204" pitchFamily="34" charset="0"/>
                <a:ea typeface="SimSun" panose="02010600030101010101" pitchFamily="2" charset="-122"/>
              </a:rPr>
              <a:t>QMap</a:t>
            </a:r>
            <a:r>
              <a:rPr lang="zh-CN" altLang="en-US" sz="1200" dirty="0" smtClean="0">
                <a:latin typeface="Arial" panose="020B0604020202020204" pitchFamily="34" charset="0"/>
                <a:ea typeface="SimSun" panose="02010600030101010101" pitchFamily="2" charset="-122"/>
              </a:rPr>
              <a:t>，</a:t>
            </a:r>
            <a:r>
              <a:rPr lang="en-US" altLang="ja-JP" sz="1200" dirty="0" err="1" smtClean="0">
                <a:latin typeface="Arial" panose="020B0604020202020204" pitchFamily="34" charset="0"/>
                <a:ea typeface="SimSun" panose="02010600030101010101" pitchFamily="2" charset="-122"/>
              </a:rPr>
              <a:t>QHash</a:t>
            </a:r>
            <a:r>
              <a:rPr lang="zh-CN" altLang="en-US" sz="1200" dirty="0" smtClean="0">
                <a:latin typeface="Arial" panose="020B0604020202020204" pitchFamily="34" charset="0"/>
                <a:ea typeface="SimSun" panose="02010600030101010101" pitchFamily="2" charset="-122"/>
              </a:rPr>
              <a:t>，</a:t>
            </a:r>
            <a:r>
              <a:rPr lang="en-US" altLang="ja-JP" sz="1200" dirty="0" err="1" smtClean="0">
                <a:latin typeface="Arial" panose="020B0604020202020204" pitchFamily="34" charset="0"/>
                <a:ea typeface="SimSun" panose="02010600030101010101" pitchFamily="2" charset="-122"/>
              </a:rPr>
              <a:t>QMultiMap</a:t>
            </a:r>
            <a:r>
              <a:rPr lang="zh-CN" altLang="en-US" sz="1200" dirty="0" smtClean="0">
                <a:latin typeface="Arial" panose="020B0604020202020204" pitchFamily="34" charset="0"/>
                <a:ea typeface="SimSun" panose="02010600030101010101" pitchFamily="2" charset="-122"/>
              </a:rPr>
              <a:t>和</a:t>
            </a:r>
            <a:r>
              <a:rPr lang="en-US" altLang="ja-JP" sz="1200" dirty="0" err="1" smtClean="0">
                <a:latin typeface="Arial" panose="020B0604020202020204" pitchFamily="34" charset="0"/>
                <a:ea typeface="SimSun" panose="02010600030101010101" pitchFamily="2" charset="-122"/>
              </a:rPr>
              <a:t>QMultiHash</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在接下来的幻灯片中我们将在返回到其他集合之前，以</a:t>
            </a:r>
            <a:r>
              <a:rPr lang="en-US" altLang="ja-JP" sz="1200" dirty="0" err="1" smtClean="0">
                <a:latin typeface="Arial" panose="020B0604020202020204" pitchFamily="34" charset="0"/>
                <a:ea typeface="SimSun" panose="02010600030101010101" pitchFamily="2" charset="-122"/>
              </a:rPr>
              <a:t>QList</a:t>
            </a:r>
            <a:r>
              <a:rPr lang="zh-CN" altLang="en-US" sz="1200" dirty="0" smtClean="0">
                <a:latin typeface="Arial" panose="020B0604020202020204" pitchFamily="34" charset="0"/>
                <a:ea typeface="SimSun" panose="02010600030101010101" pitchFamily="2" charset="-122"/>
              </a:rPr>
              <a:t>为基准进行察看。 </a:t>
            </a:r>
            <a:endParaRPr lang="en-US" altLang="zh-CN" sz="1200" dirty="0" smtClean="0">
              <a:latin typeface="Arial" panose="020B0604020202020204" pitchFamily="34" charset="0"/>
              <a:ea typeface="SimSun" panose="02010600030101010101" pitchFamily="2" charset="-122"/>
            </a:endParaRP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17</a:t>
            </a:fld>
            <a:endParaRPr lang="zh-CN" altLang="en-US"/>
          </a:p>
        </p:txBody>
      </p:sp>
    </p:spTree>
    <p:extLst>
      <p:ext uri="{BB962C8B-B14F-4D97-AF65-F5344CB8AC3E}">
        <p14:creationId xmlns:p14="http://schemas.microsoft.com/office/powerpoint/2010/main" val="4039055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列表可以用</a:t>
            </a:r>
            <a:r>
              <a:rPr lang="en-US" altLang="zh-CN" dirty="0" smtClean="0">
                <a:latin typeface="Times New Roman" panose="02020603050405020304" pitchFamily="18" charset="0"/>
                <a:ea typeface="SimSun" panose="02010600030101010101" pitchFamily="2" charset="-122"/>
              </a:rPr>
              <a:t>&lt;&lt;</a:t>
            </a:r>
            <a:r>
              <a:rPr lang="zh-CN" altLang="en-US" dirty="0" smtClean="0">
                <a:latin typeface="Times New Roman" panose="02020603050405020304" pitchFamily="18" charset="0"/>
                <a:ea typeface="SimSun" panose="02010600030101010101" pitchFamily="2" charset="-122"/>
              </a:rPr>
              <a:t>操作符填入。</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函数</a:t>
            </a:r>
            <a:r>
              <a:rPr lang="en-US" altLang="zh-CN" dirty="0" smtClean="0">
                <a:latin typeface="Times New Roman" panose="02020603050405020304" pitchFamily="18" charset="0"/>
                <a:ea typeface="SimSun" panose="02010600030101010101" pitchFamily="2" charset="-122"/>
              </a:rPr>
              <a:t>append</a:t>
            </a:r>
            <a:r>
              <a:rPr lang="zh-CN" altLang="en-US" dirty="0" smtClean="0">
                <a:latin typeface="Times New Roman" panose="02020603050405020304" pitchFamily="18" charset="0"/>
                <a:ea typeface="SimSun" panose="02010600030101010101" pitchFamily="2" charset="-122"/>
              </a:rPr>
              <a:t>向列表的末尾添加项目（就像</a:t>
            </a:r>
            <a:r>
              <a:rPr lang="en-US" altLang="zh-CN" dirty="0" smtClean="0">
                <a:latin typeface="Times New Roman" panose="02020603050405020304" pitchFamily="18" charset="0"/>
                <a:ea typeface="SimSun" panose="02010600030101010101" pitchFamily="2" charset="-122"/>
              </a:rPr>
              <a:t>&lt;&lt;</a:t>
            </a:r>
            <a:r>
              <a:rPr lang="zh-CN" altLang="en-US" dirty="0" smtClean="0">
                <a:latin typeface="Times New Roman" panose="02020603050405020304" pitchFamily="18" charset="0"/>
                <a:ea typeface="SimSun" panose="02010600030101010101" pitchFamily="2" charset="-122"/>
              </a:rPr>
              <a:t>的做法一样）</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en-US" altLang="zh-CN" dirty="0" smtClean="0">
                <a:latin typeface="Times New Roman" panose="02020603050405020304" pitchFamily="18" charset="0"/>
                <a:ea typeface="SimSun" panose="02010600030101010101" pitchFamily="2" charset="-122"/>
              </a:rPr>
              <a:t>insert</a:t>
            </a:r>
            <a:r>
              <a:rPr lang="zh-CN" altLang="en-US" dirty="0" smtClean="0">
                <a:latin typeface="Times New Roman" panose="02020603050405020304" pitchFamily="18" charset="0"/>
                <a:ea typeface="SimSun" panose="02010600030101010101" pitchFamily="2" charset="-122"/>
              </a:rPr>
              <a:t>函数在给定的索引中插入项目</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en-US" altLang="zh-CN" dirty="0" smtClean="0">
                <a:latin typeface="Times New Roman" panose="02020603050405020304" pitchFamily="18" charset="0"/>
                <a:ea typeface="SimSun" panose="02010600030101010101" pitchFamily="2" charset="-122"/>
              </a:rPr>
              <a:t>prepend’</a:t>
            </a:r>
            <a:r>
              <a:rPr lang="zh-CN" altLang="en-US" dirty="0" smtClean="0">
                <a:latin typeface="Times New Roman" panose="02020603050405020304" pitchFamily="18" charset="0"/>
                <a:ea typeface="SimSun" panose="02010600030101010101" pitchFamily="2" charset="-122"/>
              </a:rPr>
              <a:t>函数向列表的开头添加项目。</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endParaRPr lang="en-US"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18</a:t>
            </a:fld>
            <a:endParaRPr lang="zh-CN" altLang="en-US"/>
          </a:p>
        </p:txBody>
      </p:sp>
    </p:spTree>
    <p:extLst>
      <p:ext uri="{BB962C8B-B14F-4D97-AF65-F5344CB8AC3E}">
        <p14:creationId xmlns:p14="http://schemas.microsoft.com/office/powerpoint/2010/main" val="3426857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项目可以用</a:t>
            </a:r>
            <a:r>
              <a:rPr lang="en-US" altLang="zh-CN" dirty="0" err="1" smtClean="0">
                <a:latin typeface="Times New Roman" panose="02020603050405020304" pitchFamily="18" charset="0"/>
                <a:ea typeface="SimSun" panose="02010600030101010101" pitchFamily="2" charset="-122"/>
              </a:rPr>
              <a:t>removeFirst</a:t>
            </a:r>
            <a:r>
              <a:rPr lang="zh-CN" altLang="en-US" dirty="0" smtClean="0">
                <a:latin typeface="Times New Roman" panose="02020603050405020304" pitchFamily="18" charset="0"/>
                <a:ea typeface="SimSun" panose="02010600030101010101" pitchFamily="2" charset="-122"/>
              </a:rPr>
              <a:t>，</a:t>
            </a:r>
            <a:r>
              <a:rPr lang="en-US" altLang="zh-CN" dirty="0" err="1" smtClean="0">
                <a:latin typeface="Times New Roman" panose="02020603050405020304" pitchFamily="18" charset="0"/>
                <a:ea typeface="SimSun" panose="02010600030101010101" pitchFamily="2" charset="-122"/>
              </a:rPr>
              <a:t>removeLast</a:t>
            </a:r>
            <a:r>
              <a:rPr lang="zh-CN" altLang="en-US" dirty="0" smtClean="0">
                <a:latin typeface="Times New Roman" panose="02020603050405020304" pitchFamily="18" charset="0"/>
                <a:ea typeface="SimSun" panose="02010600030101010101" pitchFamily="2" charset="-122"/>
              </a:rPr>
              <a:t>和</a:t>
            </a:r>
            <a:r>
              <a:rPr lang="en-US" altLang="zh-CN" dirty="0" err="1" smtClean="0">
                <a:latin typeface="Times New Roman" panose="02020603050405020304" pitchFamily="18" charset="0"/>
                <a:ea typeface="SimSun" panose="02010600030101010101" pitchFamily="2" charset="-122"/>
              </a:rPr>
              <a:t>removeAt</a:t>
            </a:r>
            <a:r>
              <a:rPr lang="zh-CN" altLang="en-US" dirty="0" smtClean="0">
                <a:latin typeface="Times New Roman" panose="02020603050405020304" pitchFamily="18" charset="0"/>
                <a:ea typeface="SimSun" panose="02010600030101010101" pitchFamily="2" charset="-122"/>
              </a:rPr>
              <a:t>进行删除。</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想要不仅删除项目，还要得到它（即一口气实现读取和删除），用</a:t>
            </a:r>
            <a:r>
              <a:rPr lang="en-US" altLang="zh-CN" dirty="0" err="1" smtClean="0">
                <a:latin typeface="Times New Roman" panose="02020603050405020304" pitchFamily="18" charset="0"/>
                <a:ea typeface="SimSun" panose="02010600030101010101" pitchFamily="2" charset="-122"/>
              </a:rPr>
              <a:t>takeFirst</a:t>
            </a:r>
            <a:r>
              <a:rPr lang="zh-CN" altLang="en-US" dirty="0" smtClean="0">
                <a:latin typeface="Times New Roman" panose="02020603050405020304" pitchFamily="18" charset="0"/>
                <a:ea typeface="SimSun" panose="02010600030101010101" pitchFamily="2" charset="-122"/>
              </a:rPr>
              <a:t>，</a:t>
            </a:r>
            <a:r>
              <a:rPr lang="en-US" altLang="zh-CN" dirty="0" err="1" smtClean="0">
                <a:latin typeface="Times New Roman" panose="02020603050405020304" pitchFamily="18" charset="0"/>
                <a:ea typeface="SimSun" panose="02010600030101010101" pitchFamily="2" charset="-122"/>
              </a:rPr>
              <a:t>takeLast</a:t>
            </a:r>
            <a:r>
              <a:rPr lang="zh-CN" altLang="en-US" dirty="0" smtClean="0">
                <a:latin typeface="Times New Roman" panose="02020603050405020304" pitchFamily="18" charset="0"/>
                <a:ea typeface="SimSun" panose="02010600030101010101" pitchFamily="2" charset="-122"/>
              </a:rPr>
              <a:t>或</a:t>
            </a:r>
            <a:r>
              <a:rPr lang="en-US" altLang="zh-CN" dirty="0" err="1" smtClean="0">
                <a:latin typeface="Times New Roman" panose="02020603050405020304" pitchFamily="18" charset="0"/>
                <a:ea typeface="SimSun" panose="02010600030101010101" pitchFamily="2" charset="-122"/>
              </a:rPr>
              <a:t>takeAt</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也可以用</a:t>
            </a:r>
            <a:r>
              <a:rPr lang="en-US" altLang="zh-CN" dirty="0" err="1" smtClean="0">
                <a:latin typeface="Times New Roman" panose="02020603050405020304" pitchFamily="18" charset="0"/>
                <a:ea typeface="SimSun" panose="02010600030101010101" pitchFamily="2" charset="-122"/>
              </a:rPr>
              <a:t>removeOne</a:t>
            </a:r>
            <a:r>
              <a:rPr lang="zh-CN" altLang="en-US" dirty="0" smtClean="0">
                <a:latin typeface="Times New Roman" panose="02020603050405020304" pitchFamily="18" charset="0"/>
                <a:ea typeface="SimSun" panose="02010600030101010101" pitchFamily="2" charset="-122"/>
              </a:rPr>
              <a:t>和</a:t>
            </a:r>
            <a:r>
              <a:rPr lang="en-US" altLang="zh-CN" dirty="0" err="1" smtClean="0">
                <a:latin typeface="Times New Roman" panose="02020603050405020304" pitchFamily="18" charset="0"/>
                <a:ea typeface="SimSun" panose="02010600030101010101" pitchFamily="2" charset="-122"/>
              </a:rPr>
              <a:t>removeAll</a:t>
            </a:r>
            <a:r>
              <a:rPr lang="zh-CN" altLang="en-US" dirty="0" smtClean="0">
                <a:latin typeface="Times New Roman" panose="02020603050405020304" pitchFamily="18" charset="0"/>
                <a:ea typeface="SimSun" panose="02010600030101010101" pitchFamily="2" charset="-122"/>
              </a:rPr>
              <a:t>进行搜索和删除。</a:t>
            </a: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endParaRPr lang="en-US"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19</a:t>
            </a:fld>
            <a:endParaRPr lang="zh-CN" altLang="en-US"/>
          </a:p>
        </p:txBody>
      </p:sp>
    </p:spTree>
    <p:extLst>
      <p:ext uri="{BB962C8B-B14F-4D97-AF65-F5344CB8AC3E}">
        <p14:creationId xmlns:p14="http://schemas.microsoft.com/office/powerpoint/2010/main" val="2219637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项目可以用索引来访问，即它们在列表中的位置。</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索引范围从</a:t>
            </a:r>
            <a:r>
              <a:rPr lang="en-US" altLang="zh-CN" dirty="0" smtClean="0">
                <a:latin typeface="Times New Roman" panose="02020603050405020304" pitchFamily="18" charset="0"/>
                <a:ea typeface="SimSun" panose="02010600030101010101" pitchFamily="2" charset="-122"/>
              </a:rPr>
              <a:t>0</a:t>
            </a:r>
            <a:r>
              <a:rPr lang="zh-CN" altLang="en-US" dirty="0" smtClean="0">
                <a:latin typeface="Times New Roman" panose="02020603050405020304" pitchFamily="18" charset="0"/>
                <a:ea typeface="SimSun" panose="02010600030101010101" pitchFamily="2" charset="-122"/>
              </a:rPr>
              <a:t>到</a:t>
            </a:r>
            <a:r>
              <a:rPr lang="en-US" altLang="zh-CN" dirty="0" smtClean="0">
                <a:latin typeface="Times New Roman" panose="02020603050405020304" pitchFamily="18" charset="0"/>
                <a:ea typeface="SimSun" panose="02010600030101010101" pitchFamily="2" charset="-122"/>
              </a:rPr>
              <a:t>length-1</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en-US" altLang="zh-CN" dirty="0" smtClean="0">
                <a:latin typeface="Times New Roman" panose="02020603050405020304" pitchFamily="18" charset="0"/>
                <a:ea typeface="SimSun" panose="02010600030101010101" pitchFamily="2" charset="-122"/>
              </a:rPr>
              <a:t>At</a:t>
            </a:r>
            <a:r>
              <a:rPr lang="zh-CN" altLang="en-US" dirty="0" smtClean="0">
                <a:latin typeface="Times New Roman" panose="02020603050405020304" pitchFamily="18" charset="0"/>
                <a:ea typeface="SimSun" panose="02010600030101010101" pitchFamily="2" charset="-122"/>
              </a:rPr>
              <a:t>函数提供只读访问，而</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操作符可以用于读</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写访问或只读。</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想要用作只读，可以通过一个</a:t>
            </a:r>
            <a:r>
              <a:rPr lang="en-US" altLang="zh-CN" dirty="0" err="1" smtClean="0">
                <a:latin typeface="Times New Roman" panose="02020603050405020304" pitchFamily="18" charset="0"/>
                <a:ea typeface="SimSun" panose="02010600030101010101" pitchFamily="2" charset="-122"/>
              </a:rPr>
              <a:t>const</a:t>
            </a:r>
            <a:r>
              <a:rPr lang="zh-CN" altLang="en-US" dirty="0" smtClean="0">
                <a:latin typeface="Times New Roman" panose="02020603050405020304" pitchFamily="18" charset="0"/>
                <a:ea typeface="SimSun" panose="02010600030101010101" pitchFamily="2" charset="-122"/>
              </a:rPr>
              <a:t>引用来访问它。</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待续</a:t>
            </a:r>
            <a:endParaRPr lang="en-US"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20</a:t>
            </a:fld>
            <a:endParaRPr lang="zh-CN" altLang="en-US"/>
          </a:p>
        </p:txBody>
      </p:sp>
    </p:spTree>
    <p:extLst>
      <p:ext uri="{BB962C8B-B14F-4D97-AF65-F5344CB8AC3E}">
        <p14:creationId xmlns:p14="http://schemas.microsoft.com/office/powerpoint/2010/main" val="149974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因为</a:t>
            </a: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类支持</a:t>
            </a:r>
            <a:r>
              <a:rPr lang="en-US" altLang="zh-CN" sz="1200" dirty="0" smtClean="0">
                <a:latin typeface="Arial" panose="020B0604020202020204" pitchFamily="34" charset="0"/>
                <a:ea typeface="SimSun" panose="02010600030101010101" pitchFamily="2" charset="-122"/>
              </a:rPr>
              <a:t>Unicode</a:t>
            </a:r>
            <a:r>
              <a:rPr lang="zh-CN" altLang="en-US" sz="1200" dirty="0" smtClean="0">
                <a:latin typeface="Arial" panose="020B0604020202020204" pitchFamily="34" charset="0"/>
                <a:ea typeface="SimSun" panose="02010600030101010101" pitchFamily="2" charset="-122"/>
              </a:rPr>
              <a:t>，所以几乎任何现今在用的书写系统都可以表示出来。</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通过使用诸如</a:t>
            </a:r>
            <a:r>
              <a:rPr lang="en-US" altLang="ja-JP" sz="1200" dirty="0" err="1" smtClean="0">
                <a:latin typeface="Arial" panose="020B0604020202020204" pitchFamily="34" charset="0"/>
                <a:ea typeface="SimSun" panose="02010600030101010101" pitchFamily="2" charset="-122"/>
              </a:rPr>
              <a:t>toAscii</a:t>
            </a:r>
            <a:r>
              <a:rPr lang="zh-CN" altLang="en-US" sz="1200" dirty="0" smtClean="0">
                <a:latin typeface="Arial" panose="020B0604020202020204" pitchFamily="34" charset="0"/>
                <a:ea typeface="SimSun" panose="02010600030101010101" pitchFamily="2" charset="-122"/>
              </a:rPr>
              <a:t>，</a:t>
            </a:r>
            <a:r>
              <a:rPr lang="en-US" altLang="zh-CN" sz="1200" dirty="0" smtClean="0">
                <a:latin typeface="Arial" panose="020B0604020202020204" pitchFamily="34" charset="0"/>
                <a:ea typeface="SimSun" panose="02010600030101010101" pitchFamily="2" charset="-122"/>
              </a:rPr>
              <a:t>toLatin1</a:t>
            </a:r>
            <a:r>
              <a:rPr lang="zh-CN" altLang="en-US" sz="1200" dirty="0" smtClean="0">
                <a:latin typeface="Arial" panose="020B0604020202020204" pitchFamily="34" charset="0"/>
                <a:ea typeface="SimSun" panose="02010600030101010101" pitchFamily="2" charset="-122"/>
              </a:rPr>
              <a:t>，</a:t>
            </a:r>
            <a:r>
              <a:rPr lang="en-US" altLang="zh-CN" sz="1200" dirty="0" smtClean="0">
                <a:latin typeface="Arial" panose="020B0604020202020204" pitchFamily="34" charset="0"/>
                <a:ea typeface="SimSun" panose="02010600030101010101" pitchFamily="2" charset="-122"/>
              </a:rPr>
              <a:t>toLocal8bit</a:t>
            </a:r>
            <a:r>
              <a:rPr lang="zh-CN" altLang="en-US" sz="1200" dirty="0" smtClean="0">
                <a:latin typeface="Arial" panose="020B0604020202020204" pitchFamily="34" charset="0"/>
                <a:ea typeface="SimSun" panose="02010600030101010101" pitchFamily="2" charset="-122"/>
              </a:rPr>
              <a:t>等函数，能轻易地把</a:t>
            </a: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转换成一个本地的</a:t>
            </a:r>
            <a:r>
              <a:rPr lang="en-US" altLang="zh-CN" sz="1200" dirty="0" smtClean="0">
                <a:latin typeface="Arial" panose="020B0604020202020204" pitchFamily="34" charset="0"/>
                <a:ea typeface="SimSun" panose="02010600030101010101" pitchFamily="2" charset="-122"/>
              </a:rPr>
              <a:t>8</a:t>
            </a:r>
            <a:r>
              <a:rPr lang="zh-CN" altLang="en-US" sz="1200" dirty="0" smtClean="0">
                <a:latin typeface="Arial" panose="020B0604020202020204" pitchFamily="34" charset="0"/>
                <a:ea typeface="SimSun" panose="02010600030101010101" pitchFamily="2" charset="-122"/>
              </a:rPr>
              <a:t>位格式如“</a:t>
            </a:r>
            <a:r>
              <a:rPr lang="en-US" altLang="zh-CN" sz="1200" dirty="0" smtClean="0">
                <a:latin typeface="Arial" panose="020B0604020202020204" pitchFamily="34" charset="0"/>
                <a:ea typeface="SimSun" panose="02010600030101010101" pitchFamily="2" charset="-122"/>
              </a:rPr>
              <a:t>char*”</a:t>
            </a:r>
            <a:r>
              <a:rPr lang="zh-CN" altLang="en-US" sz="1200" dirty="0" smtClean="0">
                <a:latin typeface="Arial" panose="020B0604020202020204" pitchFamily="34" charset="0"/>
                <a:ea typeface="SimSun" panose="02010600030101010101" pitchFamily="2" charset="-122"/>
              </a:rPr>
              <a:t>字符串。</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类也提供一个便利的</a:t>
            </a:r>
            <a:r>
              <a:rPr lang="en-US" altLang="zh-CN" sz="1200" dirty="0" smtClean="0">
                <a:latin typeface="Arial" panose="020B0604020202020204" pitchFamily="34" charset="0"/>
                <a:ea typeface="SimSun" panose="02010600030101010101" pitchFamily="2" charset="-122"/>
              </a:rPr>
              <a:t>API</a:t>
            </a:r>
            <a:r>
              <a:rPr lang="zh-CN" altLang="en-US" sz="1200" dirty="0" smtClean="0">
                <a:latin typeface="Arial" panose="020B0604020202020204" pitchFamily="34" charset="0"/>
                <a:ea typeface="SimSun" panose="02010600030101010101" pitchFamily="2" charset="-122"/>
              </a:rPr>
              <a:t>用于提取字符串片段和修改字符串。</a:t>
            </a:r>
            <a:endParaRPr lang="en-US" altLang="zh-CN" sz="1200" dirty="0" smtClean="0">
              <a:latin typeface="Arial" panose="020B0604020202020204" pitchFamily="34" charset="0"/>
              <a:ea typeface="SimSun" panose="02010600030101010101" pitchFamily="2" charset="-122"/>
            </a:endParaRP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a:t>
            </a:fld>
            <a:endParaRPr lang="zh-CN" altLang="en-US"/>
          </a:p>
        </p:txBody>
      </p:sp>
    </p:spTree>
    <p:extLst>
      <p:ext uri="{BB962C8B-B14F-4D97-AF65-F5344CB8AC3E}">
        <p14:creationId xmlns:p14="http://schemas.microsoft.com/office/powerpoint/2010/main" val="2114484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迭代可以用多种方法完成。</a:t>
            </a:r>
          </a:p>
          <a:p>
            <a:endParaRPr lang="zh-CN" altLang="en-US" dirty="0" smtClean="0">
              <a:latin typeface="Times New Roman" panose="02020603050405020304" pitchFamily="18" charset="0"/>
              <a:ea typeface="SimSun" panose="02010600030101010101" pitchFamily="2" charset="-122"/>
            </a:endParaRPr>
          </a:p>
          <a:p>
            <a:r>
              <a:rPr lang="en-US" altLang="zh-CN" dirty="0" smtClean="0">
                <a:latin typeface="Times New Roman" panose="02020603050405020304" pitchFamily="18" charset="0"/>
                <a:ea typeface="SimSun" panose="02010600030101010101" pitchFamily="2" charset="-122"/>
              </a:rPr>
              <a:t>Java</a:t>
            </a:r>
            <a:r>
              <a:rPr lang="zh-CN" altLang="en-US" dirty="0" smtClean="0">
                <a:latin typeface="Times New Roman" panose="02020603050405020304" pitchFamily="18" charset="0"/>
                <a:ea typeface="SimSun" panose="02010600030101010101" pitchFamily="2" charset="-122"/>
              </a:rPr>
              <a:t>风格迭代器指向项目中间。</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peekNext和next函数往前观察</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并</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 移动。</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peekPrevious和previous函数往回观察</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并</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 移动。</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hasNext和hasPrevious来测试是否为列表末尾。 </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使用toFront和toBack来从其中一个末端初始化迭代。</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21</a:t>
            </a:fld>
            <a:endParaRPr lang="zh-CN" altLang="en-US"/>
          </a:p>
        </p:txBody>
      </p:sp>
    </p:spTree>
    <p:extLst>
      <p:ext uri="{BB962C8B-B14F-4D97-AF65-F5344CB8AC3E}">
        <p14:creationId xmlns:p14="http://schemas.microsoft.com/office/powerpoint/2010/main" val="4058030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对于</a:t>
            </a:r>
            <a:r>
              <a:rPr lang="en-US" altLang="zh-CN" dirty="0" smtClean="0">
                <a:latin typeface="Times New Roman" panose="02020603050405020304" pitchFamily="18" charset="0"/>
                <a:ea typeface="SimSun" panose="02010600030101010101" pitchFamily="2" charset="-122"/>
              </a:rPr>
              <a:t>C++</a:t>
            </a:r>
            <a:r>
              <a:rPr lang="zh-CN" altLang="en-US" dirty="0" smtClean="0">
                <a:latin typeface="Times New Roman" panose="02020603050405020304" pitchFamily="18" charset="0"/>
                <a:ea typeface="SimSun" panose="02010600030101010101" pitchFamily="2" charset="-122"/>
              </a:rPr>
              <a:t>开发人员，也可以用</a:t>
            </a:r>
            <a:r>
              <a:rPr lang="en-US" altLang="zh-CN" dirty="0" smtClean="0">
                <a:latin typeface="Times New Roman" panose="02020603050405020304" pitchFamily="18" charset="0"/>
                <a:ea typeface="SimSun" panose="02010600030101010101" pitchFamily="2" charset="-122"/>
              </a:rPr>
              <a:t>STL</a:t>
            </a:r>
            <a:r>
              <a:rPr lang="zh-CN" altLang="en-US" dirty="0" smtClean="0">
                <a:latin typeface="Times New Roman" panose="02020603050405020304" pitchFamily="18" charset="0"/>
                <a:ea typeface="SimSun" panose="02010600030101010101" pitchFamily="2" charset="-122"/>
              </a:rPr>
              <a:t>风格迭代器。</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迭代器类叫做ConstIterator和Iterator，但是可以用作const_iterator和iterator。</a:t>
            </a:r>
          </a:p>
          <a:p>
            <a:endParaRPr lang="zh-CN" altLang="en-US" dirty="0" smtClean="0">
              <a:latin typeface="Times New Roman" panose="02020603050405020304" pitchFamily="18" charset="0"/>
              <a:ea typeface="SimSun" panose="02010600030101010101" pitchFamily="2" charset="-122"/>
            </a:endParaRPr>
          </a:p>
          <a:p>
            <a:r>
              <a:rPr lang="en-US" altLang="zh-CN" dirty="0" smtClean="0">
                <a:latin typeface="Times New Roman" panose="02020603050405020304" pitchFamily="18" charset="0"/>
                <a:ea typeface="SimSun" panose="02010600030101010101" pitchFamily="2" charset="-122"/>
              </a:rPr>
              <a:t>STL</a:t>
            </a:r>
            <a:r>
              <a:rPr lang="zh-CN" altLang="en-US" dirty="0" smtClean="0">
                <a:latin typeface="Times New Roman" panose="02020603050405020304" pitchFamily="18" charset="0"/>
                <a:ea typeface="SimSun" panose="02010600030101010101" pitchFamily="2" charset="-122"/>
              </a:rPr>
              <a:t>迭代器指向实际项目并使用一个无用的末尾项目以标记列表末尾。</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当使用</a:t>
            </a:r>
            <a:r>
              <a:rPr lang="en-US" altLang="zh-CN" dirty="0" smtClean="0">
                <a:latin typeface="Times New Roman" panose="02020603050405020304" pitchFamily="18" charset="0"/>
                <a:ea typeface="SimSun" panose="02010600030101010101" pitchFamily="2" charset="-122"/>
              </a:rPr>
              <a:t>STL</a:t>
            </a:r>
            <a:r>
              <a:rPr lang="zh-CN" altLang="en-US" dirty="0" smtClean="0">
                <a:latin typeface="Times New Roman" panose="02020603050405020304" pitchFamily="18" charset="0"/>
                <a:ea typeface="SimSun" panose="02010600030101010101" pitchFamily="2" charset="-122"/>
              </a:rPr>
              <a:t>风格迭代器进行反向迭代的时候重点是要在读取之前先移动。</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22</a:t>
            </a:fld>
            <a:endParaRPr lang="zh-CN" altLang="en-US"/>
          </a:p>
        </p:txBody>
      </p:sp>
    </p:spTree>
    <p:extLst>
      <p:ext uri="{BB962C8B-B14F-4D97-AF65-F5344CB8AC3E}">
        <p14:creationId xmlns:p14="http://schemas.microsoft.com/office/powerpoint/2010/main" val="3113166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也可以借助foreach宏以简便的方式进行迭代。</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同时，注意！</a:t>
            </a:r>
          </a:p>
          <a:p>
            <a:r>
              <a:rPr lang="zh-CN" altLang="en-US" dirty="0" smtClean="0">
                <a:latin typeface="Times New Roman" panose="02020603050405020304" pitchFamily="18" charset="0"/>
                <a:ea typeface="SimSun" panose="02010600030101010101" pitchFamily="2" charset="-122"/>
              </a:rPr>
              <a:t>在一些特殊情况中，</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函数每次都返回一个新的列表。在这些情况下，要复制列表。否则循环会变得无效。</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23</a:t>
            </a:fld>
            <a:endParaRPr lang="zh-CN" altLang="en-US"/>
          </a:p>
        </p:txBody>
      </p:sp>
    </p:spTree>
    <p:extLst>
      <p:ext uri="{BB962C8B-B14F-4D97-AF65-F5344CB8AC3E}">
        <p14:creationId xmlns:p14="http://schemas.microsoft.com/office/powerpoint/2010/main" val="923995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QList可以与stl::list互相转换（只要</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建立了</a:t>
            </a:r>
            <a:r>
              <a:rPr lang="en-US" altLang="zh-CN" dirty="0" smtClean="0">
                <a:latin typeface="Times New Roman" panose="02020603050405020304" pitchFamily="18" charset="0"/>
                <a:ea typeface="SimSun" panose="02010600030101010101" pitchFamily="2" charset="-122"/>
              </a:rPr>
              <a:t>STL</a:t>
            </a:r>
            <a:r>
              <a:rPr lang="zh-CN" altLang="en-US" dirty="0" smtClean="0">
                <a:latin typeface="Times New Roman" panose="02020603050405020304" pitchFamily="18" charset="0"/>
                <a:ea typeface="SimSun" panose="02010600030101010101" pitchFamily="2" charset="-122"/>
              </a:rPr>
              <a:t>支持）。</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使用函数toStdList和fromStdList去转换。</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注意转换对列表的内容实现了一个实际的深复制。这并不是廉价操作。</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24</a:t>
            </a:fld>
            <a:endParaRPr lang="zh-CN" altLang="en-US"/>
          </a:p>
        </p:txBody>
      </p:sp>
    </p:spTree>
    <p:extLst>
      <p:ext uri="{BB962C8B-B14F-4D97-AF65-F5344CB8AC3E}">
        <p14:creationId xmlns:p14="http://schemas.microsoft.com/office/powerpoint/2010/main" val="761332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latin typeface="Times New Roman" panose="02020603050405020304" pitchFamily="18" charset="0"/>
                <a:ea typeface="SimSun" panose="02010600030101010101" pitchFamily="2" charset="-122"/>
              </a:rPr>
              <a:t>QList</a:t>
            </a:r>
            <a:r>
              <a:rPr lang="zh-CN" altLang="en-US" dirty="0" smtClean="0">
                <a:latin typeface="Times New Roman" panose="02020603050405020304" pitchFamily="18" charset="0"/>
                <a:ea typeface="SimSun" panose="02010600030101010101" pitchFamily="2" charset="-122"/>
              </a:rPr>
              <a:t>在</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中有两个非常相似的兄弟： </a:t>
            </a:r>
            <a:r>
              <a:rPr lang="en-US" altLang="zh-CN" dirty="0" err="1" smtClean="0">
                <a:latin typeface="Times New Roman" panose="02020603050405020304" pitchFamily="18" charset="0"/>
                <a:ea typeface="SimSun" panose="02010600030101010101" pitchFamily="2" charset="-122"/>
              </a:rPr>
              <a:t>QLinkedList</a:t>
            </a:r>
            <a:r>
              <a:rPr lang="zh-CN" altLang="en-US" dirty="0" smtClean="0">
                <a:latin typeface="Times New Roman" panose="02020603050405020304" pitchFamily="18" charset="0"/>
                <a:ea typeface="SimSun" panose="02010600030101010101" pitchFamily="2" charset="-122"/>
              </a:rPr>
              <a:t>和</a:t>
            </a:r>
            <a:r>
              <a:rPr lang="en-US" altLang="zh-CN" dirty="0" err="1" smtClean="0">
                <a:latin typeface="Times New Roman" panose="02020603050405020304" pitchFamily="18" charset="0"/>
                <a:ea typeface="SimSun" panose="02010600030101010101" pitchFamily="2" charset="-122"/>
              </a:rPr>
              <a:t>QVector</a:t>
            </a:r>
            <a:r>
              <a:rPr lang="zh-CN" altLang="en-US" dirty="0" smtClean="0">
                <a:latin typeface="Times New Roman" panose="02020603050405020304" pitchFamily="18" charset="0"/>
                <a:ea typeface="SimSun" panose="02010600030101010101" pitchFamily="2" charset="-122"/>
              </a:rPr>
              <a:t>。</a:t>
            </a:r>
          </a:p>
          <a:p>
            <a:endParaRPr lang="zh-CN" altLang="en-US" dirty="0" smtClean="0">
              <a:latin typeface="Times New Roman" panose="02020603050405020304" pitchFamily="18" charset="0"/>
              <a:ea typeface="SimSun" panose="02010600030101010101" pitchFamily="2" charset="-122"/>
            </a:endParaRPr>
          </a:p>
          <a:p>
            <a:r>
              <a:rPr lang="en-US" altLang="zh-CN" dirty="0" err="1" smtClean="0">
                <a:latin typeface="Times New Roman" panose="02020603050405020304" pitchFamily="18" charset="0"/>
                <a:ea typeface="SimSun" panose="02010600030101010101" pitchFamily="2" charset="-122"/>
              </a:rPr>
              <a:t>QLinkedList</a:t>
            </a:r>
            <a:r>
              <a:rPr lang="zh-CN" altLang="en-US" dirty="0" smtClean="0">
                <a:latin typeface="Times New Roman" panose="02020603050405020304" pitchFamily="18" charset="0"/>
                <a:ea typeface="SimSun" panose="02010600030101010101" pitchFamily="2" charset="-122"/>
              </a:rPr>
              <a:t>在使用迭代器进行迭代和插入大量东西的时候很不错。但是，它在随机（索引）访问时慢得要死。</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QVector使用连续内存而因此在涉及到随机（索引）访问时非常快。而插入就很昂贵。</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QList是两者的最优折衷，一般要使用在其他两种方法都不能完美匹配所谈及的任务的所有情况下。</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25</a:t>
            </a:fld>
            <a:endParaRPr lang="zh-CN" altLang="en-US"/>
          </a:p>
        </p:txBody>
      </p:sp>
    </p:spTree>
    <p:extLst>
      <p:ext uri="{BB962C8B-B14F-4D97-AF65-F5344CB8AC3E}">
        <p14:creationId xmlns:p14="http://schemas.microsoft.com/office/powerpoint/2010/main" val="2564039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从算法复杂性观点察看集合，我们可以见到QLinkedList和QVector摊销了O(1)的行为</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这意味着你，一个开发人员，并不知道这个调用什么时候突然变昂贵。这就需要考虑</a:t>
            </a:r>
            <a:r>
              <a:rPr lang="en-US" altLang="zh-CN" dirty="0" err="1" smtClean="0">
                <a:latin typeface="Times New Roman" panose="02020603050405020304" pitchFamily="18" charset="0"/>
                <a:ea typeface="SimSun" panose="02010600030101010101" pitchFamily="2" charset="-122"/>
              </a:rPr>
              <a:t>i</a:t>
            </a:r>
            <a:r>
              <a:rPr lang="zh-CN" altLang="en-US" dirty="0" smtClean="0">
                <a:latin typeface="Times New Roman" panose="02020603050405020304" pitchFamily="18" charset="0"/>
                <a:ea typeface="SimSun" panose="02010600030101010101" pitchFamily="2" charset="-122"/>
              </a:rPr>
              <a:t>的实时情况。</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其次，专门的，一维列表全部继承自QList并共享属性，而且是完整</a:t>
            </a:r>
            <a:r>
              <a:rPr lang="en-US" altLang="zh-CN" dirty="0" smtClean="0">
                <a:latin typeface="Times New Roman" panose="02020603050405020304" pitchFamily="18" charset="0"/>
                <a:ea typeface="SimSun" panose="02010600030101010101" pitchFamily="2" charset="-122"/>
              </a:rPr>
              <a:t>API</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26</a:t>
            </a:fld>
            <a:endParaRPr lang="zh-CN" altLang="en-US"/>
          </a:p>
        </p:txBody>
      </p:sp>
    </p:spTree>
    <p:extLst>
      <p:ext uri="{BB962C8B-B14F-4D97-AF65-F5344CB8AC3E}">
        <p14:creationId xmlns:p14="http://schemas.microsoft.com/office/powerpoint/2010/main" val="251126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使用</a:t>
            </a:r>
            <a:r>
              <a:rPr lang="en-US" altLang="zh-CN" dirty="0" smtClean="0">
                <a:latin typeface="Times New Roman" panose="02020603050405020304" pitchFamily="18" charset="0"/>
                <a:ea typeface="SimSun" panose="02010600030101010101" pitchFamily="2" charset="-122"/>
              </a:rPr>
              <a:t>push</a:t>
            </a:r>
            <a:r>
              <a:rPr lang="zh-CN" altLang="en-US" dirty="0" smtClean="0">
                <a:latin typeface="Times New Roman" panose="02020603050405020304" pitchFamily="18" charset="0"/>
                <a:ea typeface="SimSun" panose="02010600030101010101" pitchFamily="2" charset="-122"/>
              </a:rPr>
              <a:t>来把项目放在堆上。</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使用</a:t>
            </a:r>
            <a:r>
              <a:rPr lang="en-US" altLang="zh-CN" dirty="0" smtClean="0">
                <a:latin typeface="Times New Roman" panose="02020603050405020304" pitchFamily="18" charset="0"/>
                <a:ea typeface="SimSun" panose="02010600030101010101" pitchFamily="2" charset="-122"/>
              </a:rPr>
              <a:t>top</a:t>
            </a:r>
            <a:r>
              <a:rPr lang="zh-CN" altLang="en-US" dirty="0" smtClean="0">
                <a:latin typeface="Times New Roman" panose="02020603050405020304" pitchFamily="18" charset="0"/>
                <a:ea typeface="SimSun" panose="02010600030101010101" pitchFamily="2" charset="-122"/>
              </a:rPr>
              <a:t>察看顶项。</a:t>
            </a:r>
            <a:endParaRPr lang="en-US" altLang="zh-CN" dirty="0" smtClean="0">
              <a:latin typeface="Times New Roman" panose="02020603050405020304" pitchFamily="18" charset="0"/>
              <a:ea typeface="SimSun" panose="02010600030101010101" pitchFamily="2" charset="-122"/>
            </a:endParaRPr>
          </a:p>
          <a:p>
            <a:endParaRPr lang="en-US" altLang="zh-CN"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使用</a:t>
            </a:r>
            <a:r>
              <a:rPr lang="en-US" altLang="zh-CN" dirty="0" smtClean="0">
                <a:latin typeface="Times New Roman" panose="02020603050405020304" pitchFamily="18" charset="0"/>
                <a:ea typeface="SimSun" panose="02010600030101010101" pitchFamily="2" charset="-122"/>
              </a:rPr>
              <a:t>pop</a:t>
            </a:r>
            <a:r>
              <a:rPr lang="zh-CN" altLang="en-US" dirty="0" smtClean="0">
                <a:latin typeface="Times New Roman" panose="02020603050405020304" pitchFamily="18" charset="0"/>
                <a:ea typeface="SimSun" panose="02010600030101010101" pitchFamily="2" charset="-122"/>
              </a:rPr>
              <a:t>取出顶项。</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27</a:t>
            </a:fld>
            <a:endParaRPr lang="zh-CN" altLang="en-US"/>
          </a:p>
        </p:txBody>
      </p:sp>
    </p:spTree>
    <p:extLst>
      <p:ext uri="{BB962C8B-B14F-4D97-AF65-F5344CB8AC3E}">
        <p14:creationId xmlns:p14="http://schemas.microsoft.com/office/powerpoint/2010/main" val="1566847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使用enqueue把项目放进队列。</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用</a:t>
            </a:r>
            <a:r>
              <a:rPr lang="en-US" altLang="zh-CN" dirty="0" smtClean="0">
                <a:latin typeface="Times New Roman" panose="02020603050405020304" pitchFamily="18" charset="0"/>
                <a:ea typeface="SimSun" panose="02010600030101010101" pitchFamily="2" charset="-122"/>
              </a:rPr>
              <a:t>head</a:t>
            </a:r>
            <a:r>
              <a:rPr lang="zh-CN" altLang="en-US" dirty="0" smtClean="0">
                <a:latin typeface="Times New Roman" panose="02020603050405020304" pitchFamily="18" charset="0"/>
                <a:ea typeface="SimSun" panose="02010600030101010101" pitchFamily="2" charset="-122"/>
              </a:rPr>
              <a:t>察看队列中的首项。</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用dequeue取出队列中的首相。</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28</a:t>
            </a:fld>
            <a:endParaRPr lang="zh-CN" altLang="en-US"/>
          </a:p>
        </p:txBody>
      </p:sp>
    </p:spTree>
    <p:extLst>
      <p:ext uri="{BB962C8B-B14F-4D97-AF65-F5344CB8AC3E}">
        <p14:creationId xmlns:p14="http://schemas.microsoft.com/office/powerpoint/2010/main" val="664504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QSet展示了一组值，每个值都是独特的。</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它外观和行为都像一个QList，但是不允许复制条目。</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29</a:t>
            </a:fld>
            <a:endParaRPr lang="zh-CN" altLang="en-US"/>
          </a:p>
        </p:txBody>
      </p:sp>
    </p:spTree>
    <p:extLst>
      <p:ext uri="{BB962C8B-B14F-4D97-AF65-F5344CB8AC3E}">
        <p14:creationId xmlns:p14="http://schemas.microsoft.com/office/powerpoint/2010/main" val="2310833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QMap和QHash类允许键</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值集合。</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集合中每个条目和键都关联一个值。</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QMap直接使用值，而</a:t>
            </a:r>
            <a:r>
              <a:rPr lang="en-US" altLang="zh-CN" dirty="0" err="1" smtClean="0">
                <a:latin typeface="Times New Roman" panose="02020603050405020304" pitchFamily="18" charset="0"/>
                <a:ea typeface="SimSun" panose="02010600030101010101" pitchFamily="2" charset="-122"/>
              </a:rPr>
              <a:t>QHash</a:t>
            </a:r>
            <a:r>
              <a:rPr lang="zh-CN" altLang="en-US" dirty="0" smtClean="0">
                <a:latin typeface="Times New Roman" panose="02020603050405020304" pitchFamily="18" charset="0"/>
                <a:ea typeface="SimSun" panose="02010600030101010101" pitchFamily="2" charset="-122"/>
              </a:rPr>
              <a:t>通过一个</a:t>
            </a:r>
            <a:r>
              <a:rPr lang="en-US" altLang="zh-CN" dirty="0" smtClean="0">
                <a:latin typeface="Times New Roman" panose="02020603050405020304" pitchFamily="18" charset="0"/>
                <a:ea typeface="SimSun" panose="02010600030101010101" pitchFamily="2" charset="-122"/>
              </a:rPr>
              <a:t>hash</a:t>
            </a:r>
            <a:r>
              <a:rPr lang="zh-CN" altLang="en-US" dirty="0" smtClean="0">
                <a:latin typeface="Times New Roman" panose="02020603050405020304" pitchFamily="18" charset="0"/>
                <a:ea typeface="SimSun" panose="02010600030101010101" pitchFamily="2" charset="-122"/>
              </a:rPr>
              <a:t>函数来传递键。我们马上察看它，但是</a:t>
            </a:r>
            <a:r>
              <a:rPr lang="en-US" altLang="zh-CN" dirty="0" err="1" smtClean="0">
                <a:latin typeface="Times New Roman" panose="02020603050405020304" pitchFamily="18" charset="0"/>
                <a:ea typeface="SimSun" panose="02010600030101010101" pitchFamily="2" charset="-122"/>
              </a:rPr>
              <a:t>QHash</a:t>
            </a:r>
            <a:r>
              <a:rPr lang="zh-CN" altLang="en-US" dirty="0" smtClean="0">
                <a:latin typeface="Times New Roman" panose="02020603050405020304" pitchFamily="18" charset="0"/>
                <a:ea typeface="SimSun" panose="02010600030101010101" pitchFamily="2" charset="-122"/>
              </a:rPr>
              <a:t>可以以稍高的复杂性为代价提供更好的性能。</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30</a:t>
            </a:fld>
            <a:endParaRPr lang="zh-CN" altLang="en-US"/>
          </a:p>
        </p:txBody>
      </p:sp>
    </p:spTree>
    <p:extLst>
      <p:ext uri="{BB962C8B-B14F-4D97-AF65-F5344CB8AC3E}">
        <p14:creationId xmlns:p14="http://schemas.microsoft.com/office/powerpoint/2010/main" val="73838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使用</a:t>
            </a: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，你可以用几种方法建立字符串。</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最快的方法是使用</a:t>
            </a:r>
            <a:r>
              <a:rPr lang="en-US" altLang="zh-CN" sz="1200" dirty="0" smtClean="0">
                <a:latin typeface="Arial" panose="020B0604020202020204" pitchFamily="34" charset="0"/>
                <a:ea typeface="SimSun" panose="02010600030101010101" pitchFamily="2" charset="-122"/>
              </a:rPr>
              <a:t>+</a:t>
            </a:r>
            <a:r>
              <a:rPr lang="zh-CN" altLang="en-US" sz="1200" dirty="0" smtClean="0">
                <a:latin typeface="Arial" panose="020B0604020202020204" pitchFamily="34" charset="0"/>
                <a:ea typeface="SimSun" panose="02010600030101010101" pitchFamily="2" charset="-122"/>
              </a:rPr>
              <a:t>（加）操作符。这在大多数地方都很好用，但是每个</a:t>
            </a:r>
            <a:r>
              <a:rPr lang="en-US" altLang="zh-CN" sz="1200" dirty="0" smtClean="0">
                <a:latin typeface="Arial" panose="020B0604020202020204" pitchFamily="34" charset="0"/>
                <a:ea typeface="SimSun" panose="02010600030101010101" pitchFamily="2" charset="-122"/>
              </a:rPr>
              <a:t>+</a:t>
            </a:r>
            <a:r>
              <a:rPr lang="zh-CN" altLang="en-US" sz="1200" dirty="0" smtClean="0">
                <a:latin typeface="Arial" panose="020B0604020202020204" pitchFamily="34" charset="0"/>
                <a:ea typeface="SimSun" panose="02010600030101010101" pitchFamily="2" charset="-122"/>
              </a:rPr>
              <a:t>操作符都产生一个新构造的</a:t>
            </a: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另一种方法是使用</a:t>
            </a:r>
            <a:r>
              <a:rPr lang="en-US" altLang="zh-CN" sz="1200" dirty="0" smtClean="0">
                <a:latin typeface="Arial" panose="020B0604020202020204" pitchFamily="34" charset="0"/>
                <a:ea typeface="SimSun" panose="02010600030101010101" pitchFamily="2" charset="-122"/>
              </a:rPr>
              <a:t>%</a:t>
            </a:r>
            <a:r>
              <a:rPr lang="zh-CN" altLang="en-US" sz="1200" dirty="0" smtClean="0">
                <a:latin typeface="Arial" panose="020B0604020202020204" pitchFamily="34" charset="0"/>
                <a:ea typeface="SimSun" panose="02010600030101010101" pitchFamily="2" charset="-122"/>
              </a:rPr>
              <a:t>（百分比）操作符，它使用</a:t>
            </a:r>
            <a:r>
              <a:rPr lang="en-US" altLang="zh-CN" sz="1200" dirty="0" err="1" smtClean="0">
                <a:latin typeface="Arial" panose="020B0604020202020204" pitchFamily="34" charset="0"/>
                <a:ea typeface="SimSun" panose="02010600030101010101" pitchFamily="2" charset="-122"/>
              </a:rPr>
              <a:t>QStringBuilder</a:t>
            </a:r>
            <a:r>
              <a:rPr lang="zh-CN" altLang="en-US" sz="1200" dirty="0" smtClean="0">
                <a:latin typeface="Arial" panose="020B0604020202020204" pitchFamily="34" charset="0"/>
                <a:ea typeface="SimSun" panose="02010600030101010101" pitchFamily="2" charset="-122"/>
              </a:rPr>
              <a:t>辅助类来一次性构造结果字符串。</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但是，如果仅仅是向一个字符串插入一些值的化，可以用</a:t>
            </a:r>
            <a:r>
              <a:rPr lang="en-US" altLang="zh-CN" sz="1200" dirty="0" err="1" smtClean="0">
                <a:latin typeface="Arial" panose="020B0604020202020204" pitchFamily="34" charset="0"/>
                <a:ea typeface="SimSun" panose="02010600030101010101" pitchFamily="2" charset="-122"/>
              </a:rPr>
              <a:t>arg</a:t>
            </a:r>
            <a:r>
              <a:rPr lang="zh-CN" altLang="en-US" sz="1200" dirty="0" smtClean="0">
                <a:latin typeface="Arial" panose="020B0604020202020204" pitchFamily="34" charset="0"/>
                <a:ea typeface="SimSun" panose="02010600030101010101" pitchFamily="2" charset="-122"/>
              </a:rPr>
              <a:t>函数。</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现在我们将察看后两种方法的细节。</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i="1" dirty="0" smtClean="0">
                <a:latin typeface="Arial" panose="020B0604020202020204" pitchFamily="34"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a:t>
            </a:fld>
            <a:endParaRPr lang="zh-CN" altLang="en-US"/>
          </a:p>
        </p:txBody>
      </p:sp>
    </p:spTree>
    <p:extLst>
      <p:ext uri="{BB962C8B-B14F-4D97-AF65-F5344CB8AC3E}">
        <p14:creationId xmlns:p14="http://schemas.microsoft.com/office/powerpoint/2010/main" val="2666997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使用QMap时，一个比较操作符（</a:t>
            </a:r>
            <a:r>
              <a:rPr lang="en-US" altLang="zh-CN" dirty="0" smtClean="0">
                <a:latin typeface="Times New Roman" panose="02020603050405020304" pitchFamily="18" charset="0"/>
                <a:ea typeface="SimSun" panose="02010600030101010101" pitchFamily="2" charset="-122"/>
              </a:rPr>
              <a:t>&lt;</a:t>
            </a:r>
            <a:r>
              <a:rPr lang="zh-CN" altLang="en-US" dirty="0" smtClean="0">
                <a:latin typeface="Times New Roman" panose="02020603050405020304" pitchFamily="18" charset="0"/>
                <a:ea typeface="SimSun" panose="02010600030101010101" pitchFamily="2" charset="-122"/>
              </a:rPr>
              <a:t>）需要为关键类型定义。</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你可以使用</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或</a:t>
            </a:r>
            <a:r>
              <a:rPr lang="en-US" altLang="zh-CN" dirty="0" smtClean="0">
                <a:latin typeface="Times New Roman" panose="02020603050405020304" pitchFamily="18" charset="0"/>
                <a:ea typeface="SimSun" panose="02010600030101010101" pitchFamily="2" charset="-122"/>
              </a:rPr>
              <a:t>insert</a:t>
            </a:r>
            <a:r>
              <a:rPr lang="zh-CN" altLang="en-US" dirty="0" smtClean="0">
                <a:latin typeface="Times New Roman" panose="02020603050405020304" pitchFamily="18" charset="0"/>
                <a:ea typeface="SimSun" panose="02010600030101010101" pitchFamily="2" charset="-122"/>
              </a:rPr>
              <a:t>来填充</a:t>
            </a:r>
            <a:r>
              <a:rPr lang="en-US" altLang="zh-CN" dirty="0" smtClean="0">
                <a:latin typeface="Times New Roman" panose="02020603050405020304" pitchFamily="18" charset="0"/>
                <a:ea typeface="SimSun" panose="02010600030101010101" pitchFamily="2" charset="-122"/>
              </a:rPr>
              <a:t>map</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你可以用</a:t>
            </a:r>
            <a:r>
              <a:rPr lang="en-US" altLang="zh-CN" sz="900" dirty="0" smtClean="0">
                <a:latin typeface="Times New Roman" panose="02020603050405020304" pitchFamily="18" charset="0"/>
                <a:ea typeface="SimSun" panose="02010600030101010101" pitchFamily="2" charset="-122"/>
              </a:rPr>
              <a:t>[]</a:t>
            </a:r>
            <a:r>
              <a:rPr lang="zh-CN" altLang="en-US" sz="900" dirty="0" smtClean="0">
                <a:latin typeface="Times New Roman" panose="02020603050405020304" pitchFamily="18" charset="0"/>
                <a:ea typeface="SimSun" panose="02010600030101010101" pitchFamily="2" charset="-122"/>
              </a:rPr>
              <a:t>或</a:t>
            </a:r>
            <a:r>
              <a:rPr lang="en-US" altLang="zh-CN" sz="900" dirty="0" smtClean="0">
                <a:latin typeface="Times New Roman" panose="02020603050405020304" pitchFamily="18" charset="0"/>
                <a:ea typeface="SimSun" panose="02010600030101010101" pitchFamily="2" charset="-122"/>
              </a:rPr>
              <a:t>value</a:t>
            </a:r>
            <a:r>
              <a:rPr lang="zh-CN" altLang="en-US" sz="900" dirty="0" smtClean="0">
                <a:latin typeface="Times New Roman" panose="02020603050405020304" pitchFamily="18" charset="0"/>
                <a:ea typeface="SimSun" panose="02010600030101010101" pitchFamily="2" charset="-122"/>
              </a:rPr>
              <a:t>来读取。先使用</a:t>
            </a:r>
            <a:r>
              <a:rPr lang="en-US" altLang="zh-CN" sz="900" dirty="0" smtClean="0">
                <a:latin typeface="Times New Roman" panose="02020603050405020304" pitchFamily="18" charset="0"/>
                <a:ea typeface="SimSun" panose="02010600030101010101" pitchFamily="2" charset="-122"/>
              </a:rPr>
              <a:t>contains</a:t>
            </a:r>
            <a:r>
              <a:rPr lang="zh-CN" altLang="en-US" sz="900" dirty="0" smtClean="0">
                <a:latin typeface="Times New Roman" panose="02020603050405020304" pitchFamily="18" charset="0"/>
                <a:ea typeface="SimSun" panose="02010600030101010101" pitchFamily="2" charset="-122"/>
              </a:rPr>
              <a:t>以确定一个元素是否存在。</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当用</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进行读取的时候你会冒着插入</a:t>
            </a:r>
            <a:r>
              <a:rPr lang="en-US" altLang="zh-CN" dirty="0" smtClean="0">
                <a:latin typeface="Times New Roman" panose="02020603050405020304" pitchFamily="18" charset="0"/>
                <a:ea typeface="SimSun" panose="02010600030101010101" pitchFamily="2" charset="-122"/>
              </a:rPr>
              <a:t>empty</a:t>
            </a:r>
            <a:r>
              <a:rPr lang="zh-CN" altLang="en-US" dirty="0" smtClean="0">
                <a:latin typeface="Times New Roman" panose="02020603050405020304" pitchFamily="18" charset="0"/>
                <a:ea typeface="SimSun" panose="02010600030101010101" pitchFamily="2" charset="-122"/>
              </a:rPr>
              <a:t>值的风险，因为当它不存在时</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会创建一个键。</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31</a:t>
            </a:fld>
            <a:endParaRPr lang="zh-CN" altLang="en-US"/>
          </a:p>
        </p:txBody>
      </p:sp>
    </p:spTree>
    <p:extLst>
      <p:ext uri="{BB962C8B-B14F-4D97-AF65-F5344CB8AC3E}">
        <p14:creationId xmlns:p14="http://schemas.microsoft.com/office/powerpoint/2010/main" val="319782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映射所使用的是给定的关键类型。比如，如果你的键是一个字符串，寻找一个值将会进行字符串比较操作。</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en-US" altLang="zh-CN" dirty="0" err="1" smtClean="0">
                <a:latin typeface="Times New Roman" panose="02020603050405020304" pitchFamily="18" charset="0"/>
                <a:ea typeface="SimSun" panose="02010600030101010101" pitchFamily="2" charset="-122"/>
              </a:rPr>
              <a:t>QHash</a:t>
            </a:r>
            <a:r>
              <a:rPr lang="zh-CN" altLang="en-US" dirty="0" smtClean="0">
                <a:latin typeface="Times New Roman" panose="02020603050405020304" pitchFamily="18" charset="0"/>
                <a:ea typeface="SimSun" panose="02010600030101010101" pitchFamily="2" charset="-122"/>
              </a:rPr>
              <a:t>始终使用</a:t>
            </a:r>
            <a:r>
              <a:rPr lang="en-US" altLang="zh-CN" dirty="0" err="1" smtClean="0">
                <a:latin typeface="Times New Roman" panose="02020603050405020304" pitchFamily="18" charset="0"/>
                <a:ea typeface="SimSun" panose="02010600030101010101" pitchFamily="2" charset="-122"/>
              </a:rPr>
              <a:t>unsingned</a:t>
            </a:r>
            <a:r>
              <a:rPr lang="zh-CN" altLang="en-US" dirty="0" smtClean="0">
                <a:latin typeface="Times New Roman" panose="02020603050405020304" pitchFamily="18" charset="0"/>
                <a:ea typeface="SimSun" panose="02010600030101010101" pitchFamily="2" charset="-122"/>
              </a:rPr>
              <a:t>整数作为键。该键，比如字符串，被</a:t>
            </a:r>
            <a:r>
              <a:rPr lang="en-US" altLang="zh-CN" dirty="0" smtClean="0">
                <a:latin typeface="Times New Roman" panose="02020603050405020304" pitchFamily="18" charset="0"/>
                <a:ea typeface="SimSun" panose="02010600030101010101" pitchFamily="2" charset="-122"/>
              </a:rPr>
              <a:t>hash</a:t>
            </a:r>
            <a:r>
              <a:rPr lang="zh-CN" altLang="en-US" dirty="0" smtClean="0">
                <a:latin typeface="Times New Roman" panose="02020603050405020304" pitchFamily="18" charset="0"/>
                <a:ea typeface="SimSun" panose="02010600030101010101" pitchFamily="2" charset="-122"/>
              </a:rPr>
              <a:t>成一个</a:t>
            </a:r>
            <a:r>
              <a:rPr lang="en-US" altLang="zh-CN" dirty="0" err="1" smtClean="0">
                <a:latin typeface="Times New Roman" panose="02020603050405020304" pitchFamily="18" charset="0"/>
                <a:ea typeface="SimSun" panose="02010600030101010101" pitchFamily="2" charset="-122"/>
              </a:rPr>
              <a:t>uint</a:t>
            </a:r>
            <a:r>
              <a:rPr lang="zh-CN" altLang="en-US" dirty="0" smtClean="0">
                <a:latin typeface="Times New Roman" panose="02020603050405020304" pitchFamily="18" charset="0"/>
                <a:ea typeface="SimSun" panose="02010600030101010101" pitchFamily="2" charset="-122"/>
              </a:rPr>
              <a:t>值。这可以提高性能。</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en-US" altLang="zh-CN" dirty="0" err="1" smtClean="0">
                <a:latin typeface="Times New Roman" panose="02020603050405020304" pitchFamily="18" charset="0"/>
                <a:ea typeface="SimSun" panose="02010600030101010101" pitchFamily="2" charset="-122"/>
              </a:rPr>
              <a:t>QHash</a:t>
            </a:r>
            <a:r>
              <a:rPr lang="zh-CN" altLang="en-US" dirty="0" smtClean="0">
                <a:latin typeface="Times New Roman" panose="02020603050405020304" pitchFamily="18" charset="0"/>
                <a:ea typeface="SimSun" panose="02010600030101010101" pitchFamily="2" charset="-122"/>
              </a:rPr>
              <a:t>类可以处理多个键对应一个哈希值的情况，但是那意味着它需要依赖可能比较缓慢的键比较，比如，字符串比较。</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为得到QHash中的最佳新能，必须设计哈希函数以在给定的应用程序里避免冲突。</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32</a:t>
            </a:fld>
            <a:endParaRPr lang="zh-CN" altLang="en-US"/>
          </a:p>
        </p:txBody>
      </p:sp>
    </p:spTree>
    <p:extLst>
      <p:ext uri="{BB962C8B-B14F-4D97-AF65-F5344CB8AC3E}">
        <p14:creationId xmlns:p14="http://schemas.microsoft.com/office/powerpoint/2010/main" val="1451988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要在一个</a:t>
            </a:r>
            <a:r>
              <a:rPr lang="en-US" altLang="zh-CN" dirty="0" err="1" smtClean="0">
                <a:latin typeface="Times New Roman" panose="02020603050405020304" pitchFamily="18" charset="0"/>
                <a:ea typeface="SimSun" panose="02010600030101010101" pitchFamily="2" charset="-122"/>
              </a:rPr>
              <a:t>QHash</a:t>
            </a:r>
            <a:r>
              <a:rPr lang="zh-CN" altLang="en-US" dirty="0" smtClean="0">
                <a:latin typeface="Times New Roman" panose="02020603050405020304" pitchFamily="18" charset="0"/>
                <a:ea typeface="SimSun" panose="02010600030101010101" pitchFamily="2" charset="-122"/>
              </a:rPr>
              <a:t>的关联数组中使用一个类型作为一个键，需要qHash和</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操作符。</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例子中展示了一个自定义类型，</a:t>
            </a:r>
            <a:r>
              <a:rPr lang="en-US" altLang="zh-CN" dirty="0" smtClean="0">
                <a:latin typeface="Times New Roman" panose="02020603050405020304" pitchFamily="18" charset="0"/>
                <a:ea typeface="SimSun" panose="02010600030101010101" pitchFamily="2" charset="-122"/>
              </a:rPr>
              <a:t>Person</a:t>
            </a:r>
            <a:r>
              <a:rPr lang="zh-CN" altLang="en-US" dirty="0" smtClean="0">
                <a:latin typeface="Times New Roman" panose="02020603050405020304" pitchFamily="18" charset="0"/>
                <a:ea typeface="SimSun" panose="02010600030101010101" pitchFamily="2" charset="-122"/>
              </a:rPr>
              <a:t>，它作为键来使用。每一个</a:t>
            </a:r>
            <a:r>
              <a:rPr lang="en-US" altLang="zh-CN" dirty="0" smtClean="0">
                <a:latin typeface="Times New Roman" panose="02020603050405020304" pitchFamily="18" charset="0"/>
                <a:ea typeface="SimSun" panose="02010600030101010101" pitchFamily="2" charset="-122"/>
              </a:rPr>
              <a:t>Person</a:t>
            </a:r>
            <a:r>
              <a:rPr lang="zh-CN" altLang="en-US" dirty="0" smtClean="0">
                <a:latin typeface="Times New Roman" panose="02020603050405020304" pitchFamily="18" charset="0"/>
                <a:ea typeface="SimSun" panose="02010600030101010101" pitchFamily="2" charset="-122"/>
              </a:rPr>
              <a:t>有一个</a:t>
            </a:r>
            <a:r>
              <a:rPr lang="en-US" altLang="zh-CN" dirty="0" smtClean="0">
                <a:latin typeface="Times New Roman" panose="02020603050405020304" pitchFamily="18" charset="0"/>
                <a:ea typeface="SimSun" panose="02010600030101010101" pitchFamily="2" charset="-122"/>
              </a:rPr>
              <a:t>age</a:t>
            </a:r>
            <a:r>
              <a:rPr lang="zh-CN" altLang="en-US" dirty="0" smtClean="0">
                <a:latin typeface="Times New Roman" panose="02020603050405020304" pitchFamily="18" charset="0"/>
                <a:ea typeface="SimSun" panose="02010600030101010101" pitchFamily="2" charset="-122"/>
              </a:rPr>
              <a:t>和一个</a:t>
            </a:r>
            <a:r>
              <a:rPr lang="en-US" altLang="zh-CN" dirty="0" smtClean="0">
                <a:latin typeface="Times New Roman" panose="02020603050405020304" pitchFamily="18" charset="0"/>
                <a:ea typeface="SimSun" panose="02010600030101010101" pitchFamily="2" charset="-122"/>
              </a:rPr>
              <a:t>name</a:t>
            </a:r>
            <a:r>
              <a:rPr lang="zh-CN" altLang="en-US" dirty="0" smtClean="0">
                <a:latin typeface="Times New Roman" panose="02020603050405020304" pitchFamily="18" charset="0"/>
                <a:ea typeface="SimSun" panose="02010600030101010101" pitchFamily="2" charset="-122"/>
              </a:rPr>
              <a:t>组成。然后它们会同时用到</a:t>
            </a:r>
            <a:r>
              <a:rPr lang="en-US" altLang="zh-CN" dirty="0" err="1" smtClean="0">
                <a:latin typeface="Times New Roman" panose="02020603050405020304" pitchFamily="18" charset="0"/>
                <a:ea typeface="SimSun" panose="02010600030101010101" pitchFamily="2" charset="-122"/>
              </a:rPr>
              <a:t>qHash</a:t>
            </a:r>
            <a:r>
              <a:rPr lang="zh-CN" altLang="en-US" dirty="0" smtClean="0">
                <a:latin typeface="Times New Roman" panose="02020603050405020304" pitchFamily="18" charset="0"/>
                <a:ea typeface="SimSun" panose="02010600030101010101" pitchFamily="2" charset="-122"/>
              </a:rPr>
              <a:t>函数和操作符</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中。</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如果我们知道</a:t>
            </a:r>
            <a:r>
              <a:rPr lang="en-US" altLang="zh-CN" dirty="0" smtClean="0">
                <a:latin typeface="Times New Roman" panose="02020603050405020304" pitchFamily="18" charset="0"/>
                <a:ea typeface="SimSun" panose="02010600030101010101" pitchFamily="2" charset="-122"/>
              </a:rPr>
              <a:t>age</a:t>
            </a:r>
            <a:r>
              <a:rPr lang="zh-CN" altLang="en-US" dirty="0" smtClean="0">
                <a:latin typeface="Times New Roman" panose="02020603050405020304" pitchFamily="18" charset="0"/>
                <a:ea typeface="SimSun" panose="02010600030101010101" pitchFamily="2" charset="-122"/>
              </a:rPr>
              <a:t>是独特的，有些时候我们本可在</a:t>
            </a:r>
            <a:r>
              <a:rPr lang="en-US" altLang="zh-CN" dirty="0" err="1" smtClean="0">
                <a:latin typeface="Times New Roman" panose="02020603050405020304" pitchFamily="18" charset="0"/>
                <a:ea typeface="SimSun" panose="02010600030101010101" pitchFamily="2" charset="-122"/>
              </a:rPr>
              <a:t>qHash</a:t>
            </a:r>
            <a:r>
              <a:rPr lang="zh-CN" altLang="en-US" dirty="0" smtClean="0">
                <a:latin typeface="Times New Roman" panose="02020603050405020304" pitchFamily="18" charset="0"/>
                <a:ea typeface="SimSun" panose="02010600030101010101" pitchFamily="2" charset="-122"/>
              </a:rPr>
              <a:t>函数中仅仅使用</a:t>
            </a:r>
            <a:r>
              <a:rPr lang="en-US" altLang="zh-CN" dirty="0" smtClean="0">
                <a:latin typeface="Times New Roman" panose="02020603050405020304" pitchFamily="18" charset="0"/>
                <a:ea typeface="SimSun" panose="02010600030101010101" pitchFamily="2" charset="-122"/>
              </a:rPr>
              <a:t>age</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一旦在合适的位置，使用</a:t>
            </a:r>
            <a:r>
              <a:rPr lang="en-US" altLang="zh-CN" dirty="0" err="1" smtClean="0">
                <a:latin typeface="Times New Roman" panose="02020603050405020304" pitchFamily="18" charset="0"/>
                <a:ea typeface="SimSun" panose="02010600030101010101" pitchFamily="2" charset="-122"/>
              </a:rPr>
              <a:t>QHash</a:t>
            </a:r>
            <a:r>
              <a:rPr lang="zh-CN" altLang="en-US" dirty="0" smtClean="0">
                <a:latin typeface="Times New Roman" panose="02020603050405020304" pitchFamily="18" charset="0"/>
                <a:ea typeface="SimSun" panose="02010600030101010101" pitchFamily="2" charset="-122"/>
              </a:rPr>
              <a:t>进行填充和工作跟使用</a:t>
            </a:r>
            <a:r>
              <a:rPr lang="en-US" altLang="zh-CN" dirty="0" err="1" smtClean="0">
                <a:latin typeface="Times New Roman" panose="02020603050405020304" pitchFamily="18" charset="0"/>
                <a:ea typeface="SimSun" panose="02010600030101010101" pitchFamily="2" charset="-122"/>
              </a:rPr>
              <a:t>QMap</a:t>
            </a:r>
            <a:r>
              <a:rPr lang="zh-CN" altLang="en-US" dirty="0" smtClean="0">
                <a:latin typeface="Times New Roman" panose="02020603050405020304" pitchFamily="18" charset="0"/>
                <a:ea typeface="SimSun" panose="02010600030101010101" pitchFamily="2" charset="-122"/>
              </a:rPr>
              <a:t>是一样的。</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33</a:t>
            </a:fld>
            <a:endParaRPr lang="zh-CN" altLang="en-US"/>
          </a:p>
        </p:txBody>
      </p:sp>
    </p:spTree>
    <p:extLst>
      <p:ext uri="{BB962C8B-B14F-4D97-AF65-F5344CB8AC3E}">
        <p14:creationId xmlns:p14="http://schemas.microsoft.com/office/powerpoint/2010/main" val="2413413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在使用</a:t>
            </a:r>
            <a:r>
              <a:rPr lang="en-US" altLang="zh-CN" dirty="0" err="1" smtClean="0">
                <a:latin typeface="Times New Roman" panose="02020603050405020304" pitchFamily="18" charset="0"/>
                <a:ea typeface="SimSun" panose="02010600030101010101" pitchFamily="2" charset="-122"/>
              </a:rPr>
              <a:t>QMap</a:t>
            </a:r>
            <a:r>
              <a:rPr lang="zh-CN" altLang="en-US" dirty="0" smtClean="0">
                <a:latin typeface="Times New Roman" panose="02020603050405020304" pitchFamily="18" charset="0"/>
                <a:ea typeface="SimSun" panose="02010600030101010101" pitchFamily="2" charset="-122"/>
              </a:rPr>
              <a:t>和</a:t>
            </a:r>
            <a:r>
              <a:rPr lang="en-US" altLang="zh-CN" dirty="0" err="1" smtClean="0">
                <a:latin typeface="Times New Roman" panose="02020603050405020304" pitchFamily="18" charset="0"/>
                <a:ea typeface="SimSun" panose="02010600030101010101" pitchFamily="2" charset="-122"/>
              </a:rPr>
              <a:t>QHash</a:t>
            </a:r>
            <a:r>
              <a:rPr lang="zh-CN" altLang="en-US" dirty="0" smtClean="0">
                <a:latin typeface="Times New Roman" panose="02020603050405020304" pitchFamily="18" charset="0"/>
                <a:ea typeface="SimSun" panose="02010600030101010101" pitchFamily="2" charset="-122"/>
              </a:rPr>
              <a:t>的时候，对每个键只关联一个值。</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可以使用insertMulti取代</a:t>
            </a:r>
            <a:r>
              <a:rPr lang="en-US" altLang="zh-CN" dirty="0" smtClean="0">
                <a:latin typeface="Times New Roman" panose="02020603050405020304" pitchFamily="18" charset="0"/>
                <a:ea typeface="SimSun" panose="02010600030101010101" pitchFamily="2" charset="-122"/>
              </a:rPr>
              <a:t>insert</a:t>
            </a:r>
            <a:r>
              <a:rPr lang="zh-CN" altLang="en-US" dirty="0" smtClean="0">
                <a:latin typeface="Times New Roman" panose="02020603050405020304" pitchFamily="18" charset="0"/>
                <a:ea typeface="SimSun" panose="02010600030101010101" pitchFamily="2" charset="-122"/>
              </a:rPr>
              <a:t>或</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去给每个键指定多个值。</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一个更方便的实现方法是使用QMultiMap或QMultiHash。它们默认支持一键多值。 </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要找到这样一个数组的所有键，可以使用uniqueKeys函数。</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对于每一个键，调用</a:t>
            </a:r>
            <a:r>
              <a:rPr lang="en-US" altLang="zh-CN" dirty="0" smtClean="0">
                <a:latin typeface="Times New Roman" panose="02020603050405020304" pitchFamily="18" charset="0"/>
                <a:ea typeface="SimSun" panose="02010600030101010101" pitchFamily="2" charset="-122"/>
              </a:rPr>
              <a:t>values</a:t>
            </a:r>
            <a:r>
              <a:rPr lang="zh-CN" altLang="en-US" dirty="0" smtClean="0">
                <a:latin typeface="Times New Roman" panose="02020603050405020304" pitchFamily="18" charset="0"/>
                <a:ea typeface="SimSun" panose="02010600030101010101" pitchFamily="2" charset="-122"/>
              </a:rPr>
              <a:t>，返回一个</a:t>
            </a:r>
            <a:r>
              <a:rPr lang="en-US" altLang="zh-CN" dirty="0" err="1" smtClean="0">
                <a:latin typeface="Times New Roman" panose="02020603050405020304" pitchFamily="18" charset="0"/>
                <a:ea typeface="SimSun" panose="02010600030101010101" pitchFamily="2" charset="-122"/>
              </a:rPr>
              <a:t>QList</a:t>
            </a:r>
            <a:r>
              <a:rPr lang="zh-CN" altLang="en-US" dirty="0" smtClean="0">
                <a:latin typeface="Times New Roman" panose="02020603050405020304" pitchFamily="18" charset="0"/>
                <a:ea typeface="SimSun" panose="02010600030101010101" pitchFamily="2" charset="-122"/>
              </a:rPr>
              <a:t>的</a:t>
            </a:r>
            <a:r>
              <a:rPr lang="en-US" altLang="zh-CN" dirty="0" smtClean="0">
                <a:latin typeface="Times New Roman" panose="02020603050405020304" pitchFamily="18" charset="0"/>
                <a:ea typeface="SimSun" panose="02010600030101010101" pitchFamily="2" charset="-122"/>
              </a:rPr>
              <a:t>values</a:t>
            </a:r>
            <a:r>
              <a:rPr lang="zh-CN" altLang="en-US" dirty="0" smtClean="0">
                <a:latin typeface="Times New Roman" panose="02020603050405020304" pitchFamily="18" charset="0"/>
                <a:ea typeface="SimSun" panose="02010600030101010101" pitchFamily="2" charset="-122"/>
              </a:rPr>
              <a:t>取代一个单独值。</a:t>
            </a:r>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34</a:t>
            </a:fld>
            <a:endParaRPr lang="zh-CN" altLang="en-US"/>
          </a:p>
        </p:txBody>
      </p:sp>
    </p:spTree>
    <p:extLst>
      <p:ext uri="{BB962C8B-B14F-4D97-AF65-F5344CB8AC3E}">
        <p14:creationId xmlns:p14="http://schemas.microsoft.com/office/powerpoint/2010/main" val="2180187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当使用</a:t>
            </a:r>
            <a:r>
              <a:rPr lang="en-US" altLang="zh-CN" dirty="0" smtClean="0">
                <a:latin typeface="Times New Roman" panose="02020603050405020304" pitchFamily="18" charset="0"/>
                <a:ea typeface="SimSun" panose="02010600030101010101" pitchFamily="2" charset="-122"/>
              </a:rPr>
              <a:t>C/C++</a:t>
            </a:r>
            <a:r>
              <a:rPr lang="zh-CN" altLang="en-US" dirty="0" smtClean="0">
                <a:latin typeface="Times New Roman" panose="02020603050405020304" pitchFamily="18" charset="0"/>
                <a:ea typeface="SimSun" panose="02010600030101010101" pitchFamily="2" charset="-122"/>
              </a:rPr>
              <a:t>设计跨平台应用程序的时候，你可能受缺少静态大小的类型之苦。</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比如，一个</a:t>
            </a:r>
            <a:r>
              <a:rPr lang="en-US" altLang="zh-CN" dirty="0" err="1" smtClean="0">
                <a:latin typeface="Times New Roman" panose="02020603050405020304" pitchFamily="18" charset="0"/>
                <a:ea typeface="SimSun" panose="02010600030101010101" pitchFamily="2" charset="-122"/>
              </a:rPr>
              <a:t>int</a:t>
            </a:r>
            <a:r>
              <a:rPr lang="zh-CN" altLang="en-US" dirty="0" smtClean="0">
                <a:latin typeface="Times New Roman" panose="02020603050405020304" pitchFamily="18" charset="0"/>
                <a:ea typeface="SimSun" panose="02010600030101010101" pitchFamily="2" charset="-122"/>
              </a:rPr>
              <a:t>可以是</a:t>
            </a:r>
            <a:r>
              <a:rPr lang="en-US" altLang="zh-CN" dirty="0" smtClean="0">
                <a:latin typeface="Times New Roman" panose="02020603050405020304" pitchFamily="18" charset="0"/>
                <a:ea typeface="SimSun" panose="02010600030101010101" pitchFamily="2" charset="-122"/>
              </a:rPr>
              <a:t>16-64</a:t>
            </a:r>
            <a:r>
              <a:rPr lang="zh-CN" altLang="en-US" dirty="0" smtClean="0">
                <a:latin typeface="Times New Roman" panose="02020603050405020304" pitchFamily="18" charset="0"/>
                <a:ea typeface="SimSun" panose="02010600030101010101" pitchFamily="2" charset="-122"/>
              </a:rPr>
              <a:t>位的任何一个，或更多。这取决于主机</a:t>
            </a:r>
            <a:r>
              <a:rPr lang="en-US" altLang="zh-CN" dirty="0" smtClean="0">
                <a:latin typeface="Times New Roman" panose="02020603050405020304" pitchFamily="18" charset="0"/>
                <a:ea typeface="SimSun" panose="02010600030101010101" pitchFamily="2" charset="-122"/>
              </a:rPr>
              <a:t>CPU</a:t>
            </a:r>
            <a:r>
              <a:rPr lang="zh-CN" altLang="en-US" dirty="0" smtClean="0">
                <a:latin typeface="Times New Roman" panose="02020603050405020304" pitchFamily="18" charset="0"/>
                <a:ea typeface="SimSun" panose="02010600030101010101" pitchFamily="2" charset="-122"/>
              </a:rPr>
              <a:t>架构，所使用的电脑等等。</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在一些跨平台情形中这是不可接受的。比如在读取一个由不同宽度的字段值组成的文件头的时候。</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35</a:t>
            </a:fld>
            <a:endParaRPr lang="zh-CN" altLang="en-US"/>
          </a:p>
        </p:txBody>
      </p:sp>
    </p:spTree>
    <p:extLst>
      <p:ext uri="{BB962C8B-B14F-4D97-AF65-F5344CB8AC3E}">
        <p14:creationId xmlns:p14="http://schemas.microsoft.com/office/powerpoint/2010/main" val="1219250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要补救不严谨的类型大小的问题，</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声明了一系列类型。在适当的时候要确保使用它们。图片从</a:t>
            </a:r>
            <a:r>
              <a:rPr lang="en-US" altLang="zh-CN" dirty="0" smtClean="0">
                <a:latin typeface="Times New Roman" panose="02020603050405020304" pitchFamily="18" charset="0"/>
                <a:ea typeface="SimSun" panose="02010600030101010101" pitchFamily="2" charset="-122"/>
              </a:rPr>
              <a:t>ia32</a:t>
            </a:r>
            <a:r>
              <a:rPr lang="zh-CN" altLang="en-US" dirty="0" smtClean="0">
                <a:latin typeface="Times New Roman" panose="02020603050405020304" pitchFamily="18" charset="0"/>
                <a:ea typeface="SimSun" panose="02010600030101010101" pitchFamily="2" charset="-122"/>
              </a:rPr>
              <a:t>到</a:t>
            </a:r>
            <a:r>
              <a:rPr lang="en-US" altLang="zh-CN" dirty="0" smtClean="0">
                <a:latin typeface="Times New Roman" panose="02020603050405020304" pitchFamily="18" charset="0"/>
                <a:ea typeface="SimSun" panose="02010600030101010101" pitchFamily="2" charset="-122"/>
              </a:rPr>
              <a:t>ia64 – </a:t>
            </a:r>
            <a:r>
              <a:rPr lang="zh-CN" altLang="en-US" dirty="0" smtClean="0">
                <a:latin typeface="Times New Roman" panose="02020603050405020304" pitchFamily="18" charset="0"/>
                <a:ea typeface="SimSun" panose="02010600030101010101" pitchFamily="2" charset="-122"/>
              </a:rPr>
              <a:t>使用正确的</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类型真的很有帮助。</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en-US" altLang="zh-CN" dirty="0" smtClean="0">
                <a:latin typeface="Times New Roman" panose="02020603050405020304" pitchFamily="18" charset="0"/>
                <a:ea typeface="SimSun" panose="02010600030101010101" pitchFamily="2" charset="-122"/>
              </a:rPr>
              <a:t>u</a:t>
            </a:r>
            <a:r>
              <a:rPr lang="zh-CN" altLang="en-US" dirty="0" smtClean="0">
                <a:latin typeface="Times New Roman" panose="02020603050405020304" pitchFamily="18" charset="0"/>
                <a:ea typeface="SimSun" panose="02010600030101010101" pitchFamily="2" charset="-122"/>
              </a:rPr>
              <a:t>前缀表示</a:t>
            </a:r>
            <a:r>
              <a:rPr lang="en-US" altLang="zh-CN" dirty="0" smtClean="0">
                <a:latin typeface="Times New Roman" panose="02020603050405020304" pitchFamily="18" charset="0"/>
                <a:ea typeface="SimSun" panose="02010600030101010101" pitchFamily="2" charset="-122"/>
              </a:rPr>
              <a:t>unsigned</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en-US" altLang="zh-CN" dirty="0" err="1" smtClean="0">
                <a:latin typeface="Times New Roman" panose="02020603050405020304" pitchFamily="18" charset="0"/>
                <a:ea typeface="SimSun" panose="02010600030101010101" pitchFamily="2" charset="-122"/>
              </a:rPr>
              <a:t>quintptr</a:t>
            </a:r>
            <a:r>
              <a:rPr lang="en-US" altLang="zh-CN" dirty="0" smtClean="0">
                <a:latin typeface="Times New Roman" panose="02020603050405020304" pitchFamily="18" charset="0"/>
                <a:ea typeface="SimSun" panose="02010600030101010101" pitchFamily="2" charset="-122"/>
              </a:rPr>
              <a:t> / </a:t>
            </a:r>
            <a:r>
              <a:rPr lang="en-US" altLang="zh-CN" dirty="0" err="1" smtClean="0">
                <a:latin typeface="Times New Roman" panose="02020603050405020304" pitchFamily="18" charset="0"/>
                <a:ea typeface="SimSun" panose="02010600030101010101" pitchFamily="2" charset="-122"/>
              </a:rPr>
              <a:t>qptrdiff</a:t>
            </a:r>
            <a:r>
              <a:rPr lang="zh-CN" altLang="en-US" dirty="0" smtClean="0">
                <a:latin typeface="Times New Roman" panose="02020603050405020304" pitchFamily="18" charset="0"/>
                <a:ea typeface="SimSun" panose="02010600030101010101" pitchFamily="2" charset="-122"/>
              </a:rPr>
              <a:t>可以用来把指针和指针差别表示成整型（比如在</a:t>
            </a:r>
            <a:r>
              <a:rPr lang="en-US" altLang="zh-CN" dirty="0" smtClean="0">
                <a:latin typeface="Times New Roman" panose="02020603050405020304" pitchFamily="18" charset="0"/>
                <a:ea typeface="SimSun" panose="02010600030101010101" pitchFamily="2" charset="-122"/>
              </a:rPr>
              <a:t>hash</a:t>
            </a:r>
            <a:r>
              <a:rPr lang="zh-CN" altLang="en-US" dirty="0" smtClean="0">
                <a:latin typeface="Times New Roman" panose="02020603050405020304" pitchFamily="18" charset="0"/>
                <a:ea typeface="SimSun" panose="02010600030101010101" pitchFamily="2" charset="-122"/>
              </a:rPr>
              <a:t>的时候）。整型在</a:t>
            </a:r>
            <a:r>
              <a:rPr lang="en-US" altLang="zh-CN" dirty="0" smtClean="0">
                <a:latin typeface="Times New Roman" panose="02020603050405020304" pitchFamily="18" charset="0"/>
                <a:ea typeface="SimSun" panose="02010600030101010101" pitchFamily="2" charset="-122"/>
              </a:rPr>
              <a:t>32</a:t>
            </a:r>
            <a:r>
              <a:rPr lang="zh-CN" altLang="en-US" dirty="0" smtClean="0">
                <a:latin typeface="Times New Roman" panose="02020603050405020304" pitchFamily="18" charset="0"/>
                <a:ea typeface="SimSun" panose="02010600030101010101" pitchFamily="2" charset="-122"/>
              </a:rPr>
              <a:t>位系统是</a:t>
            </a:r>
            <a:r>
              <a:rPr lang="en-US" altLang="zh-CN" dirty="0" smtClean="0">
                <a:latin typeface="Times New Roman" panose="02020603050405020304" pitchFamily="18" charset="0"/>
                <a:ea typeface="SimSun" panose="02010600030101010101" pitchFamily="2" charset="-122"/>
              </a:rPr>
              <a:t>4</a:t>
            </a:r>
            <a:r>
              <a:rPr lang="zh-CN" altLang="en-US" dirty="0" smtClean="0">
                <a:latin typeface="Times New Roman" panose="02020603050405020304" pitchFamily="18" charset="0"/>
                <a:ea typeface="SimSun" panose="02010600030101010101" pitchFamily="2" charset="-122"/>
              </a:rPr>
              <a:t>字节，在</a:t>
            </a:r>
            <a:r>
              <a:rPr lang="en-US" altLang="zh-CN" dirty="0" smtClean="0">
                <a:latin typeface="Times New Roman" panose="02020603050405020304" pitchFamily="18" charset="0"/>
                <a:ea typeface="SimSun" panose="02010600030101010101" pitchFamily="2" charset="-122"/>
              </a:rPr>
              <a:t>64</a:t>
            </a:r>
            <a:r>
              <a:rPr lang="zh-CN" altLang="en-US" dirty="0" smtClean="0">
                <a:latin typeface="Times New Roman" panose="02020603050405020304" pitchFamily="18" charset="0"/>
                <a:ea typeface="SimSun" panose="02010600030101010101" pitchFamily="2" charset="-122"/>
              </a:rPr>
              <a:t>位系统是</a:t>
            </a:r>
            <a:r>
              <a:rPr lang="en-US" altLang="zh-CN" dirty="0" smtClean="0">
                <a:latin typeface="Times New Roman" panose="02020603050405020304" pitchFamily="18" charset="0"/>
                <a:ea typeface="SimSun" panose="02010600030101010101" pitchFamily="2" charset="-122"/>
              </a:rPr>
              <a:t>8</a:t>
            </a:r>
            <a:r>
              <a:rPr lang="zh-CN" altLang="en-US" dirty="0" smtClean="0">
                <a:latin typeface="Times New Roman" panose="02020603050405020304" pitchFamily="18" charset="0"/>
                <a:ea typeface="SimSun" panose="02010600030101010101" pitchFamily="2" charset="-122"/>
              </a:rPr>
              <a:t>字节。</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en-US" altLang="zh-CN" dirty="0" err="1" smtClean="0">
                <a:latin typeface="Times New Roman" panose="02020603050405020304" pitchFamily="18" charset="0"/>
                <a:ea typeface="SimSun" panose="02010600030101010101" pitchFamily="2" charset="-122"/>
              </a:rPr>
              <a:t>qreal</a:t>
            </a:r>
            <a:r>
              <a:rPr lang="zh-CN" altLang="en-US" dirty="0" smtClean="0">
                <a:latin typeface="Times New Roman" panose="02020603050405020304" pitchFamily="18" charset="0"/>
                <a:ea typeface="SimSun" panose="02010600030101010101" pitchFamily="2" charset="-122"/>
              </a:rPr>
              <a:t>在所有系统中都是的快速的实（浮点）类型。而</a:t>
            </a:r>
            <a:r>
              <a:rPr lang="en-US" altLang="zh-CN" dirty="0" smtClean="0">
                <a:latin typeface="Times New Roman" panose="02020603050405020304" pitchFamily="18" charset="0"/>
                <a:ea typeface="SimSun" panose="02010600030101010101" pitchFamily="2" charset="-122"/>
              </a:rPr>
              <a:t>double</a:t>
            </a:r>
            <a:r>
              <a:rPr lang="zh-CN" altLang="en-US" dirty="0" smtClean="0">
                <a:latin typeface="Times New Roman" panose="02020603050405020304" pitchFamily="18" charset="0"/>
                <a:ea typeface="SimSun" panose="02010600030101010101" pitchFamily="2" charset="-122"/>
              </a:rPr>
              <a:t>就是在除</a:t>
            </a:r>
            <a:r>
              <a:rPr lang="en-US" altLang="zh-CN" dirty="0" smtClean="0">
                <a:latin typeface="Times New Roman" panose="02020603050405020304" pitchFamily="18" charset="0"/>
                <a:ea typeface="SimSun" panose="02010600030101010101" pitchFamily="2" charset="-122"/>
              </a:rPr>
              <a:t>ARM</a:t>
            </a:r>
            <a:r>
              <a:rPr lang="zh-CN" altLang="en-US" dirty="0" smtClean="0">
                <a:latin typeface="Times New Roman" panose="02020603050405020304" pitchFamily="18" charset="0"/>
                <a:ea typeface="SimSun" panose="02010600030101010101" pitchFamily="2" charset="-122"/>
              </a:rPr>
              <a:t>外的所有系统，</a:t>
            </a:r>
            <a:r>
              <a:rPr lang="en-US" altLang="zh-CN" dirty="0" smtClean="0">
                <a:latin typeface="Times New Roman" panose="02020603050405020304" pitchFamily="18" charset="0"/>
                <a:ea typeface="SimSun" panose="02010600030101010101" pitchFamily="2" charset="-122"/>
              </a:rPr>
              <a:t>ARM</a:t>
            </a:r>
            <a:r>
              <a:rPr lang="zh-CN" altLang="en-US" dirty="0" smtClean="0">
                <a:latin typeface="Times New Roman" panose="02020603050405020304" pitchFamily="18" charset="0"/>
                <a:ea typeface="SimSun" panose="02010600030101010101" pitchFamily="2" charset="-122"/>
              </a:rPr>
              <a:t>中浮点比较快。</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36</a:t>
            </a:fld>
            <a:endParaRPr lang="zh-CN" altLang="en-US"/>
          </a:p>
        </p:txBody>
      </p:sp>
    </p:spTree>
    <p:extLst>
      <p:ext uri="{BB962C8B-B14F-4D97-AF65-F5344CB8AC3E}">
        <p14:creationId xmlns:p14="http://schemas.microsoft.com/office/powerpoint/2010/main" val="860495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并不止整型和指针这些基本类型。该框架是围绕一整套复杂值类型来建立的。</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所有这些都是跨平台和最优化的，所以你使用它们的时候不需要担心。</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37</a:t>
            </a:fld>
            <a:endParaRPr lang="zh-CN" altLang="en-US"/>
          </a:p>
        </p:txBody>
      </p:sp>
    </p:spTree>
    <p:extLst>
      <p:ext uri="{BB962C8B-B14F-4D97-AF65-F5344CB8AC3E}">
        <p14:creationId xmlns:p14="http://schemas.microsoft.com/office/powerpoint/2010/main" val="1496571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QVariant类是可以持有任何其他类型的值的一个类型。</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你可以把QVariant看作一个智能联合。这个类有许多不可能通过一个联合来实现的属性。</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这个类可以扩展到支持新的类型。不单是你的类型，还有其他</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类型。</a:t>
            </a:r>
            <a:r>
              <a:rPr lang="en-US" altLang="zh-CN" dirty="0" err="1" smtClean="0">
                <a:latin typeface="Times New Roman" panose="02020603050405020304" pitchFamily="18" charset="0"/>
                <a:ea typeface="SimSun" panose="02010600030101010101" pitchFamily="2" charset="-122"/>
              </a:rPr>
              <a:t>QVariant</a:t>
            </a:r>
            <a:r>
              <a:rPr lang="zh-CN" altLang="en-US" dirty="0" smtClean="0">
                <a:latin typeface="Times New Roman" panose="02020603050405020304" pitchFamily="18" charset="0"/>
                <a:ea typeface="SimSun" panose="02010600030101010101" pitchFamily="2" charset="-122"/>
              </a:rPr>
              <a:t>类属于</a:t>
            </a:r>
            <a:r>
              <a:rPr lang="en-US" altLang="zh-CN" dirty="0" err="1" smtClean="0">
                <a:latin typeface="Times New Roman" panose="02020603050405020304" pitchFamily="18" charset="0"/>
                <a:ea typeface="SimSun" panose="02010600030101010101" pitchFamily="2" charset="-122"/>
              </a:rPr>
              <a:t>QtCore</a:t>
            </a:r>
            <a:r>
              <a:rPr lang="zh-CN" altLang="en-US" dirty="0" smtClean="0">
                <a:latin typeface="Times New Roman" panose="02020603050405020304" pitchFamily="18" charset="0"/>
                <a:ea typeface="SimSun" panose="02010600030101010101" pitchFamily="2" charset="-122"/>
              </a:rPr>
              <a:t>模块，而许多类型（比如</a:t>
            </a:r>
            <a:r>
              <a:rPr lang="en-US" altLang="zh-CN" dirty="0" err="1" smtClean="0">
                <a:latin typeface="Times New Roman" panose="02020603050405020304" pitchFamily="18" charset="0"/>
                <a:ea typeface="SimSun" panose="02010600030101010101" pitchFamily="2" charset="-122"/>
              </a:rPr>
              <a:t>QColor</a:t>
            </a:r>
            <a:r>
              <a:rPr lang="zh-CN" altLang="en-US" dirty="0" smtClean="0">
                <a:latin typeface="Times New Roman" panose="02020603050405020304" pitchFamily="18" charset="0"/>
                <a:ea typeface="SimSun" panose="02010600030101010101" pitchFamily="2" charset="-122"/>
              </a:rPr>
              <a:t>）属于</a:t>
            </a:r>
            <a:r>
              <a:rPr lang="en-US" altLang="zh-CN" dirty="0" err="1" smtClean="0">
                <a:latin typeface="Times New Roman" panose="02020603050405020304" pitchFamily="18" charset="0"/>
                <a:ea typeface="SimSun" panose="02010600030101010101" pitchFamily="2" charset="-122"/>
              </a:rPr>
              <a:t>QtGui</a:t>
            </a:r>
            <a:r>
              <a:rPr lang="zh-CN" altLang="en-US" dirty="0" smtClean="0">
                <a:latin typeface="Times New Roman" panose="02020603050405020304" pitchFamily="18" charset="0"/>
                <a:ea typeface="SimSun" panose="02010600030101010101" pitchFamily="2" charset="-122"/>
              </a:rPr>
              <a:t>。这意味着</a:t>
            </a:r>
            <a:r>
              <a:rPr lang="en-US" altLang="zh-CN" dirty="0" err="1" smtClean="0">
                <a:latin typeface="Times New Roman" panose="02020603050405020304" pitchFamily="18" charset="0"/>
                <a:ea typeface="SimSun" panose="02010600030101010101" pitchFamily="2" charset="-122"/>
              </a:rPr>
              <a:t>QtGui</a:t>
            </a:r>
            <a:r>
              <a:rPr lang="zh-CN" altLang="en-US" dirty="0" smtClean="0">
                <a:latin typeface="Times New Roman" panose="02020603050405020304" pitchFamily="18" charset="0"/>
                <a:ea typeface="SimSun" panose="02010600030101010101" pitchFamily="2" charset="-122"/>
              </a:rPr>
              <a:t>必须注册类型“</a:t>
            </a:r>
            <a:r>
              <a:rPr lang="en-US" altLang="zh-CN" dirty="0" smtClean="0">
                <a:latin typeface="Times New Roman" panose="02020603050405020304" pitchFamily="18" charset="0"/>
                <a:ea typeface="SimSun" panose="02010600030101010101" pitchFamily="2" charset="-122"/>
              </a:rPr>
              <a:t>live”</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38</a:t>
            </a:fld>
            <a:endParaRPr lang="zh-CN" altLang="en-US"/>
          </a:p>
        </p:txBody>
      </p:sp>
    </p:spTree>
    <p:extLst>
      <p:ext uri="{BB962C8B-B14F-4D97-AF65-F5344CB8AC3E}">
        <p14:creationId xmlns:p14="http://schemas.microsoft.com/office/powerpoint/2010/main" val="1131528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当以基本核心类型的方式使用</a:t>
            </a:r>
            <a:r>
              <a:rPr lang="en-US" altLang="zh-CN" dirty="0" err="1" smtClean="0">
                <a:latin typeface="Times New Roman" panose="02020603050405020304" pitchFamily="18" charset="0"/>
                <a:ea typeface="SimSun" panose="02010600030101010101" pitchFamily="2" charset="-122"/>
              </a:rPr>
              <a:t>QVariant</a:t>
            </a:r>
            <a:r>
              <a:rPr lang="zh-CN" altLang="en-US" dirty="0" smtClean="0">
                <a:latin typeface="Times New Roman" panose="02020603050405020304" pitchFamily="18" charset="0"/>
                <a:ea typeface="SimSun" panose="02010600030101010101" pitchFamily="2" charset="-122"/>
              </a:rPr>
              <a:t>的时候，你只需把值传递给</a:t>
            </a:r>
            <a:r>
              <a:rPr lang="en-US" altLang="zh-CN" dirty="0" err="1" smtClean="0">
                <a:latin typeface="Times New Roman" panose="02020603050405020304" pitchFamily="18" charset="0"/>
                <a:ea typeface="SimSun" panose="02010600030101010101" pitchFamily="2" charset="-122"/>
              </a:rPr>
              <a:t>QVariant</a:t>
            </a:r>
            <a:r>
              <a:rPr lang="zh-CN" altLang="en-US" dirty="0" smtClean="0">
                <a:latin typeface="Times New Roman" panose="02020603050405020304" pitchFamily="18" charset="0"/>
                <a:ea typeface="SimSun" panose="02010600030101010101" pitchFamily="2" charset="-122"/>
              </a:rPr>
              <a:t>的构造函数或使用</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操作符指定它的值。 </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为再次提取值，使用toInt，toString等函数。</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对于非</a:t>
            </a:r>
            <a:r>
              <a:rPr lang="en-US" altLang="zh-CN" dirty="0" err="1" smtClean="0">
                <a:latin typeface="Times New Roman" panose="02020603050405020304" pitchFamily="18" charset="0"/>
                <a:ea typeface="SimSun" panose="02010600030101010101" pitchFamily="2" charset="-122"/>
              </a:rPr>
              <a:t>QtCore</a:t>
            </a:r>
            <a:r>
              <a:rPr lang="zh-CN" altLang="en-US" dirty="0" smtClean="0">
                <a:latin typeface="Times New Roman" panose="02020603050405020304" pitchFamily="18" charset="0"/>
                <a:ea typeface="SimSun" panose="02010600030101010101" pitchFamily="2" charset="-122"/>
              </a:rPr>
              <a:t>类型，使用</a:t>
            </a:r>
            <a:r>
              <a:rPr lang="en-US" altLang="zh-CN" dirty="0" err="1" smtClean="0">
                <a:latin typeface="Times New Roman" panose="02020603050405020304" pitchFamily="18" charset="0"/>
                <a:ea typeface="SimSun" panose="02010600030101010101" pitchFamily="2" charset="-122"/>
              </a:rPr>
              <a:t>setValue</a:t>
            </a:r>
            <a:r>
              <a:rPr lang="zh-CN" altLang="en-US" dirty="0" smtClean="0">
                <a:latin typeface="Times New Roman" panose="02020603050405020304" pitchFamily="18" charset="0"/>
                <a:ea typeface="SimSun" panose="02010600030101010101" pitchFamily="2" charset="-122"/>
              </a:rPr>
              <a:t>函数去设定，并用模板</a:t>
            </a:r>
            <a:r>
              <a:rPr lang="en-US" altLang="zh-CN" dirty="0" smtClean="0">
                <a:latin typeface="Times New Roman" panose="02020603050405020304" pitchFamily="18" charset="0"/>
                <a:ea typeface="SimSun" panose="02010600030101010101" pitchFamily="2" charset="-122"/>
              </a:rPr>
              <a:t>value&lt;T&gt;</a:t>
            </a:r>
            <a:r>
              <a:rPr lang="zh-CN" altLang="en-US" dirty="0" smtClean="0">
                <a:latin typeface="Times New Roman" panose="02020603050405020304" pitchFamily="18" charset="0"/>
                <a:ea typeface="SimSun" panose="02010600030101010101" pitchFamily="2" charset="-122"/>
              </a:rPr>
              <a:t>函数去提取。</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如果不能实现转换（比如从</a:t>
            </a:r>
            <a:r>
              <a:rPr lang="en-US" altLang="zh-CN" dirty="0" smtClean="0">
                <a:latin typeface="Times New Roman" panose="02020603050405020304" pitchFamily="18" charset="0"/>
                <a:ea typeface="SimSun" panose="02010600030101010101" pitchFamily="2" charset="-122"/>
              </a:rPr>
              <a:t>color</a:t>
            </a:r>
            <a:r>
              <a:rPr lang="zh-CN" altLang="en-US" dirty="0" smtClean="0">
                <a:latin typeface="Times New Roman" panose="02020603050405020304" pitchFamily="18" charset="0"/>
                <a:ea typeface="SimSun" panose="02010600030101010101" pitchFamily="2" charset="-122"/>
              </a:rPr>
              <a:t>到</a:t>
            </a:r>
            <a:r>
              <a:rPr lang="en-US" altLang="zh-CN" dirty="0" err="1" smtClean="0">
                <a:latin typeface="Times New Roman" panose="02020603050405020304" pitchFamily="18" charset="0"/>
                <a:ea typeface="SimSun" panose="02010600030101010101" pitchFamily="2" charset="-122"/>
              </a:rPr>
              <a:t>int</a:t>
            </a:r>
            <a:r>
              <a:rPr lang="zh-CN" altLang="en-US" dirty="0" smtClean="0">
                <a:latin typeface="Times New Roman" panose="02020603050405020304" pitchFamily="18" charset="0"/>
                <a:ea typeface="SimSun" panose="02010600030101010101" pitchFamily="2" charset="-122"/>
              </a:rPr>
              <a:t>，从</a:t>
            </a:r>
            <a:r>
              <a:rPr lang="en-US" altLang="zh-CN" dirty="0" smtClean="0">
                <a:latin typeface="Times New Roman" panose="02020603050405020304" pitchFamily="18" charset="0"/>
                <a:ea typeface="SimSun" panose="02010600030101010101" pitchFamily="2" charset="-122"/>
              </a:rPr>
              <a:t>string</a:t>
            </a:r>
            <a:r>
              <a:rPr lang="zh-CN" altLang="en-US" dirty="0" smtClean="0">
                <a:latin typeface="Times New Roman" panose="02020603050405020304" pitchFamily="18" charset="0"/>
                <a:ea typeface="SimSun" panose="02010600030101010101" pitchFamily="2" charset="-122"/>
              </a:rPr>
              <a:t>到</a:t>
            </a:r>
            <a:r>
              <a:rPr lang="en-US" altLang="zh-CN" dirty="0" err="1" smtClean="0">
                <a:latin typeface="Times New Roman" panose="02020603050405020304" pitchFamily="18" charset="0"/>
                <a:ea typeface="SimSun" panose="02010600030101010101" pitchFamily="2" charset="-122"/>
              </a:rPr>
              <a:t>int</a:t>
            </a:r>
            <a:r>
              <a:rPr lang="zh-CN" altLang="en-US" dirty="0" smtClean="0">
                <a:latin typeface="Times New Roman" panose="02020603050405020304" pitchFamily="18" charset="0"/>
                <a:ea typeface="SimSun" panose="02010600030101010101" pitchFamily="2" charset="-122"/>
              </a:rPr>
              <a:t>等等），返回值就是一个非初始化的对象，比如QString()，int()，QColor().。</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39</a:t>
            </a:fld>
            <a:endParaRPr lang="zh-CN" altLang="en-US"/>
          </a:p>
        </p:txBody>
      </p:sp>
    </p:spTree>
    <p:extLst>
      <p:ext uri="{BB962C8B-B14F-4D97-AF65-F5344CB8AC3E}">
        <p14:creationId xmlns:p14="http://schemas.microsoft.com/office/powerpoint/2010/main" val="3277709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为了示范如何把一个非平凡的自定义类型集成到</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，我们会察看</a:t>
            </a:r>
            <a:r>
              <a:rPr lang="en-US" altLang="zh-CN" dirty="0" smtClean="0">
                <a:latin typeface="Times New Roman" panose="02020603050405020304" pitchFamily="18" charset="0"/>
                <a:ea typeface="SimSun" panose="02010600030101010101" pitchFamily="2" charset="-122"/>
              </a:rPr>
              <a:t>Person</a:t>
            </a:r>
            <a:r>
              <a:rPr lang="zh-CN" altLang="en-US" dirty="0" smtClean="0">
                <a:latin typeface="Times New Roman" panose="02020603050405020304" pitchFamily="18" charset="0"/>
                <a:ea typeface="SimSun" panose="02010600030101010101" pitchFamily="2" charset="-122"/>
              </a:rPr>
              <a:t>类。</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它不是继承自</a:t>
            </a:r>
            <a:r>
              <a:rPr lang="en-US" altLang="zh-CN" dirty="0" err="1" smtClean="0">
                <a:latin typeface="Times New Roman" panose="02020603050405020304" pitchFamily="18" charset="0"/>
                <a:ea typeface="SimSun" panose="02010600030101010101" pitchFamily="2" charset="-122"/>
              </a:rPr>
              <a:t>QObiect</a:t>
            </a:r>
            <a:r>
              <a:rPr lang="zh-CN" altLang="en-US" dirty="0" smtClean="0">
                <a:latin typeface="Times New Roman" panose="02020603050405020304" pitchFamily="18" charset="0"/>
                <a:ea typeface="SimSun" panose="02010600030101010101" pitchFamily="2" charset="-122"/>
              </a:rPr>
              <a:t>，所以它是一个值，不是一个个体。它有“属性”（引号标记它们不是</a:t>
            </a:r>
            <a:r>
              <a:rPr lang="en-US" altLang="zh-CN" dirty="0" err="1" smtClean="0">
                <a:latin typeface="Times New Roman" panose="02020603050405020304" pitchFamily="18" charset="0"/>
                <a:ea typeface="SimSun" panose="02010600030101010101" pitchFamily="2" charset="-122"/>
              </a:rPr>
              <a:t>QObject</a:t>
            </a:r>
            <a:r>
              <a:rPr lang="zh-CN" altLang="en-US" dirty="0" smtClean="0">
                <a:latin typeface="Times New Roman" panose="02020603050405020304" pitchFamily="18" charset="0"/>
                <a:ea typeface="SimSun" panose="02010600030101010101" pitchFamily="2" charset="-122"/>
              </a:rPr>
              <a:t>属性）</a:t>
            </a:r>
            <a:r>
              <a:rPr lang="en-US" altLang="zh-CN" dirty="0" smtClean="0">
                <a:latin typeface="Times New Roman" panose="02020603050405020304" pitchFamily="18" charset="0"/>
                <a:ea typeface="SimSun" panose="02010600030101010101" pitchFamily="2" charset="-122"/>
              </a:rPr>
              <a:t>age</a:t>
            </a:r>
            <a:r>
              <a:rPr lang="zh-CN" altLang="en-US" dirty="0" smtClean="0">
                <a:latin typeface="Times New Roman" panose="02020603050405020304" pitchFamily="18" charset="0"/>
                <a:ea typeface="SimSun" panose="02010600030101010101" pitchFamily="2" charset="-122"/>
              </a:rPr>
              <a:t>和</a:t>
            </a:r>
            <a:r>
              <a:rPr lang="en-US" altLang="zh-CN" dirty="0" smtClean="0">
                <a:latin typeface="Times New Roman" panose="02020603050405020304" pitchFamily="18" charset="0"/>
                <a:ea typeface="SimSun" panose="02010600030101010101" pitchFamily="2" charset="-122"/>
              </a:rPr>
              <a:t>name</a:t>
            </a:r>
            <a:r>
              <a:rPr lang="zh-CN" altLang="en-US" dirty="0" smtClean="0">
                <a:latin typeface="Times New Roman" panose="02020603050405020304" pitchFamily="18" charset="0"/>
                <a:ea typeface="SimSun" panose="02010600030101010101" pitchFamily="2" charset="-122"/>
              </a:rPr>
              <a:t>，以及一个函数叫</a:t>
            </a:r>
            <a:r>
              <a:rPr lang="en-US" altLang="zh-CN" dirty="0" err="1" smtClean="0">
                <a:latin typeface="Times New Roman" panose="02020603050405020304" pitchFamily="18" charset="0"/>
                <a:ea typeface="SimSun" panose="02010600030101010101" pitchFamily="2" charset="-122"/>
              </a:rPr>
              <a:t>isValid</a:t>
            </a:r>
            <a:r>
              <a:rPr lang="zh-CN" altLang="en-US" dirty="0" smtClean="0">
                <a:latin typeface="Times New Roman" panose="02020603050405020304" pitchFamily="18" charset="0"/>
                <a:ea typeface="SimSun" panose="02010600030101010101" pitchFamily="2" charset="-122"/>
              </a:rPr>
              <a:t>用于判断对象是否被初始化为一个有效值。</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40</a:t>
            </a:fld>
            <a:endParaRPr lang="zh-CN" altLang="en-US"/>
          </a:p>
        </p:txBody>
      </p:sp>
    </p:spTree>
    <p:extLst>
      <p:ext uri="{BB962C8B-B14F-4D97-AF65-F5344CB8AC3E}">
        <p14:creationId xmlns:p14="http://schemas.microsoft.com/office/powerpoint/2010/main" val="4292452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QStringBuilder</a:t>
            </a:r>
            <a:r>
              <a:rPr lang="zh-CN" altLang="en-US" sz="1200" dirty="0" smtClean="0">
                <a:latin typeface="Arial" panose="020B0604020202020204" pitchFamily="34" charset="0"/>
                <a:ea typeface="SimSun" panose="02010600030101010101" pitchFamily="2" charset="-122"/>
              </a:rPr>
              <a:t>类在使用</a:t>
            </a:r>
            <a:r>
              <a:rPr lang="en-US" altLang="zh-CN" sz="1200" dirty="0" smtClean="0">
                <a:latin typeface="Arial" panose="020B0604020202020204" pitchFamily="34" charset="0"/>
                <a:ea typeface="SimSun" panose="02010600030101010101" pitchFamily="2" charset="-122"/>
              </a:rPr>
              <a:t>%</a:t>
            </a:r>
            <a:r>
              <a:rPr lang="zh-CN" altLang="en-US" sz="1200" dirty="0" smtClean="0">
                <a:latin typeface="Arial" panose="020B0604020202020204" pitchFamily="34" charset="0"/>
                <a:ea typeface="SimSun" panose="02010600030101010101" pitchFamily="2" charset="-122"/>
              </a:rPr>
              <a:t>操作符用于连接字符串的时候其作用。除了使用</a:t>
            </a:r>
            <a:r>
              <a:rPr lang="en-US" altLang="zh-CN" sz="1200" dirty="0" smtClean="0">
                <a:latin typeface="Arial" panose="020B0604020202020204" pitchFamily="34" charset="0"/>
                <a:ea typeface="SimSun" panose="02010600030101010101" pitchFamily="2" charset="-122"/>
              </a:rPr>
              <a:t>%</a:t>
            </a:r>
            <a:r>
              <a:rPr lang="zh-CN" altLang="en-US" sz="1200" dirty="0" smtClean="0">
                <a:latin typeface="Arial" panose="020B0604020202020204" pitchFamily="34" charset="0"/>
                <a:ea typeface="SimSun" panose="02010600030101010101" pitchFamily="2" charset="-122"/>
              </a:rPr>
              <a:t>操作符，你不需要用其他方式实例化或调用它。</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QStringBuilder</a:t>
            </a:r>
            <a:r>
              <a:rPr lang="zh-CN" altLang="en-US" sz="1200" dirty="0" smtClean="0">
                <a:latin typeface="Arial" panose="020B0604020202020204" pitchFamily="34" charset="0"/>
                <a:ea typeface="SimSun" panose="02010600030101010101" pitchFamily="2" charset="-122"/>
              </a:rPr>
              <a:t>类一次性构造结果字符串。这意味着重点是一次性建立字符串，而不是分许多小步建立（比如，</a:t>
            </a:r>
            <a:r>
              <a:rPr lang="en-US" altLang="zh-CN" sz="1200" dirty="0" smtClean="0">
                <a:latin typeface="Arial" panose="020B0604020202020204" pitchFamily="34" charset="0"/>
                <a:ea typeface="SimSun" panose="02010600030101010101" pitchFamily="2" charset="-122"/>
              </a:rPr>
              <a:t>temp</a:t>
            </a:r>
            <a:r>
              <a:rPr lang="zh-CN" altLang="en-US" sz="1200" dirty="0" smtClean="0">
                <a:latin typeface="Arial" panose="020B0604020202020204" pitchFamily="34" charset="0"/>
                <a:ea typeface="SimSun" panose="02010600030101010101" pitchFamily="2" charset="-122"/>
              </a:rPr>
              <a:t>被再三地赋值）。</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i="1" dirty="0" smtClean="0">
                <a:latin typeface="Arial" panose="020B0604020202020204" pitchFamily="34" charset="0"/>
                <a:ea typeface="SimSun" panose="02010600030101010101" pitchFamily="2" charset="-122"/>
              </a:rPr>
              <a:t>待续</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a:t>
            </a:fld>
            <a:endParaRPr lang="zh-CN" altLang="en-US"/>
          </a:p>
        </p:txBody>
      </p:sp>
    </p:spTree>
    <p:extLst>
      <p:ext uri="{BB962C8B-B14F-4D97-AF65-F5344CB8AC3E}">
        <p14:creationId xmlns:p14="http://schemas.microsoft.com/office/powerpoint/2010/main" val="42179564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如果我们尝试通过一个QVariant来传递</a:t>
            </a:r>
            <a:r>
              <a:rPr lang="en-US" altLang="zh-CN" dirty="0" smtClean="0">
                <a:latin typeface="Times New Roman" panose="02020603050405020304" pitchFamily="18" charset="0"/>
                <a:ea typeface="SimSun" panose="02010600030101010101" pitchFamily="2" charset="-122"/>
              </a:rPr>
              <a:t>Person</a:t>
            </a:r>
            <a:r>
              <a:rPr lang="zh-CN" altLang="en-US" dirty="0" smtClean="0">
                <a:latin typeface="Times New Roman" panose="02020603050405020304" pitchFamily="18" charset="0"/>
                <a:ea typeface="SimSun" panose="02010600030101010101" pitchFamily="2" charset="-122"/>
              </a:rPr>
              <a:t>对象，我们对得到一个编译时错误。</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该错误抱怨这个类型并不是</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元类型下部结构的一部分。</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添加Q_DECLARE_METATYPE宏到头文件解决这个问题。</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41</a:t>
            </a:fld>
            <a:endParaRPr lang="zh-CN" altLang="en-US"/>
          </a:p>
        </p:txBody>
      </p:sp>
    </p:spTree>
    <p:extLst>
      <p:ext uri="{BB962C8B-B14F-4D97-AF65-F5344CB8AC3E}">
        <p14:creationId xmlns:p14="http://schemas.microsoft.com/office/powerpoint/2010/main" val="2854122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当类型被添加到元类型系统，我们可以会同QVariant对象使用它。</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添加到元类型系统的类的需求是：</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它需要一个默认构造函数（不带任何参数）</a:t>
            </a:r>
          </a:p>
          <a:p>
            <a:r>
              <a:rPr lang="zh-CN" altLang="en-US" dirty="0" smtClean="0">
                <a:latin typeface="Times New Roman" panose="02020603050405020304" pitchFamily="18" charset="0"/>
                <a:ea typeface="SimSun" panose="02010600030101010101" pitchFamily="2" charset="-122"/>
              </a:rPr>
              <a:t>它需要一个公有的拷贝构造函数</a:t>
            </a:r>
          </a:p>
          <a:p>
            <a:r>
              <a:rPr lang="zh-CN" altLang="en-US" dirty="0" smtClean="0">
                <a:latin typeface="Times New Roman" panose="02020603050405020304" pitchFamily="18" charset="0"/>
                <a:ea typeface="SimSun" panose="02010600030101010101" pitchFamily="2" charset="-122"/>
              </a:rPr>
              <a:t>它需要一个公有的析构函数（对Person而言是隐式的）</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42</a:t>
            </a:fld>
            <a:endParaRPr lang="zh-CN" altLang="en-US"/>
          </a:p>
        </p:txBody>
      </p:sp>
    </p:spTree>
    <p:extLst>
      <p:ext uri="{BB962C8B-B14F-4D97-AF65-F5344CB8AC3E}">
        <p14:creationId xmlns:p14="http://schemas.microsoft.com/office/powerpoint/2010/main" val="1004127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当我们尝试以信号和槽的方式使用类的时候，它不会为直接（在一个线程内部）连接工作。</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但是，一旦我们走出那个范围并使用非阻塞队列连接（你可以在QObject文档中读到更多连接类型细节），它就会中断并给出一个运行时错误信息。</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这恶错误信息甚至告诉我们如何修正问题。用</a:t>
            </a:r>
            <a:r>
              <a:rPr lang="en-US" altLang="zh-CN" dirty="0" err="1" smtClean="0">
                <a:latin typeface="Times New Roman" panose="02020603050405020304" pitchFamily="18" charset="0"/>
                <a:ea typeface="SimSun" panose="02010600030101010101" pitchFamily="2" charset="-122"/>
              </a:rPr>
              <a:t>qRegisterMetaType</a:t>
            </a:r>
            <a:r>
              <a:rPr lang="zh-CN" altLang="en-US" dirty="0" smtClean="0">
                <a:latin typeface="Times New Roman" panose="02020603050405020304" pitchFamily="18" charset="0"/>
                <a:ea typeface="SimSun" panose="02010600030101010101" pitchFamily="2" charset="-122"/>
              </a:rPr>
              <a:t>注册</a:t>
            </a:r>
            <a:r>
              <a:rPr lang="en-US" altLang="zh-CN" dirty="0" smtClean="0">
                <a:latin typeface="Times New Roman" panose="02020603050405020304" pitchFamily="18" charset="0"/>
                <a:ea typeface="SimSun" panose="02010600030101010101" pitchFamily="2" charset="-122"/>
              </a:rPr>
              <a:t>Person</a:t>
            </a:r>
            <a:r>
              <a:rPr lang="zh-CN" altLang="en-US" dirty="0" smtClean="0">
                <a:latin typeface="Times New Roman" panose="02020603050405020304" pitchFamily="18" charset="0"/>
                <a:ea typeface="SimSun" panose="02010600030101010101" pitchFamily="2" charset="-122"/>
              </a:rPr>
              <a:t>类型。</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43</a:t>
            </a:fld>
            <a:endParaRPr lang="zh-CN" altLang="en-US"/>
          </a:p>
        </p:txBody>
      </p:sp>
    </p:spTree>
    <p:extLst>
      <p:ext uri="{BB962C8B-B14F-4D97-AF65-F5344CB8AC3E}">
        <p14:creationId xmlns:p14="http://schemas.microsoft.com/office/powerpoint/2010/main" val="19476243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ea typeface="SimSun" panose="02010600030101010101" pitchFamily="2" charset="-122"/>
              </a:rPr>
              <a:t>向主函数（或者另一个合适位置）添加一个qRegisterMetaType调用以补救类可以通过信号和槽在线程之间传递的情况。</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44</a:t>
            </a:fld>
            <a:endParaRPr lang="zh-CN" altLang="en-US"/>
          </a:p>
        </p:txBody>
      </p:sp>
    </p:spTree>
    <p:extLst>
      <p:ext uri="{BB962C8B-B14F-4D97-AF65-F5344CB8AC3E}">
        <p14:creationId xmlns:p14="http://schemas.microsoft.com/office/powerpoint/2010/main" val="38888176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一个完全不一样，但仍然相关的跨平台问题是文件处理。</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方式上的相关是指数据类型的序列化天生是平台依赖的（考虑字节序，类型大小等等）。</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但是在你开始写一个文件的时候，你需要找到它。这样做留下了大量问题。</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45</a:t>
            </a:fld>
            <a:endParaRPr lang="zh-CN" altLang="en-US"/>
          </a:p>
        </p:txBody>
      </p:sp>
    </p:spTree>
    <p:extLst>
      <p:ext uri="{BB962C8B-B14F-4D97-AF65-F5344CB8AC3E}">
        <p14:creationId xmlns:p14="http://schemas.microsoft.com/office/powerpoint/2010/main" val="2057175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latin typeface="Times New Roman" panose="02020603050405020304" pitchFamily="18" charset="0"/>
                <a:ea typeface="SimSun" panose="02010600030101010101" pitchFamily="2" charset="-122"/>
              </a:rPr>
              <a:t>QDir</a:t>
            </a:r>
            <a:r>
              <a:rPr lang="zh-CN" altLang="en-US" dirty="0" smtClean="0">
                <a:latin typeface="Times New Roman" panose="02020603050405020304" pitchFamily="18" charset="0"/>
                <a:ea typeface="SimSun" panose="02010600030101010101" pitchFamily="2" charset="-122"/>
              </a:rPr>
              <a:t>类以跨平台方式处理路径，同时了解多种文件的标准位置，如用户文档，临时文件等等。</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46</a:t>
            </a:fld>
            <a:endParaRPr lang="zh-CN" altLang="en-US"/>
          </a:p>
        </p:txBody>
      </p:sp>
    </p:spTree>
    <p:extLst>
      <p:ext uri="{BB962C8B-B14F-4D97-AF65-F5344CB8AC3E}">
        <p14:creationId xmlns:p14="http://schemas.microsoft.com/office/powerpoint/2010/main" val="22262820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使用</a:t>
            </a:r>
            <a:r>
              <a:rPr lang="en-US" altLang="zh-CN" dirty="0" err="1" smtClean="0">
                <a:latin typeface="Times New Roman" panose="02020603050405020304" pitchFamily="18" charset="0"/>
                <a:ea typeface="SimSun" panose="02010600030101010101" pitchFamily="2" charset="-122"/>
              </a:rPr>
              <a:t>QDir</a:t>
            </a:r>
            <a:r>
              <a:rPr lang="zh-CN" altLang="en-US" dirty="0" smtClean="0">
                <a:latin typeface="Times New Roman" panose="02020603050405020304" pitchFamily="18" charset="0"/>
                <a:ea typeface="SimSun" panose="02010600030101010101" pitchFamily="2" charset="-122"/>
              </a:rPr>
              <a:t>类的entryInfoList函数，你可以找到关于所谈及的目录的内容的信息。</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你可以进行过滤以取回一列文件，或目录。可读文件，隐藏文件等等。</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47</a:t>
            </a:fld>
            <a:endParaRPr lang="zh-CN" altLang="en-US"/>
          </a:p>
        </p:txBody>
      </p:sp>
    </p:spTree>
    <p:extLst>
      <p:ext uri="{BB962C8B-B14F-4D97-AF65-F5344CB8AC3E}">
        <p14:creationId xmlns:p14="http://schemas.microsoft.com/office/powerpoint/2010/main" val="1697117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你也可以指定列表按哪个顺序排序以及你希望目录在开头还是末尾。</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48</a:t>
            </a:fld>
            <a:endParaRPr lang="zh-CN" altLang="en-US"/>
          </a:p>
        </p:txBody>
      </p:sp>
    </p:spTree>
    <p:extLst>
      <p:ext uri="{BB962C8B-B14F-4D97-AF65-F5344CB8AC3E}">
        <p14:creationId xmlns:p14="http://schemas.microsoft.com/office/powerpoint/2010/main" val="37315188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ea typeface="SimSun" panose="02010600030101010101" pitchFamily="2" charset="-122"/>
              </a:rPr>
              <a:t>除了对诸如is-this-file-executable，is-this-a-directory的属性进行过滤，你也可以过滤名字。</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49</a:t>
            </a:fld>
            <a:endParaRPr lang="zh-CN" altLang="en-US"/>
          </a:p>
        </p:txBody>
      </p:sp>
    </p:spTree>
    <p:extLst>
      <p:ext uri="{BB962C8B-B14F-4D97-AF65-F5344CB8AC3E}">
        <p14:creationId xmlns:p14="http://schemas.microsoft.com/office/powerpoint/2010/main" val="23853469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每一个文件和目录都可以用一个</a:t>
            </a:r>
            <a:r>
              <a:rPr lang="en-US" altLang="zh-CN" dirty="0" err="1" smtClean="0">
                <a:latin typeface="Times New Roman" panose="02020603050405020304" pitchFamily="18" charset="0"/>
                <a:ea typeface="SimSun" panose="02010600030101010101" pitchFamily="2" charset="-122"/>
              </a:rPr>
              <a:t>QFileInfo</a:t>
            </a:r>
            <a:r>
              <a:rPr lang="zh-CN" altLang="en-US" dirty="0" smtClean="0">
                <a:latin typeface="Times New Roman" panose="02020603050405020304" pitchFamily="18" charset="0"/>
                <a:ea typeface="SimSun" panose="02010600030101010101" pitchFamily="2" charset="-122"/>
              </a:rPr>
              <a:t>对象表示。这就是你调用</a:t>
            </a:r>
            <a:r>
              <a:rPr lang="en-US" altLang="zh-CN" dirty="0" err="1" smtClean="0">
                <a:latin typeface="Times New Roman" panose="02020603050405020304" pitchFamily="18" charset="0"/>
                <a:ea typeface="SimSun" panose="02010600030101010101" pitchFamily="2" charset="-122"/>
              </a:rPr>
              <a:t>QDir</a:t>
            </a:r>
            <a:r>
              <a:rPr lang="en-US" altLang="zh-CN" dirty="0" smtClean="0">
                <a:latin typeface="Times New Roman" panose="02020603050405020304" pitchFamily="18" charset="0"/>
                <a:ea typeface="SimSun" panose="02010600030101010101" pitchFamily="2" charset="-122"/>
              </a:rPr>
              <a:t>::</a:t>
            </a:r>
            <a:r>
              <a:rPr lang="en-US" altLang="zh-CN" dirty="0" err="1" smtClean="0">
                <a:latin typeface="Times New Roman" panose="02020603050405020304" pitchFamily="18" charset="0"/>
                <a:ea typeface="SimSun" panose="02010600030101010101" pitchFamily="2" charset="-122"/>
              </a:rPr>
              <a:t>entryInfoList</a:t>
            </a:r>
            <a:r>
              <a:rPr lang="zh-CN" altLang="en-US" dirty="0" smtClean="0">
                <a:latin typeface="Times New Roman" panose="02020603050405020304" pitchFamily="18" charset="0"/>
                <a:ea typeface="SimSun" panose="02010600030101010101" pitchFamily="2" charset="-122"/>
              </a:rPr>
              <a:t>时的所得。</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QFileInfo对象可以告诉你关于所谈及的文件信息。</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（注意文件名各部分的名字。同时path / absolutePath是两个函数）</a:t>
            </a: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50</a:t>
            </a:fld>
            <a:endParaRPr lang="zh-CN" altLang="en-US"/>
          </a:p>
        </p:txBody>
      </p:sp>
    </p:spTree>
    <p:extLst>
      <p:ext uri="{BB962C8B-B14F-4D97-AF65-F5344CB8AC3E}">
        <p14:creationId xmlns:p14="http://schemas.microsoft.com/office/powerpoint/2010/main" val="5266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arg</a:t>
            </a:r>
            <a:r>
              <a:rPr lang="zh-CN" altLang="en-US" sz="1200" dirty="0" smtClean="0">
                <a:latin typeface="Arial" panose="020B0604020202020204" pitchFamily="34" charset="0"/>
                <a:ea typeface="SimSun" panose="02010600030101010101" pitchFamily="2" charset="-122"/>
              </a:rPr>
              <a:t>方法用来替换字符串中的百分数。</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你可以简单地替换</a:t>
            </a:r>
            <a:r>
              <a:rPr lang="en-US" altLang="zh-CN" sz="1200" dirty="0" smtClean="0">
                <a:latin typeface="Arial" panose="020B0604020202020204" pitchFamily="34" charset="0"/>
                <a:ea typeface="SimSun" panose="02010600030101010101" pitchFamily="2" charset="-122"/>
              </a:rPr>
              <a:t>%1</a:t>
            </a:r>
            <a:r>
              <a:rPr lang="zh-CN" altLang="en-US" sz="1200" dirty="0" smtClean="0">
                <a:latin typeface="Arial" panose="020B0604020202020204" pitchFamily="34" charset="0"/>
                <a:ea typeface="SimSun" panose="02010600030101010101" pitchFamily="2" charset="-122"/>
              </a:rPr>
              <a:t>，</a:t>
            </a:r>
            <a:r>
              <a:rPr lang="en-US" altLang="zh-CN" sz="1200" dirty="0" smtClean="0">
                <a:latin typeface="Arial" panose="020B0604020202020204" pitchFamily="34" charset="0"/>
                <a:ea typeface="SimSun" panose="02010600030101010101" pitchFamily="2" charset="-122"/>
              </a:rPr>
              <a:t>%2</a:t>
            </a:r>
            <a:r>
              <a:rPr lang="zh-CN" altLang="en-US" sz="1200" dirty="0" smtClean="0">
                <a:latin typeface="Arial" panose="020B0604020202020204" pitchFamily="34" charset="0"/>
                <a:ea typeface="SimSun" panose="02010600030101010101" pitchFamily="2" charset="-122"/>
              </a:rPr>
              <a:t>等等直到</a:t>
            </a:r>
            <a:r>
              <a:rPr lang="en-US" altLang="zh-CN" sz="1200" dirty="0" smtClean="0">
                <a:latin typeface="Arial" panose="020B0604020202020204" pitchFamily="34" charset="0"/>
                <a:ea typeface="SimSun" panose="02010600030101010101" pitchFamily="2" charset="-122"/>
              </a:rPr>
              <a:t>%99</a:t>
            </a:r>
            <a:r>
              <a:rPr lang="zh-CN" altLang="en-US" sz="1200" dirty="0" smtClean="0">
                <a:latin typeface="Arial" panose="020B0604020202020204" pitchFamily="34" charset="0"/>
                <a:ea typeface="SimSun" panose="02010600030101010101" pitchFamily="2" charset="-122"/>
              </a:rPr>
              <a:t>。其工作方式很像</a:t>
            </a:r>
            <a:r>
              <a:rPr lang="en-US" altLang="zh-CN" sz="1200" dirty="0" smtClean="0">
                <a:latin typeface="Arial" panose="020B0604020202020204" pitchFamily="34" charset="0"/>
                <a:ea typeface="SimSun" panose="02010600030101010101" pitchFamily="2" charset="-122"/>
              </a:rPr>
              <a:t>+</a:t>
            </a:r>
            <a:r>
              <a:rPr lang="zh-CN" altLang="en-US" sz="1200" dirty="0" smtClean="0">
                <a:latin typeface="Arial" panose="020B0604020202020204" pitchFamily="34" charset="0"/>
                <a:ea typeface="SimSun" panose="02010600030101010101" pitchFamily="2" charset="-122"/>
              </a:rPr>
              <a:t>或字符串生成方法。</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但是，使用</a:t>
            </a:r>
            <a:r>
              <a:rPr lang="en-US" altLang="zh-CN" sz="1200" dirty="0" err="1" smtClean="0">
                <a:latin typeface="Arial" panose="020B0604020202020204" pitchFamily="34" charset="0"/>
                <a:ea typeface="SimSun" panose="02010600030101010101" pitchFamily="2" charset="-122"/>
              </a:rPr>
              <a:t>arg</a:t>
            </a:r>
            <a:r>
              <a:rPr lang="zh-CN" altLang="en-US" sz="1200" dirty="0" smtClean="0">
                <a:latin typeface="Arial" panose="020B0604020202020204" pitchFamily="34" charset="0"/>
                <a:ea typeface="SimSun" panose="02010600030101010101" pitchFamily="2" charset="-122"/>
              </a:rPr>
              <a:t>你可以格式化插入的字符。</a:t>
            </a:r>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6</a:t>
            </a:fld>
            <a:endParaRPr lang="zh-CN" altLang="en-US"/>
          </a:p>
        </p:txBody>
      </p:sp>
    </p:spTree>
    <p:extLst>
      <p:ext uri="{BB962C8B-B14F-4D97-AF65-F5344CB8AC3E}">
        <p14:creationId xmlns:p14="http://schemas.microsoft.com/office/powerpoint/2010/main" val="19391984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当你已经找到一个文件，或者决定一个文件名，你可以用</a:t>
            </a:r>
            <a:r>
              <a:rPr lang="en-US" altLang="zh-CN" dirty="0" err="1" smtClean="0">
                <a:latin typeface="Times New Roman" panose="02020603050405020304" pitchFamily="18" charset="0"/>
                <a:ea typeface="SimSun" panose="02010600030101010101" pitchFamily="2" charset="-122"/>
              </a:rPr>
              <a:t>QFile</a:t>
            </a:r>
            <a:r>
              <a:rPr lang="zh-CN" altLang="en-US" dirty="0" smtClean="0">
                <a:latin typeface="Times New Roman" panose="02020603050405020304" pitchFamily="18" charset="0"/>
                <a:ea typeface="SimSun" panose="02010600030101010101" pitchFamily="2" charset="-122"/>
              </a:rPr>
              <a:t>对象打开文件。</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你使用</a:t>
            </a:r>
            <a:r>
              <a:rPr lang="en-US" altLang="zh-CN" dirty="0" smtClean="0">
                <a:latin typeface="Times New Roman" panose="02020603050405020304" pitchFamily="18" charset="0"/>
                <a:ea typeface="SimSun" panose="02010600030101010101" pitchFamily="2" charset="-122"/>
              </a:rPr>
              <a:t>open</a:t>
            </a:r>
            <a:r>
              <a:rPr lang="zh-CN" altLang="en-US" dirty="0" smtClean="0">
                <a:latin typeface="Times New Roman" panose="02020603050405020304" pitchFamily="18" charset="0"/>
                <a:ea typeface="SimSun" panose="02010600030101010101" pitchFamily="2" charset="-122"/>
              </a:rPr>
              <a:t>函数（指定</a:t>
            </a:r>
            <a:r>
              <a:rPr lang="en-US" altLang="zh-CN" dirty="0" err="1" smtClean="0">
                <a:latin typeface="Times New Roman" panose="02020603050405020304" pitchFamily="18" charset="0"/>
                <a:ea typeface="SimSun" panose="02010600030101010101" pitchFamily="2" charset="-122"/>
              </a:rPr>
              <a:t>ReadOnly</a:t>
            </a:r>
            <a:r>
              <a:rPr lang="zh-CN" altLang="en-US" dirty="0" smtClean="0">
                <a:latin typeface="Times New Roman" panose="02020603050405020304" pitchFamily="18" charset="0"/>
                <a:ea typeface="SimSun" panose="02010600030101010101" pitchFamily="2" charset="-122"/>
              </a:rPr>
              <a:t>，</a:t>
            </a:r>
            <a:r>
              <a:rPr lang="en-US" altLang="zh-CN" dirty="0" err="1" smtClean="0">
                <a:latin typeface="Times New Roman" panose="02020603050405020304" pitchFamily="18" charset="0"/>
                <a:ea typeface="SimSun" panose="02010600030101010101" pitchFamily="2" charset="-122"/>
              </a:rPr>
              <a:t>WriteOnly</a:t>
            </a:r>
            <a:r>
              <a:rPr lang="zh-CN" altLang="en-US" dirty="0" smtClean="0">
                <a:latin typeface="Times New Roman" panose="02020603050405020304" pitchFamily="18" charset="0"/>
                <a:ea typeface="SimSun" panose="02010600030101010101" pitchFamily="2" charset="-122"/>
              </a:rPr>
              <a:t>等等）。如果文件不能被打开，它返回</a:t>
            </a:r>
            <a:r>
              <a:rPr lang="en-US" altLang="zh-CN" dirty="0" smtClean="0">
                <a:latin typeface="Times New Roman" panose="02020603050405020304" pitchFamily="18" charset="0"/>
                <a:ea typeface="SimSun" panose="02010600030101010101" pitchFamily="2" charset="-122"/>
              </a:rPr>
              <a:t>false</a:t>
            </a:r>
            <a:r>
              <a:rPr lang="zh-CN" altLang="en-US" dirty="0" smtClean="0">
                <a:latin typeface="Times New Roman" panose="02020603050405020304" pitchFamily="18" charset="0"/>
                <a:ea typeface="SimSun" panose="02010600030101010101" pitchFamily="2" charset="-122"/>
              </a:rPr>
              <a:t>。</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然后你可以用</a:t>
            </a:r>
            <a:r>
              <a:rPr lang="en-US" altLang="zh-CN" dirty="0" err="1" smtClean="0">
                <a:latin typeface="Times New Roman" panose="02020603050405020304" pitchFamily="18" charset="0"/>
                <a:ea typeface="SimSun" panose="02010600030101010101" pitchFamily="2" charset="-122"/>
              </a:rPr>
              <a:t>readAll</a:t>
            </a:r>
            <a:r>
              <a:rPr lang="zh-CN" altLang="en-US" dirty="0" smtClean="0">
                <a:latin typeface="Times New Roman" panose="02020603050405020304" pitchFamily="18" charset="0"/>
                <a:ea typeface="SimSun" panose="02010600030101010101" pitchFamily="2" charset="-122"/>
              </a:rPr>
              <a:t>读取整个文件，或者使用</a:t>
            </a:r>
            <a:r>
              <a:rPr lang="en-US" altLang="zh-CN" dirty="0" smtClean="0">
                <a:latin typeface="Times New Roman" panose="02020603050405020304" pitchFamily="18" charset="0"/>
                <a:ea typeface="SimSun" panose="02010600030101010101" pitchFamily="2" charset="-122"/>
              </a:rPr>
              <a:t>read</a:t>
            </a:r>
            <a:r>
              <a:rPr lang="zh-CN" altLang="en-US" dirty="0" smtClean="0">
                <a:latin typeface="Times New Roman" panose="02020603050405020304" pitchFamily="18" charset="0"/>
                <a:ea typeface="SimSun" panose="02010600030101010101" pitchFamily="2" charset="-122"/>
              </a:rPr>
              <a:t>来读取一个指定量。</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文件用</a:t>
            </a:r>
            <a:r>
              <a:rPr lang="en-US" altLang="zh-CN" dirty="0" smtClean="0">
                <a:latin typeface="Times New Roman" panose="02020603050405020304" pitchFamily="18" charset="0"/>
                <a:ea typeface="SimSun" panose="02010600030101010101" pitchFamily="2" charset="-122"/>
              </a:rPr>
              <a:t>close</a:t>
            </a:r>
            <a:r>
              <a:rPr lang="zh-CN" altLang="en-US" dirty="0" smtClean="0">
                <a:latin typeface="Times New Roman" panose="02020603050405020304" pitchFamily="18" charset="0"/>
                <a:ea typeface="SimSun" panose="02010600030101010101" pitchFamily="2" charset="-122"/>
              </a:rPr>
              <a:t>函数来关闭。</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51</a:t>
            </a:fld>
            <a:endParaRPr lang="zh-CN" altLang="en-US"/>
          </a:p>
        </p:txBody>
      </p:sp>
    </p:spTree>
    <p:extLst>
      <p:ext uri="{BB962C8B-B14F-4D97-AF65-F5344CB8AC3E}">
        <p14:creationId xmlns:p14="http://schemas.microsoft.com/office/powerpoint/2010/main" val="34284340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想以WriteOnly方式打开文件，你可以使用</a:t>
            </a:r>
            <a:r>
              <a:rPr lang="en-US" altLang="zh-CN" dirty="0" smtClean="0">
                <a:latin typeface="Times New Roman" panose="02020603050405020304" pitchFamily="18" charset="0"/>
                <a:ea typeface="SimSun" panose="02010600030101010101" pitchFamily="2" charset="-122"/>
              </a:rPr>
              <a:t>write</a:t>
            </a:r>
            <a:r>
              <a:rPr lang="zh-CN" altLang="en-US" dirty="0" smtClean="0">
                <a:latin typeface="Times New Roman" panose="02020603050405020304" pitchFamily="18" charset="0"/>
                <a:ea typeface="SimSun" panose="02010600030101010101" pitchFamily="2" charset="-122"/>
              </a:rPr>
              <a:t>函数来向文件写字节。</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当打开文件的时候使用标志Append或Truncate，你可以选择数据如何被添加到文件中。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52</a:t>
            </a:fld>
            <a:endParaRPr lang="zh-CN" altLang="en-US"/>
          </a:p>
        </p:txBody>
      </p:sp>
    </p:spTree>
    <p:extLst>
      <p:ext uri="{BB962C8B-B14F-4D97-AF65-F5344CB8AC3E}">
        <p14:creationId xmlns:p14="http://schemas.microsoft.com/office/powerpoint/2010/main" val="835093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latin typeface="Times New Roman" panose="02020603050405020304" pitchFamily="18" charset="0"/>
                <a:ea typeface="SimSun" panose="02010600030101010101" pitchFamily="2" charset="-122"/>
              </a:rPr>
              <a:t>QFile</a:t>
            </a:r>
            <a:r>
              <a:rPr lang="zh-CN" altLang="en-US" dirty="0" smtClean="0">
                <a:latin typeface="Times New Roman" panose="02020603050405020304" pitchFamily="18" charset="0"/>
                <a:ea typeface="SimSun" panose="02010600030101010101" pitchFamily="2" charset="-122"/>
              </a:rPr>
              <a:t>类派生自</a:t>
            </a:r>
            <a:r>
              <a:rPr lang="en-US" altLang="zh-CN" dirty="0" err="1" smtClean="0">
                <a:latin typeface="Times New Roman" panose="02020603050405020304" pitchFamily="18" charset="0"/>
                <a:ea typeface="SimSun" panose="02010600030101010101" pitchFamily="2" charset="-122"/>
              </a:rPr>
              <a:t>QIODevice</a:t>
            </a:r>
            <a:r>
              <a:rPr lang="zh-CN" altLang="en-US" dirty="0" smtClean="0">
                <a:latin typeface="Times New Roman" panose="02020603050405020304" pitchFamily="18" charset="0"/>
                <a:ea typeface="SimSun" panose="02010600030101010101" pitchFamily="2" charset="-122"/>
              </a:rPr>
              <a:t>类。这意味着所有</a:t>
            </a:r>
            <a:r>
              <a:rPr lang="en-US" altLang="zh-CN" dirty="0" err="1" smtClean="0">
                <a:latin typeface="Times New Roman" panose="02020603050405020304" pitchFamily="18" charset="0"/>
                <a:ea typeface="SimSun" panose="02010600030101010101" pitchFamily="2" charset="-122"/>
              </a:rPr>
              <a:t>QIODevice</a:t>
            </a:r>
            <a:r>
              <a:rPr lang="zh-CN" altLang="en-US" dirty="0" smtClean="0">
                <a:latin typeface="Times New Roman" panose="02020603050405020304" pitchFamily="18" charset="0"/>
                <a:ea typeface="SimSun" panose="02010600030101010101" pitchFamily="2" charset="-122"/>
              </a:rPr>
              <a:t>诸如，内存中缓存（</a:t>
            </a:r>
            <a:r>
              <a:rPr lang="en-US" altLang="zh-CN" dirty="0" smtClean="0">
                <a:latin typeface="Times New Roman" panose="02020603050405020304" pitchFamily="18" charset="0"/>
                <a:ea typeface="SimSun" panose="02010600030101010101" pitchFamily="2" charset="-122"/>
              </a:rPr>
              <a:t>in-memory buffer</a:t>
            </a:r>
            <a:r>
              <a:rPr lang="zh-CN" altLang="en-US" dirty="0" smtClean="0">
                <a:latin typeface="Times New Roman" panose="02020603050405020304" pitchFamily="18" charset="0"/>
                <a:ea typeface="SimSun" panose="02010600030101010101" pitchFamily="2" charset="-122"/>
              </a:rPr>
              <a:t>），串口，网络套接字等等都显示同一个接口。</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QTextStream和QDataStream两个类都使用这个接口并为所有设备提供一个方便，便携的接口。 </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53</a:t>
            </a:fld>
            <a:endParaRPr lang="zh-CN" altLang="en-US"/>
          </a:p>
        </p:txBody>
      </p:sp>
    </p:spTree>
    <p:extLst>
      <p:ext uri="{BB962C8B-B14F-4D97-AF65-F5344CB8AC3E}">
        <p14:creationId xmlns:p14="http://schemas.microsoft.com/office/powerpoint/2010/main" val="29645841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通过使用流操作取代直接的写或读操作，每一个数据类型可以或多或少对自身进行序列化和反序列化。</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这使它用起来更方便 </a:t>
            </a:r>
            <a:r>
              <a:rPr lang="en-US" altLang="zh-CN" dirty="0" smtClean="0">
                <a:latin typeface="Times New Roman" panose="02020603050405020304" pitchFamily="18" charset="0"/>
                <a:ea typeface="SimSun" panose="02010600030101010101" pitchFamily="2" charset="-122"/>
              </a:rPr>
              <a:t>– </a:t>
            </a:r>
            <a:r>
              <a:rPr lang="zh-CN" altLang="en-US" dirty="0" smtClean="0">
                <a:latin typeface="Times New Roman" panose="02020603050405020304" pitchFamily="18" charset="0"/>
                <a:ea typeface="SimSun" panose="02010600030101010101" pitchFamily="2" charset="-122"/>
              </a:rPr>
              <a:t>和更具可扩展性</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提供两类的流操作 </a:t>
            </a:r>
            <a:r>
              <a:rPr lang="en-US" altLang="zh-CN" dirty="0" smtClean="0">
                <a:latin typeface="Times New Roman" panose="02020603050405020304" pitchFamily="18" charset="0"/>
                <a:ea typeface="SimSun" panose="02010600030101010101" pitchFamily="2" charset="-122"/>
              </a:rPr>
              <a:t>– </a:t>
            </a:r>
            <a:r>
              <a:rPr lang="zh-CN" altLang="en-US" dirty="0" smtClean="0">
                <a:latin typeface="Times New Roman" panose="02020603050405020304" pitchFamily="18" charset="0"/>
                <a:ea typeface="SimSun" panose="02010600030101010101" pitchFamily="2" charset="-122"/>
              </a:rPr>
              <a:t>一个是对文本文件，一个是对二进制文件。</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54</a:t>
            </a:fld>
            <a:endParaRPr lang="zh-CN" altLang="en-US"/>
          </a:p>
        </p:txBody>
      </p:sp>
    </p:spTree>
    <p:extLst>
      <p:ext uri="{BB962C8B-B14F-4D97-AF65-F5344CB8AC3E}">
        <p14:creationId xmlns:p14="http://schemas.microsoft.com/office/powerpoint/2010/main" val="33616600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QTextStream类处理文本的读和写。</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它使用编解码器去把</a:t>
            </a:r>
            <a:r>
              <a:rPr lang="en-US" altLang="zh-CN" dirty="0" smtClean="0">
                <a:latin typeface="Times New Roman" panose="02020603050405020304" pitchFamily="18" charset="0"/>
                <a:ea typeface="SimSun" panose="02010600030101010101" pitchFamily="2" charset="-122"/>
              </a:rPr>
              <a:t>Unicode</a:t>
            </a:r>
            <a:r>
              <a:rPr lang="zh-CN" altLang="en-US" dirty="0" smtClean="0">
                <a:latin typeface="Times New Roman" panose="02020603050405020304" pitchFamily="18" charset="0"/>
                <a:ea typeface="SimSun" panose="02010600030101010101" pitchFamily="2" charset="-122"/>
              </a:rPr>
              <a:t>字符串编码成合理格式。</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它也明白行，词和数的概念。</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55</a:t>
            </a:fld>
            <a:endParaRPr lang="zh-CN" altLang="en-US"/>
          </a:p>
        </p:txBody>
      </p:sp>
    </p:spTree>
    <p:extLst>
      <p:ext uri="{BB962C8B-B14F-4D97-AF65-F5344CB8AC3E}">
        <p14:creationId xmlns:p14="http://schemas.microsoft.com/office/powerpoint/2010/main" val="27862004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（演练例子）</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换行符考虑当前平台（‘\r’, ‘\n’ 或两者）</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56</a:t>
            </a:fld>
            <a:endParaRPr lang="zh-CN" altLang="en-US"/>
          </a:p>
        </p:txBody>
      </p:sp>
    </p:spTree>
    <p:extLst>
      <p:ext uri="{BB962C8B-B14F-4D97-AF65-F5344CB8AC3E}">
        <p14:creationId xmlns:p14="http://schemas.microsoft.com/office/powerpoint/2010/main" val="13790344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对于读取文本文件，你可以每次读取一行，或单词和数字。</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atEnd函数可以用来判断你是否已经达到流的末尾。</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57</a:t>
            </a:fld>
            <a:endParaRPr lang="zh-CN" altLang="en-US"/>
          </a:p>
        </p:txBody>
      </p:sp>
    </p:spTree>
    <p:extLst>
      <p:ext uri="{BB962C8B-B14F-4D97-AF65-F5344CB8AC3E}">
        <p14:creationId xmlns:p14="http://schemas.microsoft.com/office/powerpoint/2010/main" val="386028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QDataStream类用来流化二进制数据。</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它处理字节顺序，支持大多数</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类型，而且很容易扩展成支持自定义类型。</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58</a:t>
            </a:fld>
            <a:endParaRPr lang="zh-CN" altLang="en-US"/>
          </a:p>
        </p:txBody>
      </p:sp>
    </p:spTree>
    <p:extLst>
      <p:ext uri="{BB962C8B-B14F-4D97-AF65-F5344CB8AC3E}">
        <p14:creationId xmlns:p14="http://schemas.microsoft.com/office/powerpoint/2010/main" val="3530261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使用QDataStream的时候要紧记一些细节。</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版本 </a:t>
            </a:r>
            <a:r>
              <a:rPr lang="en-US" altLang="zh-CN" dirty="0" smtClean="0">
                <a:latin typeface="Times New Roman" panose="02020603050405020304" pitchFamily="18" charset="0"/>
                <a:ea typeface="SimSun" panose="02010600030101010101" pitchFamily="2" charset="-122"/>
              </a:rPr>
              <a:t>– </a:t>
            </a:r>
            <a:r>
              <a:rPr lang="zh-CN" altLang="en-US" dirty="0" smtClean="0">
                <a:latin typeface="Times New Roman" panose="02020603050405020304" pitchFamily="18" charset="0"/>
                <a:ea typeface="SimSun" panose="02010600030101010101" pitchFamily="2" charset="-122"/>
              </a:rPr>
              <a:t>你不会有任何问题，除非你更改</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版本（你最终都会这么做）</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设计你的文件格式以包含类型信息，或类似东西，使到你知道这里会有什么类型。</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字节顺序 </a:t>
            </a:r>
            <a:r>
              <a:rPr lang="en-US" altLang="zh-CN" dirty="0" smtClean="0">
                <a:latin typeface="Times New Roman" panose="02020603050405020304" pitchFamily="18" charset="0"/>
                <a:ea typeface="SimSun" panose="02010600030101010101" pitchFamily="2" charset="-122"/>
              </a:rPr>
              <a:t>– </a:t>
            </a:r>
            <a:r>
              <a:rPr lang="zh-CN" altLang="en-US" dirty="0" smtClean="0">
                <a:latin typeface="Times New Roman" panose="02020603050405020304" pitchFamily="18" charset="0"/>
                <a:ea typeface="SimSun" panose="02010600030101010101" pitchFamily="2" charset="-122"/>
              </a:rPr>
              <a:t>特别是读取其他文件类型的时候。这可以用</a:t>
            </a:r>
            <a:r>
              <a:rPr lang="en-US" altLang="zh-CN" dirty="0" err="1" smtClean="0">
                <a:latin typeface="Times New Roman" panose="02020603050405020304" pitchFamily="18" charset="0"/>
                <a:ea typeface="SimSun" panose="02010600030101010101" pitchFamily="2" charset="-122"/>
              </a:rPr>
              <a:t>setByteOrder</a:t>
            </a:r>
            <a:r>
              <a:rPr lang="zh-CN" altLang="en-US" dirty="0" smtClean="0">
                <a:latin typeface="Times New Roman" panose="02020603050405020304" pitchFamily="18" charset="0"/>
                <a:ea typeface="SimSun" panose="02010600030101010101" pitchFamily="2" charset="-122"/>
              </a:rPr>
              <a:t>轻易处理，但仍然很重要。</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59</a:t>
            </a:fld>
            <a:endParaRPr lang="zh-CN" altLang="en-US"/>
          </a:p>
        </p:txBody>
      </p:sp>
    </p:spTree>
    <p:extLst>
      <p:ext uri="{BB962C8B-B14F-4D97-AF65-F5344CB8AC3E}">
        <p14:creationId xmlns:p14="http://schemas.microsoft.com/office/powerpoint/2010/main" val="19238052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为了能够流化自定义类型，如</a:t>
            </a:r>
            <a:r>
              <a:rPr lang="en-US" altLang="zh-CN" dirty="0" smtClean="0">
                <a:latin typeface="Times New Roman" panose="02020603050405020304" pitchFamily="18" charset="0"/>
                <a:ea typeface="SimSun" panose="02010600030101010101" pitchFamily="2" charset="-122"/>
              </a:rPr>
              <a:t>Person</a:t>
            </a:r>
            <a:r>
              <a:rPr lang="zh-CN" altLang="en-US" dirty="0" smtClean="0">
                <a:latin typeface="Times New Roman" panose="02020603050405020304" pitchFamily="18" charset="0"/>
                <a:ea typeface="SimSun" panose="02010600030101010101" pitchFamily="2" charset="-122"/>
              </a:rPr>
              <a:t>，你只需要创建</a:t>
            </a:r>
            <a:r>
              <a:rPr lang="en-US" altLang="zh-CN" dirty="0" smtClean="0">
                <a:latin typeface="Times New Roman" panose="02020603050405020304" pitchFamily="18" charset="0"/>
                <a:ea typeface="SimSun" panose="02010600030101010101" pitchFamily="2" charset="-122"/>
              </a:rPr>
              <a:t>&lt;&lt;</a:t>
            </a:r>
            <a:r>
              <a:rPr lang="zh-CN" altLang="en-US" dirty="0" smtClean="0">
                <a:latin typeface="Times New Roman" panose="02020603050405020304" pitchFamily="18" charset="0"/>
                <a:ea typeface="SimSun" panose="02010600030101010101" pitchFamily="2" charset="-122"/>
              </a:rPr>
              <a:t>和</a:t>
            </a:r>
            <a:r>
              <a:rPr lang="en-US" altLang="zh-CN" dirty="0" smtClean="0">
                <a:latin typeface="Times New Roman" panose="02020603050405020304" pitchFamily="18" charset="0"/>
                <a:ea typeface="SimSun" panose="02010600030101010101" pitchFamily="2" charset="-122"/>
              </a:rPr>
              <a:t>&gt;&gt;</a:t>
            </a:r>
            <a:r>
              <a:rPr lang="zh-CN" altLang="en-US" dirty="0" smtClean="0">
                <a:latin typeface="Times New Roman" panose="02020603050405020304" pitchFamily="18" charset="0"/>
                <a:ea typeface="SimSun" panose="02010600030101010101" pitchFamily="2" charset="-122"/>
              </a:rPr>
              <a:t>操作符。</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（演练例子）</a:t>
            </a: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待续</a:t>
            </a:r>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61</a:t>
            </a:fld>
            <a:endParaRPr lang="zh-CN" altLang="en-US"/>
          </a:p>
        </p:txBody>
      </p:sp>
    </p:spTree>
    <p:extLst>
      <p:ext uri="{BB962C8B-B14F-4D97-AF65-F5344CB8AC3E}">
        <p14:creationId xmlns:p14="http://schemas.microsoft.com/office/powerpoint/2010/main" val="375774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QString</a:t>
            </a:r>
            <a:r>
              <a:rPr lang="zh-CN" altLang="en-US" sz="1200" dirty="0" smtClean="0">
                <a:latin typeface="Arial" panose="020B0604020202020204" pitchFamily="34" charset="0"/>
                <a:ea typeface="SimSun" panose="02010600030101010101" pitchFamily="2" charset="-122"/>
              </a:rPr>
              <a:t>提供</a:t>
            </a:r>
            <a:r>
              <a:rPr lang="en-US" altLang="ja-JP" sz="1200" dirty="0" smtClean="0">
                <a:latin typeface="Arial" panose="020B0604020202020204" pitchFamily="34" charset="0"/>
                <a:ea typeface="SimSun" panose="02010600030101010101" pitchFamily="2" charset="-122"/>
              </a:rPr>
              <a:t>left</a:t>
            </a:r>
            <a:r>
              <a:rPr lang="zh-CN" altLang="en-US" sz="1200" dirty="0" smtClean="0">
                <a:latin typeface="Arial" panose="020B0604020202020204" pitchFamily="34" charset="0"/>
                <a:ea typeface="SimSun" panose="02010600030101010101" pitchFamily="2" charset="-122"/>
              </a:rPr>
              <a:t>，</a:t>
            </a:r>
            <a:r>
              <a:rPr lang="en-US" altLang="ja-JP" sz="1200" dirty="0" smtClean="0">
                <a:latin typeface="Arial" panose="020B0604020202020204" pitchFamily="34" charset="0"/>
                <a:ea typeface="SimSun" panose="02010600030101010101" pitchFamily="2" charset="-122"/>
              </a:rPr>
              <a:t>right</a:t>
            </a:r>
            <a:r>
              <a:rPr lang="zh-CN" altLang="en-US" sz="1200" dirty="0" smtClean="0">
                <a:latin typeface="Arial" panose="020B0604020202020204" pitchFamily="34" charset="0"/>
                <a:ea typeface="SimSun" panose="02010600030101010101" pitchFamily="2" charset="-122"/>
              </a:rPr>
              <a:t>和</a:t>
            </a:r>
            <a:r>
              <a:rPr lang="en-US" altLang="ja-JP" sz="1200" dirty="0" smtClean="0">
                <a:latin typeface="Arial" panose="020B0604020202020204" pitchFamily="34" charset="0"/>
                <a:ea typeface="SimSun" panose="02010600030101010101" pitchFamily="2" charset="-122"/>
              </a:rPr>
              <a:t>mid</a:t>
            </a:r>
            <a:r>
              <a:rPr lang="zh-CN" altLang="en-US" sz="1200" dirty="0" smtClean="0">
                <a:latin typeface="Arial" panose="020B0604020202020204" pitchFamily="34" charset="0"/>
                <a:ea typeface="SimSun" panose="02010600030101010101" pitchFamily="2" charset="-122"/>
              </a:rPr>
              <a:t>等函数。</a:t>
            </a: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smtClean="0">
                <a:latin typeface="Arial" panose="020B0604020202020204" pitchFamily="34" charset="0"/>
                <a:ea typeface="SimSun" panose="02010600030101010101" pitchFamily="2" charset="-122"/>
              </a:rPr>
              <a:t>left</a:t>
            </a:r>
            <a:r>
              <a:rPr lang="zh-CN" altLang="en-US" sz="1200" dirty="0" smtClean="0">
                <a:latin typeface="Arial" panose="020B0604020202020204" pitchFamily="34" charset="0"/>
                <a:ea typeface="SimSun" panose="02010600030101010101" pitchFamily="2" charset="-122"/>
              </a:rPr>
              <a:t>从左边取</a:t>
            </a:r>
            <a:r>
              <a:rPr lang="en-US" altLang="zh-CN" sz="1200" dirty="0" err="1" smtClean="0">
                <a:latin typeface="Arial" panose="020B0604020202020204" pitchFamily="34" charset="0"/>
                <a:ea typeface="SimSun" panose="02010600030101010101" pitchFamily="2" charset="-122"/>
              </a:rPr>
              <a:t>nn</a:t>
            </a:r>
            <a:r>
              <a:rPr lang="zh-CN" altLang="en-US" sz="1200" dirty="0" smtClean="0">
                <a:latin typeface="Arial" panose="020B0604020202020204" pitchFamily="34" charset="0"/>
                <a:ea typeface="SimSun" panose="02010600030101010101" pitchFamily="2" charset="-122"/>
              </a:rPr>
              <a:t>个字符，</a:t>
            </a:r>
            <a:r>
              <a:rPr lang="en-US" altLang="zh-CN" sz="1200" dirty="0" smtClean="0">
                <a:latin typeface="Arial" panose="020B0604020202020204" pitchFamily="34" charset="0"/>
                <a:ea typeface="SimSun" panose="02010600030101010101" pitchFamily="2" charset="-122"/>
              </a:rPr>
              <a:t>right</a:t>
            </a:r>
            <a:r>
              <a:rPr lang="zh-CN" altLang="en-US" sz="1200" dirty="0" smtClean="0">
                <a:latin typeface="Arial" panose="020B0604020202020204" pitchFamily="34" charset="0"/>
                <a:ea typeface="SimSun" panose="02010600030101010101" pitchFamily="2" charset="-122"/>
              </a:rPr>
              <a:t>从右边，而</a:t>
            </a:r>
            <a:r>
              <a:rPr lang="en-US" altLang="zh-CN" sz="1200" dirty="0" smtClean="0">
                <a:latin typeface="Arial" panose="020B0604020202020204" pitchFamily="34" charset="0"/>
                <a:ea typeface="SimSun" panose="02010600030101010101" pitchFamily="2" charset="-122"/>
              </a:rPr>
              <a:t>mid</a:t>
            </a:r>
            <a:r>
              <a:rPr lang="zh-CN" altLang="en-US" sz="1200" dirty="0" smtClean="0">
                <a:latin typeface="Arial" panose="020B0604020202020204" pitchFamily="34" charset="0"/>
                <a:ea typeface="SimSun" panose="02010600030101010101" pitchFamily="2" charset="-122"/>
              </a:rPr>
              <a:t>从字符串里的任意位置取</a:t>
            </a:r>
            <a:r>
              <a:rPr lang="en-US" altLang="zh-CN" sz="1200" dirty="0" err="1" smtClean="0">
                <a:latin typeface="Arial" panose="020B0604020202020204" pitchFamily="34" charset="0"/>
                <a:ea typeface="SimSun" panose="02010600030101010101" pitchFamily="2" charset="-122"/>
              </a:rPr>
              <a:t>nn</a:t>
            </a:r>
            <a:r>
              <a:rPr lang="zh-CN" altLang="en-US" sz="1200" dirty="0" smtClean="0">
                <a:latin typeface="Arial" panose="020B0604020202020204" pitchFamily="34" charset="0"/>
                <a:ea typeface="SimSun" panose="02010600030101010101" pitchFamily="2" charset="-122"/>
              </a:rPr>
              <a:t>个字符。</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smtClean="0">
                <a:latin typeface="Arial" panose="020B0604020202020204" pitchFamily="34" charset="0"/>
                <a:ea typeface="SimSun" panose="02010600030101010101" pitchFamily="2" charset="-122"/>
              </a:rPr>
              <a:t>mid</a:t>
            </a:r>
            <a:r>
              <a:rPr lang="zh-CN" altLang="en-US" sz="1200" dirty="0" smtClean="0">
                <a:latin typeface="Arial" panose="020B0604020202020204" pitchFamily="34" charset="0"/>
                <a:ea typeface="SimSun" panose="02010600030101010101" pitchFamily="2" charset="-122"/>
              </a:rPr>
              <a:t>的一个便捷的特性是，如果不给出长度，它将取走字符串的剩余部分。就是说，它像</a:t>
            </a:r>
            <a:r>
              <a:rPr lang="en-US" altLang="zh-CN" sz="1200" dirty="0" smtClean="0">
                <a:latin typeface="Arial" panose="020B0604020202020204" pitchFamily="34" charset="0"/>
                <a:ea typeface="SimSun" panose="02010600030101010101" pitchFamily="2" charset="-122"/>
              </a:rPr>
              <a:t>right</a:t>
            </a:r>
            <a:r>
              <a:rPr lang="zh-CN" altLang="en-US" sz="1200" dirty="0" smtClean="0">
                <a:latin typeface="Arial" panose="020B0604020202020204" pitchFamily="34" charset="0"/>
                <a:ea typeface="SimSun" panose="02010600030101010101" pitchFamily="2" charset="-122"/>
              </a:rPr>
              <a:t>一样工作，但是从左边计算开始点。</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要在字符串内部替换单词，可以使用</a:t>
            </a:r>
            <a:r>
              <a:rPr lang="en-US" altLang="zh-CN" sz="1200" dirty="0" smtClean="0">
                <a:latin typeface="Arial" panose="020B0604020202020204" pitchFamily="34" charset="0"/>
                <a:ea typeface="SimSun" panose="02010600030101010101" pitchFamily="2" charset="-122"/>
              </a:rPr>
              <a:t>replace</a:t>
            </a:r>
            <a:r>
              <a:rPr lang="zh-CN" altLang="en-US" sz="1200" dirty="0" smtClean="0">
                <a:latin typeface="Arial" panose="020B0604020202020204" pitchFamily="34" charset="0"/>
                <a:ea typeface="SimSun" panose="02010600030101010101" pitchFamily="2" charset="-122"/>
              </a:rPr>
              <a:t>函数。</a:t>
            </a:r>
            <a:endParaRPr lang="en-US" altLang="zh-CN" sz="1200" dirty="0" smtClean="0">
              <a:latin typeface="Arial" panose="020B0604020202020204" pitchFamily="34" charset="0"/>
              <a:ea typeface="SimSun" panose="02010600030101010101" pitchFamily="2" charset="-122"/>
            </a:endParaRP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7</a:t>
            </a:fld>
            <a:endParaRPr lang="zh-CN" altLang="en-US"/>
          </a:p>
        </p:txBody>
      </p:sp>
    </p:spTree>
    <p:extLst>
      <p:ext uri="{BB962C8B-B14F-4D97-AF65-F5344CB8AC3E}">
        <p14:creationId xmlns:p14="http://schemas.microsoft.com/office/powerpoint/2010/main" val="38874392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流化持有自定义类型如</a:t>
            </a:r>
            <a:r>
              <a:rPr lang="en-US" altLang="zh-CN" dirty="0" smtClean="0">
                <a:latin typeface="Times New Roman" panose="02020603050405020304" pitchFamily="18" charset="0"/>
                <a:ea typeface="SimSun" panose="02010600030101010101" pitchFamily="2" charset="-122"/>
              </a:rPr>
              <a:t>Person</a:t>
            </a:r>
            <a:r>
              <a:rPr lang="zh-CN" altLang="en-US" dirty="0" smtClean="0">
                <a:latin typeface="Times New Roman" panose="02020603050405020304" pitchFamily="18" charset="0"/>
                <a:ea typeface="SimSun" panose="02010600030101010101" pitchFamily="2" charset="-122"/>
              </a:rPr>
              <a:t>的</a:t>
            </a:r>
            <a:r>
              <a:rPr lang="en-US" altLang="zh-CN" dirty="0" err="1" smtClean="0">
                <a:latin typeface="Times New Roman" panose="02020603050405020304" pitchFamily="18" charset="0"/>
                <a:ea typeface="SimSun" panose="02010600030101010101" pitchFamily="2" charset="-122"/>
              </a:rPr>
              <a:t>QVariant</a:t>
            </a:r>
            <a:r>
              <a:rPr lang="zh-CN" altLang="en-US" dirty="0" smtClean="0">
                <a:latin typeface="Times New Roman" panose="02020603050405020304" pitchFamily="18" charset="0"/>
                <a:ea typeface="SimSun" panose="02010600030101010101" pitchFamily="2" charset="-122"/>
              </a:rPr>
              <a:t>对象是可以的。为使这生效，自定义类型必须用</a:t>
            </a:r>
            <a:r>
              <a:rPr lang="en-US" altLang="zh-CN" dirty="0" err="1" smtClean="0">
                <a:latin typeface="Times New Roman" panose="02020603050405020304" pitchFamily="18" charset="0"/>
                <a:ea typeface="SimSun" panose="02010600030101010101" pitchFamily="2" charset="-122"/>
              </a:rPr>
              <a:t>qRegisterMetaTypeStreamOperators</a:t>
            </a:r>
            <a:r>
              <a:rPr lang="zh-CN" altLang="en-US" dirty="0" smtClean="0">
                <a:latin typeface="Times New Roman" panose="02020603050405020304" pitchFamily="18" charset="0"/>
                <a:ea typeface="SimSun" panose="02010600030101010101" pitchFamily="2" charset="-122"/>
              </a:rPr>
              <a:t>进行注册。</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在结果数据中，注意类型名字（</a:t>
            </a:r>
            <a:r>
              <a:rPr lang="en-US" altLang="zh-CN" dirty="0" smtClean="0">
                <a:latin typeface="Times New Roman" panose="02020603050405020304" pitchFamily="18" charset="0"/>
                <a:ea typeface="SimSun" panose="02010600030101010101" pitchFamily="2" charset="-122"/>
              </a:rPr>
              <a:t>Person</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该数据是</a:t>
            </a:r>
            <a:r>
              <a:rPr lang="en-US" altLang="zh-CN" dirty="0" smtClean="0">
                <a:latin typeface="Times New Roman" panose="02020603050405020304" pitchFamily="18" charset="0"/>
                <a:ea typeface="SimSun" panose="02010600030101010101" pitchFamily="2" charset="-122"/>
              </a:rPr>
              <a:t>16</a:t>
            </a:r>
            <a:r>
              <a:rPr lang="zh-CN" altLang="en-US" dirty="0" smtClean="0">
                <a:latin typeface="Times New Roman" panose="02020603050405020304" pitchFamily="18" charset="0"/>
                <a:ea typeface="SimSun" panose="02010600030101010101" pitchFamily="2" charset="-122"/>
              </a:rPr>
              <a:t>位</a:t>
            </a:r>
            <a:r>
              <a:rPr lang="en-US" altLang="zh-CN" dirty="0" err="1" smtClean="0">
                <a:latin typeface="Times New Roman" panose="02020603050405020304" pitchFamily="18" charset="0"/>
                <a:ea typeface="SimSun" panose="02010600030101010101" pitchFamily="2" charset="-122"/>
              </a:rPr>
              <a:t>unicode</a:t>
            </a:r>
            <a:r>
              <a:rPr lang="zh-CN" altLang="en-US" dirty="0" smtClean="0">
                <a:latin typeface="Times New Roman" panose="02020603050405020304" pitchFamily="18" charset="0"/>
                <a:ea typeface="SimSun" panose="02010600030101010101" pitchFamily="2" charset="-122"/>
              </a:rPr>
              <a:t>（</a:t>
            </a:r>
            <a:r>
              <a:rPr lang="en-US" altLang="zh-CN" dirty="0" smtClean="0">
                <a:latin typeface="Times New Roman" panose="02020603050405020304" pitchFamily="18" charset="0"/>
                <a:ea typeface="SimSun" panose="02010600030101010101" pitchFamily="2" charset="-122"/>
              </a:rPr>
              <a:t>_</a:t>
            </a:r>
            <a:r>
              <a:rPr lang="en-US" altLang="zh-CN" dirty="0" err="1" smtClean="0">
                <a:latin typeface="Times New Roman" panose="02020603050405020304" pitchFamily="18" charset="0"/>
                <a:ea typeface="SimSun" panose="02010600030101010101" pitchFamily="2" charset="-122"/>
              </a:rPr>
              <a:t>O_l_e</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en-US" altLang="zh-CN" dirty="0" smtClean="0">
                <a:latin typeface="Times New Roman" panose="02020603050405020304" pitchFamily="18" charset="0"/>
                <a:ea typeface="SimSun" panose="02010600030101010101" pitchFamily="2" charset="-122"/>
              </a:rPr>
              <a:t>age</a:t>
            </a:r>
            <a:r>
              <a:rPr lang="zh-CN" altLang="en-US" dirty="0" smtClean="0">
                <a:latin typeface="Times New Roman" panose="02020603050405020304" pitchFamily="18" charset="0"/>
                <a:ea typeface="SimSun" panose="02010600030101010101" pitchFamily="2" charset="-122"/>
              </a:rPr>
              <a:t>为</a:t>
            </a:r>
            <a:r>
              <a:rPr lang="en-US" altLang="zh-CN" dirty="0" smtClean="0">
                <a:latin typeface="Times New Roman" panose="02020603050405020304" pitchFamily="18" charset="0"/>
                <a:ea typeface="SimSun" panose="02010600030101010101" pitchFamily="2" charset="-122"/>
              </a:rPr>
              <a:t>0x2a = 42 </a:t>
            </a:r>
            <a:r>
              <a:rPr lang="zh-CN" altLang="en-US" dirty="0" smtClean="0">
                <a:latin typeface="Times New Roman" panose="02020603050405020304" pitchFamily="18" charset="0"/>
                <a:ea typeface="SimSun" panose="02010600030101010101" pitchFamily="2" charset="-122"/>
              </a:rPr>
              <a:t>（十进制，</a:t>
            </a:r>
            <a:r>
              <a:rPr lang="en-US" altLang="zh-CN" dirty="0" err="1" smtClean="0">
                <a:latin typeface="Times New Roman" panose="02020603050405020304" pitchFamily="18" charset="0"/>
                <a:ea typeface="SimSun" panose="02010600030101010101" pitchFamily="2" charset="-122"/>
              </a:rPr>
              <a:t>int</a:t>
            </a:r>
            <a:r>
              <a:rPr lang="en-US" altLang="zh-CN" dirty="0" smtClean="0">
                <a:latin typeface="Times New Roman" panose="02020603050405020304" pitchFamily="18" charset="0"/>
                <a:ea typeface="SimSun" panose="02010600030101010101" pitchFamily="2" charset="-122"/>
              </a:rPr>
              <a:t> = 32</a:t>
            </a:r>
            <a:r>
              <a:rPr lang="zh-CN" altLang="en-US" dirty="0" smtClean="0">
                <a:latin typeface="Times New Roman" panose="02020603050405020304" pitchFamily="18" charset="0"/>
                <a:ea typeface="SimSun" panose="02010600030101010101" pitchFamily="2" charset="-122"/>
              </a:rPr>
              <a:t>位，即</a:t>
            </a:r>
            <a:r>
              <a:rPr lang="en-US" altLang="zh-CN" dirty="0" smtClean="0">
                <a:latin typeface="Times New Roman" panose="02020603050405020304" pitchFamily="18" charset="0"/>
                <a:ea typeface="SimSun" panose="02010600030101010101" pitchFamily="2" charset="-122"/>
              </a:rPr>
              <a:t>_ _ _*</a:t>
            </a:r>
            <a:r>
              <a:rPr lang="zh-CN" altLang="en-US" dirty="0" smtClean="0">
                <a:latin typeface="Times New Roman" panose="02020603050405020304" pitchFamily="18" charset="0"/>
                <a:ea typeface="SimSun" panose="02010600030101010101" pitchFamily="2" charset="-122"/>
              </a:rPr>
              <a:t>）</a:t>
            </a: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endParaRPr lang="en-US" altLang="zh-CN" dirty="0" smtClean="0">
              <a:latin typeface="Times New Roman" panose="02020603050405020304" pitchFamily="18" charset="0"/>
              <a:ea typeface="SimSun" panose="02010600030101010101" pitchFamily="2" charset="-122"/>
            </a:endParaRPr>
          </a:p>
          <a:p>
            <a:pPr>
              <a:tabLst>
                <a:tab pos="633413" algn="l"/>
                <a:tab pos="1268413" algn="l"/>
                <a:tab pos="1903413" algn="l"/>
                <a:tab pos="2538413" algn="l"/>
                <a:tab pos="3171825" algn="l"/>
                <a:tab pos="3806825" algn="l"/>
                <a:tab pos="4441825" algn="l"/>
                <a:tab pos="5076825" algn="l"/>
              </a:tabLst>
            </a:pPr>
            <a:r>
              <a:rPr lang="zh-CN" altLang="en-US" dirty="0" smtClean="0">
                <a:latin typeface="Times New Roman" panose="02020603050405020304" pitchFamily="18" charset="0"/>
                <a:ea typeface="SimSun" panose="02010600030101010101" pitchFamily="2" charset="-122"/>
              </a:rPr>
              <a:t>对此使用</a:t>
            </a:r>
            <a:r>
              <a:rPr lang="en-US" altLang="zh-CN" dirty="0" err="1" smtClean="0">
                <a:latin typeface="Times New Roman" panose="02020603050405020304" pitchFamily="18" charset="0"/>
                <a:ea typeface="SimSun" panose="02010600030101010101" pitchFamily="2" charset="-122"/>
              </a:rPr>
              <a:t>QVariant</a:t>
            </a:r>
            <a:r>
              <a:rPr lang="zh-CN" altLang="en-US" dirty="0" smtClean="0">
                <a:latin typeface="Times New Roman" panose="02020603050405020304" pitchFamily="18" charset="0"/>
                <a:ea typeface="SimSun" panose="02010600030101010101" pitchFamily="2" charset="-122"/>
              </a:rPr>
              <a:t>而不是你自己进行跟踪的话会增加文件大小和复杂度。</a:t>
            </a: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62</a:t>
            </a:fld>
            <a:endParaRPr lang="zh-CN" altLang="en-US"/>
          </a:p>
        </p:txBody>
      </p:sp>
    </p:spTree>
    <p:extLst>
      <p:ext uri="{BB962C8B-B14F-4D97-AF65-F5344CB8AC3E}">
        <p14:creationId xmlns:p14="http://schemas.microsoft.com/office/powerpoint/2010/main" val="33890911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ea typeface="SimSun" panose="02010600030101010101" pitchFamily="2" charset="-122"/>
              </a:rPr>
              <a:t>回顾自定义类型和</a:t>
            </a:r>
            <a:r>
              <a:rPr lang="en-US" altLang="zh-CN" dirty="0" err="1" smtClean="0">
                <a:latin typeface="Times New Roman" panose="02020603050405020304" pitchFamily="18" charset="0"/>
                <a:ea typeface="SimSun" panose="02010600030101010101" pitchFamily="2" charset="-122"/>
              </a:rPr>
              <a:t>Qt</a:t>
            </a:r>
            <a:r>
              <a:rPr lang="zh-CN" altLang="en-US" dirty="0" smtClean="0">
                <a:latin typeface="Times New Roman" panose="02020603050405020304" pitchFamily="18" charset="0"/>
                <a:ea typeface="SimSun" panose="02010600030101010101" pitchFamily="2" charset="-122"/>
              </a:rPr>
              <a:t>，这张幻灯片不仅仅是一张检查清单。</a:t>
            </a:r>
            <a:endParaRPr lang="en-US" altLang="zh-CN" dirty="0" smtClean="0">
              <a:latin typeface="Times New Roman" panose="02020603050405020304" pitchFamily="18" charset="0"/>
              <a:ea typeface="SimSun" panose="02010600030101010101" pitchFamily="2" charset="-122"/>
            </a:endParaRPr>
          </a:p>
          <a:p>
            <a:endParaRPr lang="zh-CN" altLang="en-US" dirty="0" smtClean="0">
              <a:latin typeface="Times New Roman" panose="02020603050405020304" pitchFamily="18" charset="0"/>
              <a:ea typeface="SimSun" panose="02010600030101010101" pitchFamily="2" charset="-122"/>
            </a:endParaRPr>
          </a:p>
          <a:p>
            <a:r>
              <a:rPr lang="zh-CN" altLang="en-US" dirty="0" smtClean="0">
                <a:latin typeface="Times New Roman" panose="02020603050405020304" pitchFamily="18" charset="0"/>
                <a:ea typeface="SimSun" panose="02010600030101010101" pitchFamily="2" charset="-122"/>
              </a:rPr>
              <a:t>注意一个公有的析构函数是隐式添加到所有类中的 </a:t>
            </a:r>
            <a:r>
              <a:rPr lang="en-US" altLang="zh-CN" dirty="0" smtClean="0">
                <a:latin typeface="Times New Roman" panose="02020603050405020304" pitchFamily="18" charset="0"/>
                <a:ea typeface="SimSun" panose="02010600030101010101" pitchFamily="2" charset="-122"/>
              </a:rPr>
              <a:t>– </a:t>
            </a:r>
            <a:r>
              <a:rPr lang="zh-CN" altLang="en-US" dirty="0" smtClean="0">
                <a:latin typeface="Times New Roman" panose="02020603050405020304" pitchFamily="18" charset="0"/>
                <a:ea typeface="SimSun" panose="02010600030101010101" pitchFamily="2" charset="-122"/>
              </a:rPr>
              <a:t>理解这并不是一个私有</a:t>
            </a:r>
            <a:r>
              <a:rPr lang="en-US" altLang="zh-CN" dirty="0" smtClean="0">
                <a:latin typeface="Times New Roman" panose="02020603050405020304" pitchFamily="18" charset="0"/>
                <a:ea typeface="SimSun" panose="02010600030101010101" pitchFamily="2" charset="-122"/>
              </a:rPr>
              <a:t>/</a:t>
            </a:r>
            <a:r>
              <a:rPr lang="zh-CN" altLang="en-US" dirty="0" smtClean="0">
                <a:latin typeface="Times New Roman" panose="02020603050405020304" pitchFamily="18" charset="0"/>
                <a:ea typeface="SimSun" panose="02010600030101010101" pitchFamily="2" charset="-122"/>
              </a:rPr>
              <a:t>保护的析构函数。</a:t>
            </a:r>
            <a:endParaRPr lang="en-US"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63</a:t>
            </a:fld>
            <a:endParaRPr lang="zh-CN" altLang="en-US"/>
          </a:p>
        </p:txBody>
      </p:sp>
    </p:spTree>
    <p:extLst>
      <p:ext uri="{BB962C8B-B14F-4D97-AF65-F5344CB8AC3E}">
        <p14:creationId xmlns:p14="http://schemas.microsoft.com/office/powerpoint/2010/main" val="3537854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Qt</a:t>
            </a:r>
            <a:r>
              <a:rPr lang="zh-CN" altLang="en-US" sz="1200" dirty="0" smtClean="0">
                <a:latin typeface="Arial" panose="020B0604020202020204" pitchFamily="34" charset="0"/>
                <a:ea typeface="SimSun" panose="02010600030101010101" pitchFamily="2" charset="-122"/>
              </a:rPr>
              <a:t>的最常见用途是创建事呢感动的用户界面。但是，它也完全可以向控制台打印。</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600" dirty="0" smtClean="0">
              <a:latin typeface="Arial" panose="020B0604020202020204" pitchFamily="34" charset="0"/>
              <a:ea typeface="SimSun" panose="02010600030101010101" pitchFamily="2" charset="-122"/>
            </a:endParaRPr>
          </a:p>
          <a:p>
            <a:pPr eaLnBrk="1">
              <a:lnSpc>
                <a:spcPct val="93000"/>
              </a:lnSpc>
              <a:spcBef>
                <a:spcPct val="0"/>
              </a:spcBef>
            </a:pPr>
            <a:r>
              <a:rPr lang="en-US" altLang="zh-CN" sz="1200" dirty="0" err="1" smtClean="0">
                <a:latin typeface="Arial" panose="020B0604020202020204" pitchFamily="34" charset="0"/>
                <a:ea typeface="SimSun" panose="02010600030101010101" pitchFamily="2" charset="-122"/>
              </a:rPr>
              <a:t>qDebug</a:t>
            </a:r>
            <a:r>
              <a:rPr lang="zh-CN" altLang="en-US" sz="1200" dirty="0" smtClean="0">
                <a:latin typeface="Arial" panose="020B0604020202020204" pitchFamily="34" charset="0"/>
                <a:ea typeface="SimSun" panose="02010600030101010101" pitchFamily="2" charset="-122"/>
              </a:rPr>
              <a:t>函数可以当作</a:t>
            </a:r>
            <a:r>
              <a:rPr lang="en-US" altLang="zh-CN" sz="1200" dirty="0" smtClean="0">
                <a:latin typeface="Arial" panose="020B0604020202020204" pitchFamily="34" charset="0"/>
                <a:ea typeface="SimSun" panose="02010600030101010101" pitchFamily="2" charset="-122"/>
              </a:rPr>
              <a:t>C</a:t>
            </a:r>
            <a:r>
              <a:rPr lang="zh-CN" altLang="en-US" sz="1200" dirty="0" smtClean="0">
                <a:latin typeface="Arial" panose="020B0604020202020204" pitchFamily="34" charset="0"/>
                <a:ea typeface="SimSun" panose="02010600030101010101" pitchFamily="2" charset="-122"/>
              </a:rPr>
              <a:t>的</a:t>
            </a:r>
            <a:r>
              <a:rPr lang="en-US" altLang="zh-CN" sz="1200" dirty="0" err="1" smtClean="0">
                <a:latin typeface="Arial" panose="020B0604020202020204" pitchFamily="34" charset="0"/>
                <a:ea typeface="SimSun" panose="02010600030101010101" pitchFamily="2" charset="-122"/>
              </a:rPr>
              <a:t>printf</a:t>
            </a:r>
            <a:r>
              <a:rPr lang="zh-CN" altLang="en-US" sz="1200" dirty="0" smtClean="0">
                <a:latin typeface="Arial" panose="020B0604020202020204" pitchFamily="34" charset="0"/>
                <a:ea typeface="SimSun" panose="02010600030101010101" pitchFamily="2" charset="-122"/>
              </a:rPr>
              <a:t>使用。主要的区别是它很容易静默，而且它自动向所有行添加换行符。</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6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鉴于</a:t>
            </a:r>
            <a:r>
              <a:rPr lang="en-US" altLang="zh-CN" sz="1200" dirty="0" err="1" smtClean="0">
                <a:latin typeface="Arial" panose="020B0604020202020204" pitchFamily="34" charset="0"/>
                <a:ea typeface="SimSun" panose="02010600030101010101" pitchFamily="2" charset="-122"/>
              </a:rPr>
              <a:t>QStrings</a:t>
            </a:r>
            <a:r>
              <a:rPr lang="zh-CN" altLang="en-US" sz="1200" dirty="0" smtClean="0">
                <a:latin typeface="Arial" panose="020B0604020202020204" pitchFamily="34" charset="0"/>
                <a:ea typeface="SimSun" panose="02010600030101010101" pitchFamily="2" charset="-122"/>
              </a:rPr>
              <a:t>存储为</a:t>
            </a:r>
            <a:r>
              <a:rPr lang="en-US" altLang="zh-CN" sz="1200" dirty="0" smtClean="0">
                <a:latin typeface="Arial" panose="020B0604020202020204" pitchFamily="34" charset="0"/>
                <a:ea typeface="SimSun" panose="02010600030101010101" pitchFamily="2" charset="-122"/>
              </a:rPr>
              <a:t>Unicode</a:t>
            </a:r>
            <a:r>
              <a:rPr lang="zh-CN" altLang="en-US" sz="1200" dirty="0" smtClean="0">
                <a:latin typeface="Arial" panose="020B0604020202020204" pitchFamily="34" charset="0"/>
                <a:ea typeface="SimSun" panose="02010600030101010101" pitchFamily="2" charset="-122"/>
              </a:rPr>
              <a:t>字符串并使用隐式共享，它们不能被立即打印。使用</a:t>
            </a:r>
            <a:r>
              <a:rPr lang="en-US" altLang="zh-CN" sz="1200" dirty="0" err="1" smtClean="0">
                <a:latin typeface="Arial" panose="020B0604020202020204" pitchFamily="34" charset="0"/>
                <a:ea typeface="SimSun" panose="02010600030101010101" pitchFamily="2" charset="-122"/>
              </a:rPr>
              <a:t>qPrintable</a:t>
            </a:r>
            <a:r>
              <a:rPr lang="zh-CN" altLang="en-US" sz="1200" dirty="0" smtClean="0">
                <a:latin typeface="Arial" panose="020B0604020202020204" pitchFamily="34" charset="0"/>
                <a:ea typeface="SimSun" panose="02010600030101010101" pitchFamily="2" charset="-122"/>
              </a:rPr>
              <a:t>宏去使它们能够用</a:t>
            </a:r>
            <a:r>
              <a:rPr lang="en-US" altLang="ja-JP" sz="1200" dirty="0" smtClean="0">
                <a:latin typeface="Arial" panose="020B0604020202020204" pitchFamily="34" charset="0"/>
                <a:ea typeface="SimSun" panose="02010600030101010101" pitchFamily="2" charset="-122"/>
              </a:rPr>
              <a:t>%</a:t>
            </a:r>
            <a:r>
              <a:rPr lang="en-US" altLang="zh-CN" sz="1200" dirty="0" smtClean="0">
                <a:latin typeface="Arial" panose="020B0604020202020204" pitchFamily="34" charset="0"/>
                <a:ea typeface="SimSun" panose="02010600030101010101" pitchFamily="2" charset="-122"/>
              </a:rPr>
              <a:t>s</a:t>
            </a:r>
            <a:r>
              <a:rPr lang="zh-CN" altLang="en-US" sz="1200" dirty="0" smtClean="0">
                <a:latin typeface="Arial" panose="020B0604020202020204" pitchFamily="34" charset="0"/>
                <a:ea typeface="SimSun" panose="02010600030101010101" pitchFamily="2" charset="-122"/>
              </a:rPr>
              <a:t>和</a:t>
            </a:r>
            <a:r>
              <a:rPr lang="en-US" altLang="zh-CN" sz="1200" dirty="0" err="1" smtClean="0">
                <a:latin typeface="Arial" panose="020B0604020202020204" pitchFamily="34" charset="0"/>
                <a:ea typeface="SimSun" panose="02010600030101010101" pitchFamily="2" charset="-122"/>
              </a:rPr>
              <a:t>qDebug</a:t>
            </a:r>
            <a:r>
              <a:rPr lang="zh-CN" altLang="en-US" sz="1200" dirty="0" smtClean="0">
                <a:latin typeface="Arial" panose="020B0604020202020204" pitchFamily="34" charset="0"/>
                <a:ea typeface="SimSun" panose="02010600030101010101" pitchFamily="2" charset="-122"/>
              </a:rPr>
              <a:t>打印出来。</a:t>
            </a:r>
          </a:p>
          <a:p>
            <a:pPr eaLnBrk="1">
              <a:lnSpc>
                <a:spcPct val="93000"/>
              </a:lnSpc>
              <a:spcBef>
                <a:spcPct val="0"/>
              </a:spcBef>
            </a:pPr>
            <a:endParaRPr lang="en-US" altLang="zh-CN" sz="16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注意从</a:t>
            </a:r>
            <a:r>
              <a:rPr lang="en-US" altLang="zh-CN" dirty="0" err="1" smtClean="0">
                <a:latin typeface="Times New Roman" panose="02020603050405020304" pitchFamily="18" charset="0"/>
                <a:ea typeface="SimSun" panose="02010600030101010101" pitchFamily="2" charset="-122"/>
              </a:rPr>
              <a:t>qPrintable</a:t>
            </a:r>
            <a:r>
              <a:rPr lang="zh-CN" altLang="en-US" sz="1200" dirty="0" smtClean="0">
                <a:latin typeface="Arial" panose="020B0604020202020204" pitchFamily="34" charset="0"/>
                <a:ea typeface="SimSun" panose="02010600030101010101" pitchFamily="2" charset="-122"/>
              </a:rPr>
              <a:t>返回的</a:t>
            </a:r>
            <a:r>
              <a:rPr lang="en-US" altLang="zh-CN" sz="1200" dirty="0" smtClean="0">
                <a:latin typeface="Arial" panose="020B0604020202020204" pitchFamily="34" charset="0"/>
                <a:ea typeface="SimSun" panose="02010600030101010101" pitchFamily="2" charset="-122"/>
              </a:rPr>
              <a:t>char*</a:t>
            </a:r>
            <a:r>
              <a:rPr lang="zh-CN" altLang="en-US" sz="1200" dirty="0" smtClean="0">
                <a:latin typeface="Arial" panose="020B0604020202020204" pitchFamily="34" charset="0"/>
                <a:ea typeface="SimSun" panose="02010600030101010101" pitchFamily="2" charset="-122"/>
              </a:rPr>
              <a:t>仅在</a:t>
            </a:r>
            <a:r>
              <a:rPr lang="en-US" altLang="zh-CN" sz="1200" dirty="0" err="1" smtClean="0">
                <a:latin typeface="Arial" panose="020B0604020202020204" pitchFamily="34" charset="0"/>
                <a:ea typeface="SimSun" panose="02010600030101010101" pitchFamily="2" charset="-122"/>
              </a:rPr>
              <a:t>qDebug</a:t>
            </a:r>
            <a:r>
              <a:rPr lang="zh-CN" altLang="en-US" sz="1200" dirty="0" smtClean="0">
                <a:latin typeface="Arial" panose="020B0604020202020204" pitchFamily="34" charset="0"/>
                <a:ea typeface="SimSun" panose="02010600030101010101" pitchFamily="2" charset="-122"/>
              </a:rPr>
              <a:t>的调用范围内有效。又不可以在后期使用中存储</a:t>
            </a:r>
            <a:r>
              <a:rPr lang="en-US" altLang="ja-JP" sz="1200" dirty="0" err="1" smtClean="0">
                <a:latin typeface="Arial" panose="020B0604020202020204" pitchFamily="34" charset="0"/>
                <a:ea typeface="SimSun" panose="02010600030101010101" pitchFamily="2" charset="-122"/>
              </a:rPr>
              <a:t>qPrintable</a:t>
            </a:r>
            <a:r>
              <a:rPr lang="en-US" altLang="ja-JP" sz="1200" dirty="0" smtClean="0">
                <a:latin typeface="Arial" panose="020B0604020202020204" pitchFamily="34" charset="0"/>
                <a:ea typeface="SimSun" panose="02010600030101010101" pitchFamily="2" charset="-122"/>
              </a:rPr>
              <a:t> </a:t>
            </a:r>
            <a:r>
              <a:rPr lang="en-US" altLang="zh-CN" sz="1200" dirty="0" smtClean="0">
                <a:latin typeface="Arial" panose="020B0604020202020204" pitchFamily="34" charset="0"/>
                <a:ea typeface="SimSun" panose="02010600030101010101" pitchFamily="2" charset="-122"/>
              </a:rPr>
              <a:t>char*</a:t>
            </a:r>
            <a:r>
              <a:rPr lang="zh-CN" altLang="en-US" sz="1200" dirty="0" smtClean="0">
                <a:latin typeface="Arial" panose="020B0604020202020204" pitchFamily="34" charset="0"/>
                <a:ea typeface="SimSun" panose="02010600030101010101" pitchFamily="2" charset="-122"/>
              </a:rPr>
              <a:t>。</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pPr>
            <a:endParaRPr lang="en-US" altLang="zh-CN" sz="1600" dirty="0" smtClean="0">
              <a:latin typeface="Arial" panose="020B0604020202020204" pitchFamily="34" charset="0"/>
              <a:ea typeface="SimSun" panose="02010600030101010101" pitchFamily="2" charset="-122"/>
            </a:endParaRPr>
          </a:p>
          <a:p>
            <a:pPr eaLnBrk="1">
              <a:lnSpc>
                <a:spcPct val="93000"/>
              </a:lnSpc>
              <a:spcBef>
                <a:spcPct val="0"/>
              </a:spcBef>
            </a:pPr>
            <a:r>
              <a:rPr lang="zh-CN" altLang="en-US" sz="1200" dirty="0" smtClean="0">
                <a:latin typeface="Arial" panose="020B0604020202020204" pitchFamily="34" charset="0"/>
                <a:ea typeface="SimSun" panose="02010600030101010101" pitchFamily="2" charset="-122"/>
              </a:rPr>
              <a:t>如果你想打印复杂类型，或者对比</a:t>
            </a:r>
            <a:r>
              <a:rPr lang="en-US" altLang="zh-CN" sz="1200" dirty="0" smtClean="0">
                <a:latin typeface="Arial" panose="020B0604020202020204" pitchFamily="34" charset="0"/>
                <a:ea typeface="SimSun" panose="02010600030101010101" pitchFamily="2" charset="-122"/>
              </a:rPr>
              <a:t>C</a:t>
            </a:r>
            <a:r>
              <a:rPr lang="zh-CN" altLang="en-US" sz="1200" dirty="0" smtClean="0">
                <a:latin typeface="Arial" panose="020B0604020202020204" pitchFamily="34" charset="0"/>
                <a:ea typeface="SimSun" panose="02010600030101010101" pitchFamily="2" charset="-122"/>
              </a:rPr>
              <a:t>的</a:t>
            </a:r>
            <a:r>
              <a:rPr lang="en-US" altLang="zh-CN" sz="1200" dirty="0" err="1" smtClean="0">
                <a:latin typeface="Arial" panose="020B0604020202020204" pitchFamily="34" charset="0"/>
                <a:ea typeface="SimSun" panose="02010600030101010101" pitchFamily="2" charset="-122"/>
              </a:rPr>
              <a:t>printf</a:t>
            </a:r>
            <a:r>
              <a:rPr lang="zh-CN" altLang="en-US" sz="1200" dirty="0" smtClean="0">
                <a:latin typeface="Arial" panose="020B0604020202020204" pitchFamily="34" charset="0"/>
                <a:ea typeface="SimSun" panose="02010600030101010101" pitchFamily="2" charset="-122"/>
              </a:rPr>
              <a:t>更安于使用</a:t>
            </a:r>
            <a:r>
              <a:rPr lang="en-US" altLang="zh-CN" sz="1200" dirty="0" smtClean="0">
                <a:latin typeface="Arial" panose="020B0604020202020204" pitchFamily="34" charset="0"/>
                <a:ea typeface="SimSun" panose="02010600030101010101" pitchFamily="2" charset="-122"/>
              </a:rPr>
              <a:t>C++</a:t>
            </a:r>
            <a:r>
              <a:rPr lang="zh-CN" altLang="en-US" sz="1200" dirty="0" smtClean="0">
                <a:latin typeface="Arial" panose="020B0604020202020204" pitchFamily="34" charset="0"/>
                <a:ea typeface="SimSun" panose="02010600030101010101" pitchFamily="2" charset="-122"/>
              </a:rPr>
              <a:t>的流操作符，也可以从</a:t>
            </a:r>
            <a:r>
              <a:rPr lang="en-US" altLang="zh-CN" sz="1200" dirty="0" err="1" smtClean="0">
                <a:latin typeface="Arial" panose="020B0604020202020204" pitchFamily="34" charset="0"/>
                <a:ea typeface="SimSun" panose="02010600030101010101" pitchFamily="2" charset="-122"/>
              </a:rPr>
              <a:t>qDebug</a:t>
            </a:r>
            <a:r>
              <a:rPr lang="zh-CN" altLang="en-US" sz="1200" dirty="0" smtClean="0">
                <a:latin typeface="Arial" panose="020B0604020202020204" pitchFamily="34" charset="0"/>
                <a:ea typeface="SimSun" panose="02010600030101010101" pitchFamily="2" charset="-122"/>
              </a:rPr>
              <a:t>流化得到。只需确保包含了头文件</a:t>
            </a:r>
            <a:r>
              <a:rPr lang="en-US" altLang="zh-CN" sz="1200" dirty="0" err="1" smtClean="0">
                <a:latin typeface="Arial" panose="020B0604020202020204" pitchFamily="34" charset="0"/>
                <a:ea typeface="SimSun" panose="02010600030101010101" pitchFamily="2" charset="-122"/>
              </a:rPr>
              <a:t>QtDebug</a:t>
            </a:r>
            <a:r>
              <a:rPr lang="zh-CN" altLang="en-US" sz="1200" dirty="0" smtClean="0">
                <a:latin typeface="Arial" panose="020B0604020202020204" pitchFamily="34" charset="0"/>
                <a:ea typeface="SimSun" panose="02010600030101010101" pitchFamily="2" charset="-122"/>
              </a:rPr>
              <a:t>。</a:t>
            </a:r>
            <a:endParaRPr lang="en-US" altLang="ja-JP" sz="1200" dirty="0" smtClean="0">
              <a:latin typeface="Arial" panose="020B0604020202020204" pitchFamily="34" charset="0"/>
              <a:ea typeface="SimSun" panose="02010600030101010101" pitchFamily="2" charset="-122"/>
            </a:endParaRPr>
          </a:p>
          <a:p>
            <a:endParaRPr lang="zh-CN" altLang="zh-CN" dirty="0" smtClean="0">
              <a:latin typeface="Times New Roman" panose="02020603050405020304" pitchFamily="18"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8</a:t>
            </a:fld>
            <a:endParaRPr lang="zh-CN" altLang="en-US"/>
          </a:p>
        </p:txBody>
      </p:sp>
    </p:spTree>
    <p:extLst>
      <p:ext uri="{BB962C8B-B14F-4D97-AF65-F5344CB8AC3E}">
        <p14:creationId xmlns:p14="http://schemas.microsoft.com/office/powerpoint/2010/main" val="187853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200" dirty="0" err="1" smtClean="0">
                <a:latin typeface="Arial" panose="020B0604020202020204" pitchFamily="34" charset="0"/>
                <a:ea typeface="SimSun" panose="02010600030101010101" pitchFamily="2" charset="-122"/>
              </a:rPr>
              <a:t>QString</a:t>
            </a:r>
            <a:r>
              <a:rPr lang="en-US" altLang="zh-CN" sz="1200" dirty="0" smtClean="0">
                <a:latin typeface="Arial" panose="020B0604020202020204" pitchFamily="34" charset="0"/>
                <a:ea typeface="SimSun" panose="02010600030101010101" pitchFamily="2" charset="-122"/>
              </a:rPr>
              <a:t>::number</a:t>
            </a:r>
            <a:r>
              <a:rPr lang="zh-CN" altLang="en-US" sz="1200" dirty="0" smtClean="0">
                <a:latin typeface="Arial" panose="020B0604020202020204" pitchFamily="34" charset="0"/>
                <a:ea typeface="SimSun" panose="02010600030101010101" pitchFamily="2" charset="-122"/>
              </a:rPr>
              <a:t>函数用于转换</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200" dirty="0" smtClean="0">
                <a:latin typeface="Arial" panose="020B0604020202020204" pitchFamily="34" charset="0"/>
                <a:ea typeface="SimSun" panose="02010600030101010101" pitchFamily="2" charset="-122"/>
              </a:rPr>
              <a:t>数目到文本字符串。</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4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200" dirty="0" smtClean="0">
                <a:latin typeface="Arial" panose="020B0604020202020204" pitchFamily="34" charset="0"/>
                <a:ea typeface="SimSun" panose="02010600030101010101" pitchFamily="2" charset="-122"/>
              </a:rPr>
              <a:t>（从上往下运行例子）</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200" dirty="0" smtClean="0">
                <a:latin typeface="Arial" panose="020B0604020202020204" pitchFamily="34" charset="0"/>
                <a:ea typeface="SimSun" panose="02010600030101010101" pitchFamily="2" charset="-122"/>
              </a:rPr>
              <a:t>在转换整数的时候，这个函数默认处理普通十进制数目。</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200" dirty="0" smtClean="0">
                <a:latin typeface="Arial" panose="020B0604020202020204" pitchFamily="34" charset="0"/>
                <a:ea typeface="SimSun" panose="02010600030101010101" pitchFamily="2" charset="-122"/>
              </a:rPr>
              <a:t>如果你添加第二个参数，你可以制定基数。注意十六进制不添加前缀（基数</a:t>
            </a:r>
            <a:r>
              <a:rPr lang="en-US" altLang="zh-CN" sz="1200" dirty="0" smtClean="0">
                <a:latin typeface="Arial" panose="020B0604020202020204" pitchFamily="34" charset="0"/>
                <a:ea typeface="SimSun" panose="02010600030101010101" pitchFamily="2" charset="-122"/>
              </a:rPr>
              <a:t>=16</a:t>
            </a:r>
            <a:r>
              <a:rPr lang="zh-CN" altLang="en-US" sz="1200" dirty="0" smtClean="0">
                <a:latin typeface="Arial" panose="020B0604020202020204" pitchFamily="34" charset="0"/>
                <a:ea typeface="SimSun" panose="02010600030101010101" pitchFamily="2" charset="-122"/>
              </a:rPr>
              <a:t>）。</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4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200" dirty="0" smtClean="0">
                <a:latin typeface="Arial" panose="020B0604020202020204" pitchFamily="34" charset="0"/>
                <a:ea typeface="SimSun" panose="02010600030101010101" pitchFamily="2" charset="-122"/>
              </a:rPr>
              <a:t>使用浮点值时，第二个参数描述数目如何格式化（</a:t>
            </a:r>
            <a:r>
              <a:rPr lang="en-US" altLang="zh-CN" sz="1200" dirty="0" smtClean="0">
                <a:latin typeface="Arial" panose="020B0604020202020204" pitchFamily="34" charset="0"/>
                <a:ea typeface="SimSun" panose="02010600030101010101" pitchFamily="2" charset="-122"/>
              </a:rPr>
              <a:t>g=</a:t>
            </a:r>
            <a:r>
              <a:rPr lang="zh-CN" altLang="en-US" sz="1200" dirty="0" smtClean="0">
                <a:latin typeface="Arial" panose="020B0604020202020204" pitchFamily="34" charset="0"/>
                <a:ea typeface="SimSun" panose="02010600030101010101" pitchFamily="2" charset="-122"/>
              </a:rPr>
              <a:t>自动，</a:t>
            </a:r>
            <a:r>
              <a:rPr lang="en-US" altLang="zh-CN" sz="1200" dirty="0" smtClean="0">
                <a:latin typeface="Arial" panose="020B0604020202020204" pitchFamily="34" charset="0"/>
                <a:ea typeface="SimSun" panose="02010600030101010101" pitchFamily="2" charset="-122"/>
              </a:rPr>
              <a:t>e/E=</a:t>
            </a:r>
            <a:r>
              <a:rPr lang="zh-CN" altLang="en-US" sz="1200" dirty="0" smtClean="0">
                <a:latin typeface="Arial" panose="020B0604020202020204" pitchFamily="34" charset="0"/>
                <a:ea typeface="SimSun" panose="02010600030101010101" pitchFamily="2" charset="-122"/>
              </a:rPr>
              <a:t>科学的，带指数，</a:t>
            </a:r>
            <a:r>
              <a:rPr lang="en-US" altLang="zh-CN" sz="1200" dirty="0" smtClean="0">
                <a:latin typeface="Arial" panose="020B0604020202020204" pitchFamily="34" charset="0"/>
                <a:ea typeface="SimSun" panose="02010600030101010101" pitchFamily="2" charset="-122"/>
              </a:rPr>
              <a:t>f=</a:t>
            </a:r>
            <a:r>
              <a:rPr lang="zh-CN" altLang="en-US" sz="1200" dirty="0" smtClean="0">
                <a:latin typeface="Arial" panose="020B0604020202020204" pitchFamily="34" charset="0"/>
                <a:ea typeface="SimSun" panose="02010600030101010101" pitchFamily="2" charset="-122"/>
              </a:rPr>
              <a:t>固定的，带小数）。第三个参数可以指定精度。</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4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200" dirty="0" smtClean="0">
                <a:latin typeface="Arial" panose="020B0604020202020204" pitchFamily="34" charset="0"/>
                <a:ea typeface="SimSun" panose="02010600030101010101" pitchFamily="2" charset="-122"/>
              </a:rPr>
              <a:t>用</a:t>
            </a:r>
            <a:r>
              <a:rPr lang="en-US" altLang="ja-JP" sz="1200" dirty="0" err="1" smtClean="0">
                <a:latin typeface="Arial" panose="020B0604020202020204" pitchFamily="34" charset="0"/>
                <a:ea typeface="SimSun" panose="02010600030101010101" pitchFamily="2" charset="-122"/>
              </a:rPr>
              <a:t>toInt</a:t>
            </a:r>
            <a:r>
              <a:rPr lang="zh-CN" altLang="en-US" sz="1200" dirty="0" smtClean="0">
                <a:latin typeface="Arial" panose="020B0604020202020204" pitchFamily="34" charset="0"/>
                <a:ea typeface="SimSun" panose="02010600030101010101" pitchFamily="2" charset="-122"/>
              </a:rPr>
              <a:t>和</a:t>
            </a:r>
            <a:r>
              <a:rPr lang="en-US" altLang="ja-JP" sz="1200" dirty="0" err="1" smtClean="0">
                <a:latin typeface="Arial" panose="020B0604020202020204" pitchFamily="34" charset="0"/>
                <a:ea typeface="SimSun" panose="02010600030101010101" pitchFamily="2" charset="-122"/>
              </a:rPr>
              <a:t>toDouble</a:t>
            </a:r>
            <a:r>
              <a:rPr lang="zh-CN" altLang="en-US" sz="1200" dirty="0" smtClean="0">
                <a:latin typeface="Arial" panose="020B0604020202020204" pitchFamily="34" charset="0"/>
                <a:ea typeface="SimSun" panose="02010600030101010101" pitchFamily="2" charset="-122"/>
              </a:rPr>
              <a:t>转换字符串到值时你可以传递一个指向布尔型的指针以获取一个返回状态（</a:t>
            </a:r>
            <a:r>
              <a:rPr lang="en-US" altLang="zh-CN" sz="1200" dirty="0" smtClean="0">
                <a:latin typeface="Arial" panose="020B0604020202020204" pitchFamily="34" charset="0"/>
                <a:ea typeface="SimSun" panose="02010600030101010101" pitchFamily="2" charset="-122"/>
              </a:rPr>
              <a:t>true=ok</a:t>
            </a:r>
            <a:r>
              <a:rPr lang="zh-CN" altLang="en-US" sz="1200" dirty="0" smtClean="0">
                <a:latin typeface="Arial" panose="020B0604020202020204" pitchFamily="34" charset="0"/>
                <a:ea typeface="SimSun" panose="02010600030101010101" pitchFamily="2" charset="-122"/>
              </a:rPr>
              <a:t>）。</a:t>
            </a:r>
            <a:endParaRPr lang="en-US" altLang="ja-JP" sz="12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200" dirty="0" smtClean="0">
                <a:latin typeface="Arial" panose="020B0604020202020204" pitchFamily="34" charset="0"/>
                <a:ea typeface="SimSun" panose="02010600030101010101" pitchFamily="2" charset="-122"/>
              </a:rPr>
              <a:t>注意</a:t>
            </a:r>
            <a:r>
              <a:rPr lang="en-US" altLang="zh-CN" sz="1200" dirty="0" err="1" smtClean="0">
                <a:latin typeface="Arial" panose="020B0604020202020204" pitchFamily="34" charset="0"/>
                <a:ea typeface="SimSun" panose="02010600030101010101" pitchFamily="2" charset="-122"/>
              </a:rPr>
              <a:t>toDouble</a:t>
            </a:r>
            <a:r>
              <a:rPr lang="zh-CN" altLang="en-US" sz="1200" dirty="0" smtClean="0">
                <a:latin typeface="Arial" panose="020B0604020202020204" pitchFamily="34" charset="0"/>
                <a:ea typeface="SimSun" panose="02010600030101010101" pitchFamily="2" charset="-122"/>
              </a:rPr>
              <a:t>不能处理千分位。</a:t>
            </a:r>
            <a:endParaRPr lang="en-US" altLang="zh-CN" sz="1200" dirty="0" smtClean="0">
              <a:latin typeface="Arial" panose="020B0604020202020204" pitchFamily="34"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9</a:t>
            </a:fld>
            <a:endParaRPr lang="zh-CN" altLang="en-US"/>
          </a:p>
        </p:txBody>
      </p:sp>
    </p:spTree>
    <p:extLst>
      <p:ext uri="{BB962C8B-B14F-4D97-AF65-F5344CB8AC3E}">
        <p14:creationId xmlns:p14="http://schemas.microsoft.com/office/powerpoint/2010/main" val="86442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200" dirty="0" smtClean="0">
                <a:latin typeface="Arial" panose="020B0604020202020204" pitchFamily="34" charset="0"/>
                <a:ea typeface="SimSun" panose="02010600030101010101" pitchFamily="2" charset="-122"/>
              </a:rPr>
              <a:t>C++</a:t>
            </a:r>
            <a:r>
              <a:rPr lang="zh-CN" altLang="en-US" sz="1200" dirty="0" smtClean="0">
                <a:latin typeface="Arial" panose="020B0604020202020204" pitchFamily="34" charset="0"/>
                <a:ea typeface="SimSun" panose="02010600030101010101" pitchFamily="2" charset="-122"/>
              </a:rPr>
              <a:t>标准库</a:t>
            </a:r>
            <a:r>
              <a:rPr lang="en-US" altLang="ja-JP" sz="1200" dirty="0" err="1" smtClean="0">
                <a:latin typeface="Arial" panose="020B0604020202020204" pitchFamily="34" charset="0"/>
                <a:ea typeface="SimSun" panose="02010600030101010101" pitchFamily="2" charset="-122"/>
              </a:rPr>
              <a:t>std</a:t>
            </a:r>
            <a:r>
              <a:rPr lang="en-US" altLang="ja-JP" sz="1200" dirty="0" smtClean="0">
                <a:latin typeface="Arial" panose="020B0604020202020204" pitchFamily="34" charset="0"/>
                <a:ea typeface="SimSun" panose="02010600030101010101" pitchFamily="2" charset="-122"/>
              </a:rPr>
              <a:t>::</a:t>
            </a:r>
            <a:r>
              <a:rPr lang="en-US" altLang="zh-CN" sz="1200" dirty="0" smtClean="0">
                <a:latin typeface="Arial" panose="020B0604020202020204" pitchFamily="34" charset="0"/>
                <a:ea typeface="SimSun" panose="02010600030101010101" pitchFamily="2" charset="-122"/>
              </a:rPr>
              <a:t>string</a:t>
            </a:r>
            <a:r>
              <a:rPr lang="zh-CN" altLang="en-US" sz="1200" dirty="0" smtClean="0">
                <a:latin typeface="Arial" panose="020B0604020202020204" pitchFamily="34" charset="0"/>
                <a:ea typeface="SimSun" panose="02010600030101010101" pitchFamily="2" charset="-122"/>
              </a:rPr>
              <a:t>和</a:t>
            </a:r>
            <a:r>
              <a:rPr lang="en-US" altLang="ja-JP" sz="1200" dirty="0" err="1" smtClean="0">
                <a:latin typeface="Arial" panose="020B0604020202020204" pitchFamily="34" charset="0"/>
                <a:ea typeface="SimSun" panose="02010600030101010101" pitchFamily="2" charset="-122"/>
              </a:rPr>
              <a:t>std</a:t>
            </a:r>
            <a:r>
              <a:rPr lang="en-US" altLang="ja-JP" sz="1200" dirty="0" smtClean="0">
                <a:latin typeface="Arial" panose="020B0604020202020204" pitchFamily="34" charset="0"/>
                <a:ea typeface="SimSun" panose="02010600030101010101" pitchFamily="2" charset="-122"/>
              </a:rPr>
              <a:t>::</a:t>
            </a:r>
            <a:r>
              <a:rPr lang="en-US" altLang="zh-CN" sz="1200" dirty="0" err="1" smtClean="0">
                <a:latin typeface="Arial" panose="020B0604020202020204" pitchFamily="34" charset="0"/>
                <a:ea typeface="SimSun" panose="02010600030101010101" pitchFamily="2" charset="-122"/>
              </a:rPr>
              <a:t>wstring</a:t>
            </a:r>
            <a:r>
              <a:rPr lang="zh-CN" altLang="en-US" sz="1200" dirty="0" smtClean="0">
                <a:latin typeface="Arial" panose="020B0604020202020204" pitchFamily="34" charset="0"/>
                <a:ea typeface="SimSun" panose="02010600030101010101" pitchFamily="2" charset="-122"/>
              </a:rPr>
              <a:t>之间的相互转换是一个非常方便的特性。</a:t>
            </a: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200" dirty="0" smtClean="0">
                <a:latin typeface="Arial" panose="020B0604020202020204" pitchFamily="34" charset="0"/>
                <a:ea typeface="SimSun" panose="02010600030101010101" pitchFamily="2" charset="-122"/>
              </a:rPr>
              <a:t>只要</a:t>
            </a:r>
            <a:r>
              <a:rPr lang="en-US" altLang="zh-CN" sz="1200" dirty="0" err="1" smtClean="0">
                <a:latin typeface="Arial" panose="020B0604020202020204" pitchFamily="34" charset="0"/>
                <a:ea typeface="SimSun" panose="02010600030101010101" pitchFamily="2" charset="-122"/>
              </a:rPr>
              <a:t>Qt</a:t>
            </a:r>
            <a:r>
              <a:rPr lang="zh-CN" altLang="en-US" sz="1200" dirty="0" smtClean="0">
                <a:latin typeface="Arial" panose="020B0604020202020204" pitchFamily="34" charset="0"/>
                <a:ea typeface="SimSun" panose="02010600030101010101" pitchFamily="2" charset="-122"/>
              </a:rPr>
              <a:t>在设置和创建时对</a:t>
            </a:r>
            <a:r>
              <a:rPr lang="en-US" altLang="zh-CN" sz="1200" dirty="0" smtClean="0">
                <a:latin typeface="Arial" panose="020B0604020202020204" pitchFamily="34" charset="0"/>
                <a:ea typeface="SimSun" panose="02010600030101010101" pitchFamily="2" charset="-122"/>
              </a:rPr>
              <a:t>STL</a:t>
            </a:r>
            <a:r>
              <a:rPr lang="zh-CN" altLang="en-US" sz="1200" dirty="0" smtClean="0">
                <a:latin typeface="Arial" panose="020B0604020202020204" pitchFamily="34" charset="0"/>
                <a:ea typeface="SimSun" panose="02010600030101010101" pitchFamily="2" charset="-122"/>
              </a:rPr>
              <a:t>进行了支持，那么</a:t>
            </a:r>
            <a:r>
              <a:rPr lang="en-US" altLang="ja-JP" sz="1200" dirty="0" err="1" smtClean="0">
                <a:latin typeface="Arial" panose="020B0604020202020204" pitchFamily="34" charset="0"/>
                <a:ea typeface="SimSun" panose="02010600030101010101" pitchFamily="2" charset="-122"/>
              </a:rPr>
              <a:t>fromStdString</a:t>
            </a:r>
            <a:r>
              <a:rPr lang="zh-CN" altLang="en-US" sz="1200" dirty="0" smtClean="0">
                <a:latin typeface="Arial" panose="020B0604020202020204" pitchFamily="34" charset="0"/>
                <a:ea typeface="SimSun" panose="02010600030101010101" pitchFamily="2" charset="-122"/>
              </a:rPr>
              <a:t>，</a:t>
            </a:r>
            <a:r>
              <a:rPr lang="en-US" altLang="zh-CN" sz="1200" dirty="0" err="1" smtClean="0">
                <a:latin typeface="Arial" panose="020B0604020202020204" pitchFamily="34" charset="0"/>
                <a:ea typeface="SimSun" panose="02010600030101010101" pitchFamily="2" charset="-122"/>
              </a:rPr>
              <a:t>fromStdWString</a:t>
            </a:r>
            <a:r>
              <a:rPr lang="zh-CN" altLang="en-US" sz="1200" dirty="0" smtClean="0">
                <a:latin typeface="Arial" panose="020B0604020202020204" pitchFamily="34" charset="0"/>
                <a:ea typeface="SimSun" panose="02010600030101010101" pitchFamily="2" charset="-122"/>
              </a:rPr>
              <a:t>，</a:t>
            </a:r>
            <a:r>
              <a:rPr lang="en-US" altLang="zh-CN" sz="1200" dirty="0" err="1" smtClean="0">
                <a:latin typeface="Arial" panose="020B0604020202020204" pitchFamily="34" charset="0"/>
                <a:ea typeface="SimSun" panose="02010600030101010101" pitchFamily="2" charset="-122"/>
              </a:rPr>
              <a:t>toStdString</a:t>
            </a:r>
            <a:r>
              <a:rPr lang="zh-CN" altLang="en-US" sz="1200" dirty="0" smtClean="0">
                <a:latin typeface="Arial" panose="020B0604020202020204" pitchFamily="34" charset="0"/>
                <a:ea typeface="SimSun" panose="02010600030101010101" pitchFamily="2" charset="-122"/>
              </a:rPr>
              <a:t>和</a:t>
            </a:r>
            <a:r>
              <a:rPr lang="en-US" altLang="ja-JP" sz="1200" dirty="0" err="1" smtClean="0">
                <a:latin typeface="Arial" panose="020B0604020202020204" pitchFamily="34" charset="0"/>
                <a:ea typeface="SimSun" panose="02010600030101010101" pitchFamily="2" charset="-122"/>
              </a:rPr>
              <a:t>toStdWString</a:t>
            </a:r>
            <a:r>
              <a:rPr lang="zh-CN" altLang="en-US" sz="1200" dirty="0" smtClean="0">
                <a:latin typeface="Arial" panose="020B0604020202020204" pitchFamily="34" charset="0"/>
                <a:ea typeface="SimSun" panose="02010600030101010101" pitchFamily="2" charset="-122"/>
              </a:rPr>
              <a:t>就可以使用。</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200" dirty="0" smtClean="0">
              <a:latin typeface="Arial" panose="020B0604020202020204" pitchFamily="34" charset="0"/>
              <a:ea typeface="SimSun" panose="02010600030101010101" pitchFamily="2" charset="-122"/>
            </a:endParaRP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200" dirty="0" err="1" smtClean="0">
                <a:latin typeface="Arial" panose="020B0604020202020204" pitchFamily="34" charset="0"/>
                <a:ea typeface="SimSun" panose="02010600030101010101" pitchFamily="2" charset="-122"/>
              </a:rPr>
              <a:t>std</a:t>
            </a:r>
            <a:r>
              <a:rPr lang="en-US" altLang="zh-CN" sz="1200" dirty="0" smtClean="0">
                <a:latin typeface="Arial" panose="020B0604020202020204" pitchFamily="34" charset="0"/>
                <a:ea typeface="SimSun" panose="02010600030101010101" pitchFamily="2" charset="-122"/>
              </a:rPr>
              <a:t>::string</a:t>
            </a:r>
            <a:r>
              <a:rPr lang="zh-CN" altLang="en-US" sz="1200" dirty="0" smtClean="0">
                <a:latin typeface="Arial" panose="020B0604020202020204" pitchFamily="34" charset="0"/>
                <a:ea typeface="SimSun" panose="02010600030101010101" pitchFamily="2" charset="-122"/>
              </a:rPr>
              <a:t>的内容假定是</a:t>
            </a:r>
            <a:r>
              <a:rPr lang="en-US" altLang="zh-CN" sz="1200" dirty="0" smtClean="0">
                <a:latin typeface="Arial" panose="020B0604020202020204" pitchFamily="34" charset="0"/>
                <a:ea typeface="SimSun" panose="02010600030101010101" pitchFamily="2" charset="-122"/>
              </a:rPr>
              <a:t>ASCII</a:t>
            </a:r>
            <a:r>
              <a:rPr lang="zh-CN" altLang="en-US" sz="1200" dirty="0" smtClean="0">
                <a:latin typeface="Arial" panose="020B0604020202020204" pitchFamily="34" charset="0"/>
                <a:ea typeface="SimSun" panose="02010600030101010101" pitchFamily="2" charset="-122"/>
              </a:rPr>
              <a:t>编码的。</a:t>
            </a:r>
            <a:endParaRPr lang="en-US" altLang="zh-CN" sz="1200" dirty="0" smtClean="0">
              <a:latin typeface="Arial" panose="020B0604020202020204" pitchFamily="34" charset="0"/>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9012B58-BC58-4CC7-95AC-4DAE4BA2B58D}" type="slidenum">
              <a:rPr lang="zh-CN" altLang="en-US" smtClean="0"/>
              <a:t>10</a:t>
            </a:fld>
            <a:endParaRPr lang="zh-CN" altLang="en-US"/>
          </a:p>
        </p:txBody>
      </p:sp>
    </p:spTree>
    <p:extLst>
      <p:ext uri="{BB962C8B-B14F-4D97-AF65-F5344CB8AC3E}">
        <p14:creationId xmlns:p14="http://schemas.microsoft.com/office/powerpoint/2010/main" val="4112528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32168" y="17371"/>
            <a:ext cx="2406041" cy="1197864"/>
          </a:xfrm>
          <a:prstGeom prst="rect">
            <a:avLst/>
          </a:prstGeom>
        </p:spPr>
      </p:pic>
    </p:spTree>
    <p:extLst>
      <p:ext uri="{BB962C8B-B14F-4D97-AF65-F5344CB8AC3E}">
        <p14:creationId xmlns:p14="http://schemas.microsoft.com/office/powerpoint/2010/main" val="12739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907" y="46550"/>
            <a:ext cx="1202417" cy="1200694"/>
          </a:xfrm>
          <a:prstGeom prst="rect">
            <a:avLst/>
          </a:prstGeom>
        </p:spPr>
      </p:pic>
    </p:spTree>
    <p:extLst>
      <p:ext uri="{BB962C8B-B14F-4D97-AF65-F5344CB8AC3E}">
        <p14:creationId xmlns:p14="http://schemas.microsoft.com/office/powerpoint/2010/main" val="13951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907" y="46550"/>
            <a:ext cx="1202417" cy="1200694"/>
          </a:xfrm>
          <a:prstGeom prst="rect">
            <a:avLst/>
          </a:prstGeom>
        </p:spPr>
      </p:pic>
    </p:spTree>
    <p:extLst>
      <p:ext uri="{BB962C8B-B14F-4D97-AF65-F5344CB8AC3E}">
        <p14:creationId xmlns:p14="http://schemas.microsoft.com/office/powerpoint/2010/main" val="52030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0400"/>
          </a:xfrm>
        </p:spPr>
        <p:txBody>
          <a:bodyPr/>
          <a:lstStyle/>
          <a:p>
            <a:r>
              <a:rPr lang="en-US" altLang="zh-CN" smtClean="0"/>
              <a:t>Click to edit Master title style</a:t>
            </a:r>
            <a:endParaRPr lang="en-US" dirty="0"/>
          </a:p>
        </p:txBody>
      </p:sp>
      <p:sp>
        <p:nvSpPr>
          <p:cNvPr id="3" name="Content Placeholder 2"/>
          <p:cNvSpPr>
            <a:spLocks noGrp="1"/>
          </p:cNvSpPr>
          <p:nvPr>
            <p:ph idx="1"/>
          </p:nvPr>
        </p:nvSpPr>
        <p:spPr>
          <a:xfrm>
            <a:off x="628650" y="1259918"/>
            <a:ext cx="7886700" cy="510649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5156" y="254"/>
            <a:ext cx="1032719" cy="1031239"/>
          </a:xfrm>
          <a:prstGeom prst="rect">
            <a:avLst/>
          </a:prstGeom>
        </p:spPr>
      </p:pic>
      <p:pic>
        <p:nvPicPr>
          <p:cNvPr id="10" name="Picture 9"/>
          <p:cNvPicPr>
            <a:picLocks noChangeAspect="1"/>
          </p:cNvPicPr>
          <p:nvPr userDrawn="1"/>
        </p:nvPicPr>
        <p:blipFill rotWithShape="1">
          <a:blip r:embed="rId3"/>
          <a:srcRect t="18900" b="24401"/>
          <a:stretch/>
        </p:blipFill>
        <p:spPr>
          <a:xfrm>
            <a:off x="173618" y="1031493"/>
            <a:ext cx="8785284" cy="216024"/>
          </a:xfrm>
          <a:prstGeom prst="rect">
            <a:avLst/>
          </a:prstGeom>
        </p:spPr>
      </p:pic>
    </p:spTree>
    <p:extLst>
      <p:ext uri="{BB962C8B-B14F-4D97-AF65-F5344CB8AC3E}">
        <p14:creationId xmlns:p14="http://schemas.microsoft.com/office/powerpoint/2010/main" val="249760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5156" y="254"/>
            <a:ext cx="1032719" cy="1031239"/>
          </a:xfrm>
          <a:prstGeom prst="rect">
            <a:avLst/>
          </a:prstGeom>
        </p:spPr>
      </p:pic>
    </p:spTree>
    <p:extLst>
      <p:ext uri="{BB962C8B-B14F-4D97-AF65-F5344CB8AC3E}">
        <p14:creationId xmlns:p14="http://schemas.microsoft.com/office/powerpoint/2010/main" val="274047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188000"/>
            <a:ext cx="3886200" cy="510284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188000"/>
            <a:ext cx="3886200" cy="510284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5156" y="254"/>
            <a:ext cx="1032719" cy="1031239"/>
          </a:xfrm>
          <a:prstGeom prst="rect">
            <a:avLst/>
          </a:prstGeom>
        </p:spPr>
      </p:pic>
    </p:spTree>
    <p:extLst>
      <p:ext uri="{BB962C8B-B14F-4D97-AF65-F5344CB8AC3E}">
        <p14:creationId xmlns:p14="http://schemas.microsoft.com/office/powerpoint/2010/main" val="63381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770400"/>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17187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112380"/>
            <a:ext cx="3868340" cy="407728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17187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112380"/>
            <a:ext cx="3887391" cy="407728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907" y="46550"/>
            <a:ext cx="1202417" cy="1200694"/>
          </a:xfrm>
          <a:prstGeom prst="rect">
            <a:avLst/>
          </a:prstGeom>
        </p:spPr>
      </p:pic>
    </p:spTree>
    <p:extLst>
      <p:ext uri="{BB962C8B-B14F-4D97-AF65-F5344CB8AC3E}">
        <p14:creationId xmlns:p14="http://schemas.microsoft.com/office/powerpoint/2010/main" val="415016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5156" y="254"/>
            <a:ext cx="1032719" cy="1031239"/>
          </a:xfrm>
          <a:prstGeom prst="rect">
            <a:avLst/>
          </a:prstGeom>
        </p:spPr>
      </p:pic>
    </p:spTree>
    <p:extLst>
      <p:ext uri="{BB962C8B-B14F-4D97-AF65-F5344CB8AC3E}">
        <p14:creationId xmlns:p14="http://schemas.microsoft.com/office/powerpoint/2010/main" val="31397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5156" y="254"/>
            <a:ext cx="1032719" cy="1031239"/>
          </a:xfrm>
          <a:prstGeom prst="rect">
            <a:avLst/>
          </a:prstGeom>
        </p:spPr>
      </p:pic>
    </p:spTree>
    <p:extLst>
      <p:ext uri="{BB962C8B-B14F-4D97-AF65-F5344CB8AC3E}">
        <p14:creationId xmlns:p14="http://schemas.microsoft.com/office/powerpoint/2010/main" val="215900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907" y="46550"/>
            <a:ext cx="1202417" cy="1200694"/>
          </a:xfrm>
          <a:prstGeom prst="rect">
            <a:avLst/>
          </a:prstGeom>
        </p:spPr>
      </p:pic>
    </p:spTree>
    <p:extLst>
      <p:ext uri="{BB962C8B-B14F-4D97-AF65-F5344CB8AC3E}">
        <p14:creationId xmlns:p14="http://schemas.microsoft.com/office/powerpoint/2010/main" val="1176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6065824-9EBA-4C76-B373-9F33B7D8E0CA}" type="datetimeFigureOut">
              <a:rPr lang="zh-CN" altLang="en-US" smtClean="0"/>
              <a:t>2015/7/23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t>‹#›</a:t>
            </a:fld>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907" y="46550"/>
            <a:ext cx="1202417" cy="1200694"/>
          </a:xfrm>
          <a:prstGeom prst="rect">
            <a:avLst/>
          </a:prstGeom>
        </p:spPr>
      </p:pic>
    </p:spTree>
    <p:extLst>
      <p:ext uri="{BB962C8B-B14F-4D97-AF65-F5344CB8AC3E}">
        <p14:creationId xmlns:p14="http://schemas.microsoft.com/office/powerpoint/2010/main" val="145841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6919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188000"/>
            <a:ext cx="7886700" cy="4929719"/>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065824-9EBA-4C76-B373-9F33B7D8E0CA}" type="datetimeFigureOut">
              <a:rPr lang="zh-CN" altLang="en-US" smtClean="0"/>
              <a:t>2015/7/23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63926-53FD-4ECB-B19C-E4EF13DB6407}" type="slidenum">
              <a:rPr lang="zh-CN" altLang="en-US" smtClean="0"/>
              <a:t>‹#›</a:t>
            </a:fld>
            <a:endParaRPr lang="zh-CN" altLang="en-US"/>
          </a:p>
        </p:txBody>
      </p:sp>
    </p:spTree>
    <p:extLst>
      <p:ext uri="{BB962C8B-B14F-4D97-AF65-F5344CB8AC3E}">
        <p14:creationId xmlns:p14="http://schemas.microsoft.com/office/powerpoint/2010/main" val="2842767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solidFill>
                  <a:srgbClr val="333333"/>
                </a:solidFill>
                <a:latin typeface="Verdana" pitchFamily="34" charset="0"/>
              </a:rPr>
              <a:t>数据类型</a:t>
            </a:r>
            <a:endParaRPr lang="zh-CN" altLang="en-US" dirty="0"/>
          </a:p>
        </p:txBody>
      </p:sp>
      <p:sp>
        <p:nvSpPr>
          <p:cNvPr id="3" name="Subtitle 2"/>
          <p:cNvSpPr>
            <a:spLocks noGrp="1"/>
          </p:cNvSpPr>
          <p:nvPr>
            <p:ph type="subTitle" idx="1"/>
          </p:nvPr>
        </p:nvSpPr>
        <p:spPr/>
        <p:txBody>
          <a:bodyPr/>
          <a:lstStyle/>
          <a:p>
            <a:r>
              <a:rPr lang="zh-CN" altLang="en-US" dirty="0">
                <a:latin typeface="隶书" panose="02010509060101010101" pitchFamily="49" charset="-122"/>
                <a:ea typeface="隶书" panose="02010509060101010101" pitchFamily="49" charset="-122"/>
              </a:rPr>
              <a:t>刘世霞</a:t>
            </a:r>
            <a:endParaRPr lang="en-US" altLang="zh-CN" dirty="0">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清华大学软件学院</a:t>
            </a:r>
            <a:endParaRPr lang="en-US" altLang="zh-CN" dirty="0">
              <a:latin typeface="隶书" panose="02010509060101010101" pitchFamily="49" charset="-122"/>
              <a:ea typeface="隶书" panose="02010509060101010101" pitchFamily="49" charset="-122"/>
            </a:endParaRPr>
          </a:p>
          <a:p>
            <a:r>
              <a:rPr lang="en-US" altLang="zh-CN" dirty="0"/>
              <a:t>shxia@tsinghua.edu.cn</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829385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SimSun" panose="02010600030101010101" pitchFamily="2" charset="-122"/>
              </a:rPr>
              <a:t>与</a:t>
            </a:r>
            <a:r>
              <a:rPr lang="en-US" altLang="zh-CN" dirty="0" err="1" smtClean="0">
                <a:ea typeface="SimSun" panose="02010600030101010101" pitchFamily="2" charset="-122"/>
              </a:rPr>
              <a:t>std</a:t>
            </a:r>
            <a:r>
              <a:rPr lang="en-US" altLang="zh-CN" dirty="0" smtClean="0">
                <a:ea typeface="SimSun" panose="02010600030101010101" pitchFamily="2" charset="-122"/>
              </a:rPr>
              <a:t>::(w)string</a:t>
            </a:r>
            <a:r>
              <a:rPr lang="zh-CN" altLang="en-US" dirty="0" smtClean="0">
                <a:ea typeface="SimSun" panose="02010600030101010101" pitchFamily="2" charset="-122"/>
              </a:rPr>
              <a:t>一起工作</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当连接第三方库和其他代码时，与标准库的字符串转换很方便</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从标准库的字串转换成其他</a:t>
            </a:r>
            <a:r>
              <a:rPr lang="en-US" altLang="zh-CN" dirty="0">
                <a:ea typeface="SimSun" panose="02010600030101010101" pitchFamily="2" charset="-122"/>
              </a:rPr>
              <a:t> </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转成标准库字符串</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541463" y="4794336"/>
            <a:ext cx="399891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 qs = "Hello world!";</a:t>
            </a:r>
          </a:p>
          <a:p>
            <a:pPr eaLnBrk="1" hangingPunct="1">
              <a:lnSpc>
                <a:spcPct val="98000"/>
              </a:lnSpc>
            </a:pPr>
            <a:r>
              <a:rPr lang="en-US" altLang="zh-CN" sz="1400">
                <a:solidFill>
                  <a:srgbClr val="000000"/>
                </a:solidFill>
                <a:latin typeface="DejaVu Sans Mono" pitchFamily="49" charset="0"/>
              </a:rPr>
              <a:t>std::string ss = qs.toStdString();</a:t>
            </a:r>
          </a:p>
          <a:p>
            <a:pPr eaLnBrk="1" hangingPunct="1">
              <a:lnSpc>
                <a:spcPct val="98000"/>
              </a:lnSpc>
            </a:pPr>
            <a:r>
              <a:rPr lang="en-US" altLang="zh-CN" sz="1400">
                <a:solidFill>
                  <a:srgbClr val="000000"/>
                </a:solidFill>
                <a:latin typeface="DejaVu Sans Mono" pitchFamily="49" charset="0"/>
              </a:rPr>
              <a:t>std::wstring sws = qs.toStdWString();</a:t>
            </a:r>
          </a:p>
        </p:txBody>
      </p:sp>
      <p:sp>
        <p:nvSpPr>
          <p:cNvPr id="5" name="Text Box 4"/>
          <p:cNvSpPr txBox="1">
            <a:spLocks noChangeArrowheads="1"/>
          </p:cNvSpPr>
          <p:nvPr/>
        </p:nvSpPr>
        <p:spPr bwMode="auto">
          <a:xfrm>
            <a:off x="1541463" y="2671848"/>
            <a:ext cx="4725987"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std::string ss = "Hello world!";</a:t>
            </a:r>
          </a:p>
          <a:p>
            <a:pPr eaLnBrk="1" hangingPunct="1">
              <a:lnSpc>
                <a:spcPct val="98000"/>
              </a:lnSpc>
            </a:pPr>
            <a:r>
              <a:rPr lang="en-US" altLang="zh-CN" sz="1400">
                <a:solidFill>
                  <a:srgbClr val="000000"/>
                </a:solidFill>
                <a:latin typeface="DejaVu Sans Mono" pitchFamily="49" charset="0"/>
              </a:rPr>
              <a:t>std::wstring sws = "Hello world!";</a:t>
            </a:r>
          </a:p>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QString qss = QString::fromStdString(ss);</a:t>
            </a:r>
          </a:p>
          <a:p>
            <a:pPr eaLnBrk="1" hangingPunct="1">
              <a:lnSpc>
                <a:spcPct val="98000"/>
              </a:lnSpc>
            </a:pPr>
            <a:r>
              <a:rPr lang="en-US" altLang="zh-CN" sz="1400">
                <a:solidFill>
                  <a:srgbClr val="000000"/>
                </a:solidFill>
                <a:latin typeface="DejaVu Sans Mono" pitchFamily="49" charset="0"/>
              </a:rPr>
              <a:t>QString qsws = QString::fromStdWString(sws);</a:t>
            </a:r>
          </a:p>
        </p:txBody>
      </p:sp>
      <p:sp>
        <p:nvSpPr>
          <p:cNvPr id="6" name="Freeform 6"/>
          <p:cNvSpPr>
            <a:spLocks noChangeArrowheads="1"/>
          </p:cNvSpPr>
          <p:nvPr/>
        </p:nvSpPr>
        <p:spPr bwMode="auto">
          <a:xfrm>
            <a:off x="1460500" y="2576598"/>
            <a:ext cx="4908550" cy="1303338"/>
          </a:xfrm>
          <a:custGeom>
            <a:avLst/>
            <a:gdLst>
              <a:gd name="T0" fmla="*/ 2147483647 w 15034"/>
              <a:gd name="T1" fmla="*/ 2147483647 h 3990"/>
              <a:gd name="T2" fmla="*/ 2147483647 w 15034"/>
              <a:gd name="T3" fmla="*/ 2147483647 h 3990"/>
              <a:gd name="T4" fmla="*/ 2147483647 w 15034"/>
              <a:gd name="T5" fmla="*/ 2147483647 h 3990"/>
              <a:gd name="T6" fmla="*/ 2147483647 w 15034"/>
              <a:gd name="T7" fmla="*/ 2147483647 h 3990"/>
              <a:gd name="T8" fmla="*/ 2147483647 w 15034"/>
              <a:gd name="T9" fmla="*/ 2147483647 h 3990"/>
              <a:gd name="T10" fmla="*/ 2147483647 w 15034"/>
              <a:gd name="T11" fmla="*/ 2147483647 h 3990"/>
              <a:gd name="T12" fmla="*/ 2147483647 w 15034"/>
              <a:gd name="T13" fmla="*/ 2147483647 h 3990"/>
              <a:gd name="T14" fmla="*/ 2147483647 w 15034"/>
              <a:gd name="T15" fmla="*/ 2147483647 h 3990"/>
              <a:gd name="T16" fmla="*/ 2147483647 w 15034"/>
              <a:gd name="T17" fmla="*/ 2147483647 h 39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034"/>
              <a:gd name="T28" fmla="*/ 0 h 3990"/>
              <a:gd name="T29" fmla="*/ 15034 w 15034"/>
              <a:gd name="T30" fmla="*/ 3990 h 39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034" h="3990">
                <a:moveTo>
                  <a:pt x="766" y="4"/>
                </a:moveTo>
                <a:cubicBezTo>
                  <a:pt x="766" y="4"/>
                  <a:pt x="12290" y="5"/>
                  <a:pt x="15030" y="8"/>
                </a:cubicBezTo>
                <a:cubicBezTo>
                  <a:pt x="15030" y="299"/>
                  <a:pt x="15030" y="2782"/>
                  <a:pt x="15030" y="3074"/>
                </a:cubicBezTo>
                <a:cubicBezTo>
                  <a:pt x="15014" y="3340"/>
                  <a:pt x="15033" y="3467"/>
                  <a:pt x="14888" y="3668"/>
                </a:cubicBezTo>
                <a:cubicBezTo>
                  <a:pt x="14679" y="3959"/>
                  <a:pt x="14476" y="3950"/>
                  <a:pt x="14223" y="3989"/>
                </a:cubicBezTo>
                <a:cubicBezTo>
                  <a:pt x="13958" y="3979"/>
                  <a:pt x="4761" y="3978"/>
                  <a:pt x="31" y="3974"/>
                </a:cubicBezTo>
                <a:cubicBezTo>
                  <a:pt x="28" y="3388"/>
                  <a:pt x="33" y="809"/>
                  <a:pt x="33" y="747"/>
                </a:cubicBezTo>
                <a:cubicBezTo>
                  <a:pt x="36" y="685"/>
                  <a:pt x="0" y="479"/>
                  <a:pt x="207" y="219"/>
                </a:cubicBezTo>
                <a:cubicBezTo>
                  <a:pt x="411" y="0"/>
                  <a:pt x="563" y="0"/>
                  <a:pt x="766"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7"/>
          <p:cNvSpPr>
            <a:spLocks noChangeArrowheads="1"/>
          </p:cNvSpPr>
          <p:nvPr/>
        </p:nvSpPr>
        <p:spPr bwMode="auto">
          <a:xfrm>
            <a:off x="1460500" y="4700673"/>
            <a:ext cx="4908550" cy="812800"/>
          </a:xfrm>
          <a:custGeom>
            <a:avLst/>
            <a:gdLst>
              <a:gd name="T0" fmla="*/ 2147483647 w 15034"/>
              <a:gd name="T1" fmla="*/ 2147483647 h 2489"/>
              <a:gd name="T2" fmla="*/ 2147483647 w 15034"/>
              <a:gd name="T3" fmla="*/ 2147483647 h 2489"/>
              <a:gd name="T4" fmla="*/ 2147483647 w 15034"/>
              <a:gd name="T5" fmla="*/ 2147483647 h 2489"/>
              <a:gd name="T6" fmla="*/ 2147483647 w 15034"/>
              <a:gd name="T7" fmla="*/ 2147483647 h 2489"/>
              <a:gd name="T8" fmla="*/ 2147483647 w 15034"/>
              <a:gd name="T9" fmla="*/ 2147483647 h 2489"/>
              <a:gd name="T10" fmla="*/ 2147483647 w 15034"/>
              <a:gd name="T11" fmla="*/ 2147483647 h 2489"/>
              <a:gd name="T12" fmla="*/ 2147483647 w 15034"/>
              <a:gd name="T13" fmla="*/ 2147483647 h 2489"/>
              <a:gd name="T14" fmla="*/ 2147483647 w 15034"/>
              <a:gd name="T15" fmla="*/ 2147483647 h 2489"/>
              <a:gd name="T16" fmla="*/ 2147483647 w 15034"/>
              <a:gd name="T17" fmla="*/ 2147483647 h 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034"/>
              <a:gd name="T28" fmla="*/ 0 h 2489"/>
              <a:gd name="T29" fmla="*/ 15034 w 15034"/>
              <a:gd name="T30" fmla="*/ 2489 h 24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034" h="2489">
                <a:moveTo>
                  <a:pt x="766" y="3"/>
                </a:moveTo>
                <a:cubicBezTo>
                  <a:pt x="766" y="3"/>
                  <a:pt x="12290" y="3"/>
                  <a:pt x="15030" y="5"/>
                </a:cubicBezTo>
                <a:cubicBezTo>
                  <a:pt x="15030" y="187"/>
                  <a:pt x="15030" y="1735"/>
                  <a:pt x="15030" y="1917"/>
                </a:cubicBezTo>
                <a:cubicBezTo>
                  <a:pt x="15014" y="2083"/>
                  <a:pt x="15033" y="2162"/>
                  <a:pt x="14888" y="2288"/>
                </a:cubicBezTo>
                <a:cubicBezTo>
                  <a:pt x="14679" y="2469"/>
                  <a:pt x="14476" y="2464"/>
                  <a:pt x="14223" y="2488"/>
                </a:cubicBezTo>
                <a:cubicBezTo>
                  <a:pt x="13958" y="2482"/>
                  <a:pt x="4761" y="2481"/>
                  <a:pt x="31" y="2479"/>
                </a:cubicBezTo>
                <a:cubicBezTo>
                  <a:pt x="28" y="2113"/>
                  <a:pt x="33" y="505"/>
                  <a:pt x="33" y="466"/>
                </a:cubicBezTo>
                <a:cubicBezTo>
                  <a:pt x="36" y="427"/>
                  <a:pt x="0" y="299"/>
                  <a:pt x="207" y="137"/>
                </a:cubicBezTo>
                <a:cubicBezTo>
                  <a:pt x="411" y="0"/>
                  <a:pt x="563" y="0"/>
                  <a:pt x="766"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8" name="Freeform 8"/>
          <p:cNvSpPr>
            <a:spLocks noChangeArrowheads="1"/>
          </p:cNvSpPr>
          <p:nvPr/>
        </p:nvSpPr>
        <p:spPr bwMode="auto">
          <a:xfrm>
            <a:off x="5159375" y="4043448"/>
            <a:ext cx="1862138" cy="1077913"/>
          </a:xfrm>
          <a:custGeom>
            <a:avLst/>
            <a:gdLst>
              <a:gd name="T0" fmla="*/ 2147483647 w 5701"/>
              <a:gd name="T1" fmla="*/ 0 h 3301"/>
              <a:gd name="T2" fmla="*/ 0 w 5701"/>
              <a:gd name="T3" fmla="*/ 2147483647 h 3301"/>
              <a:gd name="T4" fmla="*/ 2147483647 w 5701"/>
              <a:gd name="T5" fmla="*/ 2147483647 h 3301"/>
              <a:gd name="T6" fmla="*/ 2147483647 w 5701"/>
              <a:gd name="T7" fmla="*/ 0 h 3301"/>
              <a:gd name="T8" fmla="*/ 0 60000 65536"/>
              <a:gd name="T9" fmla="*/ 0 60000 65536"/>
              <a:gd name="T10" fmla="*/ 0 60000 65536"/>
              <a:gd name="T11" fmla="*/ 0 60000 65536"/>
              <a:gd name="T12" fmla="*/ 0 w 5701"/>
              <a:gd name="T13" fmla="*/ 0 h 3301"/>
              <a:gd name="T14" fmla="*/ 5701 w 5701"/>
              <a:gd name="T15" fmla="*/ 3301 h 3301"/>
            </a:gdLst>
            <a:ahLst/>
            <a:cxnLst>
              <a:cxn ang="T8">
                <a:pos x="T0" y="T1"/>
              </a:cxn>
              <a:cxn ang="T9">
                <a:pos x="T2" y="T3"/>
              </a:cxn>
              <a:cxn ang="T10">
                <a:pos x="T4" y="T5"/>
              </a:cxn>
              <a:cxn ang="T11">
                <a:pos x="T6" y="T7"/>
              </a:cxn>
            </a:cxnLst>
            <a:rect l="T12" t="T13" r="T14" b="T15"/>
            <a:pathLst>
              <a:path w="5701" h="3301">
                <a:moveTo>
                  <a:pt x="4700" y="0"/>
                </a:moveTo>
                <a:lnTo>
                  <a:pt x="0" y="3300"/>
                </a:lnTo>
                <a:lnTo>
                  <a:pt x="5700" y="500"/>
                </a:lnTo>
                <a:lnTo>
                  <a:pt x="47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
        <p:nvSpPr>
          <p:cNvPr id="9" name="Freeform 9"/>
          <p:cNvSpPr>
            <a:spLocks noChangeArrowheads="1"/>
          </p:cNvSpPr>
          <p:nvPr/>
        </p:nvSpPr>
        <p:spPr bwMode="auto">
          <a:xfrm>
            <a:off x="5878513" y="3456073"/>
            <a:ext cx="1143000" cy="423863"/>
          </a:xfrm>
          <a:custGeom>
            <a:avLst/>
            <a:gdLst>
              <a:gd name="T0" fmla="*/ 2147483647 w 3501"/>
              <a:gd name="T1" fmla="*/ 2147483647 h 1301"/>
              <a:gd name="T2" fmla="*/ 0 w 3501"/>
              <a:gd name="T3" fmla="*/ 0 h 1301"/>
              <a:gd name="T4" fmla="*/ 2147483647 w 3501"/>
              <a:gd name="T5" fmla="*/ 2147483647 h 1301"/>
              <a:gd name="T6" fmla="*/ 2147483647 w 3501"/>
              <a:gd name="T7" fmla="*/ 2147483647 h 1301"/>
              <a:gd name="T8" fmla="*/ 0 60000 65536"/>
              <a:gd name="T9" fmla="*/ 0 60000 65536"/>
              <a:gd name="T10" fmla="*/ 0 60000 65536"/>
              <a:gd name="T11" fmla="*/ 0 60000 65536"/>
              <a:gd name="T12" fmla="*/ 0 w 3501"/>
              <a:gd name="T13" fmla="*/ 0 h 1301"/>
              <a:gd name="T14" fmla="*/ 3501 w 3501"/>
              <a:gd name="T15" fmla="*/ 1301 h 1301"/>
            </a:gdLst>
            <a:ahLst/>
            <a:cxnLst>
              <a:cxn ang="T8">
                <a:pos x="T0" y="T1"/>
              </a:cxn>
              <a:cxn ang="T9">
                <a:pos x="T2" y="T3"/>
              </a:cxn>
              <a:cxn ang="T10">
                <a:pos x="T4" y="T5"/>
              </a:cxn>
              <a:cxn ang="T11">
                <a:pos x="T6" y="T7"/>
              </a:cxn>
            </a:cxnLst>
            <a:rect l="T12" t="T13" r="T14" b="T15"/>
            <a:pathLst>
              <a:path w="3501" h="1301">
                <a:moveTo>
                  <a:pt x="3500" y="800"/>
                </a:moveTo>
                <a:lnTo>
                  <a:pt x="0" y="0"/>
                </a:lnTo>
                <a:lnTo>
                  <a:pt x="2500" y="1300"/>
                </a:lnTo>
                <a:lnTo>
                  <a:pt x="3500" y="8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0" name="Group 10"/>
          <p:cNvGrpSpPr>
            <a:grpSpLocks/>
          </p:cNvGrpSpPr>
          <p:nvPr/>
        </p:nvGrpSpPr>
        <p:grpSpPr bwMode="auto">
          <a:xfrm>
            <a:off x="6523038" y="3716423"/>
            <a:ext cx="1803400" cy="488950"/>
            <a:chOff x="4530" y="2834"/>
            <a:chExt cx="1252" cy="340"/>
          </a:xfrm>
        </p:grpSpPr>
        <p:sp>
          <p:nvSpPr>
            <p:cNvPr id="11" name="Freeform 11"/>
            <p:cNvSpPr>
              <a:spLocks noChangeArrowheads="1"/>
            </p:cNvSpPr>
            <p:nvPr/>
          </p:nvSpPr>
          <p:spPr bwMode="auto">
            <a:xfrm>
              <a:off x="4530" y="2834"/>
              <a:ext cx="1253" cy="341"/>
            </a:xfrm>
            <a:custGeom>
              <a:avLst/>
              <a:gdLst>
                <a:gd name="T0" fmla="*/ 0 w 5525"/>
                <a:gd name="T1" fmla="*/ 0 h 1503"/>
                <a:gd name="T2" fmla="*/ 0 w 5525"/>
                <a:gd name="T3" fmla="*/ 0 h 1503"/>
                <a:gd name="T4" fmla="*/ 0 w 5525"/>
                <a:gd name="T5" fmla="*/ 0 h 1503"/>
                <a:gd name="T6" fmla="*/ 0 w 5525"/>
                <a:gd name="T7" fmla="*/ 0 h 1503"/>
                <a:gd name="T8" fmla="*/ 0 w 5525"/>
                <a:gd name="T9" fmla="*/ 0 h 1503"/>
                <a:gd name="T10" fmla="*/ 0 w 5525"/>
                <a:gd name="T11" fmla="*/ 0 h 1503"/>
                <a:gd name="T12" fmla="*/ 0 w 5525"/>
                <a:gd name="T13" fmla="*/ 0 h 1503"/>
                <a:gd name="T14" fmla="*/ 0 w 5525"/>
                <a:gd name="T15" fmla="*/ 0 h 1503"/>
                <a:gd name="T16" fmla="*/ 0 w 5525"/>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25"/>
                <a:gd name="T28" fmla="*/ 0 h 1503"/>
                <a:gd name="T29" fmla="*/ 5525 w 5525"/>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25" h="1503">
                  <a:moveTo>
                    <a:pt x="547" y="3"/>
                  </a:moveTo>
                  <a:cubicBezTo>
                    <a:pt x="547" y="3"/>
                    <a:pt x="3559" y="3"/>
                    <a:pt x="5514" y="4"/>
                  </a:cubicBezTo>
                  <a:cubicBezTo>
                    <a:pt x="5514" y="178"/>
                    <a:pt x="5523" y="783"/>
                    <a:pt x="5523" y="957"/>
                  </a:cubicBezTo>
                  <a:cubicBezTo>
                    <a:pt x="5511" y="1116"/>
                    <a:pt x="5524" y="1191"/>
                    <a:pt x="5422" y="1311"/>
                  </a:cubicBezTo>
                  <a:cubicBezTo>
                    <a:pt x="5272" y="1485"/>
                    <a:pt x="5127" y="1479"/>
                    <a:pt x="4946" y="1502"/>
                  </a:cubicBezTo>
                  <a:cubicBezTo>
                    <a:pt x="4758" y="1497"/>
                    <a:pt x="26" y="1494"/>
                    <a:pt x="31" y="1494"/>
                  </a:cubicBezTo>
                  <a:cubicBezTo>
                    <a:pt x="37" y="1467"/>
                    <a:pt x="24" y="482"/>
                    <a:pt x="24" y="446"/>
                  </a:cubicBezTo>
                  <a:cubicBezTo>
                    <a:pt x="26" y="409"/>
                    <a:pt x="0" y="286"/>
                    <a:pt x="147" y="131"/>
                  </a:cubicBezTo>
                  <a:cubicBezTo>
                    <a:pt x="293" y="0"/>
                    <a:pt x="402" y="0"/>
                    <a:pt x="547"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Text Box 12"/>
            <p:cNvSpPr txBox="1">
              <a:spLocks noChangeArrowheads="1"/>
            </p:cNvSpPr>
            <p:nvPr/>
          </p:nvSpPr>
          <p:spPr bwMode="auto">
            <a:xfrm>
              <a:off x="4530" y="2834"/>
              <a:ext cx="1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t>假定为</a:t>
              </a:r>
              <a:r>
                <a:rPr lang="en-US" altLang="zh-CN"/>
                <a:t>ASCII</a:t>
              </a:r>
              <a:endParaRPr lang="en-US" altLang="zh-CN">
                <a:solidFill>
                  <a:srgbClr val="FFFFFF"/>
                </a:solidFill>
              </a:endParaRPr>
            </a:p>
          </p:txBody>
        </p:sp>
      </p:grpSp>
    </p:spTree>
    <p:extLst>
      <p:ext uri="{BB962C8B-B14F-4D97-AF65-F5344CB8AC3E}">
        <p14:creationId xmlns:p14="http://schemas.microsoft.com/office/powerpoint/2010/main" val="255408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SimSun" panose="02010600030101010101" pitchFamily="2" charset="-122"/>
              </a:rPr>
              <a:t>Empty</a:t>
            </a:r>
            <a:r>
              <a:rPr lang="zh-CN" altLang="en-US" dirty="0">
                <a:ea typeface="SimSun" panose="02010600030101010101" pitchFamily="2" charset="-122"/>
              </a:rPr>
              <a:t>字符串和</a:t>
            </a:r>
            <a:r>
              <a:rPr lang="en-US" altLang="zh-CN" dirty="0">
                <a:ea typeface="SimSun" panose="02010600030101010101" pitchFamily="2" charset="-122"/>
              </a:rPr>
              <a:t>null</a:t>
            </a:r>
            <a:r>
              <a:rPr lang="zh-CN" altLang="en-US" dirty="0">
                <a:ea typeface="SimSun" panose="02010600030101010101" pitchFamily="2" charset="-122"/>
              </a:rPr>
              <a:t>字符串</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一个</a:t>
            </a:r>
            <a:r>
              <a:rPr lang="en-US" altLang="zh-CN" dirty="0" err="1">
                <a:ea typeface="SimSun" panose="02010600030101010101" pitchFamily="2" charset="-122"/>
              </a:rPr>
              <a:t>QString</a:t>
            </a:r>
            <a:r>
              <a:rPr lang="zh-CN" altLang="en-US" dirty="0">
                <a:ea typeface="SimSun" panose="02010600030101010101" pitchFamily="2" charset="-122"/>
              </a:rPr>
              <a:t>可以为</a:t>
            </a:r>
            <a:r>
              <a:rPr lang="en-US" altLang="zh-CN" dirty="0">
                <a:ea typeface="SimSun" panose="02010600030101010101" pitchFamily="2" charset="-122"/>
              </a:rPr>
              <a:t>null</a:t>
            </a:r>
            <a:r>
              <a:rPr lang="zh-CN" altLang="en-US" dirty="0">
                <a:ea typeface="SimSun" panose="02010600030101010101" pitchFamily="2" charset="-122"/>
              </a:rPr>
              <a:t>，</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    即什么也没有包含</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32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32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它也可是</a:t>
            </a:r>
            <a:r>
              <a:rPr lang="en-US" altLang="zh-CN" dirty="0">
                <a:ea typeface="SimSun" panose="02010600030101010101" pitchFamily="2" charset="-122"/>
              </a:rPr>
              <a:t>empty</a:t>
            </a:r>
            <a:r>
              <a:rPr lang="zh-CN" altLang="en-US" dirty="0">
                <a:ea typeface="SimSun" panose="02010600030101010101" pitchFamily="2" charset="-122"/>
              </a:rPr>
              <a:t>，即包含</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    一个空字符串</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5132388" y="5159375"/>
            <a:ext cx="234156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 e =  "";</a:t>
            </a:r>
          </a:p>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e.isNull();  // false</a:t>
            </a:r>
          </a:p>
          <a:p>
            <a:pPr eaLnBrk="1" hangingPunct="1">
              <a:lnSpc>
                <a:spcPct val="98000"/>
              </a:lnSpc>
            </a:pPr>
            <a:r>
              <a:rPr lang="en-US" altLang="zh-CN" sz="1400">
                <a:solidFill>
                  <a:srgbClr val="000000"/>
                </a:solidFill>
                <a:latin typeface="DejaVu Sans Mono" pitchFamily="49" charset="0"/>
              </a:rPr>
              <a:t>e.isEmpty(); // true</a:t>
            </a:r>
          </a:p>
        </p:txBody>
      </p:sp>
      <p:sp>
        <p:nvSpPr>
          <p:cNvPr id="5" name="Text Box 4"/>
          <p:cNvSpPr txBox="1">
            <a:spLocks noChangeArrowheads="1"/>
          </p:cNvSpPr>
          <p:nvPr/>
        </p:nvSpPr>
        <p:spPr bwMode="auto">
          <a:xfrm>
            <a:off x="1046163" y="2841625"/>
            <a:ext cx="244475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 n = QString();</a:t>
            </a:r>
          </a:p>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n.isNull();  // true</a:t>
            </a:r>
          </a:p>
          <a:p>
            <a:pPr eaLnBrk="1" hangingPunct="1">
              <a:lnSpc>
                <a:spcPct val="98000"/>
              </a:lnSpc>
            </a:pPr>
            <a:r>
              <a:rPr lang="en-US" altLang="zh-CN" sz="1400">
                <a:solidFill>
                  <a:srgbClr val="000000"/>
                </a:solidFill>
                <a:latin typeface="DejaVu Sans Mono" pitchFamily="49" charset="0"/>
              </a:rPr>
              <a:t>n.isEmpty(); // true</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313" y="3689350"/>
            <a:ext cx="20478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Freeform 8"/>
          <p:cNvSpPr>
            <a:spLocks noChangeArrowheads="1"/>
          </p:cNvSpPr>
          <p:nvPr/>
        </p:nvSpPr>
        <p:spPr bwMode="auto">
          <a:xfrm>
            <a:off x="5056188" y="5065713"/>
            <a:ext cx="2617787" cy="1138237"/>
          </a:xfrm>
          <a:custGeom>
            <a:avLst/>
            <a:gdLst>
              <a:gd name="T0" fmla="*/ 2147483647 w 8018"/>
              <a:gd name="T1" fmla="*/ 2147483647 h 3490"/>
              <a:gd name="T2" fmla="*/ 2147483647 w 8018"/>
              <a:gd name="T3" fmla="*/ 2147483647 h 3490"/>
              <a:gd name="T4" fmla="*/ 2147483647 w 8018"/>
              <a:gd name="T5" fmla="*/ 2147483647 h 3490"/>
              <a:gd name="T6" fmla="*/ 2147483647 w 8018"/>
              <a:gd name="T7" fmla="*/ 2147483647 h 3490"/>
              <a:gd name="T8" fmla="*/ 2147483647 w 8018"/>
              <a:gd name="T9" fmla="*/ 2147483647 h 3490"/>
              <a:gd name="T10" fmla="*/ 2147483647 w 8018"/>
              <a:gd name="T11" fmla="*/ 2147483647 h 3490"/>
              <a:gd name="T12" fmla="*/ 2147483647 w 8018"/>
              <a:gd name="T13" fmla="*/ 2147483647 h 3490"/>
              <a:gd name="T14" fmla="*/ 2147483647 w 8018"/>
              <a:gd name="T15" fmla="*/ 2147483647 h 3490"/>
              <a:gd name="T16" fmla="*/ 2147483647 w 8018"/>
              <a:gd name="T17" fmla="*/ 2147483647 h 3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18"/>
              <a:gd name="T28" fmla="*/ 0 h 3490"/>
              <a:gd name="T29" fmla="*/ 8018 w 8018"/>
              <a:gd name="T30" fmla="*/ 3490 h 3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18" h="3490">
                <a:moveTo>
                  <a:pt x="409" y="4"/>
                </a:moveTo>
                <a:cubicBezTo>
                  <a:pt x="409" y="4"/>
                  <a:pt x="6555" y="5"/>
                  <a:pt x="8016" y="7"/>
                </a:cubicBezTo>
                <a:cubicBezTo>
                  <a:pt x="8016" y="262"/>
                  <a:pt x="8016" y="2433"/>
                  <a:pt x="8016" y="2689"/>
                </a:cubicBezTo>
                <a:cubicBezTo>
                  <a:pt x="8007" y="2921"/>
                  <a:pt x="8017" y="3032"/>
                  <a:pt x="7941" y="3208"/>
                </a:cubicBezTo>
                <a:cubicBezTo>
                  <a:pt x="7829" y="3463"/>
                  <a:pt x="7720" y="3455"/>
                  <a:pt x="7585" y="3489"/>
                </a:cubicBezTo>
                <a:cubicBezTo>
                  <a:pt x="7444" y="3480"/>
                  <a:pt x="2539" y="3479"/>
                  <a:pt x="17" y="3476"/>
                </a:cubicBezTo>
                <a:cubicBezTo>
                  <a:pt x="15" y="2963"/>
                  <a:pt x="17" y="708"/>
                  <a:pt x="17" y="654"/>
                </a:cubicBezTo>
                <a:cubicBezTo>
                  <a:pt x="19" y="599"/>
                  <a:pt x="0" y="419"/>
                  <a:pt x="110" y="192"/>
                </a:cubicBezTo>
                <a:cubicBezTo>
                  <a:pt x="219" y="0"/>
                  <a:pt x="300" y="0"/>
                  <a:pt x="409"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8" name="Freeform 9"/>
          <p:cNvSpPr>
            <a:spLocks noChangeArrowheads="1"/>
          </p:cNvSpPr>
          <p:nvPr/>
        </p:nvSpPr>
        <p:spPr bwMode="auto">
          <a:xfrm>
            <a:off x="3722688" y="3036888"/>
            <a:ext cx="1631950" cy="392112"/>
          </a:xfrm>
          <a:custGeom>
            <a:avLst/>
            <a:gdLst>
              <a:gd name="T0" fmla="*/ 2147483647 w 5001"/>
              <a:gd name="T1" fmla="*/ 2147483647 h 1201"/>
              <a:gd name="T2" fmla="*/ 0 w 5001"/>
              <a:gd name="T3" fmla="*/ 0 h 1201"/>
              <a:gd name="T4" fmla="*/ 2147483647 w 5001"/>
              <a:gd name="T5" fmla="*/ 2147483647 h 1201"/>
              <a:gd name="T6" fmla="*/ 2147483647 w 5001"/>
              <a:gd name="T7" fmla="*/ 2147483647 h 1201"/>
              <a:gd name="T8" fmla="*/ 0 60000 65536"/>
              <a:gd name="T9" fmla="*/ 0 60000 65536"/>
              <a:gd name="T10" fmla="*/ 0 60000 65536"/>
              <a:gd name="T11" fmla="*/ 0 60000 65536"/>
              <a:gd name="T12" fmla="*/ 0 w 5001"/>
              <a:gd name="T13" fmla="*/ 0 h 1201"/>
              <a:gd name="T14" fmla="*/ 5001 w 5001"/>
              <a:gd name="T15" fmla="*/ 1201 h 1201"/>
            </a:gdLst>
            <a:ahLst/>
            <a:cxnLst>
              <a:cxn ang="T8">
                <a:pos x="T0" y="T1"/>
              </a:cxn>
              <a:cxn ang="T9">
                <a:pos x="T2" y="T3"/>
              </a:cxn>
              <a:cxn ang="T10">
                <a:pos x="T4" y="T5"/>
              </a:cxn>
              <a:cxn ang="T11">
                <a:pos x="T6" y="T7"/>
              </a:cxn>
            </a:cxnLst>
            <a:rect l="T12" t="T13" r="T14" b="T15"/>
            <a:pathLst>
              <a:path w="5001" h="1201">
                <a:moveTo>
                  <a:pt x="5000" y="200"/>
                </a:moveTo>
                <a:lnTo>
                  <a:pt x="0" y="0"/>
                </a:lnTo>
                <a:lnTo>
                  <a:pt x="4500" y="1200"/>
                </a:lnTo>
                <a:lnTo>
                  <a:pt x="5000" y="2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
        <p:nvSpPr>
          <p:cNvPr id="9" name="Freeform 9"/>
          <p:cNvSpPr>
            <a:spLocks noChangeArrowheads="1"/>
          </p:cNvSpPr>
          <p:nvPr/>
        </p:nvSpPr>
        <p:spPr bwMode="auto">
          <a:xfrm>
            <a:off x="3462338" y="3036888"/>
            <a:ext cx="1631950" cy="392112"/>
          </a:xfrm>
          <a:custGeom>
            <a:avLst/>
            <a:gdLst>
              <a:gd name="T0" fmla="*/ 2147483647 w 5001"/>
              <a:gd name="T1" fmla="*/ 2147483647 h 1201"/>
              <a:gd name="T2" fmla="*/ 0 w 5001"/>
              <a:gd name="T3" fmla="*/ 0 h 1201"/>
              <a:gd name="T4" fmla="*/ 2147483647 w 5001"/>
              <a:gd name="T5" fmla="*/ 2147483647 h 1201"/>
              <a:gd name="T6" fmla="*/ 2147483647 w 5001"/>
              <a:gd name="T7" fmla="*/ 2147483647 h 1201"/>
              <a:gd name="T8" fmla="*/ 0 60000 65536"/>
              <a:gd name="T9" fmla="*/ 0 60000 65536"/>
              <a:gd name="T10" fmla="*/ 0 60000 65536"/>
              <a:gd name="T11" fmla="*/ 0 60000 65536"/>
              <a:gd name="T12" fmla="*/ 0 w 5001"/>
              <a:gd name="T13" fmla="*/ 0 h 1201"/>
              <a:gd name="T14" fmla="*/ 5001 w 5001"/>
              <a:gd name="T15" fmla="*/ 1201 h 1201"/>
            </a:gdLst>
            <a:ahLst/>
            <a:cxnLst>
              <a:cxn ang="T8">
                <a:pos x="T0" y="T1"/>
              </a:cxn>
              <a:cxn ang="T9">
                <a:pos x="T2" y="T3"/>
              </a:cxn>
              <a:cxn ang="T10">
                <a:pos x="T4" y="T5"/>
              </a:cxn>
              <a:cxn ang="T11">
                <a:pos x="T6" y="T7"/>
              </a:cxn>
            </a:cxnLst>
            <a:rect l="T12" t="T13" r="T14" b="T15"/>
            <a:pathLst>
              <a:path w="5001" h="1201">
                <a:moveTo>
                  <a:pt x="5000" y="200"/>
                </a:moveTo>
                <a:lnTo>
                  <a:pt x="0" y="0"/>
                </a:lnTo>
                <a:lnTo>
                  <a:pt x="4500" y="1200"/>
                </a:lnTo>
                <a:lnTo>
                  <a:pt x="5000" y="2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0" name="Group 10"/>
          <p:cNvGrpSpPr>
            <a:grpSpLocks/>
          </p:cNvGrpSpPr>
          <p:nvPr/>
        </p:nvGrpSpPr>
        <p:grpSpPr bwMode="auto">
          <a:xfrm>
            <a:off x="4832350" y="2449513"/>
            <a:ext cx="3265488" cy="1143000"/>
            <a:chOff x="3392" y="1473"/>
            <a:chExt cx="2268" cy="794"/>
          </a:xfrm>
        </p:grpSpPr>
        <p:sp>
          <p:nvSpPr>
            <p:cNvPr id="11" name="Freeform 11"/>
            <p:cNvSpPr>
              <a:spLocks noChangeArrowheads="1"/>
            </p:cNvSpPr>
            <p:nvPr/>
          </p:nvSpPr>
          <p:spPr bwMode="auto">
            <a:xfrm>
              <a:off x="3392" y="1473"/>
              <a:ext cx="2269" cy="795"/>
            </a:xfrm>
            <a:custGeom>
              <a:avLst/>
              <a:gdLst>
                <a:gd name="T0" fmla="*/ 0 w 10006"/>
                <a:gd name="T1" fmla="*/ 0 h 3505"/>
                <a:gd name="T2" fmla="*/ 0 w 10006"/>
                <a:gd name="T3" fmla="*/ 0 h 3505"/>
                <a:gd name="T4" fmla="*/ 0 w 10006"/>
                <a:gd name="T5" fmla="*/ 0 h 3505"/>
                <a:gd name="T6" fmla="*/ 0 w 10006"/>
                <a:gd name="T7" fmla="*/ 0 h 3505"/>
                <a:gd name="T8" fmla="*/ 0 w 10006"/>
                <a:gd name="T9" fmla="*/ 0 h 3505"/>
                <a:gd name="T10" fmla="*/ 0 w 10006"/>
                <a:gd name="T11" fmla="*/ 0 h 3505"/>
                <a:gd name="T12" fmla="*/ 0 w 10006"/>
                <a:gd name="T13" fmla="*/ 0 h 3505"/>
                <a:gd name="T14" fmla="*/ 0 w 10006"/>
                <a:gd name="T15" fmla="*/ 0 h 3505"/>
                <a:gd name="T16" fmla="*/ 0 w 10006"/>
                <a:gd name="T17" fmla="*/ 0 h 3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06"/>
                <a:gd name="T28" fmla="*/ 0 h 3505"/>
                <a:gd name="T29" fmla="*/ 10006 w 10006"/>
                <a:gd name="T30" fmla="*/ 3505 h 3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06" h="3505">
                  <a:moveTo>
                    <a:pt x="991" y="5"/>
                  </a:moveTo>
                  <a:cubicBezTo>
                    <a:pt x="991" y="5"/>
                    <a:pt x="6445" y="7"/>
                    <a:pt x="9987" y="9"/>
                  </a:cubicBezTo>
                  <a:cubicBezTo>
                    <a:pt x="9987" y="414"/>
                    <a:pt x="10003" y="1826"/>
                    <a:pt x="10003" y="2232"/>
                  </a:cubicBezTo>
                  <a:cubicBezTo>
                    <a:pt x="9982" y="2602"/>
                    <a:pt x="10005" y="2778"/>
                    <a:pt x="9819" y="3059"/>
                  </a:cubicBezTo>
                  <a:cubicBezTo>
                    <a:pt x="9549" y="3464"/>
                    <a:pt x="9286" y="3451"/>
                    <a:pt x="8959" y="3504"/>
                  </a:cubicBezTo>
                  <a:cubicBezTo>
                    <a:pt x="8617" y="3491"/>
                    <a:pt x="47" y="3484"/>
                    <a:pt x="57" y="3484"/>
                  </a:cubicBezTo>
                  <a:cubicBezTo>
                    <a:pt x="68" y="3422"/>
                    <a:pt x="43" y="1125"/>
                    <a:pt x="43" y="1040"/>
                  </a:cubicBezTo>
                  <a:cubicBezTo>
                    <a:pt x="47" y="953"/>
                    <a:pt x="0" y="666"/>
                    <a:pt x="267" y="304"/>
                  </a:cubicBezTo>
                  <a:cubicBezTo>
                    <a:pt x="532" y="0"/>
                    <a:pt x="728" y="0"/>
                    <a:pt x="991" y="5"/>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Text Box 12"/>
            <p:cNvSpPr txBox="1">
              <a:spLocks noChangeArrowheads="1"/>
            </p:cNvSpPr>
            <p:nvPr/>
          </p:nvSpPr>
          <p:spPr bwMode="auto">
            <a:xfrm>
              <a:off x="3392" y="1473"/>
              <a:ext cx="226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8112" rIns="99000" bIns="54000" anchor="ctr" anchorCtr="1"/>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1500">
                  <a:solidFill>
                    <a:schemeClr val="bg1"/>
                  </a:solidFill>
                </a:rPr>
                <a:t>相对于一个</a:t>
              </a:r>
              <a:r>
                <a:rPr lang="en-US" altLang="zh-CN" sz="1500">
                  <a:solidFill>
                    <a:schemeClr val="bg1"/>
                  </a:solidFill>
                </a:rPr>
                <a:t>empty</a:t>
              </a:r>
              <a:r>
                <a:rPr lang="zh-CN" altLang="en-US" sz="1500">
                  <a:solidFill>
                    <a:schemeClr val="bg1"/>
                  </a:solidFill>
                </a:rPr>
                <a:t>字符串来说，传递没有字符的串是非常有用的，</a:t>
              </a:r>
              <a:br>
                <a:rPr lang="zh-CN" altLang="en-US" sz="1500">
                  <a:solidFill>
                    <a:schemeClr val="bg1"/>
                  </a:solidFill>
                </a:rPr>
              </a:br>
              <a:endParaRPr lang="en-US" altLang="zh-CN">
                <a:solidFill>
                  <a:schemeClr val="bg1"/>
                </a:solidFill>
              </a:endParaRPr>
            </a:p>
            <a:p>
              <a:pPr algn="ctr" eaLnBrk="1" hangingPunct="1"/>
              <a:r>
                <a:rPr lang="zh-CN" altLang="en-US" sz="1500">
                  <a:solidFill>
                    <a:schemeClr val="bg1"/>
                  </a:solidFill>
                </a:rPr>
                <a:t>见</a:t>
              </a:r>
              <a:r>
                <a:rPr lang="en-US" altLang="zh-CN" sz="1500">
                  <a:solidFill>
                    <a:schemeClr val="bg1"/>
                  </a:solidFill>
                </a:rPr>
                <a:t>QInputDialog</a:t>
              </a:r>
              <a:r>
                <a:rPr lang="en-US" altLang="en-US" sz="1500">
                  <a:solidFill>
                    <a:schemeClr val="bg1"/>
                  </a:solidFill>
                </a:rPr>
                <a:t>：：</a:t>
              </a:r>
              <a:r>
                <a:rPr lang="en-US" altLang="zh-CN" sz="1500">
                  <a:solidFill>
                    <a:schemeClr val="bg1"/>
                  </a:solidFill>
                </a:rPr>
                <a:t>gettext</a:t>
              </a:r>
              <a:r>
                <a:rPr lang="zh-CN" altLang="en-US" sz="1500">
                  <a:solidFill>
                    <a:schemeClr val="bg1"/>
                  </a:solidFill>
                </a:rPr>
                <a:t> </a:t>
              </a:r>
              <a:r>
                <a:rPr lang="en-US" altLang="zh-CN" sz="1500">
                  <a:solidFill>
                    <a:schemeClr val="bg1"/>
                  </a:solidFill>
                </a:rPr>
                <a:t>–</a:t>
              </a:r>
              <a:r>
                <a:rPr lang="zh-CN" altLang="en-US" sz="1500">
                  <a:solidFill>
                    <a:schemeClr val="bg1"/>
                  </a:solidFill>
                </a:rPr>
                <a:t>当取消时返回一个</a:t>
              </a:r>
              <a:r>
                <a:rPr lang="en-US" altLang="zh-CN" sz="1500">
                  <a:solidFill>
                    <a:schemeClr val="bg1"/>
                  </a:solidFill>
                </a:rPr>
                <a:t>null</a:t>
              </a:r>
              <a:r>
                <a:rPr lang="zh-CN" altLang="en-US" sz="1500">
                  <a:solidFill>
                    <a:schemeClr val="bg1"/>
                  </a:solidFill>
                </a:rPr>
                <a:t>字符串</a:t>
              </a:r>
              <a:endParaRPr lang="en-US" altLang="zh-CN" sz="1500">
                <a:solidFill>
                  <a:schemeClr val="bg1"/>
                </a:solidFill>
              </a:endParaRPr>
            </a:p>
          </p:txBody>
        </p:sp>
      </p:grpSp>
      <p:sp>
        <p:nvSpPr>
          <p:cNvPr id="13" name="Freeform 7"/>
          <p:cNvSpPr>
            <a:spLocks noChangeArrowheads="1"/>
          </p:cNvSpPr>
          <p:nvPr/>
        </p:nvSpPr>
        <p:spPr bwMode="auto">
          <a:xfrm>
            <a:off x="979488" y="2709863"/>
            <a:ext cx="2606675" cy="1139825"/>
          </a:xfrm>
          <a:custGeom>
            <a:avLst/>
            <a:gdLst>
              <a:gd name="T0" fmla="*/ 2147483647 w 7980"/>
              <a:gd name="T1" fmla="*/ 2147483647 h 3490"/>
              <a:gd name="T2" fmla="*/ 2147483647 w 7980"/>
              <a:gd name="T3" fmla="*/ 2147483647 h 3490"/>
              <a:gd name="T4" fmla="*/ 2147483647 w 7980"/>
              <a:gd name="T5" fmla="*/ 2147483647 h 3490"/>
              <a:gd name="T6" fmla="*/ 2147483647 w 7980"/>
              <a:gd name="T7" fmla="*/ 2147483647 h 3490"/>
              <a:gd name="T8" fmla="*/ 2147483647 w 7980"/>
              <a:gd name="T9" fmla="*/ 2147483647 h 3490"/>
              <a:gd name="T10" fmla="*/ 2147483647 w 7980"/>
              <a:gd name="T11" fmla="*/ 2147483647 h 3490"/>
              <a:gd name="T12" fmla="*/ 2147483647 w 7980"/>
              <a:gd name="T13" fmla="*/ 2147483647 h 3490"/>
              <a:gd name="T14" fmla="*/ 2147483647 w 7980"/>
              <a:gd name="T15" fmla="*/ 2147483647 h 3490"/>
              <a:gd name="T16" fmla="*/ 2147483647 w 7980"/>
              <a:gd name="T17" fmla="*/ 2147483647 h 3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80"/>
              <a:gd name="T28" fmla="*/ 0 h 3490"/>
              <a:gd name="T29" fmla="*/ 7980 w 7980"/>
              <a:gd name="T30" fmla="*/ 3490 h 3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80" h="3490">
                <a:moveTo>
                  <a:pt x="407" y="4"/>
                </a:moveTo>
                <a:cubicBezTo>
                  <a:pt x="407" y="4"/>
                  <a:pt x="6524" y="5"/>
                  <a:pt x="7978" y="7"/>
                </a:cubicBezTo>
                <a:cubicBezTo>
                  <a:pt x="7978" y="262"/>
                  <a:pt x="7978" y="2433"/>
                  <a:pt x="7978" y="2689"/>
                </a:cubicBezTo>
                <a:cubicBezTo>
                  <a:pt x="7969" y="2921"/>
                  <a:pt x="7979" y="3032"/>
                  <a:pt x="7903" y="3208"/>
                </a:cubicBezTo>
                <a:cubicBezTo>
                  <a:pt x="7792" y="3463"/>
                  <a:pt x="7684" y="3455"/>
                  <a:pt x="7549" y="3489"/>
                </a:cubicBezTo>
                <a:cubicBezTo>
                  <a:pt x="7409" y="3480"/>
                  <a:pt x="2527" y="3479"/>
                  <a:pt x="17" y="3476"/>
                </a:cubicBezTo>
                <a:cubicBezTo>
                  <a:pt x="15" y="2963"/>
                  <a:pt x="17" y="708"/>
                  <a:pt x="17" y="654"/>
                </a:cubicBezTo>
                <a:cubicBezTo>
                  <a:pt x="19" y="599"/>
                  <a:pt x="0" y="419"/>
                  <a:pt x="110" y="192"/>
                </a:cubicBezTo>
                <a:cubicBezTo>
                  <a:pt x="218" y="0"/>
                  <a:pt x="299" y="0"/>
                  <a:pt x="407"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277910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SimSun" panose="02010600030101010101" pitchFamily="2" charset="-122"/>
              </a:rPr>
              <a:t>分割和组合</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latin typeface="DejaVu Sans Mono" pitchFamily="49" charset="0"/>
                <a:ea typeface="SimSun" panose="02010600030101010101" pitchFamily="2" charset="-122"/>
              </a:rPr>
              <a:t>一个</a:t>
            </a:r>
            <a:r>
              <a:rPr lang="en-US" altLang="zh-CN" dirty="0" err="1">
                <a:latin typeface="DejaVu Sans Mono" pitchFamily="49" charset="0"/>
                <a:ea typeface="SimSun" panose="02010600030101010101" pitchFamily="2" charset="-122"/>
              </a:rPr>
              <a:t>QString</a:t>
            </a:r>
            <a:r>
              <a:rPr lang="en-US" altLang="zh-CN" dirty="0">
                <a:latin typeface="DejaVu Sans Mono" pitchFamily="49" charset="0"/>
                <a:ea typeface="SimSun" panose="02010600030101010101" pitchFamily="2" charset="-122"/>
              </a:rPr>
              <a:t> </a:t>
            </a:r>
            <a:r>
              <a:rPr lang="zh-CN" altLang="en-US" dirty="0">
                <a:latin typeface="DejaVu Sans Mono" pitchFamily="49" charset="0"/>
                <a:ea typeface="SimSun" panose="02010600030101010101" pitchFamily="2" charset="-122"/>
              </a:rPr>
              <a:t>能够被分割成子串</a:t>
            </a:r>
            <a:endParaRPr lang="en-US" altLang="zh-CN" dirty="0">
              <a:latin typeface="DejaVu Sans Mono" pitchFamily="49" charset="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latin typeface="DejaVu Sans Mono" pitchFamily="49" charset="0"/>
                <a:ea typeface="SimSun" panose="02010600030101010101" pitchFamily="2" charset="-122"/>
              </a:rPr>
              <a:t>由此产生的对象是</a:t>
            </a:r>
            <a:r>
              <a:rPr lang="en-US" altLang="zh-CN" dirty="0" err="1">
                <a:latin typeface="DejaVu Sans Mono" pitchFamily="49" charset="0"/>
                <a:ea typeface="SimSun" panose="02010600030101010101" pitchFamily="2" charset="-122"/>
              </a:rPr>
              <a:t>QstringList</a:t>
            </a:r>
            <a:r>
              <a:rPr lang="en-US" altLang="zh-CN" dirty="0">
                <a:latin typeface="DejaVu Sans Mono" pitchFamily="49" charset="0"/>
                <a:ea typeface="SimSun" panose="02010600030101010101" pitchFamily="2" charset="-122"/>
              </a:rPr>
              <a:t>,</a:t>
            </a:r>
            <a:r>
              <a:rPr lang="zh-CN" altLang="en-US" dirty="0">
                <a:latin typeface="DejaVu Sans Mono" pitchFamily="49" charset="0"/>
                <a:ea typeface="SimSun" panose="02010600030101010101" pitchFamily="2" charset="-122"/>
              </a:rPr>
              <a:t>它可被组合成一个</a:t>
            </a:r>
            <a:r>
              <a:rPr lang="en-US" altLang="zh-CN" dirty="0" err="1">
                <a:latin typeface="DejaVu Sans Mono" pitchFamily="49" charset="0"/>
                <a:ea typeface="SimSun" panose="02010600030101010101" pitchFamily="2" charset="-122"/>
              </a:rPr>
              <a:t>QString</a:t>
            </a:r>
            <a:endParaRPr lang="en-US" altLang="zh-CN" sz="2400" dirty="0">
              <a:latin typeface="DejaVu Sans Mono" pitchFamily="49" charset="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874713" y="1966913"/>
            <a:ext cx="79946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4934"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dirty="0" err="1">
                <a:solidFill>
                  <a:srgbClr val="000000"/>
                </a:solidFill>
                <a:latin typeface="DejaVu Sans Mono" pitchFamily="49" charset="0"/>
              </a:rPr>
              <a:t>QString</a:t>
            </a:r>
            <a:r>
              <a:rPr lang="en-US" altLang="zh-CN" dirty="0">
                <a:solidFill>
                  <a:srgbClr val="000000"/>
                </a:solidFill>
                <a:latin typeface="DejaVu Sans Mono" pitchFamily="49" charset="0"/>
              </a:rPr>
              <a:t> whole = "Stockholm - Copenhagen - Oslo - Helsinki";</a:t>
            </a:r>
          </a:p>
          <a:p>
            <a:pPr eaLnBrk="1" hangingPunct="1">
              <a:lnSpc>
                <a:spcPct val="98000"/>
              </a:lnSpc>
            </a:pPr>
            <a:r>
              <a:rPr lang="en-US" altLang="zh-CN" dirty="0" err="1">
                <a:solidFill>
                  <a:srgbClr val="000000"/>
                </a:solidFill>
                <a:latin typeface="DejaVu Sans Mono" pitchFamily="49" charset="0"/>
              </a:rPr>
              <a:t>QStringList</a:t>
            </a:r>
            <a:r>
              <a:rPr lang="en-US" altLang="zh-CN" dirty="0">
                <a:solidFill>
                  <a:srgbClr val="000000"/>
                </a:solidFill>
                <a:latin typeface="DejaVu Sans Mono" pitchFamily="49" charset="0"/>
              </a:rPr>
              <a:t> parts = </a:t>
            </a:r>
            <a:r>
              <a:rPr lang="en-US" altLang="zh-CN" dirty="0" err="1">
                <a:solidFill>
                  <a:srgbClr val="000000"/>
                </a:solidFill>
                <a:latin typeface="DejaVu Sans Mono" pitchFamily="49" charset="0"/>
              </a:rPr>
              <a:t>whole.split</a:t>
            </a:r>
            <a:r>
              <a:rPr lang="en-US" altLang="zh-CN" dirty="0">
                <a:solidFill>
                  <a:srgbClr val="000000"/>
                </a:solidFill>
                <a:latin typeface="DejaVu Sans Mono" pitchFamily="49" charset="0"/>
              </a:rPr>
              <a:t>(" - ");</a:t>
            </a:r>
          </a:p>
        </p:txBody>
      </p:sp>
      <p:sp>
        <p:nvSpPr>
          <p:cNvPr id="5" name="Text Box 4"/>
          <p:cNvSpPr txBox="1">
            <a:spLocks noChangeArrowheads="1"/>
          </p:cNvSpPr>
          <p:nvPr/>
        </p:nvSpPr>
        <p:spPr bwMode="auto">
          <a:xfrm>
            <a:off x="908050" y="4600575"/>
            <a:ext cx="77279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4934"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QString wholeAgain = parts.join(", ");</a:t>
            </a:r>
          </a:p>
          <a:p>
            <a:pPr eaLnBrk="1" hangingPunct="1">
              <a:lnSpc>
                <a:spcPct val="98000"/>
              </a:lnSpc>
            </a:pPr>
            <a:r>
              <a:rPr lang="en-US" altLang="zh-CN">
                <a:solidFill>
                  <a:srgbClr val="000000"/>
                </a:solidFill>
                <a:latin typeface="DejaVu Sans Mono" pitchFamily="49" charset="0"/>
              </a:rPr>
              <a:t>    // Results in "Stockholm, Copenhagen, Oslo, Helsinki"</a:t>
            </a:r>
          </a:p>
        </p:txBody>
      </p:sp>
      <p:sp>
        <p:nvSpPr>
          <p:cNvPr id="6" name="Freeform 6"/>
          <p:cNvSpPr>
            <a:spLocks noChangeArrowheads="1"/>
          </p:cNvSpPr>
          <p:nvPr/>
        </p:nvSpPr>
        <p:spPr bwMode="auto">
          <a:xfrm>
            <a:off x="827088" y="4457700"/>
            <a:ext cx="7345362" cy="1274763"/>
          </a:xfrm>
          <a:custGeom>
            <a:avLst/>
            <a:gdLst>
              <a:gd name="T0" fmla="*/ 2147483647 w 22550"/>
              <a:gd name="T1" fmla="*/ 2147483647 h 2503"/>
              <a:gd name="T2" fmla="*/ 2147483647 w 22550"/>
              <a:gd name="T3" fmla="*/ 2147483647 h 2503"/>
              <a:gd name="T4" fmla="*/ 2147483647 w 22550"/>
              <a:gd name="T5" fmla="*/ 2147483647 h 2503"/>
              <a:gd name="T6" fmla="*/ 2147483647 w 22550"/>
              <a:gd name="T7" fmla="*/ 2147483647 h 2503"/>
              <a:gd name="T8" fmla="*/ 2147483647 w 22550"/>
              <a:gd name="T9" fmla="*/ 2147483647 h 2503"/>
              <a:gd name="T10" fmla="*/ 2147483647 w 22550"/>
              <a:gd name="T11" fmla="*/ 2147483647 h 2503"/>
              <a:gd name="T12" fmla="*/ 2147483647 w 22550"/>
              <a:gd name="T13" fmla="*/ 2147483647 h 2503"/>
              <a:gd name="T14" fmla="*/ 2147483647 w 22550"/>
              <a:gd name="T15" fmla="*/ 2147483647 h 2503"/>
              <a:gd name="T16" fmla="*/ 2147483647 w 22550"/>
              <a:gd name="T17" fmla="*/ 2147483647 h 2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550"/>
              <a:gd name="T28" fmla="*/ 0 h 2503"/>
              <a:gd name="T29" fmla="*/ 22550 w 22550"/>
              <a:gd name="T30" fmla="*/ 2503 h 2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550" h="2503">
                <a:moveTo>
                  <a:pt x="1149" y="3"/>
                </a:moveTo>
                <a:cubicBezTo>
                  <a:pt x="1149" y="3"/>
                  <a:pt x="18435" y="3"/>
                  <a:pt x="22545" y="5"/>
                </a:cubicBezTo>
                <a:cubicBezTo>
                  <a:pt x="22545" y="188"/>
                  <a:pt x="22545" y="1745"/>
                  <a:pt x="22545" y="1928"/>
                </a:cubicBezTo>
                <a:cubicBezTo>
                  <a:pt x="22521" y="2095"/>
                  <a:pt x="22549" y="2174"/>
                  <a:pt x="22333" y="2301"/>
                </a:cubicBezTo>
                <a:cubicBezTo>
                  <a:pt x="22019" y="2483"/>
                  <a:pt x="21714" y="2477"/>
                  <a:pt x="21334" y="2502"/>
                </a:cubicBezTo>
                <a:cubicBezTo>
                  <a:pt x="20937" y="2496"/>
                  <a:pt x="7142" y="2495"/>
                  <a:pt x="47" y="2493"/>
                </a:cubicBezTo>
                <a:cubicBezTo>
                  <a:pt x="41" y="2125"/>
                  <a:pt x="49" y="507"/>
                  <a:pt x="49" y="469"/>
                </a:cubicBezTo>
                <a:cubicBezTo>
                  <a:pt x="55" y="430"/>
                  <a:pt x="0" y="301"/>
                  <a:pt x="310" y="137"/>
                </a:cubicBezTo>
                <a:cubicBezTo>
                  <a:pt x="617" y="0"/>
                  <a:pt x="845" y="0"/>
                  <a:pt x="1149"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7"/>
          <p:cNvSpPr>
            <a:spLocks noChangeArrowheads="1"/>
          </p:cNvSpPr>
          <p:nvPr/>
        </p:nvSpPr>
        <p:spPr bwMode="auto">
          <a:xfrm>
            <a:off x="827088" y="1844675"/>
            <a:ext cx="7561262" cy="1223963"/>
          </a:xfrm>
          <a:custGeom>
            <a:avLst/>
            <a:gdLst>
              <a:gd name="T0" fmla="*/ 2147483647 w 23051"/>
              <a:gd name="T1" fmla="*/ 2147483647 h 2503"/>
              <a:gd name="T2" fmla="*/ 2147483647 w 23051"/>
              <a:gd name="T3" fmla="*/ 2147483647 h 2503"/>
              <a:gd name="T4" fmla="*/ 2147483647 w 23051"/>
              <a:gd name="T5" fmla="*/ 2147483647 h 2503"/>
              <a:gd name="T6" fmla="*/ 2147483647 w 23051"/>
              <a:gd name="T7" fmla="*/ 2147483647 h 2503"/>
              <a:gd name="T8" fmla="*/ 2147483647 w 23051"/>
              <a:gd name="T9" fmla="*/ 2147483647 h 2503"/>
              <a:gd name="T10" fmla="*/ 2147483647 w 23051"/>
              <a:gd name="T11" fmla="*/ 2147483647 h 2503"/>
              <a:gd name="T12" fmla="*/ 2147483647 w 23051"/>
              <a:gd name="T13" fmla="*/ 2147483647 h 2503"/>
              <a:gd name="T14" fmla="*/ 2147483647 w 23051"/>
              <a:gd name="T15" fmla="*/ 2147483647 h 2503"/>
              <a:gd name="T16" fmla="*/ 2147483647 w 23051"/>
              <a:gd name="T17" fmla="*/ 2147483647 h 2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51"/>
              <a:gd name="T28" fmla="*/ 0 h 2503"/>
              <a:gd name="T29" fmla="*/ 23051 w 23051"/>
              <a:gd name="T30" fmla="*/ 2503 h 2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51" h="2503">
                <a:moveTo>
                  <a:pt x="1175" y="3"/>
                </a:moveTo>
                <a:cubicBezTo>
                  <a:pt x="1175" y="3"/>
                  <a:pt x="18845" y="3"/>
                  <a:pt x="23046" y="5"/>
                </a:cubicBezTo>
                <a:cubicBezTo>
                  <a:pt x="23046" y="188"/>
                  <a:pt x="23046" y="1745"/>
                  <a:pt x="23046" y="1928"/>
                </a:cubicBezTo>
                <a:cubicBezTo>
                  <a:pt x="23021" y="2095"/>
                  <a:pt x="23050" y="2174"/>
                  <a:pt x="22829" y="2301"/>
                </a:cubicBezTo>
                <a:cubicBezTo>
                  <a:pt x="22508" y="2483"/>
                  <a:pt x="22196" y="2477"/>
                  <a:pt x="21808" y="2502"/>
                </a:cubicBezTo>
                <a:cubicBezTo>
                  <a:pt x="21402" y="2496"/>
                  <a:pt x="7301" y="2495"/>
                  <a:pt x="48" y="2493"/>
                </a:cubicBezTo>
                <a:cubicBezTo>
                  <a:pt x="42" y="2125"/>
                  <a:pt x="50" y="507"/>
                  <a:pt x="50" y="469"/>
                </a:cubicBezTo>
                <a:cubicBezTo>
                  <a:pt x="56" y="430"/>
                  <a:pt x="0" y="301"/>
                  <a:pt x="317" y="137"/>
                </a:cubicBezTo>
                <a:cubicBezTo>
                  <a:pt x="631" y="0"/>
                  <a:pt x="863" y="0"/>
                  <a:pt x="1175"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304035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QStringList</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ea typeface="SimSun" panose="02010600030101010101" pitchFamily="2" charset="-122"/>
              </a:rPr>
              <a:t>QStringList</a:t>
            </a:r>
            <a:r>
              <a:rPr lang="zh-CN" altLang="en-US" dirty="0">
                <a:ea typeface="SimSun" panose="02010600030101010101" pitchFamily="2" charset="-122"/>
              </a:rPr>
              <a:t>是一个专门列表类型</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为存储字符串而设计，提供了一个方便的作用于列表中字符串的</a:t>
            </a:r>
            <a:r>
              <a:rPr lang="en-US" altLang="zh-CN" dirty="0">
                <a:ea typeface="SimSun" panose="02010600030101010101" pitchFamily="2" charset="-122"/>
              </a:rPr>
              <a:t>API</a:t>
            </a:r>
            <a:endParaRPr lang="zh-CN" altLang="en-US"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zh-CN" altLang="en-US"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这个类使用隐含共享</a:t>
            </a:r>
            <a:endParaRPr lang="en-US" altLang="zh-CN" dirty="0">
              <a:ea typeface="SimSun" panose="02010600030101010101" pitchFamily="2" charset="-122"/>
            </a:endParaRPr>
          </a:p>
          <a:p>
            <a:pPr lvl="1">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副本修改</a:t>
            </a:r>
            <a:endParaRPr lang="en-US" altLang="zh-CN" dirty="0">
              <a:ea typeface="SimSun" panose="02010600030101010101" pitchFamily="2" charset="-122"/>
            </a:endParaRPr>
          </a:p>
          <a:p>
            <a:pPr lvl="1">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作为</a:t>
            </a:r>
            <a:r>
              <a:rPr lang="en-US" altLang="zh-CN" dirty="0" err="1">
                <a:ea typeface="SimSun" panose="02010600030101010101" pitchFamily="2" charset="-122"/>
              </a:rPr>
              <a:t>const</a:t>
            </a:r>
            <a:r>
              <a:rPr lang="zh-CN" altLang="en-US" dirty="0">
                <a:ea typeface="SimSun" panose="02010600030101010101" pitchFamily="2" charset="-122"/>
              </a:rPr>
              <a:t>引用传递的代价低</a:t>
            </a:r>
            <a:endParaRPr lang="en-US" altLang="zh-CN" dirty="0">
              <a:ea typeface="SimSun" panose="02010600030101010101" pitchFamily="2" charset="-122"/>
            </a:endParaRPr>
          </a:p>
          <a:p>
            <a:endParaRPr lang="zh-CN" altLang="en-US" dirty="0"/>
          </a:p>
        </p:txBody>
      </p:sp>
    </p:spTree>
    <p:extLst>
      <p:ext uri="{BB962C8B-B14F-4D97-AF65-F5344CB8AC3E}">
        <p14:creationId xmlns:p14="http://schemas.microsoft.com/office/powerpoint/2010/main" val="144640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建立和修改字符串列表</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latin typeface="DejaVu Sans Mono" pitchFamily="49" charset="0"/>
                <a:ea typeface="SimSun" panose="02010600030101010101" pitchFamily="2" charset="-122"/>
              </a:rPr>
              <a:t>用</a:t>
            </a:r>
            <a:r>
              <a:rPr lang="en-US" altLang="zh-CN" dirty="0">
                <a:latin typeface="DejaVu Sans Mono" pitchFamily="49" charset="0"/>
                <a:ea typeface="SimSun" panose="02010600030101010101" pitchFamily="2" charset="-122"/>
              </a:rPr>
              <a:t>&lt;&lt;</a:t>
            </a:r>
            <a:r>
              <a:rPr lang="en-US" altLang="zh-CN" dirty="0">
                <a:ea typeface="SimSun" panose="02010600030101010101" pitchFamily="2" charset="-122"/>
              </a:rPr>
              <a:t> </a:t>
            </a:r>
            <a:r>
              <a:rPr lang="zh-CN" altLang="en-US" dirty="0">
                <a:ea typeface="SimSun" panose="02010600030101010101" pitchFamily="2" charset="-122"/>
              </a:rPr>
              <a:t>操作符把字符串增加到字符串列表</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dirty="0" err="1">
                <a:ea typeface="SimSun" panose="02010600030101010101" pitchFamily="2" charset="-122"/>
              </a:rPr>
              <a:t>replaceInStrings</a:t>
            </a:r>
            <a:r>
              <a:rPr lang="zh-CN" altLang="en-US" dirty="0">
                <a:ea typeface="SimSun" panose="02010600030101010101" pitchFamily="2" charset="-122"/>
              </a:rPr>
              <a:t>函数能让你在</a:t>
            </a:r>
            <a:r>
              <a:rPr lang="en-US" altLang="zh-CN" dirty="0" err="1">
                <a:ea typeface="SimSun" panose="02010600030101010101" pitchFamily="2" charset="-122"/>
              </a:rPr>
              <a:t>QStringList</a:t>
            </a:r>
            <a:r>
              <a:rPr lang="zh-CN" altLang="en-US" dirty="0">
                <a:ea typeface="SimSun" panose="02010600030101010101" pitchFamily="2" charset="-122"/>
              </a:rPr>
              <a:t>的所有字符串中进行搜索和替换。</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749300" y="2033918"/>
            <a:ext cx="66960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    QStringList verbs;</a:t>
            </a:r>
          </a:p>
          <a:p>
            <a:pPr eaLnBrk="1" hangingPunct="1">
              <a:lnSpc>
                <a:spcPct val="98000"/>
              </a:lnSpc>
            </a:pPr>
            <a:r>
              <a:rPr lang="en-US" altLang="zh-CN" sz="1400">
                <a:solidFill>
                  <a:srgbClr val="000000"/>
                </a:solidFill>
                <a:latin typeface="DejaVu Sans Mono" pitchFamily="49" charset="0"/>
              </a:rPr>
              <a:t>    verbs = "running" &lt;&lt; "walking" &lt;&lt; "compiling" &lt;&lt; "linking";</a:t>
            </a:r>
          </a:p>
        </p:txBody>
      </p:sp>
      <p:sp>
        <p:nvSpPr>
          <p:cNvPr id="5" name="Text Box 4"/>
          <p:cNvSpPr txBox="1">
            <a:spLocks noChangeArrowheads="1"/>
          </p:cNvSpPr>
          <p:nvPr/>
        </p:nvSpPr>
        <p:spPr bwMode="auto">
          <a:xfrm>
            <a:off x="741363" y="4104018"/>
            <a:ext cx="7732712"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    qDebug() &lt;&lt; verbs; </a:t>
            </a:r>
            <a:r>
              <a:rPr lang="en-US" altLang="zh-CN" sz="1400">
                <a:solidFill>
                  <a:srgbClr val="999999"/>
                </a:solidFill>
                <a:latin typeface="DejaVu Sans Mono" pitchFamily="49" charset="0"/>
              </a:rPr>
              <a:t>// ("running", "walking", "compiling", "linking") </a:t>
            </a:r>
          </a:p>
          <a:p>
            <a:pPr eaLnBrk="1" hangingPunct="1">
              <a:lnSpc>
                <a:spcPct val="98000"/>
              </a:lnSpc>
            </a:pPr>
            <a:r>
              <a:rPr lang="en-US" altLang="zh-CN" sz="1400">
                <a:solidFill>
                  <a:srgbClr val="000000"/>
                </a:solidFill>
                <a:latin typeface="DejaVu Sans Mono" pitchFamily="49" charset="0"/>
              </a:rPr>
              <a:t>    verbs.replaceInStrings("ing", "er");</a:t>
            </a:r>
          </a:p>
          <a:p>
            <a:pPr eaLnBrk="1" hangingPunct="1">
              <a:lnSpc>
                <a:spcPct val="98000"/>
              </a:lnSpc>
            </a:pPr>
            <a:r>
              <a:rPr lang="en-US" altLang="zh-CN" sz="1400">
                <a:solidFill>
                  <a:srgbClr val="000000"/>
                </a:solidFill>
                <a:latin typeface="DejaVu Sans Mono" pitchFamily="49" charset="0"/>
              </a:rPr>
              <a:t>    qDebug() &lt;&lt; verbs; </a:t>
            </a:r>
            <a:r>
              <a:rPr lang="en-US" altLang="zh-CN" sz="1400">
                <a:solidFill>
                  <a:srgbClr val="999999"/>
                </a:solidFill>
                <a:latin typeface="DejaVu Sans Mono" pitchFamily="49" charset="0"/>
              </a:rPr>
              <a:t>// ("runner", "walker", "compiler", "linker")</a:t>
            </a:r>
            <a:r>
              <a:rPr lang="en-US" altLang="zh-CN" sz="1400">
                <a:solidFill>
                  <a:srgbClr val="000000"/>
                </a:solidFill>
                <a:latin typeface="DejaVu Sans Mono" pitchFamily="49" charset="0"/>
              </a:rPr>
              <a:t> </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endParaRPr lang="en-US" altLang="zh-CN">
              <a:solidFill>
                <a:srgbClr val="000000"/>
              </a:solidFill>
              <a:latin typeface="DejaVu Sans Mono" pitchFamily="49" charset="0"/>
            </a:endParaRPr>
          </a:p>
        </p:txBody>
      </p:sp>
      <p:sp>
        <p:nvSpPr>
          <p:cNvPr id="6" name="Freeform 5"/>
          <p:cNvSpPr>
            <a:spLocks noChangeArrowheads="1"/>
          </p:cNvSpPr>
          <p:nvPr/>
        </p:nvSpPr>
        <p:spPr bwMode="auto">
          <a:xfrm>
            <a:off x="1127125" y="4059568"/>
            <a:ext cx="7364413" cy="817562"/>
          </a:xfrm>
          <a:custGeom>
            <a:avLst/>
            <a:gdLst>
              <a:gd name="T0" fmla="*/ 2147483647 w 22550"/>
              <a:gd name="T1" fmla="*/ 2147483647 h 2503"/>
              <a:gd name="T2" fmla="*/ 2147483647 w 22550"/>
              <a:gd name="T3" fmla="*/ 2147483647 h 2503"/>
              <a:gd name="T4" fmla="*/ 2147483647 w 22550"/>
              <a:gd name="T5" fmla="*/ 2147483647 h 2503"/>
              <a:gd name="T6" fmla="*/ 2147483647 w 22550"/>
              <a:gd name="T7" fmla="*/ 2147483647 h 2503"/>
              <a:gd name="T8" fmla="*/ 2147483647 w 22550"/>
              <a:gd name="T9" fmla="*/ 2147483647 h 2503"/>
              <a:gd name="T10" fmla="*/ 2147483647 w 22550"/>
              <a:gd name="T11" fmla="*/ 2147483647 h 2503"/>
              <a:gd name="T12" fmla="*/ 2147483647 w 22550"/>
              <a:gd name="T13" fmla="*/ 2147483647 h 2503"/>
              <a:gd name="T14" fmla="*/ 2147483647 w 22550"/>
              <a:gd name="T15" fmla="*/ 2147483647 h 2503"/>
              <a:gd name="T16" fmla="*/ 2147483647 w 22550"/>
              <a:gd name="T17" fmla="*/ 2147483647 h 2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550"/>
              <a:gd name="T28" fmla="*/ 0 h 2503"/>
              <a:gd name="T29" fmla="*/ 22550 w 22550"/>
              <a:gd name="T30" fmla="*/ 2503 h 2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550" h="2503">
                <a:moveTo>
                  <a:pt x="1149" y="3"/>
                </a:moveTo>
                <a:cubicBezTo>
                  <a:pt x="1149" y="3"/>
                  <a:pt x="18435" y="3"/>
                  <a:pt x="22545" y="5"/>
                </a:cubicBezTo>
                <a:cubicBezTo>
                  <a:pt x="22545" y="188"/>
                  <a:pt x="22545" y="1745"/>
                  <a:pt x="22545" y="1928"/>
                </a:cubicBezTo>
                <a:cubicBezTo>
                  <a:pt x="22521" y="2095"/>
                  <a:pt x="22549" y="2174"/>
                  <a:pt x="22333" y="2301"/>
                </a:cubicBezTo>
                <a:cubicBezTo>
                  <a:pt x="22019" y="2483"/>
                  <a:pt x="21714" y="2477"/>
                  <a:pt x="21334" y="2502"/>
                </a:cubicBezTo>
                <a:cubicBezTo>
                  <a:pt x="20937" y="2496"/>
                  <a:pt x="7142" y="2495"/>
                  <a:pt x="47" y="2493"/>
                </a:cubicBezTo>
                <a:cubicBezTo>
                  <a:pt x="41" y="2125"/>
                  <a:pt x="49" y="507"/>
                  <a:pt x="49" y="469"/>
                </a:cubicBezTo>
                <a:cubicBezTo>
                  <a:pt x="55" y="430"/>
                  <a:pt x="0" y="301"/>
                  <a:pt x="310" y="137"/>
                </a:cubicBezTo>
                <a:cubicBezTo>
                  <a:pt x="617" y="0"/>
                  <a:pt x="845" y="0"/>
                  <a:pt x="1149"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6"/>
          <p:cNvSpPr>
            <a:spLocks noChangeArrowheads="1"/>
          </p:cNvSpPr>
          <p:nvPr/>
        </p:nvSpPr>
        <p:spPr bwMode="auto">
          <a:xfrm>
            <a:off x="1130300" y="1937080"/>
            <a:ext cx="6381750" cy="654050"/>
          </a:xfrm>
          <a:custGeom>
            <a:avLst/>
            <a:gdLst>
              <a:gd name="T0" fmla="*/ 2147483647 w 19543"/>
              <a:gd name="T1" fmla="*/ 2147483647 h 2003"/>
              <a:gd name="T2" fmla="*/ 2147483647 w 19543"/>
              <a:gd name="T3" fmla="*/ 2147483647 h 2003"/>
              <a:gd name="T4" fmla="*/ 2147483647 w 19543"/>
              <a:gd name="T5" fmla="*/ 2147483647 h 2003"/>
              <a:gd name="T6" fmla="*/ 2147483647 w 19543"/>
              <a:gd name="T7" fmla="*/ 2147483647 h 2003"/>
              <a:gd name="T8" fmla="*/ 2147483647 w 19543"/>
              <a:gd name="T9" fmla="*/ 2147483647 h 2003"/>
              <a:gd name="T10" fmla="*/ 2147483647 w 19543"/>
              <a:gd name="T11" fmla="*/ 2147483647 h 2003"/>
              <a:gd name="T12" fmla="*/ 2147483647 w 19543"/>
              <a:gd name="T13" fmla="*/ 2147483647 h 2003"/>
              <a:gd name="T14" fmla="*/ 2147483647 w 19543"/>
              <a:gd name="T15" fmla="*/ 2147483647 h 2003"/>
              <a:gd name="T16" fmla="*/ 2147483647 w 19543"/>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43"/>
              <a:gd name="T28" fmla="*/ 0 h 2003"/>
              <a:gd name="T29" fmla="*/ 19543 w 19543"/>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43" h="2003">
                <a:moveTo>
                  <a:pt x="996" y="2"/>
                </a:moveTo>
                <a:cubicBezTo>
                  <a:pt x="996" y="2"/>
                  <a:pt x="15977" y="3"/>
                  <a:pt x="19539" y="4"/>
                </a:cubicBezTo>
                <a:cubicBezTo>
                  <a:pt x="19539" y="150"/>
                  <a:pt x="19539" y="1396"/>
                  <a:pt x="19539" y="1543"/>
                </a:cubicBezTo>
                <a:cubicBezTo>
                  <a:pt x="19518" y="1676"/>
                  <a:pt x="19542" y="1740"/>
                  <a:pt x="19355" y="1841"/>
                </a:cubicBezTo>
                <a:cubicBezTo>
                  <a:pt x="19083" y="1987"/>
                  <a:pt x="18819" y="1982"/>
                  <a:pt x="18489" y="2002"/>
                </a:cubicBezTo>
                <a:cubicBezTo>
                  <a:pt x="18145" y="1997"/>
                  <a:pt x="6190" y="1996"/>
                  <a:pt x="41" y="1994"/>
                </a:cubicBezTo>
                <a:cubicBezTo>
                  <a:pt x="36" y="1700"/>
                  <a:pt x="42" y="406"/>
                  <a:pt x="42" y="376"/>
                </a:cubicBezTo>
                <a:cubicBezTo>
                  <a:pt x="47" y="344"/>
                  <a:pt x="0" y="241"/>
                  <a:pt x="269" y="110"/>
                </a:cubicBezTo>
                <a:cubicBezTo>
                  <a:pt x="535" y="0"/>
                  <a:pt x="732" y="0"/>
                  <a:pt x="996"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12576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排序与筛选</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ea typeface="SimSun" panose="02010600030101010101" pitchFamily="2" charset="-122"/>
              </a:rPr>
              <a:t>QStringList</a:t>
            </a:r>
            <a:r>
              <a:rPr lang="zh-CN" altLang="en-US" dirty="0">
                <a:ea typeface="SimSun" panose="02010600030101010101" pitchFamily="2" charset="-122"/>
              </a:rPr>
              <a:t>可以进行排序</a:t>
            </a:r>
            <a:r>
              <a:rPr lang="en-US" altLang="zh-CN" dirty="0">
                <a:ea typeface="SimSun" panose="02010600030101010101" pitchFamily="2" charset="-122"/>
              </a:rPr>
              <a:t>...</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2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a:ea typeface="SimSun" panose="02010600030101010101" pitchFamily="2" charset="-122"/>
              </a:rPr>
              <a:t>...</a:t>
            </a:r>
            <a:r>
              <a:rPr lang="zh-CN" altLang="en-US" dirty="0">
                <a:ea typeface="SimSun" panose="02010600030101010101" pitchFamily="2" charset="-122"/>
              </a:rPr>
              <a:t>筛选</a:t>
            </a:r>
            <a:r>
              <a:rPr lang="en-US" altLang="zh-CN" dirty="0">
                <a:ea typeface="SimSun" panose="02010600030101010101" pitchFamily="2" charset="-122"/>
              </a:rPr>
              <a:t>...</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32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smtClean="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smtClean="0">
                <a:ea typeface="SimSun" panose="02010600030101010101" pitchFamily="2" charset="-122"/>
              </a:rPr>
              <a:t>...</a:t>
            </a:r>
            <a:r>
              <a:rPr lang="zh-CN" altLang="en-US" dirty="0">
                <a:ea typeface="SimSun" panose="02010600030101010101" pitchFamily="2" charset="-122"/>
              </a:rPr>
              <a:t>及清除重复的条目</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974725" y="1781507"/>
            <a:ext cx="7732713"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qDebug() &lt;&lt; capitals; </a:t>
            </a:r>
            <a:r>
              <a:rPr lang="en-US" altLang="zh-CN" sz="1400">
                <a:solidFill>
                  <a:srgbClr val="999999"/>
                </a:solidFill>
                <a:latin typeface="DejaVu Sans Mono" pitchFamily="49" charset="0"/>
              </a:rPr>
              <a:t>// ("Stockholm", "Oslo", "Helsinki", "Copenhagen")</a:t>
            </a:r>
            <a:r>
              <a:rPr lang="en-US" altLang="zh-CN" sz="1400">
                <a:solidFill>
                  <a:srgbClr val="000000"/>
                </a:solidFill>
                <a:latin typeface="DejaVu Sans Mono" pitchFamily="49" charset="0"/>
              </a:rPr>
              <a:t> </a:t>
            </a:r>
          </a:p>
          <a:p>
            <a:pPr eaLnBrk="1" hangingPunct="1">
              <a:lnSpc>
                <a:spcPct val="98000"/>
              </a:lnSpc>
            </a:pPr>
            <a:r>
              <a:rPr lang="en-US" altLang="zh-CN" sz="1400">
                <a:solidFill>
                  <a:srgbClr val="000000"/>
                </a:solidFill>
                <a:latin typeface="DejaVu Sans Mono" pitchFamily="49" charset="0"/>
              </a:rPr>
              <a:t>capitals.sort();</a:t>
            </a:r>
          </a:p>
          <a:p>
            <a:pPr eaLnBrk="1" hangingPunct="1">
              <a:lnSpc>
                <a:spcPct val="98000"/>
              </a:lnSpc>
            </a:pPr>
            <a:r>
              <a:rPr lang="en-US" altLang="zh-CN" sz="1400">
                <a:solidFill>
                  <a:srgbClr val="000000"/>
                </a:solidFill>
                <a:latin typeface="DejaVu Sans Mono" pitchFamily="49" charset="0"/>
              </a:rPr>
              <a:t>qDebug() &lt;&lt; capitals; </a:t>
            </a:r>
            <a:r>
              <a:rPr lang="en-US" altLang="zh-CN" sz="1400">
                <a:solidFill>
                  <a:srgbClr val="999999"/>
                </a:solidFill>
                <a:latin typeface="DejaVu Sans Mono" pitchFamily="49" charset="0"/>
              </a:rPr>
              <a:t>// ("Copenhagen", "Helsinki", "Oslo", "Stockholm"</a:t>
            </a:r>
            <a:r>
              <a:rPr lang="en-US" altLang="zh-CN" sz="1400">
                <a:solidFill>
                  <a:srgbClr val="000000"/>
                </a:solidFill>
                <a:latin typeface="DejaVu Sans Mono" pitchFamily="49" charset="0"/>
              </a:rPr>
              <a:t>) </a:t>
            </a:r>
          </a:p>
        </p:txBody>
      </p:sp>
      <p:sp>
        <p:nvSpPr>
          <p:cNvPr id="5" name="Text Box 4"/>
          <p:cNvSpPr txBox="1">
            <a:spLocks noChangeArrowheads="1"/>
          </p:cNvSpPr>
          <p:nvPr/>
        </p:nvSpPr>
        <p:spPr bwMode="auto">
          <a:xfrm>
            <a:off x="979488" y="3370265"/>
            <a:ext cx="70072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QStringList capitalsWithO = capitals.filter("o");</a:t>
            </a:r>
          </a:p>
          <a:p>
            <a:pPr eaLnBrk="1" hangingPunct="1">
              <a:lnSpc>
                <a:spcPct val="98000"/>
              </a:lnSpc>
            </a:pPr>
            <a:r>
              <a:rPr lang="en-US" altLang="zh-CN" sz="1400">
                <a:solidFill>
                  <a:srgbClr val="000000"/>
                </a:solidFill>
                <a:latin typeface="DejaVu Sans Mono" pitchFamily="49" charset="0"/>
              </a:rPr>
              <a:t>qDebug() &lt;&lt; capitalsWithO; </a:t>
            </a:r>
            <a:r>
              <a:rPr lang="en-US" altLang="zh-CN" sz="1400">
                <a:solidFill>
                  <a:srgbClr val="999999"/>
                </a:solidFill>
                <a:latin typeface="DejaVu Sans Mono" pitchFamily="49" charset="0"/>
              </a:rPr>
              <a:t>// ("Copenhagen", "Oslo", "Stockholm")</a:t>
            </a:r>
            <a:r>
              <a:rPr lang="en-US" altLang="zh-CN" sz="1400">
                <a:solidFill>
                  <a:srgbClr val="000000"/>
                </a:solidFill>
                <a:latin typeface="DejaVu Sans Mono" pitchFamily="49" charset="0"/>
              </a:rPr>
              <a:t> </a:t>
            </a:r>
          </a:p>
        </p:txBody>
      </p:sp>
      <p:sp>
        <p:nvSpPr>
          <p:cNvPr id="6" name="Text Box 5"/>
          <p:cNvSpPr txBox="1">
            <a:spLocks noChangeArrowheads="1"/>
          </p:cNvSpPr>
          <p:nvPr/>
        </p:nvSpPr>
        <p:spPr bwMode="auto">
          <a:xfrm>
            <a:off x="979488" y="4670427"/>
            <a:ext cx="7732712"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capitals &lt;&lt; capitalsWithO;</a:t>
            </a:r>
          </a:p>
          <a:p>
            <a:pPr eaLnBrk="1" hangingPunct="1">
              <a:lnSpc>
                <a:spcPct val="98000"/>
              </a:lnSpc>
            </a:pPr>
            <a:r>
              <a:rPr lang="en-US" altLang="zh-CN" sz="1400">
                <a:solidFill>
                  <a:srgbClr val="000000"/>
                </a:solidFill>
                <a:latin typeface="DejaVu Sans Mono" pitchFamily="49" charset="0"/>
              </a:rPr>
              <a:t>qDebug() &lt;&lt; capitals; </a:t>
            </a:r>
            <a:r>
              <a:rPr lang="en-US" altLang="zh-CN" sz="1400">
                <a:solidFill>
                  <a:srgbClr val="999999"/>
                </a:solidFill>
                <a:latin typeface="DejaVu Sans Mono" pitchFamily="49" charset="0"/>
              </a:rPr>
              <a:t>// ("Copenhagen", "Helsinki", "Oslo", "Stockholm", </a:t>
            </a:r>
          </a:p>
          <a:p>
            <a:pPr eaLnBrk="1" hangingPunct="1">
              <a:lnSpc>
                <a:spcPct val="98000"/>
              </a:lnSpc>
            </a:pPr>
            <a:r>
              <a:rPr lang="en-US" altLang="zh-CN" sz="1400">
                <a:solidFill>
                  <a:srgbClr val="999999"/>
                </a:solidFill>
                <a:latin typeface="DejaVu Sans Mono" pitchFamily="49" charset="0"/>
              </a:rPr>
              <a:t>                      //  "Copenhagen", "Oslo", "Stockholm")</a:t>
            </a:r>
            <a:r>
              <a:rPr lang="en-US" altLang="zh-CN" sz="1400">
                <a:solidFill>
                  <a:srgbClr val="000000"/>
                </a:solidFill>
                <a:latin typeface="DejaVu Sans Mono" pitchFamily="49" charset="0"/>
              </a:rPr>
              <a:t> </a:t>
            </a:r>
          </a:p>
          <a:p>
            <a:pPr eaLnBrk="1" hangingPunct="1">
              <a:lnSpc>
                <a:spcPct val="98000"/>
              </a:lnSpc>
            </a:pPr>
            <a:r>
              <a:rPr lang="en-US" altLang="zh-CN" sz="1400">
                <a:solidFill>
                  <a:srgbClr val="000000"/>
                </a:solidFill>
                <a:latin typeface="DejaVu Sans Mono" pitchFamily="49" charset="0"/>
              </a:rPr>
              <a:t>capitals.removeDuplicates();</a:t>
            </a:r>
          </a:p>
          <a:p>
            <a:pPr eaLnBrk="1" hangingPunct="1">
              <a:lnSpc>
                <a:spcPct val="98000"/>
              </a:lnSpc>
            </a:pPr>
            <a:r>
              <a:rPr lang="en-US" altLang="zh-CN" sz="1400">
                <a:solidFill>
                  <a:srgbClr val="000000"/>
                </a:solidFill>
                <a:latin typeface="DejaVu Sans Mono" pitchFamily="49" charset="0"/>
              </a:rPr>
              <a:t>qDebug() &lt;&lt; capitals; </a:t>
            </a:r>
            <a:r>
              <a:rPr lang="en-US" altLang="zh-CN" sz="1400">
                <a:solidFill>
                  <a:srgbClr val="999999"/>
                </a:solidFill>
                <a:latin typeface="DejaVu Sans Mono" pitchFamily="49" charset="0"/>
              </a:rPr>
              <a:t>// ("Copenhagen", "Helsinki", "Oslo", "Stockholm") </a:t>
            </a:r>
          </a:p>
        </p:txBody>
      </p:sp>
      <p:sp>
        <p:nvSpPr>
          <p:cNvPr id="7" name="Freeform 6"/>
          <p:cNvSpPr>
            <a:spLocks noChangeArrowheads="1"/>
          </p:cNvSpPr>
          <p:nvPr/>
        </p:nvSpPr>
        <p:spPr bwMode="auto">
          <a:xfrm>
            <a:off x="931863" y="4572002"/>
            <a:ext cx="7691437" cy="1306513"/>
          </a:xfrm>
          <a:custGeom>
            <a:avLst/>
            <a:gdLst>
              <a:gd name="T0" fmla="*/ 2147483647 w 23552"/>
              <a:gd name="T1" fmla="*/ 2147483647 h 4004"/>
              <a:gd name="T2" fmla="*/ 2147483647 w 23552"/>
              <a:gd name="T3" fmla="*/ 2147483647 h 4004"/>
              <a:gd name="T4" fmla="*/ 2147483647 w 23552"/>
              <a:gd name="T5" fmla="*/ 2147483647 h 4004"/>
              <a:gd name="T6" fmla="*/ 2147483647 w 23552"/>
              <a:gd name="T7" fmla="*/ 2147483647 h 4004"/>
              <a:gd name="T8" fmla="*/ 2147483647 w 23552"/>
              <a:gd name="T9" fmla="*/ 2147483647 h 4004"/>
              <a:gd name="T10" fmla="*/ 2147483647 w 23552"/>
              <a:gd name="T11" fmla="*/ 2147483647 h 4004"/>
              <a:gd name="T12" fmla="*/ 2147483647 w 23552"/>
              <a:gd name="T13" fmla="*/ 2147483647 h 4004"/>
              <a:gd name="T14" fmla="*/ 2147483647 w 23552"/>
              <a:gd name="T15" fmla="*/ 2147483647 h 4004"/>
              <a:gd name="T16" fmla="*/ 2147483647 w 23552"/>
              <a:gd name="T17" fmla="*/ 2147483647 h 40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52"/>
              <a:gd name="T28" fmla="*/ 0 h 4004"/>
              <a:gd name="T29" fmla="*/ 23552 w 23552"/>
              <a:gd name="T30" fmla="*/ 4004 h 40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52" h="4004">
                <a:moveTo>
                  <a:pt x="1200" y="4"/>
                </a:moveTo>
                <a:cubicBezTo>
                  <a:pt x="1200" y="4"/>
                  <a:pt x="19255" y="5"/>
                  <a:pt x="23547" y="8"/>
                </a:cubicBezTo>
                <a:cubicBezTo>
                  <a:pt x="23547" y="300"/>
                  <a:pt x="23547" y="2792"/>
                  <a:pt x="23547" y="3085"/>
                </a:cubicBezTo>
                <a:cubicBezTo>
                  <a:pt x="23522" y="3352"/>
                  <a:pt x="23551" y="3479"/>
                  <a:pt x="23325" y="3681"/>
                </a:cubicBezTo>
                <a:cubicBezTo>
                  <a:pt x="22997" y="3973"/>
                  <a:pt x="22679" y="3964"/>
                  <a:pt x="22282" y="4003"/>
                </a:cubicBezTo>
                <a:cubicBezTo>
                  <a:pt x="21868" y="3993"/>
                  <a:pt x="7459" y="3992"/>
                  <a:pt x="49" y="3988"/>
                </a:cubicBezTo>
                <a:cubicBezTo>
                  <a:pt x="43" y="3400"/>
                  <a:pt x="51" y="812"/>
                  <a:pt x="51" y="750"/>
                </a:cubicBezTo>
                <a:cubicBezTo>
                  <a:pt x="57" y="687"/>
                  <a:pt x="0" y="481"/>
                  <a:pt x="324" y="220"/>
                </a:cubicBezTo>
                <a:cubicBezTo>
                  <a:pt x="644" y="0"/>
                  <a:pt x="882" y="0"/>
                  <a:pt x="1200"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8" name="Freeform 7"/>
          <p:cNvSpPr>
            <a:spLocks noChangeArrowheads="1"/>
          </p:cNvSpPr>
          <p:nvPr/>
        </p:nvSpPr>
        <p:spPr bwMode="auto">
          <a:xfrm>
            <a:off x="946150" y="3298827"/>
            <a:ext cx="7024688" cy="654050"/>
          </a:xfrm>
          <a:custGeom>
            <a:avLst/>
            <a:gdLst>
              <a:gd name="T0" fmla="*/ 2147483647 w 21510"/>
              <a:gd name="T1" fmla="*/ 2147483647 h 2003"/>
              <a:gd name="T2" fmla="*/ 2147483647 w 21510"/>
              <a:gd name="T3" fmla="*/ 2147483647 h 2003"/>
              <a:gd name="T4" fmla="*/ 2147483647 w 21510"/>
              <a:gd name="T5" fmla="*/ 2147483647 h 2003"/>
              <a:gd name="T6" fmla="*/ 2147483647 w 21510"/>
              <a:gd name="T7" fmla="*/ 2147483647 h 2003"/>
              <a:gd name="T8" fmla="*/ 2147483647 w 21510"/>
              <a:gd name="T9" fmla="*/ 2147483647 h 2003"/>
              <a:gd name="T10" fmla="*/ 2147483647 w 21510"/>
              <a:gd name="T11" fmla="*/ 2147483647 h 2003"/>
              <a:gd name="T12" fmla="*/ 2147483647 w 21510"/>
              <a:gd name="T13" fmla="*/ 2147483647 h 2003"/>
              <a:gd name="T14" fmla="*/ 2147483647 w 21510"/>
              <a:gd name="T15" fmla="*/ 2147483647 h 2003"/>
              <a:gd name="T16" fmla="*/ 2147483647 w 21510"/>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10"/>
              <a:gd name="T28" fmla="*/ 0 h 2003"/>
              <a:gd name="T29" fmla="*/ 21510 w 21510"/>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10" h="2003">
                <a:moveTo>
                  <a:pt x="1096" y="2"/>
                </a:moveTo>
                <a:cubicBezTo>
                  <a:pt x="1096" y="2"/>
                  <a:pt x="17585" y="3"/>
                  <a:pt x="21505" y="4"/>
                </a:cubicBezTo>
                <a:cubicBezTo>
                  <a:pt x="21505" y="150"/>
                  <a:pt x="21505" y="1396"/>
                  <a:pt x="21505" y="1543"/>
                </a:cubicBezTo>
                <a:cubicBezTo>
                  <a:pt x="21482" y="1676"/>
                  <a:pt x="21509" y="1740"/>
                  <a:pt x="21302" y="1841"/>
                </a:cubicBezTo>
                <a:cubicBezTo>
                  <a:pt x="21003" y="1987"/>
                  <a:pt x="20712" y="1982"/>
                  <a:pt x="20350" y="2002"/>
                </a:cubicBezTo>
                <a:cubicBezTo>
                  <a:pt x="19971" y="1997"/>
                  <a:pt x="6813" y="1996"/>
                  <a:pt x="45" y="1994"/>
                </a:cubicBezTo>
                <a:cubicBezTo>
                  <a:pt x="40" y="1700"/>
                  <a:pt x="47" y="406"/>
                  <a:pt x="47" y="376"/>
                </a:cubicBezTo>
                <a:cubicBezTo>
                  <a:pt x="52" y="344"/>
                  <a:pt x="0" y="241"/>
                  <a:pt x="296" y="110"/>
                </a:cubicBezTo>
                <a:cubicBezTo>
                  <a:pt x="589" y="0"/>
                  <a:pt x="806" y="0"/>
                  <a:pt x="1096"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9" name="Freeform 8"/>
          <p:cNvSpPr>
            <a:spLocks noChangeArrowheads="1"/>
          </p:cNvSpPr>
          <p:nvPr/>
        </p:nvSpPr>
        <p:spPr bwMode="auto">
          <a:xfrm>
            <a:off x="931863" y="1706895"/>
            <a:ext cx="7691437" cy="819150"/>
          </a:xfrm>
          <a:custGeom>
            <a:avLst/>
            <a:gdLst>
              <a:gd name="T0" fmla="*/ 2147483647 w 23552"/>
              <a:gd name="T1" fmla="*/ 2147483647 h 2503"/>
              <a:gd name="T2" fmla="*/ 2147483647 w 23552"/>
              <a:gd name="T3" fmla="*/ 2147483647 h 2503"/>
              <a:gd name="T4" fmla="*/ 2147483647 w 23552"/>
              <a:gd name="T5" fmla="*/ 2147483647 h 2503"/>
              <a:gd name="T6" fmla="*/ 2147483647 w 23552"/>
              <a:gd name="T7" fmla="*/ 2147483647 h 2503"/>
              <a:gd name="T8" fmla="*/ 2147483647 w 23552"/>
              <a:gd name="T9" fmla="*/ 2147483647 h 2503"/>
              <a:gd name="T10" fmla="*/ 2147483647 w 23552"/>
              <a:gd name="T11" fmla="*/ 2147483647 h 2503"/>
              <a:gd name="T12" fmla="*/ 2147483647 w 23552"/>
              <a:gd name="T13" fmla="*/ 2147483647 h 2503"/>
              <a:gd name="T14" fmla="*/ 2147483647 w 23552"/>
              <a:gd name="T15" fmla="*/ 2147483647 h 2503"/>
              <a:gd name="T16" fmla="*/ 2147483647 w 23552"/>
              <a:gd name="T17" fmla="*/ 2147483647 h 2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52"/>
              <a:gd name="T28" fmla="*/ 0 h 2503"/>
              <a:gd name="T29" fmla="*/ 23552 w 23552"/>
              <a:gd name="T30" fmla="*/ 2503 h 2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52" h="2503">
                <a:moveTo>
                  <a:pt x="1200" y="3"/>
                </a:moveTo>
                <a:cubicBezTo>
                  <a:pt x="1200" y="3"/>
                  <a:pt x="19255" y="3"/>
                  <a:pt x="23547" y="5"/>
                </a:cubicBezTo>
                <a:cubicBezTo>
                  <a:pt x="23547" y="188"/>
                  <a:pt x="23547" y="1745"/>
                  <a:pt x="23547" y="1928"/>
                </a:cubicBezTo>
                <a:cubicBezTo>
                  <a:pt x="23522" y="2095"/>
                  <a:pt x="23551" y="2174"/>
                  <a:pt x="23325" y="2301"/>
                </a:cubicBezTo>
                <a:cubicBezTo>
                  <a:pt x="22997" y="2483"/>
                  <a:pt x="22679" y="2477"/>
                  <a:pt x="22282" y="2502"/>
                </a:cubicBezTo>
                <a:cubicBezTo>
                  <a:pt x="21868" y="2496"/>
                  <a:pt x="7459" y="2495"/>
                  <a:pt x="49" y="2493"/>
                </a:cubicBezTo>
                <a:cubicBezTo>
                  <a:pt x="43" y="2125"/>
                  <a:pt x="51" y="507"/>
                  <a:pt x="51" y="469"/>
                </a:cubicBezTo>
                <a:cubicBezTo>
                  <a:pt x="57" y="430"/>
                  <a:pt x="0" y="301"/>
                  <a:pt x="324" y="137"/>
                </a:cubicBezTo>
                <a:cubicBezTo>
                  <a:pt x="644" y="0"/>
                  <a:pt x="882" y="0"/>
                  <a:pt x="1200"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10" name="Group 9"/>
          <p:cNvGrpSpPr>
            <a:grpSpLocks/>
          </p:cNvGrpSpPr>
          <p:nvPr/>
        </p:nvGrpSpPr>
        <p:grpSpPr bwMode="auto">
          <a:xfrm>
            <a:off x="6046788" y="2546352"/>
            <a:ext cx="1625600" cy="658813"/>
            <a:chOff x="4199" y="1927"/>
            <a:chExt cx="1129" cy="457"/>
          </a:xfrm>
        </p:grpSpPr>
        <p:sp>
          <p:nvSpPr>
            <p:cNvPr id="11" name="Freeform 10"/>
            <p:cNvSpPr>
              <a:spLocks noChangeArrowheads="1"/>
            </p:cNvSpPr>
            <p:nvPr/>
          </p:nvSpPr>
          <p:spPr bwMode="auto">
            <a:xfrm>
              <a:off x="4199" y="1927"/>
              <a:ext cx="1130" cy="458"/>
            </a:xfrm>
            <a:custGeom>
              <a:avLst/>
              <a:gdLst>
                <a:gd name="T0" fmla="*/ 0 w 4984"/>
                <a:gd name="T1" fmla="*/ 0 h 2019"/>
                <a:gd name="T2" fmla="*/ 0 w 4984"/>
                <a:gd name="T3" fmla="*/ 0 h 2019"/>
                <a:gd name="T4" fmla="*/ 0 w 4984"/>
                <a:gd name="T5" fmla="*/ 0 h 2019"/>
                <a:gd name="T6" fmla="*/ 0 w 4984"/>
                <a:gd name="T7" fmla="*/ 0 h 2019"/>
                <a:gd name="T8" fmla="*/ 0 w 4984"/>
                <a:gd name="T9" fmla="*/ 0 h 2019"/>
                <a:gd name="T10" fmla="*/ 0 w 4984"/>
                <a:gd name="T11" fmla="*/ 0 h 2019"/>
                <a:gd name="T12" fmla="*/ 0 w 4984"/>
                <a:gd name="T13" fmla="*/ 0 h 2019"/>
                <a:gd name="T14" fmla="*/ 0 w 4984"/>
                <a:gd name="T15" fmla="*/ 0 h 2019"/>
                <a:gd name="T16" fmla="*/ 0 w 4984"/>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84"/>
                <a:gd name="T28" fmla="*/ 0 h 2019"/>
                <a:gd name="T29" fmla="*/ 4984 w 4984"/>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84" h="2019">
                  <a:moveTo>
                    <a:pt x="494" y="3"/>
                  </a:moveTo>
                  <a:cubicBezTo>
                    <a:pt x="494" y="3"/>
                    <a:pt x="3210" y="4"/>
                    <a:pt x="4974" y="5"/>
                  </a:cubicBezTo>
                  <a:cubicBezTo>
                    <a:pt x="4974" y="238"/>
                    <a:pt x="4982" y="1052"/>
                    <a:pt x="4982" y="1286"/>
                  </a:cubicBezTo>
                  <a:cubicBezTo>
                    <a:pt x="4971" y="1499"/>
                    <a:pt x="4983" y="1600"/>
                    <a:pt x="4891" y="1762"/>
                  </a:cubicBezTo>
                  <a:cubicBezTo>
                    <a:pt x="4756" y="1995"/>
                    <a:pt x="4625" y="1987"/>
                    <a:pt x="4462" y="2018"/>
                  </a:cubicBezTo>
                  <a:cubicBezTo>
                    <a:pt x="4292" y="2011"/>
                    <a:pt x="23" y="2007"/>
                    <a:pt x="29" y="2007"/>
                  </a:cubicBezTo>
                  <a:cubicBezTo>
                    <a:pt x="34" y="1971"/>
                    <a:pt x="22" y="648"/>
                    <a:pt x="22" y="599"/>
                  </a:cubicBezTo>
                  <a:cubicBezTo>
                    <a:pt x="23" y="548"/>
                    <a:pt x="0" y="383"/>
                    <a:pt x="133" y="175"/>
                  </a:cubicBezTo>
                  <a:cubicBezTo>
                    <a:pt x="265" y="0"/>
                    <a:pt x="363" y="0"/>
                    <a:pt x="494"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Text Box 11"/>
            <p:cNvSpPr txBox="1">
              <a:spLocks noChangeArrowheads="1"/>
            </p:cNvSpPr>
            <p:nvPr/>
          </p:nvSpPr>
          <p:spPr bwMode="auto">
            <a:xfrm>
              <a:off x="4199" y="1927"/>
              <a:ext cx="1130"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默认区分大小 写</a:t>
              </a:r>
              <a:endParaRPr lang="en-US" altLang="zh-CN">
                <a:solidFill>
                  <a:srgbClr val="FFFFFF"/>
                </a:solidFill>
              </a:endParaRPr>
            </a:p>
          </p:txBody>
        </p:sp>
      </p:grpSp>
      <p:sp>
        <p:nvSpPr>
          <p:cNvPr id="13" name="Freeform 12"/>
          <p:cNvSpPr>
            <a:spLocks noChangeArrowheads="1"/>
          </p:cNvSpPr>
          <p:nvPr/>
        </p:nvSpPr>
        <p:spPr bwMode="auto">
          <a:xfrm>
            <a:off x="5257800" y="3036890"/>
            <a:ext cx="979488" cy="327025"/>
          </a:xfrm>
          <a:custGeom>
            <a:avLst/>
            <a:gdLst>
              <a:gd name="T0" fmla="*/ 2147483647 w 3001"/>
              <a:gd name="T1" fmla="*/ 0 h 1001"/>
              <a:gd name="T2" fmla="*/ 0 w 3001"/>
              <a:gd name="T3" fmla="*/ 2147483647 h 1001"/>
              <a:gd name="T4" fmla="*/ 2147483647 w 3001"/>
              <a:gd name="T5" fmla="*/ 2147483647 h 1001"/>
              <a:gd name="T6" fmla="*/ 2147483647 w 3001"/>
              <a:gd name="T7" fmla="*/ 0 h 1001"/>
              <a:gd name="T8" fmla="*/ 0 60000 65536"/>
              <a:gd name="T9" fmla="*/ 0 60000 65536"/>
              <a:gd name="T10" fmla="*/ 0 60000 65536"/>
              <a:gd name="T11" fmla="*/ 0 60000 65536"/>
              <a:gd name="T12" fmla="*/ 0 w 3001"/>
              <a:gd name="T13" fmla="*/ 0 h 1001"/>
              <a:gd name="T14" fmla="*/ 3001 w 3001"/>
              <a:gd name="T15" fmla="*/ 1001 h 1001"/>
            </a:gdLst>
            <a:ahLst/>
            <a:cxnLst>
              <a:cxn ang="T8">
                <a:pos x="T0" y="T1"/>
              </a:cxn>
              <a:cxn ang="T9">
                <a:pos x="T2" y="T3"/>
              </a:cxn>
              <a:cxn ang="T10">
                <a:pos x="T4" y="T5"/>
              </a:cxn>
              <a:cxn ang="T11">
                <a:pos x="T6" y="T7"/>
              </a:cxn>
            </a:cxnLst>
            <a:rect l="T12" t="T13" r="T14" b="T15"/>
            <a:pathLst>
              <a:path w="3001" h="1001">
                <a:moveTo>
                  <a:pt x="2500" y="0"/>
                </a:moveTo>
                <a:lnTo>
                  <a:pt x="0" y="1000"/>
                </a:lnTo>
                <a:lnTo>
                  <a:pt x="3000" y="500"/>
                </a:lnTo>
                <a:lnTo>
                  <a:pt x="25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508251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遍历字符串</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使用操作符</a:t>
            </a:r>
            <a:r>
              <a:rPr lang="en-US" altLang="zh-CN" dirty="0">
                <a:ea typeface="SimSun" panose="02010600030101010101" pitchFamily="2" charset="-122"/>
              </a:rPr>
              <a:t> </a:t>
            </a:r>
            <a:r>
              <a:rPr lang="en-US" altLang="zh-CN" sz="2400" dirty="0">
                <a:solidFill>
                  <a:srgbClr val="66B036"/>
                </a:solidFill>
                <a:latin typeface="DejaVu Sans Mono" pitchFamily="49" charset="0"/>
                <a:ea typeface="SimSun" panose="02010600030101010101" pitchFamily="2" charset="-122"/>
              </a:rPr>
              <a:t>[]</a:t>
            </a:r>
            <a:r>
              <a:rPr lang="en-US" altLang="zh-CN" dirty="0">
                <a:ea typeface="SimSun" panose="02010600030101010101" pitchFamily="2" charset="-122"/>
              </a:rPr>
              <a:t> </a:t>
            </a:r>
            <a:r>
              <a:rPr lang="zh-CN" altLang="en-US" dirty="0">
                <a:ea typeface="SimSun" panose="02010600030101010101" pitchFamily="2" charset="-122"/>
              </a:rPr>
              <a:t>和</a:t>
            </a:r>
            <a:r>
              <a:rPr lang="en-US" altLang="zh-CN" dirty="0">
                <a:ea typeface="SimSun" panose="02010600030101010101" pitchFamily="2" charset="-122"/>
              </a:rPr>
              <a:t> </a:t>
            </a:r>
            <a:r>
              <a:rPr lang="en-US" altLang="zh-CN" sz="2400" dirty="0">
                <a:solidFill>
                  <a:srgbClr val="66B036"/>
                </a:solidFill>
                <a:latin typeface="DejaVu Sans Mono" pitchFamily="49" charset="0"/>
                <a:ea typeface="SimSun" panose="02010600030101010101" pitchFamily="2" charset="-122"/>
              </a:rPr>
              <a:t>length</a:t>
            </a:r>
            <a:r>
              <a:rPr lang="en-US" altLang="zh-CN" dirty="0">
                <a:ea typeface="SimSun" panose="02010600030101010101" pitchFamily="2" charset="-122"/>
              </a:rPr>
              <a:t> </a:t>
            </a:r>
            <a:r>
              <a:rPr lang="zh-CN" altLang="en-US" dirty="0">
                <a:ea typeface="SimSun" panose="02010600030101010101" pitchFamily="2" charset="-122"/>
              </a:rPr>
              <a:t>函数</a:t>
            </a:r>
            <a:r>
              <a:rPr lang="en-US" altLang="zh-CN" dirty="0">
                <a:ea typeface="SimSun" panose="02010600030101010101" pitchFamily="2" charset="-122"/>
              </a:rPr>
              <a:t>,</a:t>
            </a:r>
            <a:r>
              <a:rPr lang="zh-CN" altLang="en-US" dirty="0">
                <a:ea typeface="SimSun" panose="02010600030101010101" pitchFamily="2" charset="-122"/>
              </a:rPr>
              <a:t>你可以遍历</a:t>
            </a:r>
            <a:r>
              <a:rPr lang="en-US" altLang="zh-CN" sz="2400" dirty="0" err="1">
                <a:solidFill>
                  <a:srgbClr val="66B036"/>
                </a:solidFill>
                <a:latin typeface="DejaVu Sans Mono" pitchFamily="49" charset="0"/>
                <a:ea typeface="SimSun" panose="02010600030101010101" pitchFamily="2" charset="-122"/>
              </a:rPr>
              <a:t>QStringList</a:t>
            </a:r>
            <a:r>
              <a:rPr lang="zh-CN" altLang="en-US" sz="3200" dirty="0">
                <a:latin typeface="DejaVu Sans Mono" pitchFamily="49" charset="0"/>
                <a:ea typeface="SimSun" panose="02010600030101010101" pitchFamily="2" charset="-122"/>
              </a:rPr>
              <a:t>的内容</a:t>
            </a:r>
            <a:endParaRPr lang="en-US" altLang="zh-CN" sz="3200" dirty="0">
              <a:latin typeface="DejaVu Sans Mono" pitchFamily="49" charset="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另一种方法是使用</a:t>
            </a:r>
            <a:r>
              <a:rPr lang="en-US" altLang="zh-CN" sz="2400" dirty="0">
                <a:solidFill>
                  <a:srgbClr val="66B036"/>
                </a:solidFill>
                <a:latin typeface="DejaVu Sans Mono" pitchFamily="49" charset="0"/>
                <a:ea typeface="SimSun" panose="02010600030101010101" pitchFamily="2" charset="-122"/>
              </a:rPr>
              <a:t>at()</a:t>
            </a:r>
            <a:r>
              <a:rPr lang="en-US" altLang="zh-CN" dirty="0">
                <a:ea typeface="SimSun" panose="02010600030101010101" pitchFamily="2" charset="-122"/>
              </a:rPr>
              <a:t> </a:t>
            </a:r>
            <a:r>
              <a:rPr lang="zh-CN" altLang="en-US" dirty="0">
                <a:ea typeface="SimSun" panose="02010600030101010101" pitchFamily="2" charset="-122"/>
              </a:rPr>
              <a:t>函数，它提供列表项的只读访问</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2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你也可以使用</a:t>
            </a:r>
            <a:r>
              <a:rPr lang="en-US" altLang="zh-CN" sz="2400" dirty="0" err="1">
                <a:solidFill>
                  <a:srgbClr val="66B036"/>
                </a:solidFill>
                <a:latin typeface="DejaVu Sans Mono" pitchFamily="49" charset="0"/>
                <a:ea typeface="SimSun" panose="02010600030101010101" pitchFamily="2" charset="-122"/>
              </a:rPr>
              <a:t>foreach</a:t>
            </a:r>
            <a:r>
              <a:rPr lang="en-US" altLang="zh-CN" dirty="0">
                <a:ea typeface="SimSun" panose="02010600030101010101" pitchFamily="2" charset="-122"/>
              </a:rPr>
              <a:t> </a:t>
            </a:r>
            <a:r>
              <a:rPr lang="zh-CN" altLang="en-US" dirty="0">
                <a:ea typeface="SimSun" panose="02010600030101010101" pitchFamily="2" charset="-122"/>
              </a:rPr>
              <a:t>宏</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2271713" y="2336800"/>
            <a:ext cx="43672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QStringList capitals;</a:t>
            </a:r>
          </a:p>
          <a:p>
            <a:pPr eaLnBrk="1" hangingPunct="1">
              <a:lnSpc>
                <a:spcPct val="98000"/>
              </a:lnSpc>
            </a:pPr>
            <a:r>
              <a:rPr lang="en-US" altLang="zh-CN" sz="1500">
                <a:solidFill>
                  <a:srgbClr val="000000"/>
                </a:solidFill>
                <a:latin typeface="DejaVu Sans Mono" pitchFamily="49" charset="0"/>
              </a:rPr>
              <a:t>for(int i=0; i&lt;capitals.length(); ++i)</a:t>
            </a:r>
          </a:p>
          <a:p>
            <a:pPr eaLnBrk="1" hangingPunct="1">
              <a:lnSpc>
                <a:spcPct val="98000"/>
              </a:lnSpc>
            </a:pPr>
            <a:r>
              <a:rPr lang="en-US" altLang="zh-CN" sz="1500">
                <a:solidFill>
                  <a:srgbClr val="000000"/>
                </a:solidFill>
                <a:latin typeface="DejaVu Sans Mono" pitchFamily="49" charset="0"/>
              </a:rPr>
              <a:t>    qDebug() &lt;&lt; capitals[i];</a:t>
            </a:r>
          </a:p>
        </p:txBody>
      </p:sp>
      <p:sp>
        <p:nvSpPr>
          <p:cNvPr id="5" name="Text Box 4"/>
          <p:cNvSpPr txBox="1">
            <a:spLocks noChangeArrowheads="1"/>
          </p:cNvSpPr>
          <p:nvPr/>
        </p:nvSpPr>
        <p:spPr bwMode="auto">
          <a:xfrm>
            <a:off x="2328863" y="4853994"/>
            <a:ext cx="4365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QStringList capitals;</a:t>
            </a:r>
          </a:p>
          <a:p>
            <a:pPr eaLnBrk="1" hangingPunct="1">
              <a:lnSpc>
                <a:spcPct val="98000"/>
              </a:lnSpc>
            </a:pPr>
            <a:r>
              <a:rPr lang="en-US" altLang="zh-CN" sz="1500">
                <a:solidFill>
                  <a:srgbClr val="000000"/>
                </a:solidFill>
                <a:latin typeface="DejaVu Sans Mono" pitchFamily="49" charset="0"/>
              </a:rPr>
              <a:t>foreach(const QString &amp;city, capitals)</a:t>
            </a:r>
          </a:p>
          <a:p>
            <a:pPr eaLnBrk="1" hangingPunct="1">
              <a:lnSpc>
                <a:spcPct val="98000"/>
              </a:lnSpc>
            </a:pPr>
            <a:r>
              <a:rPr lang="en-US" altLang="zh-CN" sz="1500">
                <a:solidFill>
                  <a:srgbClr val="000000"/>
                </a:solidFill>
                <a:latin typeface="DejaVu Sans Mono" pitchFamily="49" charset="0"/>
              </a:rPr>
              <a:t>    qDebug() &lt;&lt; city;</a:t>
            </a:r>
          </a:p>
        </p:txBody>
      </p:sp>
      <p:sp>
        <p:nvSpPr>
          <p:cNvPr id="6" name="Freeform 5"/>
          <p:cNvSpPr>
            <a:spLocks noChangeArrowheads="1"/>
          </p:cNvSpPr>
          <p:nvPr/>
        </p:nvSpPr>
        <p:spPr bwMode="auto">
          <a:xfrm>
            <a:off x="2254250" y="2276475"/>
            <a:ext cx="4418013" cy="812800"/>
          </a:xfrm>
          <a:custGeom>
            <a:avLst/>
            <a:gdLst>
              <a:gd name="T0" fmla="*/ 2147483647 w 13530"/>
              <a:gd name="T1" fmla="*/ 2147483647 h 2489"/>
              <a:gd name="T2" fmla="*/ 2147483647 w 13530"/>
              <a:gd name="T3" fmla="*/ 2147483647 h 2489"/>
              <a:gd name="T4" fmla="*/ 2147483647 w 13530"/>
              <a:gd name="T5" fmla="*/ 2147483647 h 2489"/>
              <a:gd name="T6" fmla="*/ 2147483647 w 13530"/>
              <a:gd name="T7" fmla="*/ 2147483647 h 2489"/>
              <a:gd name="T8" fmla="*/ 2147483647 w 13530"/>
              <a:gd name="T9" fmla="*/ 2147483647 h 2489"/>
              <a:gd name="T10" fmla="*/ 2147483647 w 13530"/>
              <a:gd name="T11" fmla="*/ 2147483647 h 2489"/>
              <a:gd name="T12" fmla="*/ 2147483647 w 13530"/>
              <a:gd name="T13" fmla="*/ 2147483647 h 2489"/>
              <a:gd name="T14" fmla="*/ 2147483647 w 13530"/>
              <a:gd name="T15" fmla="*/ 2147483647 h 2489"/>
              <a:gd name="T16" fmla="*/ 2147483647 w 13530"/>
              <a:gd name="T17" fmla="*/ 2147483647 h 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530"/>
              <a:gd name="T28" fmla="*/ 0 h 2489"/>
              <a:gd name="T29" fmla="*/ 13530 w 13530"/>
              <a:gd name="T30" fmla="*/ 2489 h 24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530" h="2489">
                <a:moveTo>
                  <a:pt x="690" y="3"/>
                </a:moveTo>
                <a:cubicBezTo>
                  <a:pt x="690" y="3"/>
                  <a:pt x="11061" y="3"/>
                  <a:pt x="13527" y="5"/>
                </a:cubicBezTo>
                <a:cubicBezTo>
                  <a:pt x="13527" y="187"/>
                  <a:pt x="13527" y="1735"/>
                  <a:pt x="13527" y="1917"/>
                </a:cubicBezTo>
                <a:cubicBezTo>
                  <a:pt x="13512" y="2083"/>
                  <a:pt x="13529" y="2162"/>
                  <a:pt x="13400" y="2288"/>
                </a:cubicBezTo>
                <a:cubicBezTo>
                  <a:pt x="13211" y="2469"/>
                  <a:pt x="13028" y="2464"/>
                  <a:pt x="12800" y="2488"/>
                </a:cubicBezTo>
                <a:cubicBezTo>
                  <a:pt x="12562" y="2482"/>
                  <a:pt x="4285" y="2481"/>
                  <a:pt x="28" y="2479"/>
                </a:cubicBezTo>
                <a:cubicBezTo>
                  <a:pt x="25" y="2113"/>
                  <a:pt x="29" y="505"/>
                  <a:pt x="29" y="466"/>
                </a:cubicBezTo>
                <a:cubicBezTo>
                  <a:pt x="33" y="427"/>
                  <a:pt x="0" y="299"/>
                  <a:pt x="186" y="137"/>
                </a:cubicBezTo>
                <a:cubicBezTo>
                  <a:pt x="370" y="0"/>
                  <a:pt x="507" y="0"/>
                  <a:pt x="690"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6"/>
          <p:cNvSpPr>
            <a:spLocks noChangeArrowheads="1"/>
          </p:cNvSpPr>
          <p:nvPr/>
        </p:nvSpPr>
        <p:spPr bwMode="auto">
          <a:xfrm>
            <a:off x="2266950" y="4820656"/>
            <a:ext cx="4405313" cy="819150"/>
          </a:xfrm>
          <a:custGeom>
            <a:avLst/>
            <a:gdLst>
              <a:gd name="T0" fmla="*/ 2147483647 w 13492"/>
              <a:gd name="T1" fmla="*/ 2147483647 h 2503"/>
              <a:gd name="T2" fmla="*/ 2147483647 w 13492"/>
              <a:gd name="T3" fmla="*/ 2147483647 h 2503"/>
              <a:gd name="T4" fmla="*/ 2147483647 w 13492"/>
              <a:gd name="T5" fmla="*/ 2147483647 h 2503"/>
              <a:gd name="T6" fmla="*/ 2147483647 w 13492"/>
              <a:gd name="T7" fmla="*/ 2147483647 h 2503"/>
              <a:gd name="T8" fmla="*/ 2147483647 w 13492"/>
              <a:gd name="T9" fmla="*/ 2147483647 h 2503"/>
              <a:gd name="T10" fmla="*/ 2147483647 w 13492"/>
              <a:gd name="T11" fmla="*/ 2147483647 h 2503"/>
              <a:gd name="T12" fmla="*/ 2147483647 w 13492"/>
              <a:gd name="T13" fmla="*/ 2147483647 h 2503"/>
              <a:gd name="T14" fmla="*/ 2147483647 w 13492"/>
              <a:gd name="T15" fmla="*/ 2147483647 h 2503"/>
              <a:gd name="T16" fmla="*/ 2147483647 w 13492"/>
              <a:gd name="T17" fmla="*/ 2147483647 h 2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92"/>
              <a:gd name="T28" fmla="*/ 0 h 2503"/>
              <a:gd name="T29" fmla="*/ 13492 w 13492"/>
              <a:gd name="T30" fmla="*/ 2503 h 2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92" h="2503">
                <a:moveTo>
                  <a:pt x="688" y="3"/>
                </a:moveTo>
                <a:cubicBezTo>
                  <a:pt x="688" y="3"/>
                  <a:pt x="11030" y="3"/>
                  <a:pt x="13489" y="5"/>
                </a:cubicBezTo>
                <a:cubicBezTo>
                  <a:pt x="13489" y="188"/>
                  <a:pt x="13489" y="1745"/>
                  <a:pt x="13489" y="1928"/>
                </a:cubicBezTo>
                <a:cubicBezTo>
                  <a:pt x="13475" y="2095"/>
                  <a:pt x="13491" y="2174"/>
                  <a:pt x="13362" y="2301"/>
                </a:cubicBezTo>
                <a:cubicBezTo>
                  <a:pt x="13174" y="2483"/>
                  <a:pt x="12992" y="2477"/>
                  <a:pt x="12764" y="2502"/>
                </a:cubicBezTo>
                <a:cubicBezTo>
                  <a:pt x="12527" y="2496"/>
                  <a:pt x="4273" y="2495"/>
                  <a:pt x="28" y="2493"/>
                </a:cubicBezTo>
                <a:cubicBezTo>
                  <a:pt x="25" y="2125"/>
                  <a:pt x="29" y="507"/>
                  <a:pt x="29" y="469"/>
                </a:cubicBezTo>
                <a:cubicBezTo>
                  <a:pt x="33" y="430"/>
                  <a:pt x="0" y="301"/>
                  <a:pt x="186" y="137"/>
                </a:cubicBezTo>
                <a:cubicBezTo>
                  <a:pt x="369" y="0"/>
                  <a:pt x="505" y="0"/>
                  <a:pt x="688"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2158631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Qt</a:t>
            </a:r>
            <a:r>
              <a:rPr lang="zh-CN" altLang="en-US" dirty="0">
                <a:ea typeface="SimSun" panose="02010600030101010101" pitchFamily="2" charset="-122"/>
              </a:rPr>
              <a:t>的集合</a:t>
            </a:r>
            <a:endParaRPr lang="zh-CN" altLang="en-US" dirty="0"/>
          </a:p>
        </p:txBody>
      </p:sp>
      <p:sp>
        <p:nvSpPr>
          <p:cNvPr id="3" name="内容占位符 2"/>
          <p:cNvSpPr>
            <a:spLocks noGrp="1"/>
          </p:cNvSpPr>
          <p:nvPr>
            <p:ph idx="1"/>
          </p:nvPr>
        </p:nvSpPr>
        <p:spPr/>
        <p:txBody>
          <a:bodyPr/>
          <a:lstStyle/>
          <a:p>
            <a:pPr marL="390525" indent="-293688">
              <a:lnSpc>
                <a:spcPct val="73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err="1">
                <a:ea typeface="SimSun" panose="02010600030101010101" pitchFamily="2" charset="-122"/>
              </a:rPr>
              <a:t>QStringList</a:t>
            </a:r>
            <a:r>
              <a:rPr lang="zh-CN" altLang="en-US" sz="2400" dirty="0">
                <a:ea typeface="SimSun" panose="02010600030101010101" pitchFamily="2" charset="-122"/>
              </a:rPr>
              <a:t>接口不是唯一的字符串列表。 </a:t>
            </a:r>
            <a:r>
              <a:rPr lang="en-US" altLang="zh-CN" sz="2400" dirty="0" err="1">
                <a:ea typeface="SimSun" panose="02010600030101010101" pitchFamily="2" charset="-122"/>
              </a:rPr>
              <a:t>QStringList</a:t>
            </a:r>
            <a:r>
              <a:rPr lang="zh-CN" altLang="en-US" sz="2400" dirty="0">
                <a:ea typeface="SimSun" panose="02010600030101010101" pitchFamily="2" charset="-122"/>
              </a:rPr>
              <a:t>是由</a:t>
            </a:r>
            <a:r>
              <a:rPr lang="en-US" altLang="zh-CN" sz="2400" dirty="0" err="1">
                <a:ea typeface="SimSun" panose="02010600030101010101" pitchFamily="2" charset="-122"/>
              </a:rPr>
              <a:t>QList</a:t>
            </a:r>
            <a:r>
              <a:rPr lang="en-US" altLang="zh-CN" sz="2400" dirty="0">
                <a:ea typeface="SimSun" panose="02010600030101010101" pitchFamily="2" charset="-122"/>
              </a:rPr>
              <a:t> &lt;</a:t>
            </a:r>
            <a:r>
              <a:rPr lang="en-US" altLang="zh-CN" sz="2400" dirty="0" err="1">
                <a:ea typeface="SimSun" panose="02010600030101010101" pitchFamily="2" charset="-122"/>
              </a:rPr>
              <a:t>QString</a:t>
            </a:r>
            <a:r>
              <a:rPr lang="en-US" altLang="zh-CN" sz="2400" dirty="0">
                <a:ea typeface="SimSun" panose="02010600030101010101" pitchFamily="2" charset="-122"/>
              </a:rPr>
              <a:t>&gt;</a:t>
            </a:r>
            <a:r>
              <a:rPr lang="zh-CN" altLang="en-US" sz="2400" dirty="0">
                <a:ea typeface="SimSun" panose="02010600030101010101" pitchFamily="2" charset="-122"/>
              </a:rPr>
              <a:t>派生的。</a:t>
            </a:r>
          </a:p>
          <a:p>
            <a:pPr marL="390525" indent="-293688">
              <a:lnSpc>
                <a:spcPct val="73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err="1">
                <a:latin typeface="DejaVu Sans Mono" pitchFamily="49" charset="0"/>
                <a:ea typeface="SimSun" panose="02010600030101010101" pitchFamily="2" charset="-122"/>
              </a:rPr>
              <a:t>QList</a:t>
            </a:r>
            <a:r>
              <a:rPr lang="zh-CN" altLang="en-US" sz="2400" dirty="0">
                <a:latin typeface="DejaVu Sans Mono" pitchFamily="49" charset="0"/>
                <a:ea typeface="SimSun" panose="02010600030101010101" pitchFamily="2" charset="-122"/>
              </a:rPr>
              <a:t>是众多</a:t>
            </a:r>
            <a:r>
              <a:rPr lang="en-US" altLang="zh-CN" sz="2400" dirty="0" err="1">
                <a:latin typeface="DejaVu Sans Mono" pitchFamily="49" charset="0"/>
                <a:ea typeface="SimSun" panose="02010600030101010101" pitchFamily="2" charset="-122"/>
              </a:rPr>
              <a:t>Qt</a:t>
            </a:r>
            <a:r>
              <a:rPr lang="zh-CN" altLang="en-US" sz="2400" dirty="0">
                <a:latin typeface="DejaVu Sans Mono" pitchFamily="49" charset="0"/>
                <a:ea typeface="SimSun" panose="02010600030101010101" pitchFamily="2" charset="-122"/>
              </a:rPr>
              <a:t>容器模板类中的一个</a:t>
            </a:r>
            <a:endParaRPr lang="en-US" altLang="zh-CN" sz="24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ea typeface="SimSun" panose="02010600030101010101" pitchFamily="2" charset="-122"/>
              </a:rPr>
              <a:t>QLinkedList</a:t>
            </a:r>
            <a:r>
              <a:rPr lang="en-US" altLang="zh-CN" sz="2000" dirty="0">
                <a:ea typeface="SimSun" panose="02010600030101010101" pitchFamily="2" charset="-122"/>
              </a:rPr>
              <a:t> - </a:t>
            </a:r>
            <a:r>
              <a:rPr lang="zh-CN" altLang="en-US" sz="2000" dirty="0">
                <a:ea typeface="SimSun" panose="02010600030101010101" pitchFamily="2" charset="-122"/>
              </a:rPr>
              <a:t>在中间快速插入，通过迭代器</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ea typeface="SimSun" panose="02010600030101010101" pitchFamily="2" charset="-122"/>
              </a:rPr>
              <a:t>QVector</a:t>
            </a:r>
            <a:r>
              <a:rPr lang="en-US" altLang="zh-CN" sz="2000" dirty="0">
                <a:ea typeface="SimSun" panose="02010600030101010101" pitchFamily="2" charset="-122"/>
              </a:rPr>
              <a:t> - </a:t>
            </a:r>
            <a:r>
              <a:rPr lang="zh-CN" altLang="en-US" sz="2000" dirty="0">
                <a:ea typeface="SimSun" panose="02010600030101010101" pitchFamily="2" charset="-122"/>
              </a:rPr>
              <a:t>使用连续内存，缓慢插入</a:t>
            </a: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latin typeface="DejaVu Sans Mono" pitchFamily="49" charset="0"/>
                <a:ea typeface="SimSun" panose="02010600030101010101" pitchFamily="2" charset="-122"/>
              </a:rPr>
              <a:t>QStack</a:t>
            </a:r>
            <a:r>
              <a:rPr lang="en-US" altLang="zh-CN" sz="2000" dirty="0">
                <a:ea typeface="SimSun" panose="02010600030101010101" pitchFamily="2" charset="-122"/>
              </a:rPr>
              <a:t> – LIFO, </a:t>
            </a:r>
            <a:r>
              <a:rPr lang="zh-CN" altLang="en-US" sz="2000" dirty="0">
                <a:ea typeface="SimSun" panose="02010600030101010101" pitchFamily="2" charset="-122"/>
              </a:rPr>
              <a:t>后进先出</a:t>
            </a: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latin typeface="DejaVu Sans Mono" pitchFamily="49" charset="0"/>
                <a:ea typeface="SimSun" panose="02010600030101010101" pitchFamily="2" charset="-122"/>
              </a:rPr>
              <a:t>QQueue</a:t>
            </a:r>
            <a:r>
              <a:rPr lang="en-US" altLang="zh-CN" sz="2000" dirty="0">
                <a:ea typeface="SimSun" panose="02010600030101010101" pitchFamily="2" charset="-122"/>
              </a:rPr>
              <a:t> – FIFO, </a:t>
            </a:r>
            <a:r>
              <a:rPr lang="zh-CN" altLang="en-US" sz="2000" dirty="0">
                <a:ea typeface="SimSun" panose="02010600030101010101" pitchFamily="2" charset="-122"/>
              </a:rPr>
              <a:t>先进先出</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latin typeface="DejaVu Sans Mono" pitchFamily="49" charset="0"/>
                <a:ea typeface="SimSun" panose="02010600030101010101" pitchFamily="2" charset="-122"/>
              </a:rPr>
              <a:t>QSet</a:t>
            </a:r>
            <a:r>
              <a:rPr lang="en-US" altLang="zh-CN" sz="2000" dirty="0">
                <a:ea typeface="SimSun" panose="02010600030101010101" pitchFamily="2" charset="-122"/>
              </a:rPr>
              <a:t> – </a:t>
            </a:r>
            <a:r>
              <a:rPr lang="zh-CN" altLang="en-US" sz="2000" dirty="0">
                <a:ea typeface="SimSun" panose="02010600030101010101" pitchFamily="2" charset="-122"/>
              </a:rPr>
              <a:t>唯一值</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latin typeface="DejaVu Sans Mono" pitchFamily="49" charset="0"/>
                <a:ea typeface="SimSun" panose="02010600030101010101" pitchFamily="2" charset="-122"/>
              </a:rPr>
              <a:t>QMap</a:t>
            </a:r>
            <a:r>
              <a:rPr lang="en-US" altLang="zh-CN" sz="2000" dirty="0">
                <a:ea typeface="SimSun" panose="02010600030101010101" pitchFamily="2" charset="-122"/>
              </a:rPr>
              <a:t> – </a:t>
            </a:r>
            <a:r>
              <a:rPr lang="zh-CN" altLang="en-US" sz="2000" dirty="0">
                <a:ea typeface="SimSun" panose="02010600030101010101" pitchFamily="2" charset="-122"/>
              </a:rPr>
              <a:t>关联数组</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latin typeface="DejaVu Sans Mono" pitchFamily="49" charset="0"/>
                <a:ea typeface="SimSun" panose="02010600030101010101" pitchFamily="2" charset="-122"/>
              </a:rPr>
              <a:t>QHash</a:t>
            </a:r>
            <a:r>
              <a:rPr lang="en-US" altLang="zh-CN" sz="2000" dirty="0">
                <a:ea typeface="SimSun" panose="02010600030101010101" pitchFamily="2" charset="-122"/>
              </a:rPr>
              <a:t> – </a:t>
            </a:r>
            <a:r>
              <a:rPr lang="zh-CN" altLang="en-US" sz="2000" dirty="0">
                <a:ea typeface="SimSun" panose="02010600030101010101" pitchFamily="2" charset="-122"/>
              </a:rPr>
              <a:t>关联数组，比</a:t>
            </a:r>
            <a:r>
              <a:rPr lang="en-US" altLang="zh-CN" sz="2000" dirty="0" err="1">
                <a:ea typeface="SimSun" panose="02010600030101010101" pitchFamily="2" charset="-122"/>
              </a:rPr>
              <a:t>QMap</a:t>
            </a:r>
            <a:r>
              <a:rPr lang="zh-CN" altLang="en-US" sz="2000" dirty="0">
                <a:ea typeface="SimSun" panose="02010600030101010101" pitchFamily="2" charset="-122"/>
              </a:rPr>
              <a:t>快，但需要哈希</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latin typeface="DejaVu Sans Mono" pitchFamily="49" charset="0"/>
                <a:ea typeface="SimSun" panose="02010600030101010101" pitchFamily="2" charset="-122"/>
              </a:rPr>
              <a:t>QMultiMap</a:t>
            </a:r>
            <a:r>
              <a:rPr lang="en-US" altLang="zh-CN" sz="2000" dirty="0">
                <a:ea typeface="SimSun" panose="02010600030101010101" pitchFamily="2" charset="-122"/>
              </a:rPr>
              <a:t> – </a:t>
            </a:r>
            <a:r>
              <a:rPr lang="zh-CN" altLang="en-US" sz="2000" dirty="0">
                <a:ea typeface="SimSun" panose="02010600030101010101" pitchFamily="2" charset="-122"/>
              </a:rPr>
              <a:t>通过每个键的多个值关联数组</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latin typeface="DejaVu Sans Mono" pitchFamily="49" charset="0"/>
                <a:ea typeface="SimSun" panose="02010600030101010101" pitchFamily="2" charset="-122"/>
              </a:rPr>
              <a:t>QMultiHash</a:t>
            </a:r>
            <a:r>
              <a:rPr lang="en-US" altLang="zh-CN" sz="2000" dirty="0">
                <a:ea typeface="SimSun" panose="02010600030101010101" pitchFamily="2" charset="-122"/>
              </a:rPr>
              <a:t> – </a:t>
            </a:r>
            <a:r>
              <a:rPr lang="zh-CN" altLang="en-US" sz="2000" dirty="0">
                <a:ea typeface="SimSun" panose="02010600030101010101" pitchFamily="2" charset="-122"/>
              </a:rPr>
              <a:t>通过每个键的多个值关联数组</a:t>
            </a:r>
            <a:endParaRPr lang="en-US" altLang="zh-CN" sz="2000" dirty="0">
              <a:ea typeface="SimSun" panose="02010600030101010101" pitchFamily="2" charset="-122"/>
            </a:endParaRPr>
          </a:p>
          <a:p>
            <a:endParaRPr lang="zh-CN" altLang="en-US" dirty="0"/>
          </a:p>
        </p:txBody>
      </p:sp>
      <p:grpSp>
        <p:nvGrpSpPr>
          <p:cNvPr id="4" name="Group 4"/>
          <p:cNvGrpSpPr>
            <a:grpSpLocks/>
          </p:cNvGrpSpPr>
          <p:nvPr/>
        </p:nvGrpSpPr>
        <p:grpSpPr bwMode="auto">
          <a:xfrm>
            <a:off x="5435600" y="3141663"/>
            <a:ext cx="2938463" cy="820737"/>
            <a:chOff x="3969" y="2717"/>
            <a:chExt cx="2040" cy="570"/>
          </a:xfrm>
        </p:grpSpPr>
        <p:sp>
          <p:nvSpPr>
            <p:cNvPr id="5" name="Freeform 5"/>
            <p:cNvSpPr>
              <a:spLocks noChangeArrowheads="1"/>
            </p:cNvSpPr>
            <p:nvPr/>
          </p:nvSpPr>
          <p:spPr bwMode="auto">
            <a:xfrm>
              <a:off x="3969" y="2717"/>
              <a:ext cx="2041" cy="571"/>
            </a:xfrm>
            <a:custGeom>
              <a:avLst/>
              <a:gdLst>
                <a:gd name="T0" fmla="*/ 0 w 9002"/>
                <a:gd name="T1" fmla="*/ 0 h 2520"/>
                <a:gd name="T2" fmla="*/ 0 w 9002"/>
                <a:gd name="T3" fmla="*/ 0 h 2520"/>
                <a:gd name="T4" fmla="*/ 0 w 9002"/>
                <a:gd name="T5" fmla="*/ 0 h 2520"/>
                <a:gd name="T6" fmla="*/ 0 w 9002"/>
                <a:gd name="T7" fmla="*/ 0 h 2520"/>
                <a:gd name="T8" fmla="*/ 0 w 9002"/>
                <a:gd name="T9" fmla="*/ 0 h 2520"/>
                <a:gd name="T10" fmla="*/ 0 w 9002"/>
                <a:gd name="T11" fmla="*/ 0 h 2520"/>
                <a:gd name="T12" fmla="*/ 0 w 9002"/>
                <a:gd name="T13" fmla="*/ 0 h 2520"/>
                <a:gd name="T14" fmla="*/ 0 w 9002"/>
                <a:gd name="T15" fmla="*/ 0 h 2520"/>
                <a:gd name="T16" fmla="*/ 0 w 9002"/>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02"/>
                <a:gd name="T28" fmla="*/ 0 h 2520"/>
                <a:gd name="T29" fmla="*/ 9002 w 9002"/>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02" h="2520">
                  <a:moveTo>
                    <a:pt x="892" y="4"/>
                  </a:moveTo>
                  <a:cubicBezTo>
                    <a:pt x="892" y="4"/>
                    <a:pt x="5798" y="5"/>
                    <a:pt x="8984" y="7"/>
                  </a:cubicBezTo>
                  <a:cubicBezTo>
                    <a:pt x="8984" y="298"/>
                    <a:pt x="8999" y="1313"/>
                    <a:pt x="8999" y="1605"/>
                  </a:cubicBezTo>
                  <a:cubicBezTo>
                    <a:pt x="8980" y="1871"/>
                    <a:pt x="9001" y="1997"/>
                    <a:pt x="8834" y="2199"/>
                  </a:cubicBezTo>
                  <a:cubicBezTo>
                    <a:pt x="8590" y="2490"/>
                    <a:pt x="8354" y="2481"/>
                    <a:pt x="8060" y="2519"/>
                  </a:cubicBezTo>
                  <a:cubicBezTo>
                    <a:pt x="7752" y="2510"/>
                    <a:pt x="42" y="2505"/>
                    <a:pt x="52" y="2505"/>
                  </a:cubicBezTo>
                  <a:cubicBezTo>
                    <a:pt x="61" y="2460"/>
                    <a:pt x="39" y="809"/>
                    <a:pt x="39" y="748"/>
                  </a:cubicBezTo>
                  <a:cubicBezTo>
                    <a:pt x="42" y="685"/>
                    <a:pt x="0" y="479"/>
                    <a:pt x="240" y="219"/>
                  </a:cubicBezTo>
                  <a:cubicBezTo>
                    <a:pt x="479" y="0"/>
                    <a:pt x="655" y="0"/>
                    <a:pt x="892"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Text Box 6"/>
            <p:cNvSpPr txBox="1">
              <a:spLocks noChangeArrowheads="1"/>
            </p:cNvSpPr>
            <p:nvPr/>
          </p:nvSpPr>
          <p:spPr bwMode="auto">
            <a:xfrm>
              <a:off x="3969" y="2717"/>
              <a:ext cx="2041"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关联到</a:t>
              </a:r>
              <a:r>
                <a:rPr lang="en-US" altLang="zh-CN">
                  <a:solidFill>
                    <a:srgbClr val="FFFFFF"/>
                  </a:solidFill>
                </a:rPr>
                <a:t>Qlist</a:t>
              </a:r>
              <a:r>
                <a:rPr lang="zh-CN" altLang="en-US">
                  <a:solidFill>
                    <a:srgbClr val="FFFFFF"/>
                  </a:solidFill>
                </a:rPr>
                <a:t>的快慢将是我们的参考和标准</a:t>
              </a:r>
              <a:endParaRPr lang="en-US" altLang="zh-CN">
                <a:solidFill>
                  <a:srgbClr val="FFFFFF"/>
                </a:solidFill>
              </a:endParaRPr>
            </a:p>
          </p:txBody>
        </p:sp>
      </p:grpSp>
    </p:spTree>
    <p:extLst>
      <p:ext uri="{BB962C8B-B14F-4D97-AF65-F5344CB8AC3E}">
        <p14:creationId xmlns:p14="http://schemas.microsoft.com/office/powerpoint/2010/main" val="115720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填充</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latin typeface="DejaVu Sans Mono" pitchFamily="49" charset="0"/>
                <a:ea typeface="SimSun" panose="02010600030101010101" pitchFamily="2" charset="-122"/>
              </a:rPr>
              <a:t>你可以用操作符</a:t>
            </a:r>
            <a:r>
              <a:rPr lang="en-US" altLang="zh-CN" dirty="0">
                <a:latin typeface="DejaVu Sans Mono" pitchFamily="49" charset="0"/>
                <a:ea typeface="SimSun" panose="02010600030101010101" pitchFamily="2" charset="-122"/>
              </a:rPr>
              <a:t>&lt;&lt;</a:t>
            </a:r>
            <a:r>
              <a:rPr lang="zh-CN" altLang="en-US" dirty="0">
                <a:latin typeface="DejaVu Sans Mono" pitchFamily="49" charset="0"/>
                <a:ea typeface="SimSun" panose="02010600030101010101" pitchFamily="2" charset="-122"/>
              </a:rPr>
              <a:t>填充一个</a:t>
            </a:r>
            <a:r>
              <a:rPr lang="en-US" altLang="zh-CN" dirty="0" err="1">
                <a:latin typeface="DejaVu Sans Mono" pitchFamily="49" charset="0"/>
                <a:ea typeface="SimSun" panose="02010600030101010101" pitchFamily="2" charset="-122"/>
              </a:rPr>
              <a:t>QList</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latin typeface="DejaVu Sans Mono" pitchFamily="49" charset="0"/>
                <a:ea typeface="SimSun" panose="02010600030101010101" pitchFamily="2" charset="-122"/>
              </a:rPr>
              <a:t>函数</a:t>
            </a:r>
            <a:r>
              <a:rPr lang="en-US" altLang="zh-CN" dirty="0">
                <a:latin typeface="DejaVu Sans Mono" pitchFamily="49" charset="0"/>
                <a:ea typeface="SimSun" panose="02010600030101010101" pitchFamily="2" charset="-122"/>
              </a:rPr>
              <a:t>prepend</a:t>
            </a:r>
            <a:r>
              <a:rPr lang="en-US" altLang="zh-CN" dirty="0">
                <a:ea typeface="SimSun" panose="02010600030101010101" pitchFamily="2" charset="-122"/>
              </a:rPr>
              <a:t>, </a:t>
            </a:r>
            <a:r>
              <a:rPr lang="en-US" altLang="zh-CN" dirty="0">
                <a:latin typeface="DejaVu Sans Mono" pitchFamily="49" charset="0"/>
                <a:ea typeface="SimSun" panose="02010600030101010101" pitchFamily="2" charset="-122"/>
              </a:rPr>
              <a:t>insert</a:t>
            </a:r>
            <a:r>
              <a:rPr lang="en-US" altLang="zh-CN" dirty="0">
                <a:ea typeface="SimSun" panose="02010600030101010101" pitchFamily="2" charset="-122"/>
              </a:rPr>
              <a:t> </a:t>
            </a:r>
            <a:r>
              <a:rPr lang="zh-CN" altLang="en-US" dirty="0">
                <a:ea typeface="SimSun" panose="02010600030101010101" pitchFamily="2" charset="-122"/>
              </a:rPr>
              <a:t>和</a:t>
            </a:r>
            <a:r>
              <a:rPr lang="en-US" altLang="zh-CN" dirty="0">
                <a:latin typeface="DejaVu Sans Mono" pitchFamily="49" charset="0"/>
                <a:ea typeface="SimSun" panose="02010600030101010101" pitchFamily="2" charset="-122"/>
              </a:rPr>
              <a:t>append</a:t>
            </a:r>
            <a:r>
              <a:rPr lang="en-US" altLang="zh-CN" dirty="0">
                <a:ea typeface="SimSun" panose="02010600030101010101" pitchFamily="2" charset="-122"/>
              </a:rPr>
              <a:t> </a:t>
            </a:r>
            <a:r>
              <a:rPr lang="zh-CN" altLang="en-US" dirty="0">
                <a:ea typeface="SimSun" panose="02010600030101010101" pitchFamily="2" charset="-122"/>
              </a:rPr>
              <a:t>也可以使用</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420813" y="1949114"/>
            <a:ext cx="57626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dirty="0" err="1">
                <a:solidFill>
                  <a:srgbClr val="000000"/>
                </a:solidFill>
                <a:latin typeface="DejaVu Sans Mono" pitchFamily="49" charset="0"/>
              </a:rPr>
              <a:t>QList</a:t>
            </a:r>
            <a:r>
              <a:rPr lang="en-US" altLang="zh-CN" dirty="0">
                <a:solidFill>
                  <a:srgbClr val="000000"/>
                </a:solidFill>
                <a:latin typeface="DejaVu Sans Mono" pitchFamily="49" charset="0"/>
              </a:rPr>
              <a:t>&lt;</a:t>
            </a:r>
            <a:r>
              <a:rPr lang="en-US" altLang="zh-CN" dirty="0" err="1">
                <a:solidFill>
                  <a:srgbClr val="000000"/>
                </a:solidFill>
                <a:latin typeface="DejaVu Sans Mono" pitchFamily="49" charset="0"/>
              </a:rPr>
              <a:t>int</a:t>
            </a:r>
            <a:r>
              <a:rPr lang="en-US" altLang="zh-CN" dirty="0">
                <a:solidFill>
                  <a:srgbClr val="000000"/>
                </a:solidFill>
                <a:latin typeface="DejaVu Sans Mono" pitchFamily="49" charset="0"/>
              </a:rPr>
              <a:t>&gt; </a:t>
            </a:r>
            <a:r>
              <a:rPr lang="en-US" altLang="zh-CN" dirty="0" err="1">
                <a:solidFill>
                  <a:srgbClr val="000000"/>
                </a:solidFill>
                <a:latin typeface="DejaVu Sans Mono" pitchFamily="49" charset="0"/>
              </a:rPr>
              <a:t>fibonacci</a:t>
            </a:r>
            <a:r>
              <a:rPr lang="en-US" altLang="zh-CN" dirty="0">
                <a:solidFill>
                  <a:srgbClr val="000000"/>
                </a:solidFill>
                <a:latin typeface="DejaVu Sans Mono" pitchFamily="49" charset="0"/>
              </a:rPr>
              <a:t>;</a:t>
            </a:r>
          </a:p>
          <a:p>
            <a:pPr eaLnBrk="1" hangingPunct="1">
              <a:lnSpc>
                <a:spcPct val="98000"/>
              </a:lnSpc>
            </a:pPr>
            <a:r>
              <a:rPr lang="en-US" altLang="zh-CN" dirty="0" err="1">
                <a:solidFill>
                  <a:srgbClr val="000000"/>
                </a:solidFill>
                <a:latin typeface="DejaVu Sans Mono" pitchFamily="49" charset="0"/>
              </a:rPr>
              <a:t>fibonacci</a:t>
            </a:r>
            <a:r>
              <a:rPr lang="en-US" altLang="zh-CN" dirty="0">
                <a:solidFill>
                  <a:srgbClr val="000000"/>
                </a:solidFill>
                <a:latin typeface="DejaVu Sans Mono" pitchFamily="49" charset="0"/>
              </a:rPr>
              <a:t> &lt;&lt; 0 &lt;&lt; 1 &lt;&lt; 1 &lt;&lt; 2 &lt;&lt; 3 &lt;&lt; 5 &lt;&lt; 8;</a:t>
            </a:r>
          </a:p>
        </p:txBody>
      </p:sp>
      <p:sp>
        <p:nvSpPr>
          <p:cNvPr id="5" name="Text Box 4"/>
          <p:cNvSpPr txBox="1">
            <a:spLocks noChangeArrowheads="1"/>
          </p:cNvSpPr>
          <p:nvPr/>
        </p:nvSpPr>
        <p:spPr bwMode="auto">
          <a:xfrm>
            <a:off x="2422525" y="3379452"/>
            <a:ext cx="17192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list.append(4);</a:t>
            </a:r>
          </a:p>
        </p:txBody>
      </p:sp>
      <p:sp>
        <p:nvSpPr>
          <p:cNvPr id="6" name="Text Box 5"/>
          <p:cNvSpPr txBox="1">
            <a:spLocks noChangeArrowheads="1"/>
          </p:cNvSpPr>
          <p:nvPr/>
        </p:nvSpPr>
        <p:spPr bwMode="auto">
          <a:xfrm>
            <a:off x="300038" y="3379452"/>
            <a:ext cx="18224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4248"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QList&lt;int&gt; list;</a:t>
            </a:r>
          </a:p>
          <a:p>
            <a:pPr eaLnBrk="1" hangingPunct="1">
              <a:lnSpc>
                <a:spcPct val="98000"/>
              </a:lnSpc>
            </a:pPr>
            <a:r>
              <a:rPr lang="en-US" altLang="zh-CN" sz="1400">
                <a:solidFill>
                  <a:srgbClr val="000000"/>
                </a:solidFill>
                <a:latin typeface="DejaVu Sans Mono" pitchFamily="49" charset="0"/>
              </a:rPr>
              <a:t>list.append(2);</a:t>
            </a:r>
          </a:p>
        </p:txBody>
      </p:sp>
      <p:sp>
        <p:nvSpPr>
          <p:cNvPr id="7" name="Text Box 6"/>
          <p:cNvSpPr txBox="1">
            <a:spLocks noChangeArrowheads="1"/>
          </p:cNvSpPr>
          <p:nvPr/>
        </p:nvSpPr>
        <p:spPr bwMode="auto">
          <a:xfrm>
            <a:off x="6994525" y="3379452"/>
            <a:ext cx="1822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list.prepend(1);</a:t>
            </a:r>
          </a:p>
        </p:txBody>
      </p:sp>
      <p:sp>
        <p:nvSpPr>
          <p:cNvPr id="8" name="Text Box 7"/>
          <p:cNvSpPr txBox="1">
            <a:spLocks noChangeArrowheads="1"/>
          </p:cNvSpPr>
          <p:nvPr/>
        </p:nvSpPr>
        <p:spPr bwMode="auto">
          <a:xfrm>
            <a:off x="4603750" y="3379452"/>
            <a:ext cx="19272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list.insert(1,3);</a:t>
            </a:r>
          </a:p>
        </p:txBody>
      </p:sp>
      <p:sp>
        <p:nvSpPr>
          <p:cNvPr id="9" name="AutoShape 8"/>
          <p:cNvSpPr>
            <a:spLocks noChangeArrowheads="1"/>
          </p:cNvSpPr>
          <p:nvPr/>
        </p:nvSpPr>
        <p:spPr bwMode="auto">
          <a:xfrm>
            <a:off x="488950" y="4033502"/>
            <a:ext cx="1144588" cy="327025"/>
          </a:xfrm>
          <a:prstGeom prst="roundRect">
            <a:avLst>
              <a:gd name="adj" fmla="val 440"/>
            </a:avLst>
          </a:prstGeom>
          <a:solidFill>
            <a:srgbClr val="66B036"/>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0: </a:t>
            </a:r>
            <a:r>
              <a:rPr lang="en-US" altLang="zh-CN" sz="1600" b="1">
                <a:solidFill>
                  <a:srgbClr val="000000"/>
                </a:solidFill>
              </a:rPr>
              <a:t>2</a:t>
            </a:r>
          </a:p>
        </p:txBody>
      </p:sp>
      <p:sp>
        <p:nvSpPr>
          <p:cNvPr id="10" name="AutoShape 9"/>
          <p:cNvSpPr>
            <a:spLocks noChangeArrowheads="1"/>
          </p:cNvSpPr>
          <p:nvPr/>
        </p:nvSpPr>
        <p:spPr bwMode="auto">
          <a:xfrm>
            <a:off x="2611438" y="4033502"/>
            <a:ext cx="1144587"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0: </a:t>
            </a:r>
            <a:r>
              <a:rPr lang="en-US" altLang="zh-CN" sz="1600" b="1">
                <a:solidFill>
                  <a:srgbClr val="000000"/>
                </a:solidFill>
              </a:rPr>
              <a:t>2</a:t>
            </a:r>
          </a:p>
        </p:txBody>
      </p:sp>
      <p:sp>
        <p:nvSpPr>
          <p:cNvPr id="11" name="AutoShape 10"/>
          <p:cNvSpPr>
            <a:spLocks noChangeArrowheads="1"/>
          </p:cNvSpPr>
          <p:nvPr/>
        </p:nvSpPr>
        <p:spPr bwMode="auto">
          <a:xfrm>
            <a:off x="2611438" y="4360527"/>
            <a:ext cx="1144587" cy="327025"/>
          </a:xfrm>
          <a:prstGeom prst="roundRect">
            <a:avLst>
              <a:gd name="adj" fmla="val 440"/>
            </a:avLst>
          </a:prstGeom>
          <a:solidFill>
            <a:srgbClr val="66B036"/>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1: </a:t>
            </a:r>
            <a:r>
              <a:rPr lang="en-US" altLang="zh-CN" sz="1600" b="1">
                <a:solidFill>
                  <a:srgbClr val="000000"/>
                </a:solidFill>
              </a:rPr>
              <a:t>4</a:t>
            </a:r>
          </a:p>
        </p:txBody>
      </p:sp>
      <p:sp>
        <p:nvSpPr>
          <p:cNvPr id="12" name="AutoShape 11"/>
          <p:cNvSpPr>
            <a:spLocks noChangeArrowheads="1"/>
          </p:cNvSpPr>
          <p:nvPr/>
        </p:nvSpPr>
        <p:spPr bwMode="auto">
          <a:xfrm>
            <a:off x="7183438" y="4033502"/>
            <a:ext cx="1144587" cy="327025"/>
          </a:xfrm>
          <a:prstGeom prst="roundRect">
            <a:avLst>
              <a:gd name="adj" fmla="val 440"/>
            </a:avLst>
          </a:prstGeom>
          <a:solidFill>
            <a:srgbClr val="66B036"/>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0: </a:t>
            </a:r>
            <a:r>
              <a:rPr lang="en-US" altLang="zh-CN" sz="1600" b="1">
                <a:solidFill>
                  <a:srgbClr val="000000"/>
                </a:solidFill>
              </a:rPr>
              <a:t>1</a:t>
            </a:r>
          </a:p>
        </p:txBody>
      </p:sp>
      <p:sp>
        <p:nvSpPr>
          <p:cNvPr id="13" name="AutoShape 12"/>
          <p:cNvSpPr>
            <a:spLocks noChangeArrowheads="1"/>
          </p:cNvSpPr>
          <p:nvPr/>
        </p:nvSpPr>
        <p:spPr bwMode="auto">
          <a:xfrm>
            <a:off x="7183438" y="4360527"/>
            <a:ext cx="1144587"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1: </a:t>
            </a:r>
            <a:r>
              <a:rPr lang="en-US" altLang="zh-CN" sz="1600" b="1">
                <a:solidFill>
                  <a:srgbClr val="000000"/>
                </a:solidFill>
              </a:rPr>
              <a:t>2</a:t>
            </a:r>
          </a:p>
        </p:txBody>
      </p:sp>
      <p:sp>
        <p:nvSpPr>
          <p:cNvPr id="14" name="AutoShape 13"/>
          <p:cNvSpPr>
            <a:spLocks noChangeArrowheads="1"/>
          </p:cNvSpPr>
          <p:nvPr/>
        </p:nvSpPr>
        <p:spPr bwMode="auto">
          <a:xfrm>
            <a:off x="7183438" y="4687552"/>
            <a:ext cx="1144587"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2: </a:t>
            </a:r>
            <a:r>
              <a:rPr lang="en-US" altLang="zh-CN" sz="1600" b="1">
                <a:solidFill>
                  <a:srgbClr val="000000"/>
                </a:solidFill>
              </a:rPr>
              <a:t>3</a:t>
            </a:r>
          </a:p>
        </p:txBody>
      </p:sp>
      <p:sp>
        <p:nvSpPr>
          <p:cNvPr id="15" name="AutoShape 14"/>
          <p:cNvSpPr>
            <a:spLocks noChangeArrowheads="1"/>
          </p:cNvSpPr>
          <p:nvPr/>
        </p:nvSpPr>
        <p:spPr bwMode="auto">
          <a:xfrm>
            <a:off x="4899025" y="4033502"/>
            <a:ext cx="1143000"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0: </a:t>
            </a:r>
            <a:r>
              <a:rPr lang="en-US" altLang="zh-CN" sz="1600" b="1">
                <a:solidFill>
                  <a:srgbClr val="000000"/>
                </a:solidFill>
              </a:rPr>
              <a:t>2</a:t>
            </a:r>
          </a:p>
        </p:txBody>
      </p:sp>
      <p:sp>
        <p:nvSpPr>
          <p:cNvPr id="16" name="AutoShape 15"/>
          <p:cNvSpPr>
            <a:spLocks noChangeArrowheads="1"/>
          </p:cNvSpPr>
          <p:nvPr/>
        </p:nvSpPr>
        <p:spPr bwMode="auto">
          <a:xfrm>
            <a:off x="4899025" y="4360527"/>
            <a:ext cx="1143000" cy="327025"/>
          </a:xfrm>
          <a:prstGeom prst="roundRect">
            <a:avLst>
              <a:gd name="adj" fmla="val 440"/>
            </a:avLst>
          </a:prstGeom>
          <a:solidFill>
            <a:srgbClr val="66B036"/>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1: </a:t>
            </a:r>
            <a:r>
              <a:rPr lang="en-US" altLang="zh-CN" sz="1600" b="1">
                <a:solidFill>
                  <a:srgbClr val="000000"/>
                </a:solidFill>
              </a:rPr>
              <a:t>3</a:t>
            </a:r>
          </a:p>
        </p:txBody>
      </p:sp>
      <p:sp>
        <p:nvSpPr>
          <p:cNvPr id="17" name="AutoShape 16"/>
          <p:cNvSpPr>
            <a:spLocks noChangeArrowheads="1"/>
          </p:cNvSpPr>
          <p:nvPr/>
        </p:nvSpPr>
        <p:spPr bwMode="auto">
          <a:xfrm>
            <a:off x="4899025" y="4687552"/>
            <a:ext cx="1143000"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2: </a:t>
            </a:r>
            <a:r>
              <a:rPr lang="en-US" altLang="zh-CN" sz="1600" b="1">
                <a:solidFill>
                  <a:srgbClr val="000000"/>
                </a:solidFill>
              </a:rPr>
              <a:t>4</a:t>
            </a:r>
          </a:p>
        </p:txBody>
      </p:sp>
      <p:sp>
        <p:nvSpPr>
          <p:cNvPr id="18" name="AutoShape 17"/>
          <p:cNvSpPr>
            <a:spLocks noChangeArrowheads="1"/>
          </p:cNvSpPr>
          <p:nvPr/>
        </p:nvSpPr>
        <p:spPr bwMode="auto">
          <a:xfrm>
            <a:off x="7183438" y="5012989"/>
            <a:ext cx="1144587"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600">
                <a:solidFill>
                  <a:srgbClr val="000000"/>
                </a:solidFill>
              </a:rPr>
              <a:t>index 3: </a:t>
            </a:r>
            <a:r>
              <a:rPr lang="en-US" altLang="zh-CN" sz="1600" b="1">
                <a:solidFill>
                  <a:srgbClr val="000000"/>
                </a:solidFill>
              </a:rPr>
              <a:t>4</a:t>
            </a:r>
          </a:p>
        </p:txBody>
      </p:sp>
      <p:sp>
        <p:nvSpPr>
          <p:cNvPr id="19" name="Freeform 19"/>
          <p:cNvSpPr>
            <a:spLocks noChangeArrowheads="1"/>
          </p:cNvSpPr>
          <p:nvPr/>
        </p:nvSpPr>
        <p:spPr bwMode="auto">
          <a:xfrm>
            <a:off x="1339850" y="1888789"/>
            <a:ext cx="5876925" cy="649288"/>
          </a:xfrm>
          <a:custGeom>
            <a:avLst/>
            <a:gdLst>
              <a:gd name="T0" fmla="*/ 2147483647 w 18002"/>
              <a:gd name="T1" fmla="*/ 2147483647 h 1989"/>
              <a:gd name="T2" fmla="*/ 2147483647 w 18002"/>
              <a:gd name="T3" fmla="*/ 2147483647 h 1989"/>
              <a:gd name="T4" fmla="*/ 2147483647 w 18002"/>
              <a:gd name="T5" fmla="*/ 2147483647 h 1989"/>
              <a:gd name="T6" fmla="*/ 2147483647 w 18002"/>
              <a:gd name="T7" fmla="*/ 2147483647 h 1989"/>
              <a:gd name="T8" fmla="*/ 2147483647 w 18002"/>
              <a:gd name="T9" fmla="*/ 2147483647 h 1989"/>
              <a:gd name="T10" fmla="*/ 2147483647 w 18002"/>
              <a:gd name="T11" fmla="*/ 2147483647 h 1989"/>
              <a:gd name="T12" fmla="*/ 2147483647 w 18002"/>
              <a:gd name="T13" fmla="*/ 2147483647 h 1989"/>
              <a:gd name="T14" fmla="*/ 2147483647 w 18002"/>
              <a:gd name="T15" fmla="*/ 2147483647 h 1989"/>
              <a:gd name="T16" fmla="*/ 2147483647 w 18002"/>
              <a:gd name="T17" fmla="*/ 2147483647 h 1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2"/>
              <a:gd name="T28" fmla="*/ 0 h 1989"/>
              <a:gd name="T29" fmla="*/ 18002 w 18002"/>
              <a:gd name="T30" fmla="*/ 1989 h 1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2" h="1989">
                <a:moveTo>
                  <a:pt x="918" y="2"/>
                </a:moveTo>
                <a:cubicBezTo>
                  <a:pt x="918" y="2"/>
                  <a:pt x="14717" y="3"/>
                  <a:pt x="17998" y="4"/>
                </a:cubicBezTo>
                <a:cubicBezTo>
                  <a:pt x="17998" y="149"/>
                  <a:pt x="17998" y="1387"/>
                  <a:pt x="17998" y="1532"/>
                </a:cubicBezTo>
                <a:cubicBezTo>
                  <a:pt x="17979" y="1665"/>
                  <a:pt x="18001" y="1728"/>
                  <a:pt x="17828" y="1828"/>
                </a:cubicBezTo>
                <a:cubicBezTo>
                  <a:pt x="17578" y="1973"/>
                  <a:pt x="17334" y="1968"/>
                  <a:pt x="17031" y="1988"/>
                </a:cubicBezTo>
                <a:cubicBezTo>
                  <a:pt x="16714" y="1983"/>
                  <a:pt x="5702" y="1982"/>
                  <a:pt x="38" y="1980"/>
                </a:cubicBezTo>
                <a:cubicBezTo>
                  <a:pt x="33" y="1688"/>
                  <a:pt x="39" y="404"/>
                  <a:pt x="39" y="373"/>
                </a:cubicBezTo>
                <a:cubicBezTo>
                  <a:pt x="44" y="342"/>
                  <a:pt x="0" y="239"/>
                  <a:pt x="248" y="110"/>
                </a:cubicBezTo>
                <a:cubicBezTo>
                  <a:pt x="493" y="0"/>
                  <a:pt x="674" y="0"/>
                  <a:pt x="918"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3390018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删除</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使用</a:t>
            </a:r>
            <a:r>
              <a:rPr lang="en-US" altLang="zh-CN" dirty="0" err="1">
                <a:ea typeface="SimSun" panose="02010600030101010101" pitchFamily="2" charset="-122"/>
              </a:rPr>
              <a:t>removeFirst</a:t>
            </a:r>
            <a:r>
              <a:rPr lang="en-US" altLang="en-US" dirty="0" err="1">
                <a:ea typeface="SimSun" panose="02010600030101010101" pitchFamily="2" charset="-122"/>
              </a:rPr>
              <a:t>，</a:t>
            </a:r>
            <a:r>
              <a:rPr lang="en-US" altLang="zh-CN" dirty="0" err="1">
                <a:ea typeface="SimSun" panose="02010600030101010101" pitchFamily="2" charset="-122"/>
              </a:rPr>
              <a:t>removeAt</a:t>
            </a:r>
            <a:r>
              <a:rPr lang="en-US" altLang="en-US" dirty="0" err="1">
                <a:ea typeface="SimSun" panose="02010600030101010101" pitchFamily="2" charset="-122"/>
              </a:rPr>
              <a:t>，</a:t>
            </a:r>
            <a:r>
              <a:rPr lang="en-US" altLang="zh-CN" dirty="0" err="1">
                <a:ea typeface="SimSun" panose="02010600030101010101" pitchFamily="2" charset="-122"/>
              </a:rPr>
              <a:t>removeLast</a:t>
            </a:r>
            <a:r>
              <a:rPr lang="zh-CN" altLang="en-US" dirty="0">
                <a:ea typeface="SimSun" panose="02010600030101010101" pitchFamily="2" charset="-122"/>
              </a:rPr>
              <a:t>从</a:t>
            </a:r>
            <a:r>
              <a:rPr lang="en-US" altLang="zh-CN" dirty="0" err="1">
                <a:ea typeface="SimSun" panose="02010600030101010101" pitchFamily="2" charset="-122"/>
              </a:rPr>
              <a:t>Qlist</a:t>
            </a:r>
            <a:r>
              <a:rPr lang="zh-CN" altLang="en-US" dirty="0">
                <a:ea typeface="SimSun" panose="02010600030101010101" pitchFamily="2" charset="-122"/>
              </a:rPr>
              <a:t>中删除列表项</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latin typeface="DejaVu Sans Mono" pitchFamily="49" charset="0"/>
                <a:ea typeface="SimSun" panose="02010600030101010101" pitchFamily="2" charset="-122"/>
              </a:rPr>
              <a:t>用</a:t>
            </a:r>
            <a:r>
              <a:rPr lang="en-US" altLang="zh-CN" sz="2000" dirty="0" err="1">
                <a:latin typeface="DejaVu Sans Mono" pitchFamily="49" charset="0"/>
                <a:ea typeface="SimSun" panose="02010600030101010101" pitchFamily="2" charset="-122"/>
              </a:rPr>
              <a:t>takeFirst</a:t>
            </a:r>
            <a:r>
              <a:rPr lang="en-US" altLang="zh-CN" dirty="0">
                <a:ea typeface="SimSun" panose="02010600030101010101" pitchFamily="2" charset="-122"/>
              </a:rPr>
              <a:t>, </a:t>
            </a:r>
            <a:r>
              <a:rPr lang="en-US" altLang="zh-CN" sz="2000" dirty="0" err="1">
                <a:latin typeface="DejaVu Sans Mono" pitchFamily="49" charset="0"/>
                <a:ea typeface="SimSun" panose="02010600030101010101" pitchFamily="2" charset="-122"/>
              </a:rPr>
              <a:t>takeAt</a:t>
            </a:r>
            <a:r>
              <a:rPr lang="en-US" altLang="zh-CN" dirty="0">
                <a:ea typeface="SimSun" panose="02010600030101010101" pitchFamily="2" charset="-122"/>
              </a:rPr>
              <a:t>, </a:t>
            </a:r>
            <a:r>
              <a:rPr lang="en-US" altLang="zh-CN" sz="2000" dirty="0" err="1">
                <a:latin typeface="DejaVu Sans Mono" pitchFamily="49" charset="0"/>
                <a:ea typeface="SimSun" panose="02010600030101010101" pitchFamily="2" charset="-122"/>
              </a:rPr>
              <a:t>takeLast</a:t>
            </a:r>
            <a:r>
              <a:rPr lang="zh-CN" altLang="en-US" dirty="0">
                <a:latin typeface="DejaVu Sans Mono" pitchFamily="49" charset="0"/>
                <a:ea typeface="SimSun" panose="02010600030101010101" pitchFamily="2" charset="-122"/>
              </a:rPr>
              <a:t>去得到一个列表项</a:t>
            </a:r>
            <a:endParaRPr lang="en-US" altLang="zh-CN" dirty="0">
              <a:latin typeface="DejaVu Sans Mono" pitchFamily="49" charset="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使用</a:t>
            </a:r>
            <a:r>
              <a:rPr lang="en-US" altLang="zh-CN" dirty="0" err="1">
                <a:ea typeface="SimSun" panose="02010600030101010101" pitchFamily="2" charset="-122"/>
              </a:rPr>
              <a:t>removeAll</a:t>
            </a:r>
            <a:r>
              <a:rPr lang="zh-CN" altLang="en-US" dirty="0">
                <a:ea typeface="SimSun" panose="02010600030101010101" pitchFamily="2" charset="-122"/>
              </a:rPr>
              <a:t>或</a:t>
            </a:r>
            <a:r>
              <a:rPr lang="en-US" altLang="zh-CN" dirty="0" err="1">
                <a:ea typeface="SimSun" panose="02010600030101010101" pitchFamily="2" charset="-122"/>
              </a:rPr>
              <a:t>removeOne</a:t>
            </a:r>
            <a:r>
              <a:rPr lang="zh-CN" altLang="en-US" dirty="0">
                <a:ea typeface="SimSun" panose="02010600030101010101" pitchFamily="2" charset="-122"/>
              </a:rPr>
              <a:t>删除特定值的列表项</a:t>
            </a:r>
            <a:endParaRPr lang="en-US" altLang="zh-CN" sz="2000" dirty="0">
              <a:latin typeface="ArDejaVu Sans Monoial" pitchFamily="32" charset="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2591305" y="2066177"/>
            <a:ext cx="2706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while(list.length())</a:t>
            </a:r>
          </a:p>
          <a:p>
            <a:pPr eaLnBrk="1" hangingPunct="1">
              <a:lnSpc>
                <a:spcPct val="98000"/>
              </a:lnSpc>
            </a:pPr>
            <a:r>
              <a:rPr lang="en-US" altLang="zh-CN" sz="1500">
                <a:solidFill>
                  <a:srgbClr val="000000"/>
                </a:solidFill>
                <a:latin typeface="DejaVu Sans Mono" pitchFamily="49" charset="0"/>
              </a:rPr>
              <a:t>    list.removeFirst();</a:t>
            </a:r>
          </a:p>
        </p:txBody>
      </p:sp>
      <p:sp>
        <p:nvSpPr>
          <p:cNvPr id="5" name="Text Box 4"/>
          <p:cNvSpPr txBox="1">
            <a:spLocks noChangeArrowheads="1"/>
          </p:cNvSpPr>
          <p:nvPr/>
        </p:nvSpPr>
        <p:spPr bwMode="auto">
          <a:xfrm>
            <a:off x="2591305" y="3209177"/>
            <a:ext cx="43656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QList&lt;QWidget*&gt; widgets;</a:t>
            </a:r>
          </a:p>
          <a:p>
            <a:pPr eaLnBrk="1" hangingPunct="1">
              <a:lnSpc>
                <a:spcPct val="98000"/>
              </a:lnSpc>
            </a:pPr>
            <a:r>
              <a:rPr lang="en-US" altLang="zh-CN" sz="1500">
                <a:solidFill>
                  <a:srgbClr val="000000"/>
                </a:solidFill>
                <a:latin typeface="DejaVu Sans Mono" pitchFamily="49" charset="0"/>
              </a:rPr>
              <a:t>widgets &lt;&lt; new QWidget &lt;&lt; new QWidget;</a:t>
            </a:r>
          </a:p>
          <a:p>
            <a:pPr eaLnBrk="1" hangingPunct="1">
              <a:lnSpc>
                <a:spcPct val="98000"/>
              </a:lnSpc>
            </a:pPr>
            <a:r>
              <a:rPr lang="en-US" altLang="zh-CN" sz="1500">
                <a:solidFill>
                  <a:srgbClr val="000000"/>
                </a:solidFill>
                <a:latin typeface="DejaVu Sans Mono" pitchFamily="49" charset="0"/>
              </a:rPr>
              <a:t>while(widgets.length())</a:t>
            </a:r>
          </a:p>
          <a:p>
            <a:pPr eaLnBrk="1" hangingPunct="1">
              <a:lnSpc>
                <a:spcPct val="98000"/>
              </a:lnSpc>
            </a:pPr>
            <a:r>
              <a:rPr lang="en-US" altLang="zh-CN" sz="1500">
                <a:solidFill>
                  <a:srgbClr val="000000"/>
                </a:solidFill>
                <a:latin typeface="DejaVu Sans Mono" pitchFamily="49" charset="0"/>
              </a:rPr>
              <a:t>    delete widgets.takeFirst();</a:t>
            </a:r>
          </a:p>
        </p:txBody>
      </p:sp>
      <p:sp>
        <p:nvSpPr>
          <p:cNvPr id="6" name="Text Box 5"/>
          <p:cNvSpPr txBox="1">
            <a:spLocks noChangeArrowheads="1"/>
          </p:cNvSpPr>
          <p:nvPr/>
        </p:nvSpPr>
        <p:spPr bwMode="auto">
          <a:xfrm>
            <a:off x="2591305" y="5004639"/>
            <a:ext cx="44767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QList&lt;int&gt; list;</a:t>
            </a:r>
          </a:p>
          <a:p>
            <a:pPr eaLnBrk="1" hangingPunct="1">
              <a:lnSpc>
                <a:spcPct val="98000"/>
              </a:lnSpc>
            </a:pPr>
            <a:r>
              <a:rPr lang="en-US" altLang="zh-CN" sz="1500">
                <a:solidFill>
                  <a:srgbClr val="000000"/>
                </a:solidFill>
                <a:latin typeface="DejaVu Sans Mono" pitchFamily="49" charset="0"/>
              </a:rPr>
              <a:t>list &lt;&lt; 1 &lt;&lt; 2 &lt;&lt; 3 &lt;&lt; 1 &lt;&lt; 2 &lt;&lt; 3;</a:t>
            </a:r>
          </a:p>
          <a:p>
            <a:pPr eaLnBrk="1" hangingPunct="1">
              <a:lnSpc>
                <a:spcPct val="98000"/>
              </a:lnSpc>
            </a:pPr>
            <a:r>
              <a:rPr lang="en-US" altLang="zh-CN" sz="1500">
                <a:solidFill>
                  <a:srgbClr val="000000"/>
                </a:solidFill>
                <a:latin typeface="DejaVu Sans Mono" pitchFamily="49" charset="0"/>
              </a:rPr>
              <a:t>list.removeAll(2); // Leaves 1, 3, 1, 3</a:t>
            </a:r>
          </a:p>
        </p:txBody>
      </p:sp>
      <p:sp>
        <p:nvSpPr>
          <p:cNvPr id="7" name="Freeform 6"/>
          <p:cNvSpPr>
            <a:spLocks noChangeArrowheads="1"/>
          </p:cNvSpPr>
          <p:nvPr/>
        </p:nvSpPr>
        <p:spPr bwMode="auto">
          <a:xfrm>
            <a:off x="2486530" y="2001089"/>
            <a:ext cx="2879725" cy="654050"/>
          </a:xfrm>
          <a:custGeom>
            <a:avLst/>
            <a:gdLst>
              <a:gd name="T0" fmla="*/ 2147483647 w 8821"/>
              <a:gd name="T1" fmla="*/ 2147483647 h 2003"/>
              <a:gd name="T2" fmla="*/ 2147483647 w 8821"/>
              <a:gd name="T3" fmla="*/ 2147483647 h 2003"/>
              <a:gd name="T4" fmla="*/ 2147483647 w 8821"/>
              <a:gd name="T5" fmla="*/ 2147483647 h 2003"/>
              <a:gd name="T6" fmla="*/ 2147483647 w 8821"/>
              <a:gd name="T7" fmla="*/ 2147483647 h 2003"/>
              <a:gd name="T8" fmla="*/ 2147483647 w 8821"/>
              <a:gd name="T9" fmla="*/ 2147483647 h 2003"/>
              <a:gd name="T10" fmla="*/ 2147483647 w 8821"/>
              <a:gd name="T11" fmla="*/ 2147483647 h 2003"/>
              <a:gd name="T12" fmla="*/ 2147483647 w 8821"/>
              <a:gd name="T13" fmla="*/ 2147483647 h 2003"/>
              <a:gd name="T14" fmla="*/ 2147483647 w 8821"/>
              <a:gd name="T15" fmla="*/ 2147483647 h 2003"/>
              <a:gd name="T16" fmla="*/ 2147483647 w 8821"/>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21"/>
              <a:gd name="T28" fmla="*/ 0 h 2003"/>
              <a:gd name="T29" fmla="*/ 8821 w 8821"/>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21" h="2003">
                <a:moveTo>
                  <a:pt x="450" y="2"/>
                </a:moveTo>
                <a:cubicBezTo>
                  <a:pt x="450" y="2"/>
                  <a:pt x="7211" y="3"/>
                  <a:pt x="8818" y="4"/>
                </a:cubicBezTo>
                <a:cubicBezTo>
                  <a:pt x="8818" y="150"/>
                  <a:pt x="8818" y="1396"/>
                  <a:pt x="8818" y="1543"/>
                </a:cubicBezTo>
                <a:cubicBezTo>
                  <a:pt x="8809" y="1676"/>
                  <a:pt x="8820" y="1740"/>
                  <a:pt x="8735" y="1841"/>
                </a:cubicBezTo>
                <a:cubicBezTo>
                  <a:pt x="8612" y="1987"/>
                  <a:pt x="8493" y="1982"/>
                  <a:pt x="8344" y="2002"/>
                </a:cubicBezTo>
                <a:cubicBezTo>
                  <a:pt x="8189" y="1997"/>
                  <a:pt x="2794" y="1996"/>
                  <a:pt x="19" y="1994"/>
                </a:cubicBezTo>
                <a:cubicBezTo>
                  <a:pt x="17" y="1700"/>
                  <a:pt x="20" y="406"/>
                  <a:pt x="20" y="376"/>
                </a:cubicBezTo>
                <a:cubicBezTo>
                  <a:pt x="22" y="344"/>
                  <a:pt x="0" y="241"/>
                  <a:pt x="122" y="110"/>
                </a:cubicBezTo>
                <a:cubicBezTo>
                  <a:pt x="242" y="0"/>
                  <a:pt x="331" y="0"/>
                  <a:pt x="450"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8" name="Freeform 7"/>
          <p:cNvSpPr>
            <a:spLocks noChangeArrowheads="1"/>
          </p:cNvSpPr>
          <p:nvPr/>
        </p:nvSpPr>
        <p:spPr bwMode="auto">
          <a:xfrm>
            <a:off x="2430968" y="3142502"/>
            <a:ext cx="4568825" cy="1046162"/>
          </a:xfrm>
          <a:custGeom>
            <a:avLst/>
            <a:gdLst>
              <a:gd name="T0" fmla="*/ 2147483647 w 13993"/>
              <a:gd name="T1" fmla="*/ 2147483647 h 3203"/>
              <a:gd name="T2" fmla="*/ 2147483647 w 13993"/>
              <a:gd name="T3" fmla="*/ 2147483647 h 3203"/>
              <a:gd name="T4" fmla="*/ 2147483647 w 13993"/>
              <a:gd name="T5" fmla="*/ 2147483647 h 3203"/>
              <a:gd name="T6" fmla="*/ 2147483647 w 13993"/>
              <a:gd name="T7" fmla="*/ 2147483647 h 3203"/>
              <a:gd name="T8" fmla="*/ 2147483647 w 13993"/>
              <a:gd name="T9" fmla="*/ 2147483647 h 3203"/>
              <a:gd name="T10" fmla="*/ 2147483647 w 13993"/>
              <a:gd name="T11" fmla="*/ 2147483647 h 3203"/>
              <a:gd name="T12" fmla="*/ 2147483647 w 13993"/>
              <a:gd name="T13" fmla="*/ 2147483647 h 3203"/>
              <a:gd name="T14" fmla="*/ 2147483647 w 13993"/>
              <a:gd name="T15" fmla="*/ 2147483647 h 3203"/>
              <a:gd name="T16" fmla="*/ 2147483647 w 13993"/>
              <a:gd name="T17" fmla="*/ 2147483647 h 32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93"/>
              <a:gd name="T28" fmla="*/ 0 h 3203"/>
              <a:gd name="T29" fmla="*/ 13993 w 13993"/>
              <a:gd name="T30" fmla="*/ 3203 h 32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93" h="3203">
                <a:moveTo>
                  <a:pt x="713" y="3"/>
                </a:moveTo>
                <a:cubicBezTo>
                  <a:pt x="713" y="3"/>
                  <a:pt x="11440" y="4"/>
                  <a:pt x="13990" y="6"/>
                </a:cubicBezTo>
                <a:cubicBezTo>
                  <a:pt x="13990" y="240"/>
                  <a:pt x="13990" y="2233"/>
                  <a:pt x="13990" y="2468"/>
                </a:cubicBezTo>
                <a:cubicBezTo>
                  <a:pt x="13975" y="2681"/>
                  <a:pt x="13992" y="2783"/>
                  <a:pt x="13858" y="2944"/>
                </a:cubicBezTo>
                <a:cubicBezTo>
                  <a:pt x="13663" y="3178"/>
                  <a:pt x="13474" y="3171"/>
                  <a:pt x="13238" y="3202"/>
                </a:cubicBezTo>
                <a:cubicBezTo>
                  <a:pt x="12992" y="3194"/>
                  <a:pt x="4432" y="3193"/>
                  <a:pt x="29" y="3190"/>
                </a:cubicBezTo>
                <a:cubicBezTo>
                  <a:pt x="26" y="2719"/>
                  <a:pt x="30" y="649"/>
                  <a:pt x="30" y="600"/>
                </a:cubicBezTo>
                <a:cubicBezTo>
                  <a:pt x="34" y="549"/>
                  <a:pt x="0" y="384"/>
                  <a:pt x="193" y="175"/>
                </a:cubicBezTo>
                <a:cubicBezTo>
                  <a:pt x="383" y="0"/>
                  <a:pt x="524" y="0"/>
                  <a:pt x="713"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9" name="Freeform 8"/>
          <p:cNvSpPr>
            <a:spLocks noChangeArrowheads="1"/>
          </p:cNvSpPr>
          <p:nvPr/>
        </p:nvSpPr>
        <p:spPr bwMode="auto">
          <a:xfrm>
            <a:off x="2419855" y="4941139"/>
            <a:ext cx="4745038" cy="882650"/>
          </a:xfrm>
          <a:custGeom>
            <a:avLst/>
            <a:gdLst>
              <a:gd name="T0" fmla="*/ 2147483647 w 14533"/>
              <a:gd name="T1" fmla="*/ 2147483647 h 2703"/>
              <a:gd name="T2" fmla="*/ 2147483647 w 14533"/>
              <a:gd name="T3" fmla="*/ 2147483647 h 2703"/>
              <a:gd name="T4" fmla="*/ 2147483647 w 14533"/>
              <a:gd name="T5" fmla="*/ 2147483647 h 2703"/>
              <a:gd name="T6" fmla="*/ 2147483647 w 14533"/>
              <a:gd name="T7" fmla="*/ 2147483647 h 2703"/>
              <a:gd name="T8" fmla="*/ 2147483647 w 14533"/>
              <a:gd name="T9" fmla="*/ 2147483647 h 2703"/>
              <a:gd name="T10" fmla="*/ 2147483647 w 14533"/>
              <a:gd name="T11" fmla="*/ 2147483647 h 2703"/>
              <a:gd name="T12" fmla="*/ 2147483647 w 14533"/>
              <a:gd name="T13" fmla="*/ 2147483647 h 2703"/>
              <a:gd name="T14" fmla="*/ 2147483647 w 14533"/>
              <a:gd name="T15" fmla="*/ 2147483647 h 2703"/>
              <a:gd name="T16" fmla="*/ 2147483647 w 14533"/>
              <a:gd name="T17" fmla="*/ 2147483647 h 27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33"/>
              <a:gd name="T28" fmla="*/ 0 h 2703"/>
              <a:gd name="T29" fmla="*/ 14533 w 14533"/>
              <a:gd name="T30" fmla="*/ 2703 h 27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33" h="2703">
                <a:moveTo>
                  <a:pt x="741" y="3"/>
                </a:moveTo>
                <a:cubicBezTo>
                  <a:pt x="741" y="3"/>
                  <a:pt x="11881" y="4"/>
                  <a:pt x="14529" y="5"/>
                </a:cubicBezTo>
                <a:cubicBezTo>
                  <a:pt x="14529" y="202"/>
                  <a:pt x="14529" y="1884"/>
                  <a:pt x="14529" y="2082"/>
                </a:cubicBezTo>
                <a:cubicBezTo>
                  <a:pt x="14513" y="2262"/>
                  <a:pt x="14532" y="2348"/>
                  <a:pt x="14392" y="2485"/>
                </a:cubicBezTo>
                <a:cubicBezTo>
                  <a:pt x="14190" y="2682"/>
                  <a:pt x="13993" y="2675"/>
                  <a:pt x="13749" y="2702"/>
                </a:cubicBezTo>
                <a:cubicBezTo>
                  <a:pt x="13493" y="2695"/>
                  <a:pt x="4603" y="2694"/>
                  <a:pt x="30" y="2692"/>
                </a:cubicBezTo>
                <a:cubicBezTo>
                  <a:pt x="27" y="2295"/>
                  <a:pt x="32" y="548"/>
                  <a:pt x="32" y="506"/>
                </a:cubicBezTo>
                <a:cubicBezTo>
                  <a:pt x="35" y="464"/>
                  <a:pt x="0" y="325"/>
                  <a:pt x="200" y="148"/>
                </a:cubicBezTo>
                <a:cubicBezTo>
                  <a:pt x="398" y="0"/>
                  <a:pt x="544" y="0"/>
                  <a:pt x="741"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30026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管理文本</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简单的</a:t>
            </a:r>
            <a:r>
              <a:rPr lang="en-US" altLang="zh-CN" dirty="0">
                <a:ea typeface="SimSun" panose="02010600030101010101" pitchFamily="2" charset="-122"/>
              </a:rPr>
              <a:t>C</a:t>
            </a:r>
            <a:r>
              <a:rPr lang="zh-CN" altLang="en-US" dirty="0">
                <a:ea typeface="SimSun" panose="02010600030101010101" pitchFamily="2" charset="-122"/>
              </a:rPr>
              <a:t>字符串是方便的，但这仅限于本地字符编码</a:t>
            </a:r>
            <a:endParaRPr lang="en-US" altLang="ja-JP"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zh-CN" altLang="en-US"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ea typeface="SimSun" panose="02010600030101010101" pitchFamily="2" charset="-122"/>
              </a:rPr>
              <a:t>QString</a:t>
            </a:r>
            <a:r>
              <a:rPr lang="zh-CN" altLang="en-US" dirty="0">
                <a:ea typeface="SimSun" panose="02010600030101010101" pitchFamily="2" charset="-122"/>
              </a:rPr>
              <a:t>类试图成为现代的字符串类</a:t>
            </a:r>
            <a:endParaRPr lang="en-US" altLang="zh-CN"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a:ea typeface="SimSun" panose="02010600030101010101" pitchFamily="2" charset="-122"/>
              </a:rPr>
              <a:t>Unicode </a:t>
            </a:r>
            <a:r>
              <a:rPr lang="zh-CN" altLang="en-US" dirty="0">
                <a:ea typeface="SimSun" panose="02010600030101010101" pitchFamily="2" charset="-122"/>
              </a:rPr>
              <a:t>和 </a:t>
            </a:r>
            <a:r>
              <a:rPr lang="en-US" altLang="zh-CN" dirty="0">
                <a:ea typeface="SimSun" panose="02010600030101010101" pitchFamily="2" charset="-122"/>
              </a:rPr>
              <a:t>codecs</a:t>
            </a: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隐式共享的性能</a:t>
            </a:r>
            <a:endParaRPr lang="en-US" altLang="zh-CN" dirty="0">
              <a:ea typeface="SimSun" panose="02010600030101010101" pitchFamily="2" charset="-122"/>
            </a:endParaRPr>
          </a:p>
          <a:p>
            <a:endParaRPr lang="zh-CN" altLang="en-US" dirty="0"/>
          </a:p>
        </p:txBody>
      </p:sp>
      <p:sp>
        <p:nvSpPr>
          <p:cNvPr id="5" name="Text Box 3"/>
          <p:cNvSpPr txBox="1">
            <a:spLocks noChangeArrowheads="1"/>
          </p:cNvSpPr>
          <p:nvPr/>
        </p:nvSpPr>
        <p:spPr bwMode="auto">
          <a:xfrm>
            <a:off x="1893888" y="2298383"/>
            <a:ext cx="36464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char *text = "Hello world!";</a:t>
            </a:r>
          </a:p>
        </p:txBody>
      </p:sp>
      <p:sp>
        <p:nvSpPr>
          <p:cNvPr id="6" name="Freeform 5"/>
          <p:cNvSpPr>
            <a:spLocks noChangeArrowheads="1"/>
          </p:cNvSpPr>
          <p:nvPr/>
        </p:nvSpPr>
        <p:spPr bwMode="auto">
          <a:xfrm>
            <a:off x="1697038" y="2168208"/>
            <a:ext cx="3916362" cy="490537"/>
          </a:xfrm>
          <a:custGeom>
            <a:avLst/>
            <a:gdLst>
              <a:gd name="T0" fmla="*/ 2147483647 w 11989"/>
              <a:gd name="T1" fmla="*/ 2147483647 h 1502"/>
              <a:gd name="T2" fmla="*/ 2147483647 w 11989"/>
              <a:gd name="T3" fmla="*/ 2147483647 h 1502"/>
              <a:gd name="T4" fmla="*/ 2147483647 w 11989"/>
              <a:gd name="T5" fmla="*/ 2147483647 h 1502"/>
              <a:gd name="T6" fmla="*/ 2147483647 w 11989"/>
              <a:gd name="T7" fmla="*/ 2147483647 h 1502"/>
              <a:gd name="T8" fmla="*/ 2147483647 w 11989"/>
              <a:gd name="T9" fmla="*/ 2147483647 h 1502"/>
              <a:gd name="T10" fmla="*/ 2147483647 w 11989"/>
              <a:gd name="T11" fmla="*/ 2147483647 h 1502"/>
              <a:gd name="T12" fmla="*/ 2147483647 w 11989"/>
              <a:gd name="T13" fmla="*/ 2147483647 h 1502"/>
              <a:gd name="T14" fmla="*/ 2147483647 w 11989"/>
              <a:gd name="T15" fmla="*/ 2147483647 h 1502"/>
              <a:gd name="T16" fmla="*/ 2147483647 w 11989"/>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9"/>
              <a:gd name="T28" fmla="*/ 0 h 1502"/>
              <a:gd name="T29" fmla="*/ 11989 w 11989"/>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9" h="1502">
                <a:moveTo>
                  <a:pt x="611" y="1"/>
                </a:moveTo>
                <a:cubicBezTo>
                  <a:pt x="611" y="1"/>
                  <a:pt x="9801" y="2"/>
                  <a:pt x="11986" y="3"/>
                </a:cubicBezTo>
                <a:cubicBezTo>
                  <a:pt x="11986" y="112"/>
                  <a:pt x="11986" y="1047"/>
                  <a:pt x="11986" y="1157"/>
                </a:cubicBezTo>
                <a:cubicBezTo>
                  <a:pt x="11973" y="1257"/>
                  <a:pt x="11988" y="1304"/>
                  <a:pt x="11873" y="1380"/>
                </a:cubicBezTo>
                <a:cubicBezTo>
                  <a:pt x="11706" y="1490"/>
                  <a:pt x="11544" y="1486"/>
                  <a:pt x="11342" y="1501"/>
                </a:cubicBezTo>
                <a:cubicBezTo>
                  <a:pt x="11131" y="1497"/>
                  <a:pt x="3797" y="1497"/>
                  <a:pt x="25" y="1495"/>
                </a:cubicBezTo>
                <a:cubicBezTo>
                  <a:pt x="22" y="1275"/>
                  <a:pt x="26" y="304"/>
                  <a:pt x="26" y="281"/>
                </a:cubicBezTo>
                <a:cubicBezTo>
                  <a:pt x="29" y="258"/>
                  <a:pt x="0" y="180"/>
                  <a:pt x="165" y="82"/>
                </a:cubicBezTo>
                <a:cubicBezTo>
                  <a:pt x="328" y="0"/>
                  <a:pt x="449" y="0"/>
                  <a:pt x="611"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27969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访问</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一个</a:t>
            </a:r>
            <a:r>
              <a:rPr lang="en-US" altLang="zh-CN" sz="2000" dirty="0" err="1">
                <a:latin typeface="DejaVu Sans Mono" pitchFamily="49" charset="0"/>
                <a:ea typeface="SimSun" panose="02010600030101010101" pitchFamily="2" charset="-122"/>
              </a:rPr>
              <a:t>QList</a:t>
            </a:r>
            <a:r>
              <a:rPr lang="en-US" altLang="zh-CN" dirty="0">
                <a:ea typeface="SimSun" panose="02010600030101010101" pitchFamily="2" charset="-122"/>
              </a:rPr>
              <a:t>  </a:t>
            </a:r>
            <a:r>
              <a:rPr lang="zh-CN" altLang="en-US" dirty="0">
                <a:ea typeface="SimSun" panose="02010600030101010101" pitchFamily="2" charset="-122"/>
              </a:rPr>
              <a:t>的索引范围是</a:t>
            </a:r>
            <a:r>
              <a:rPr lang="en-US" altLang="zh-CN" dirty="0">
                <a:ea typeface="SimSun" panose="02010600030101010101" pitchFamily="2" charset="-122"/>
              </a:rPr>
              <a:t>0 -</a:t>
            </a:r>
            <a:r>
              <a:rPr lang="zh-CN" altLang="en-US" dirty="0">
                <a:ea typeface="SimSun" panose="02010600030101010101" pitchFamily="2" charset="-122"/>
              </a:rPr>
              <a:t>（</a:t>
            </a:r>
            <a:r>
              <a:rPr lang="en-US" altLang="zh-CN" sz="2000" dirty="0">
                <a:latin typeface="DejaVu Sans Mono" pitchFamily="49" charset="0"/>
                <a:ea typeface="SimSun" panose="02010600030101010101" pitchFamily="2" charset="-122"/>
              </a:rPr>
              <a:t>length-1</a:t>
            </a:r>
            <a:r>
              <a:rPr lang="zh-CN" altLang="en-US" sz="2000" dirty="0">
                <a:latin typeface="DejaVu Sans Mono" pitchFamily="49" charset="0"/>
                <a:ea typeface="SimSun" panose="02010600030101010101" pitchFamily="2" charset="-122"/>
              </a:rPr>
              <a:t>）</a:t>
            </a: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单个列表项可以用</a:t>
            </a:r>
            <a:r>
              <a:rPr lang="en-US" altLang="zh-CN" sz="2000" dirty="0">
                <a:latin typeface="DejaVu Sans Mono" pitchFamily="49" charset="0"/>
                <a:ea typeface="SimSun" panose="02010600030101010101" pitchFamily="2" charset="-122"/>
              </a:rPr>
              <a:t>at</a:t>
            </a:r>
            <a:r>
              <a:rPr lang="en-US" altLang="zh-CN" dirty="0">
                <a:ea typeface="SimSun" panose="02010600030101010101" pitchFamily="2" charset="-122"/>
              </a:rPr>
              <a:t> </a:t>
            </a:r>
            <a:r>
              <a:rPr lang="zh-CN" altLang="en-US" dirty="0">
                <a:ea typeface="SimSun" panose="02010600030101010101" pitchFamily="2" charset="-122"/>
              </a:rPr>
              <a:t>或者</a:t>
            </a:r>
            <a:r>
              <a:rPr lang="en-US" altLang="zh-CN" sz="2000" dirty="0">
                <a:latin typeface="DejaVu Sans Mono" pitchFamily="49" charset="0"/>
                <a:ea typeface="SimSun" panose="02010600030101010101" pitchFamily="2" charset="-122"/>
              </a:rPr>
              <a:t>[]</a:t>
            </a:r>
            <a:r>
              <a:rPr lang="en-US" altLang="zh-CN" dirty="0">
                <a:ea typeface="SimSun" panose="02010600030101010101" pitchFamily="2" charset="-122"/>
              </a:rPr>
              <a:t> </a:t>
            </a:r>
            <a:r>
              <a:rPr lang="zh-CN" altLang="en-US" dirty="0">
                <a:ea typeface="SimSun" panose="02010600030101010101" pitchFamily="2" charset="-122"/>
              </a:rPr>
              <a:t>操作符来访问。如果你能接受超出界限的情况，可以用</a:t>
            </a:r>
            <a:r>
              <a:rPr lang="en-US" altLang="zh-CN" sz="2000" dirty="0">
                <a:latin typeface="DejaVu Sans Mono" pitchFamily="49" charset="0"/>
                <a:ea typeface="SimSun" panose="02010600030101010101" pitchFamily="2" charset="-122"/>
              </a:rPr>
              <a:t>value</a:t>
            </a:r>
            <a:r>
              <a:rPr lang="zh-CN" altLang="en-US" dirty="0">
                <a:ea typeface="SimSun" panose="02010600030101010101" pitchFamily="2" charset="-122"/>
              </a:rPr>
              <a:t>。</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a:ea typeface="SimSun" panose="02010600030101010101" pitchFamily="2" charset="-122"/>
              </a:rPr>
              <a:t>[ ]</a:t>
            </a:r>
            <a:r>
              <a:rPr lang="zh-CN" altLang="en-US" dirty="0">
                <a:ea typeface="SimSun" panose="02010600030101010101" pitchFamily="2" charset="-122"/>
              </a:rPr>
              <a:t>运算符返回一个可修改的引用</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314450" y="4818984"/>
            <a:ext cx="3924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for(int i=0; i&lt;list.length(); ++i)</a:t>
            </a:r>
          </a:p>
          <a:p>
            <a:pPr eaLnBrk="1" hangingPunct="1">
              <a:lnSpc>
                <a:spcPct val="98000"/>
              </a:lnSpc>
            </a:pPr>
            <a:r>
              <a:rPr lang="en-US" altLang="zh-CN" sz="1500">
                <a:solidFill>
                  <a:srgbClr val="000000"/>
                </a:solidFill>
                <a:latin typeface="DejaVu Sans Mono" pitchFamily="49" charset="0"/>
              </a:rPr>
              <a:t>    list[i]++;</a:t>
            </a:r>
          </a:p>
        </p:txBody>
      </p:sp>
      <p:sp>
        <p:nvSpPr>
          <p:cNvPr id="5" name="Text Box 4"/>
          <p:cNvSpPr txBox="1">
            <a:spLocks noChangeArrowheads="1"/>
          </p:cNvSpPr>
          <p:nvPr/>
        </p:nvSpPr>
        <p:spPr bwMode="auto">
          <a:xfrm>
            <a:off x="1306513" y="2718722"/>
            <a:ext cx="569277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for(int i=0; i&lt;list.length(); ++i)</a:t>
            </a:r>
          </a:p>
          <a:p>
            <a:pPr eaLnBrk="1" hangingPunct="1">
              <a:lnSpc>
                <a:spcPct val="98000"/>
              </a:lnSpc>
            </a:pPr>
            <a:r>
              <a:rPr lang="en-US" altLang="zh-CN" sz="1500">
                <a:solidFill>
                  <a:srgbClr val="000000"/>
                </a:solidFill>
                <a:latin typeface="DejaVu Sans Mono" pitchFamily="49" charset="0"/>
              </a:rPr>
              <a:t>    qDebug("At: %d, []: %d", list.at(i), list[i]);</a:t>
            </a:r>
          </a:p>
          <a:p>
            <a:pPr eaLnBrk="1" hangingPunct="1">
              <a:lnSpc>
                <a:spcPct val="98000"/>
              </a:lnSpc>
            </a:pPr>
            <a:endParaRPr lang="en-US" altLang="zh-CN" sz="1500">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for(int i=0; i&lt;100; ++i)</a:t>
            </a:r>
          </a:p>
          <a:p>
            <a:pPr eaLnBrk="1" hangingPunct="1">
              <a:lnSpc>
                <a:spcPct val="98000"/>
              </a:lnSpc>
            </a:pPr>
            <a:r>
              <a:rPr lang="en-US" altLang="zh-CN" sz="1500">
                <a:solidFill>
                  <a:srgbClr val="000000"/>
                </a:solidFill>
                <a:latin typeface="DejaVu Sans Mono" pitchFamily="49" charset="0"/>
              </a:rPr>
              <a:t>    qDebug(“Value: %d”, list.value(i));</a:t>
            </a:r>
          </a:p>
        </p:txBody>
      </p:sp>
      <p:sp>
        <p:nvSpPr>
          <p:cNvPr id="6" name="Freeform 5"/>
          <p:cNvSpPr>
            <a:spLocks noChangeArrowheads="1"/>
          </p:cNvSpPr>
          <p:nvPr/>
        </p:nvSpPr>
        <p:spPr bwMode="auto">
          <a:xfrm>
            <a:off x="1293813" y="2625059"/>
            <a:ext cx="5727700" cy="1303338"/>
          </a:xfrm>
          <a:custGeom>
            <a:avLst/>
            <a:gdLst>
              <a:gd name="T0" fmla="*/ 2147483647 w 17539"/>
              <a:gd name="T1" fmla="*/ 2147483647 h 3990"/>
              <a:gd name="T2" fmla="*/ 2147483647 w 17539"/>
              <a:gd name="T3" fmla="*/ 2147483647 h 3990"/>
              <a:gd name="T4" fmla="*/ 2147483647 w 17539"/>
              <a:gd name="T5" fmla="*/ 2147483647 h 3990"/>
              <a:gd name="T6" fmla="*/ 2147483647 w 17539"/>
              <a:gd name="T7" fmla="*/ 2147483647 h 3990"/>
              <a:gd name="T8" fmla="*/ 2147483647 w 17539"/>
              <a:gd name="T9" fmla="*/ 2147483647 h 3990"/>
              <a:gd name="T10" fmla="*/ 2147483647 w 17539"/>
              <a:gd name="T11" fmla="*/ 2147483647 h 3990"/>
              <a:gd name="T12" fmla="*/ 2147483647 w 17539"/>
              <a:gd name="T13" fmla="*/ 2147483647 h 3990"/>
              <a:gd name="T14" fmla="*/ 2147483647 w 17539"/>
              <a:gd name="T15" fmla="*/ 2147483647 h 3990"/>
              <a:gd name="T16" fmla="*/ 2147483647 w 17539"/>
              <a:gd name="T17" fmla="*/ 2147483647 h 39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39"/>
              <a:gd name="T28" fmla="*/ 0 h 3990"/>
              <a:gd name="T29" fmla="*/ 17539 w 17539"/>
              <a:gd name="T30" fmla="*/ 3990 h 39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39" h="3990">
                <a:moveTo>
                  <a:pt x="894" y="4"/>
                </a:moveTo>
                <a:cubicBezTo>
                  <a:pt x="894" y="4"/>
                  <a:pt x="14339" y="5"/>
                  <a:pt x="17535" y="8"/>
                </a:cubicBezTo>
                <a:cubicBezTo>
                  <a:pt x="17535" y="299"/>
                  <a:pt x="17535" y="2782"/>
                  <a:pt x="17535" y="3074"/>
                </a:cubicBezTo>
                <a:cubicBezTo>
                  <a:pt x="17516" y="3340"/>
                  <a:pt x="17538" y="3467"/>
                  <a:pt x="17370" y="3668"/>
                </a:cubicBezTo>
                <a:cubicBezTo>
                  <a:pt x="17126" y="3959"/>
                  <a:pt x="16889" y="3950"/>
                  <a:pt x="16593" y="3989"/>
                </a:cubicBezTo>
                <a:cubicBezTo>
                  <a:pt x="16284" y="3979"/>
                  <a:pt x="5555" y="3978"/>
                  <a:pt x="37" y="3974"/>
                </a:cubicBezTo>
                <a:cubicBezTo>
                  <a:pt x="32" y="3388"/>
                  <a:pt x="38" y="809"/>
                  <a:pt x="38" y="747"/>
                </a:cubicBezTo>
                <a:cubicBezTo>
                  <a:pt x="42" y="685"/>
                  <a:pt x="0" y="479"/>
                  <a:pt x="241" y="219"/>
                </a:cubicBezTo>
                <a:cubicBezTo>
                  <a:pt x="480" y="0"/>
                  <a:pt x="657" y="0"/>
                  <a:pt x="894"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6"/>
          <p:cNvSpPr>
            <a:spLocks noChangeArrowheads="1"/>
          </p:cNvSpPr>
          <p:nvPr/>
        </p:nvSpPr>
        <p:spPr bwMode="auto">
          <a:xfrm>
            <a:off x="1309688" y="4744372"/>
            <a:ext cx="3916362" cy="654050"/>
          </a:xfrm>
          <a:custGeom>
            <a:avLst/>
            <a:gdLst>
              <a:gd name="T0" fmla="*/ 2147483647 w 11989"/>
              <a:gd name="T1" fmla="*/ 2147483647 h 2003"/>
              <a:gd name="T2" fmla="*/ 2147483647 w 11989"/>
              <a:gd name="T3" fmla="*/ 2147483647 h 2003"/>
              <a:gd name="T4" fmla="*/ 2147483647 w 11989"/>
              <a:gd name="T5" fmla="*/ 2147483647 h 2003"/>
              <a:gd name="T6" fmla="*/ 2147483647 w 11989"/>
              <a:gd name="T7" fmla="*/ 2147483647 h 2003"/>
              <a:gd name="T8" fmla="*/ 2147483647 w 11989"/>
              <a:gd name="T9" fmla="*/ 2147483647 h 2003"/>
              <a:gd name="T10" fmla="*/ 2147483647 w 11989"/>
              <a:gd name="T11" fmla="*/ 2147483647 h 2003"/>
              <a:gd name="T12" fmla="*/ 2147483647 w 11989"/>
              <a:gd name="T13" fmla="*/ 2147483647 h 2003"/>
              <a:gd name="T14" fmla="*/ 2147483647 w 11989"/>
              <a:gd name="T15" fmla="*/ 2147483647 h 2003"/>
              <a:gd name="T16" fmla="*/ 2147483647 w 11989"/>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9"/>
              <a:gd name="T28" fmla="*/ 0 h 2003"/>
              <a:gd name="T29" fmla="*/ 11989 w 11989"/>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9" h="2003">
                <a:moveTo>
                  <a:pt x="611" y="2"/>
                </a:moveTo>
                <a:cubicBezTo>
                  <a:pt x="611" y="2"/>
                  <a:pt x="9801" y="3"/>
                  <a:pt x="11986" y="4"/>
                </a:cubicBezTo>
                <a:cubicBezTo>
                  <a:pt x="11986" y="150"/>
                  <a:pt x="11986" y="1396"/>
                  <a:pt x="11986" y="1543"/>
                </a:cubicBezTo>
                <a:cubicBezTo>
                  <a:pt x="11973" y="1676"/>
                  <a:pt x="11988" y="1740"/>
                  <a:pt x="11873" y="1841"/>
                </a:cubicBezTo>
                <a:cubicBezTo>
                  <a:pt x="11706" y="1987"/>
                  <a:pt x="11544" y="1982"/>
                  <a:pt x="11342" y="2002"/>
                </a:cubicBezTo>
                <a:cubicBezTo>
                  <a:pt x="11131" y="1997"/>
                  <a:pt x="3797" y="1996"/>
                  <a:pt x="25" y="1994"/>
                </a:cubicBezTo>
                <a:cubicBezTo>
                  <a:pt x="22" y="1700"/>
                  <a:pt x="26" y="406"/>
                  <a:pt x="26" y="376"/>
                </a:cubicBezTo>
                <a:cubicBezTo>
                  <a:pt x="29" y="344"/>
                  <a:pt x="0" y="241"/>
                  <a:pt x="165" y="110"/>
                </a:cubicBezTo>
                <a:cubicBezTo>
                  <a:pt x="328" y="0"/>
                  <a:pt x="449" y="0"/>
                  <a:pt x="611"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8" name="Group 7"/>
          <p:cNvGrpSpPr>
            <a:grpSpLocks/>
          </p:cNvGrpSpPr>
          <p:nvPr/>
        </p:nvGrpSpPr>
        <p:grpSpPr bwMode="auto">
          <a:xfrm>
            <a:off x="6692900" y="3274347"/>
            <a:ext cx="1966913" cy="979487"/>
            <a:chOff x="4648" y="2540"/>
            <a:chExt cx="1366" cy="680"/>
          </a:xfrm>
        </p:grpSpPr>
        <p:sp>
          <p:nvSpPr>
            <p:cNvPr id="9" name="Freeform 8"/>
            <p:cNvSpPr>
              <a:spLocks noChangeArrowheads="1"/>
            </p:cNvSpPr>
            <p:nvPr/>
          </p:nvSpPr>
          <p:spPr bwMode="auto">
            <a:xfrm>
              <a:off x="4648" y="2540"/>
              <a:ext cx="1367" cy="681"/>
            </a:xfrm>
            <a:custGeom>
              <a:avLst/>
              <a:gdLst>
                <a:gd name="T0" fmla="*/ 0 w 6028"/>
                <a:gd name="T1" fmla="*/ 0 h 3005"/>
                <a:gd name="T2" fmla="*/ 0 w 6028"/>
                <a:gd name="T3" fmla="*/ 0 h 3005"/>
                <a:gd name="T4" fmla="*/ 0 w 6028"/>
                <a:gd name="T5" fmla="*/ 0 h 3005"/>
                <a:gd name="T6" fmla="*/ 0 w 6028"/>
                <a:gd name="T7" fmla="*/ 0 h 3005"/>
                <a:gd name="T8" fmla="*/ 0 w 6028"/>
                <a:gd name="T9" fmla="*/ 0 h 3005"/>
                <a:gd name="T10" fmla="*/ 0 w 6028"/>
                <a:gd name="T11" fmla="*/ 0 h 3005"/>
                <a:gd name="T12" fmla="*/ 0 w 6028"/>
                <a:gd name="T13" fmla="*/ 0 h 3005"/>
                <a:gd name="T14" fmla="*/ 0 w 6028"/>
                <a:gd name="T15" fmla="*/ 0 h 3005"/>
                <a:gd name="T16" fmla="*/ 0 w 6028"/>
                <a:gd name="T17" fmla="*/ 0 h 3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28"/>
                <a:gd name="T28" fmla="*/ 0 h 3005"/>
                <a:gd name="T29" fmla="*/ 6028 w 6028"/>
                <a:gd name="T30" fmla="*/ 3005 h 30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28" h="3005">
                  <a:moveTo>
                    <a:pt x="598" y="5"/>
                  </a:moveTo>
                  <a:cubicBezTo>
                    <a:pt x="598" y="5"/>
                    <a:pt x="3883" y="6"/>
                    <a:pt x="6016" y="9"/>
                  </a:cubicBezTo>
                  <a:cubicBezTo>
                    <a:pt x="6016" y="356"/>
                    <a:pt x="6026" y="1566"/>
                    <a:pt x="6026" y="1914"/>
                  </a:cubicBezTo>
                  <a:cubicBezTo>
                    <a:pt x="6013" y="2231"/>
                    <a:pt x="6027" y="2381"/>
                    <a:pt x="5915" y="2622"/>
                  </a:cubicBezTo>
                  <a:cubicBezTo>
                    <a:pt x="5752" y="2969"/>
                    <a:pt x="5594" y="2959"/>
                    <a:pt x="5397" y="3004"/>
                  </a:cubicBezTo>
                  <a:cubicBezTo>
                    <a:pt x="5191" y="2993"/>
                    <a:pt x="29" y="2987"/>
                    <a:pt x="35" y="2987"/>
                  </a:cubicBezTo>
                  <a:cubicBezTo>
                    <a:pt x="42" y="2934"/>
                    <a:pt x="27" y="965"/>
                    <a:pt x="27" y="892"/>
                  </a:cubicBezTo>
                  <a:cubicBezTo>
                    <a:pt x="29" y="817"/>
                    <a:pt x="0" y="571"/>
                    <a:pt x="161" y="261"/>
                  </a:cubicBezTo>
                  <a:cubicBezTo>
                    <a:pt x="321" y="0"/>
                    <a:pt x="439" y="0"/>
                    <a:pt x="598" y="5"/>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Text Box 9"/>
            <p:cNvSpPr txBox="1">
              <a:spLocks noChangeArrowheads="1"/>
            </p:cNvSpPr>
            <p:nvPr/>
          </p:nvSpPr>
          <p:spPr bwMode="auto">
            <a:xfrm>
              <a:off x="4648" y="2540"/>
              <a:ext cx="1367"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8112"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1500">
                  <a:solidFill>
                    <a:srgbClr val="FFFFFF"/>
                  </a:solidFill>
                </a:rPr>
                <a:t>当索引超出范围时返回默认构造值</a:t>
              </a:r>
              <a:endParaRPr lang="en-US" altLang="zh-CN" sz="1500">
                <a:solidFill>
                  <a:srgbClr val="FFFFFF"/>
                </a:solidFill>
              </a:endParaRPr>
            </a:p>
          </p:txBody>
        </p:sp>
      </p:grpSp>
      <p:sp>
        <p:nvSpPr>
          <p:cNvPr id="11" name="Freeform 10"/>
          <p:cNvSpPr>
            <a:spLocks noChangeArrowheads="1"/>
          </p:cNvSpPr>
          <p:nvPr/>
        </p:nvSpPr>
        <p:spPr bwMode="auto">
          <a:xfrm>
            <a:off x="5715000" y="3699797"/>
            <a:ext cx="1143000" cy="327025"/>
          </a:xfrm>
          <a:custGeom>
            <a:avLst/>
            <a:gdLst>
              <a:gd name="T0" fmla="*/ 2147483647 w 3501"/>
              <a:gd name="T1" fmla="*/ 2147483647 h 1001"/>
              <a:gd name="T2" fmla="*/ 0 w 3501"/>
              <a:gd name="T3" fmla="*/ 0 h 1001"/>
              <a:gd name="T4" fmla="*/ 2147483647 w 3501"/>
              <a:gd name="T5" fmla="*/ 2147483647 h 1001"/>
              <a:gd name="T6" fmla="*/ 2147483647 w 3501"/>
              <a:gd name="T7" fmla="*/ 2147483647 h 1001"/>
              <a:gd name="T8" fmla="*/ 0 60000 65536"/>
              <a:gd name="T9" fmla="*/ 0 60000 65536"/>
              <a:gd name="T10" fmla="*/ 0 60000 65536"/>
              <a:gd name="T11" fmla="*/ 0 60000 65536"/>
              <a:gd name="T12" fmla="*/ 0 w 3501"/>
              <a:gd name="T13" fmla="*/ 0 h 1001"/>
              <a:gd name="T14" fmla="*/ 3501 w 3501"/>
              <a:gd name="T15" fmla="*/ 1001 h 1001"/>
            </a:gdLst>
            <a:ahLst/>
            <a:cxnLst>
              <a:cxn ang="T8">
                <a:pos x="T0" y="T1"/>
              </a:cxn>
              <a:cxn ang="T9">
                <a:pos x="T2" y="T3"/>
              </a:cxn>
              <a:cxn ang="T10">
                <a:pos x="T4" y="T5"/>
              </a:cxn>
              <a:cxn ang="T11">
                <a:pos x="T6" y="T7"/>
              </a:cxn>
            </a:cxnLst>
            <a:rect l="T12" t="T13" r="T14" b="T15"/>
            <a:pathLst>
              <a:path w="3501" h="1001">
                <a:moveTo>
                  <a:pt x="3000" y="500"/>
                </a:moveTo>
                <a:lnTo>
                  <a:pt x="0" y="0"/>
                </a:lnTo>
                <a:lnTo>
                  <a:pt x="3500" y="1000"/>
                </a:lnTo>
                <a:lnTo>
                  <a:pt x="3000" y="5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81931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SimSun" panose="02010600030101010101" pitchFamily="2" charset="-122"/>
              </a:rPr>
              <a:t>迭代 </a:t>
            </a:r>
            <a:r>
              <a:rPr lang="en-US" altLang="zh-CN" dirty="0" smtClean="0">
                <a:ea typeface="SimSun" panose="02010600030101010101" pitchFamily="2" charset="-122"/>
              </a:rPr>
              <a:t>- Java</a:t>
            </a:r>
            <a:r>
              <a:rPr lang="zh-CN" altLang="en-US" dirty="0" smtClean="0">
                <a:ea typeface="SimSun" panose="02010600030101010101" pitchFamily="2" charset="-122"/>
              </a:rPr>
              <a:t>风格</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err="1">
                <a:ea typeface="SimSun" panose="02010600030101010101" pitchFamily="2" charset="-122"/>
              </a:rPr>
              <a:t>Qt</a:t>
            </a:r>
            <a:r>
              <a:rPr lang="en-US" altLang="zh-CN" sz="2400" dirty="0">
                <a:ea typeface="SimSun" panose="02010600030101010101" pitchFamily="2" charset="-122"/>
              </a:rPr>
              <a:t> </a:t>
            </a:r>
            <a:r>
              <a:rPr lang="zh-CN" altLang="en-US" sz="2400" dirty="0">
                <a:ea typeface="SimSun" panose="02010600030101010101" pitchFamily="2" charset="-122"/>
              </a:rPr>
              <a:t>支持</a:t>
            </a:r>
            <a:r>
              <a:rPr lang="en-US" altLang="zh-CN" sz="2400" dirty="0">
                <a:ea typeface="SimSun" panose="02010600030101010101" pitchFamily="2" charset="-122"/>
              </a:rPr>
              <a:t> Java </a:t>
            </a:r>
            <a:r>
              <a:rPr lang="zh-CN" altLang="en-US" sz="2400" dirty="0">
                <a:ea typeface="SimSun" panose="02010600030101010101" pitchFamily="2" charset="-122"/>
              </a:rPr>
              <a:t>风格迭代器</a:t>
            </a:r>
            <a:endParaRPr lang="en-US" altLang="zh-CN" sz="24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4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4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4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4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500" dirty="0">
                <a:ea typeface="SimSun" panose="02010600030101010101" pitchFamily="2" charset="-122"/>
              </a:rPr>
              <a:t>Java</a:t>
            </a:r>
            <a:r>
              <a:rPr lang="zh-CN" altLang="en-US" sz="2500" dirty="0">
                <a:ea typeface="SimSun" panose="02010600030101010101" pitchFamily="2" charset="-122"/>
              </a:rPr>
              <a:t>风格的迭代器指向条目之间</a:t>
            </a:r>
            <a:endParaRPr lang="en-US" altLang="zh-CN" sz="25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ea typeface="SimSun" panose="02010600030101010101" pitchFamily="2" charset="-122"/>
              </a:rPr>
              <a:t>toFront</a:t>
            </a:r>
            <a:r>
              <a:rPr lang="zh-CN" altLang="en-US" sz="1600" dirty="0">
                <a:ea typeface="SimSun" panose="02010600030101010101" pitchFamily="2" charset="-122"/>
              </a:rPr>
              <a:t>把迭代器置于第一项</a:t>
            </a: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600" dirty="0">
                <a:ea typeface="SimSun" panose="02010600030101010101" pitchFamily="2" charset="-122"/>
              </a:rPr>
              <a:t>     前面</a:t>
            </a:r>
            <a:endParaRPr lang="en-US" altLang="zh-CN" sz="16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latin typeface="DejaVu Sans Mono" pitchFamily="49" charset="0"/>
                <a:ea typeface="SimSun" panose="02010600030101010101" pitchFamily="2" charset="-122"/>
              </a:rPr>
              <a:t>toBack</a:t>
            </a:r>
            <a:r>
              <a:rPr lang="zh-CN" altLang="en-US" sz="1600" dirty="0">
                <a:ea typeface="SimSun" panose="02010600030101010101" pitchFamily="2" charset="-122"/>
              </a:rPr>
              <a:t>把迭代器置于最后一</a:t>
            </a: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600" dirty="0">
                <a:ea typeface="SimSun" panose="02010600030101010101" pitchFamily="2" charset="-122"/>
              </a:rPr>
              <a:t>     项后面</a:t>
            </a:r>
            <a:endParaRPr lang="en-US" altLang="zh-CN" sz="16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600" dirty="0">
                <a:ea typeface="SimSun" panose="02010600030101010101" pitchFamily="2" charset="-122"/>
              </a:rPr>
              <a:t>用</a:t>
            </a:r>
            <a:r>
              <a:rPr lang="en-US" altLang="zh-CN" sz="1600" dirty="0" err="1">
                <a:latin typeface="DejaVu Sans Mono" pitchFamily="49" charset="0"/>
                <a:ea typeface="SimSun" panose="02010600030101010101" pitchFamily="2" charset="-122"/>
              </a:rPr>
              <a:t>peekNext</a:t>
            </a:r>
            <a:r>
              <a:rPr lang="zh-CN" altLang="en-US" sz="1600" dirty="0">
                <a:ea typeface="SimSun" panose="02010600030101010101" pitchFamily="2" charset="-122"/>
              </a:rPr>
              <a:t>和</a:t>
            </a:r>
            <a:r>
              <a:rPr lang="en-US" altLang="zh-CN" sz="1600" dirty="0" err="1">
                <a:latin typeface="DejaVu Sans Mono" pitchFamily="49" charset="0"/>
                <a:ea typeface="SimSun" panose="02010600030101010101" pitchFamily="2" charset="-122"/>
              </a:rPr>
              <a:t>peekPrevious</a:t>
            </a:r>
            <a:endParaRPr lang="en-US" altLang="zh-CN" sz="1600" dirty="0">
              <a:latin typeface="DejaVu Sans Mono" pitchFamily="49" charset="0"/>
              <a:ea typeface="SimSun" panose="02010600030101010101" pitchFamily="2" charset="-122"/>
            </a:endParaRPr>
          </a:p>
          <a:p>
            <a:pPr lvl="2">
              <a:buSzPct val="4500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600" dirty="0">
                <a:latin typeface="DejaVu Sans Mono" pitchFamily="49" charset="0"/>
                <a:ea typeface="SimSun" panose="02010600030101010101" pitchFamily="2" charset="-122"/>
              </a:rPr>
              <a:t>参考列表项</a:t>
            </a:r>
            <a:endParaRPr lang="en-US" altLang="zh-CN" sz="1600" dirty="0">
              <a:latin typeface="DejaVu Sans Mono" pitchFamily="49" charset="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600" dirty="0">
                <a:ea typeface="SimSun" panose="02010600030101010101" pitchFamily="2" charset="-122"/>
              </a:rPr>
              <a:t>用</a:t>
            </a:r>
            <a:r>
              <a:rPr lang="en-US" altLang="zh-CN" sz="1600" dirty="0">
                <a:ea typeface="SimSun" panose="02010600030101010101" pitchFamily="2" charset="-122"/>
              </a:rPr>
              <a:t> </a:t>
            </a:r>
            <a:r>
              <a:rPr lang="en-US" altLang="zh-CN" sz="1600" dirty="0">
                <a:latin typeface="DejaVu Sans Mono" pitchFamily="49" charset="0"/>
                <a:ea typeface="SimSun" panose="02010600030101010101" pitchFamily="2" charset="-122"/>
              </a:rPr>
              <a:t>next</a:t>
            </a:r>
            <a:r>
              <a:rPr lang="en-US" altLang="zh-CN" sz="1600" dirty="0">
                <a:ea typeface="SimSun" panose="02010600030101010101" pitchFamily="2" charset="-122"/>
              </a:rPr>
              <a:t> </a:t>
            </a:r>
            <a:r>
              <a:rPr lang="zh-CN" altLang="en-US" sz="1600" dirty="0">
                <a:ea typeface="SimSun" panose="02010600030101010101" pitchFamily="2" charset="-122"/>
              </a:rPr>
              <a:t>或</a:t>
            </a:r>
            <a:r>
              <a:rPr lang="en-US" altLang="zh-CN" sz="1600" dirty="0">
                <a:ea typeface="SimSun" panose="02010600030101010101" pitchFamily="2" charset="-122"/>
              </a:rPr>
              <a:t> </a:t>
            </a:r>
            <a:r>
              <a:rPr lang="en-US" altLang="zh-CN" sz="1600" dirty="0">
                <a:latin typeface="DejaVu Sans Mono" pitchFamily="49" charset="0"/>
                <a:ea typeface="SimSun" panose="02010600030101010101" pitchFamily="2" charset="-122"/>
              </a:rPr>
              <a:t>previous</a:t>
            </a:r>
            <a:r>
              <a:rPr lang="zh-CN" altLang="en-US" sz="1600" dirty="0">
                <a:latin typeface="DejaVu Sans Mono" pitchFamily="49" charset="0"/>
                <a:ea typeface="SimSun" panose="02010600030101010101" pitchFamily="2" charset="-122"/>
              </a:rPr>
              <a:t>指向列表项</a:t>
            </a:r>
            <a:endParaRPr lang="en-US" altLang="zh-CN" sz="1600" dirty="0">
              <a:latin typeface="DejaVu Sans Mono" pitchFamily="49" charset="0"/>
              <a:ea typeface="SimSun" panose="02010600030101010101" pitchFamily="2" charset="-122"/>
            </a:endParaRPr>
          </a:p>
          <a:p>
            <a:endParaRPr lang="zh-CN" altLang="en-US" dirty="0"/>
          </a:p>
        </p:txBody>
      </p:sp>
      <p:sp>
        <p:nvSpPr>
          <p:cNvPr id="4" name="AutoShape 3"/>
          <p:cNvSpPr>
            <a:spLocks noChangeArrowheads="1"/>
          </p:cNvSpPr>
          <p:nvPr/>
        </p:nvSpPr>
        <p:spPr bwMode="auto">
          <a:xfrm>
            <a:off x="4537161" y="4201112"/>
            <a:ext cx="815975"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1</a:t>
            </a:r>
          </a:p>
        </p:txBody>
      </p:sp>
      <p:sp>
        <p:nvSpPr>
          <p:cNvPr id="5" name="AutoShape 4"/>
          <p:cNvSpPr>
            <a:spLocks noChangeArrowheads="1"/>
          </p:cNvSpPr>
          <p:nvPr/>
        </p:nvSpPr>
        <p:spPr bwMode="auto">
          <a:xfrm>
            <a:off x="7802648" y="4201112"/>
            <a:ext cx="817563"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5</a:t>
            </a:r>
          </a:p>
        </p:txBody>
      </p:sp>
      <p:sp>
        <p:nvSpPr>
          <p:cNvPr id="6" name="AutoShape 5"/>
          <p:cNvSpPr>
            <a:spLocks noChangeArrowheads="1"/>
          </p:cNvSpPr>
          <p:nvPr/>
        </p:nvSpPr>
        <p:spPr bwMode="auto">
          <a:xfrm>
            <a:off x="6986673" y="4201112"/>
            <a:ext cx="815975"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4</a:t>
            </a:r>
          </a:p>
        </p:txBody>
      </p:sp>
      <p:sp>
        <p:nvSpPr>
          <p:cNvPr id="7" name="AutoShape 6"/>
          <p:cNvSpPr>
            <a:spLocks noChangeArrowheads="1"/>
          </p:cNvSpPr>
          <p:nvPr/>
        </p:nvSpPr>
        <p:spPr bwMode="auto">
          <a:xfrm>
            <a:off x="6170698" y="4201112"/>
            <a:ext cx="815975"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3</a:t>
            </a:r>
          </a:p>
        </p:txBody>
      </p:sp>
      <p:sp>
        <p:nvSpPr>
          <p:cNvPr id="8" name="AutoShape 7"/>
          <p:cNvSpPr>
            <a:spLocks noChangeArrowheads="1"/>
          </p:cNvSpPr>
          <p:nvPr/>
        </p:nvSpPr>
        <p:spPr bwMode="auto">
          <a:xfrm>
            <a:off x="5353136" y="4201112"/>
            <a:ext cx="817562"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2</a:t>
            </a:r>
          </a:p>
        </p:txBody>
      </p:sp>
      <p:sp>
        <p:nvSpPr>
          <p:cNvPr id="9" name="Line 8"/>
          <p:cNvSpPr>
            <a:spLocks noChangeShapeType="1"/>
          </p:cNvSpPr>
          <p:nvPr/>
        </p:nvSpPr>
        <p:spPr bwMode="auto">
          <a:xfrm flipV="1">
            <a:off x="4537161" y="4688474"/>
            <a:ext cx="1587" cy="657225"/>
          </a:xfrm>
          <a:prstGeom prst="line">
            <a:avLst/>
          </a:prstGeom>
          <a:noFill/>
          <a:ln w="21600">
            <a:solidFill>
              <a:srgbClr val="E40E62"/>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0" name="Line 9"/>
          <p:cNvSpPr>
            <a:spLocks noChangeShapeType="1"/>
          </p:cNvSpPr>
          <p:nvPr/>
        </p:nvSpPr>
        <p:spPr bwMode="auto">
          <a:xfrm flipV="1">
            <a:off x="8620211" y="4688474"/>
            <a:ext cx="1587" cy="657225"/>
          </a:xfrm>
          <a:prstGeom prst="line">
            <a:avLst/>
          </a:prstGeom>
          <a:noFill/>
          <a:ln w="21600">
            <a:solidFill>
              <a:srgbClr val="E40E62"/>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1" name="Line 10"/>
          <p:cNvSpPr>
            <a:spLocks noChangeShapeType="1"/>
          </p:cNvSpPr>
          <p:nvPr/>
        </p:nvSpPr>
        <p:spPr bwMode="auto">
          <a:xfrm flipV="1">
            <a:off x="6170698" y="4688474"/>
            <a:ext cx="1588" cy="657225"/>
          </a:xfrm>
          <a:prstGeom prst="line">
            <a:avLst/>
          </a:prstGeom>
          <a:noFill/>
          <a:ln w="21600">
            <a:solidFill>
              <a:srgbClr val="E40E62"/>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2" name="Freeform 11"/>
          <p:cNvSpPr>
            <a:spLocks/>
          </p:cNvSpPr>
          <p:nvPr/>
        </p:nvSpPr>
        <p:spPr bwMode="auto">
          <a:xfrm>
            <a:off x="6170698" y="4691649"/>
            <a:ext cx="488950" cy="1101725"/>
          </a:xfrm>
          <a:custGeom>
            <a:avLst/>
            <a:gdLst>
              <a:gd name="T0" fmla="*/ 0 w 1501"/>
              <a:gd name="T1" fmla="*/ 0 h 3374"/>
              <a:gd name="T2" fmla="*/ 2147483647 w 1501"/>
              <a:gd name="T3" fmla="*/ 0 h 3374"/>
              <a:gd name="T4" fmla="*/ 0 60000 65536"/>
              <a:gd name="T5" fmla="*/ 0 60000 65536"/>
              <a:gd name="T6" fmla="*/ 0 w 1501"/>
              <a:gd name="T7" fmla="*/ 0 h 3374"/>
              <a:gd name="T8" fmla="*/ 1501 w 1501"/>
              <a:gd name="T9" fmla="*/ 3374 h 3374"/>
            </a:gdLst>
            <a:ahLst/>
            <a:cxnLst>
              <a:cxn ang="T4">
                <a:pos x="T0" y="T1"/>
              </a:cxn>
              <a:cxn ang="T5">
                <a:pos x="T2" y="T3"/>
              </a:cxn>
            </a:cxnLst>
            <a:rect l="T6" t="T7" r="T8" b="T9"/>
            <a:pathLst>
              <a:path w="1501" h="3374">
                <a:moveTo>
                  <a:pt x="0" y="0"/>
                </a:moveTo>
                <a:cubicBezTo>
                  <a:pt x="1500" y="3373"/>
                  <a:pt x="1500" y="0"/>
                  <a:pt x="1500" y="0"/>
                </a:cubicBezTo>
              </a:path>
            </a:pathLst>
          </a:custGeom>
          <a:noFill/>
          <a:ln w="21600">
            <a:solidFill>
              <a:srgbClr val="66B036"/>
            </a:solidFill>
            <a:round/>
            <a:headEnd/>
            <a:tailEnd type="triangle" w="med" len="me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zh-CN" altLang="en-US"/>
          </a:p>
        </p:txBody>
      </p:sp>
      <p:sp>
        <p:nvSpPr>
          <p:cNvPr id="13" name="Freeform 12"/>
          <p:cNvSpPr>
            <a:spLocks/>
          </p:cNvSpPr>
          <p:nvPr/>
        </p:nvSpPr>
        <p:spPr bwMode="auto">
          <a:xfrm>
            <a:off x="5680161" y="4691649"/>
            <a:ext cx="490537" cy="1101725"/>
          </a:xfrm>
          <a:custGeom>
            <a:avLst/>
            <a:gdLst>
              <a:gd name="T0" fmla="*/ 2147483647 w 1501"/>
              <a:gd name="T1" fmla="*/ 0 h 3374"/>
              <a:gd name="T2" fmla="*/ 0 w 1501"/>
              <a:gd name="T3" fmla="*/ 0 h 3374"/>
              <a:gd name="T4" fmla="*/ 0 60000 65536"/>
              <a:gd name="T5" fmla="*/ 0 60000 65536"/>
              <a:gd name="T6" fmla="*/ 0 w 1501"/>
              <a:gd name="T7" fmla="*/ 0 h 3374"/>
              <a:gd name="T8" fmla="*/ 1501 w 1501"/>
              <a:gd name="T9" fmla="*/ 3374 h 3374"/>
            </a:gdLst>
            <a:ahLst/>
            <a:cxnLst>
              <a:cxn ang="T4">
                <a:pos x="T0" y="T1"/>
              </a:cxn>
              <a:cxn ang="T5">
                <a:pos x="T2" y="T3"/>
              </a:cxn>
            </a:cxnLst>
            <a:rect l="T6" t="T7" r="T8" b="T9"/>
            <a:pathLst>
              <a:path w="1501" h="3374">
                <a:moveTo>
                  <a:pt x="1500" y="0"/>
                </a:moveTo>
                <a:cubicBezTo>
                  <a:pt x="0" y="3373"/>
                  <a:pt x="0" y="0"/>
                  <a:pt x="0" y="0"/>
                </a:cubicBezTo>
              </a:path>
            </a:pathLst>
          </a:custGeom>
          <a:noFill/>
          <a:ln w="21600">
            <a:solidFill>
              <a:srgbClr val="66B036"/>
            </a:solidFill>
            <a:round/>
            <a:headEnd/>
            <a:tailEnd type="triangle" w="med" len="me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zh-CN" altLang="en-US"/>
          </a:p>
        </p:txBody>
      </p:sp>
      <p:sp>
        <p:nvSpPr>
          <p:cNvPr id="14" name="Text Box 13"/>
          <p:cNvSpPr txBox="1">
            <a:spLocks noChangeArrowheads="1"/>
          </p:cNvSpPr>
          <p:nvPr/>
        </p:nvSpPr>
        <p:spPr bwMode="auto">
          <a:xfrm>
            <a:off x="8129673" y="5344112"/>
            <a:ext cx="1063625"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3791"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i.toBack()</a:t>
            </a:r>
          </a:p>
        </p:txBody>
      </p:sp>
      <p:sp>
        <p:nvSpPr>
          <p:cNvPr id="15" name="Text Box 14"/>
          <p:cNvSpPr txBox="1">
            <a:spLocks noChangeArrowheads="1"/>
          </p:cNvSpPr>
          <p:nvPr/>
        </p:nvSpPr>
        <p:spPr bwMode="auto">
          <a:xfrm>
            <a:off x="4364123" y="5344112"/>
            <a:ext cx="1152525"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3791"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i.toFront()</a:t>
            </a:r>
          </a:p>
        </p:txBody>
      </p:sp>
      <p:sp>
        <p:nvSpPr>
          <p:cNvPr id="16" name="Text Box 15"/>
          <p:cNvSpPr txBox="1">
            <a:spLocks noChangeArrowheads="1"/>
          </p:cNvSpPr>
          <p:nvPr/>
        </p:nvSpPr>
        <p:spPr bwMode="auto">
          <a:xfrm>
            <a:off x="6486611" y="4855162"/>
            <a:ext cx="13160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3791"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i.peekNext()</a:t>
            </a:r>
          </a:p>
          <a:p>
            <a:pPr eaLnBrk="1" hangingPunct="1">
              <a:lnSpc>
                <a:spcPct val="98000"/>
              </a:lnSpc>
            </a:pPr>
            <a:r>
              <a:rPr lang="en-US" altLang="zh-CN" sz="1200">
                <a:solidFill>
                  <a:srgbClr val="000000"/>
                </a:solidFill>
                <a:latin typeface="DejaVu Sans Mono" pitchFamily="49" charset="0"/>
              </a:rPr>
              <a:t>i.next()</a:t>
            </a:r>
          </a:p>
        </p:txBody>
      </p:sp>
      <p:sp>
        <p:nvSpPr>
          <p:cNvPr id="17" name="Text Box 16"/>
          <p:cNvSpPr txBox="1">
            <a:spLocks noChangeArrowheads="1"/>
          </p:cNvSpPr>
          <p:nvPr/>
        </p:nvSpPr>
        <p:spPr bwMode="auto">
          <a:xfrm>
            <a:off x="4700673" y="4855162"/>
            <a:ext cx="16319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3791"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i.peekPrevious()</a:t>
            </a:r>
          </a:p>
          <a:p>
            <a:pPr eaLnBrk="1" hangingPunct="1">
              <a:lnSpc>
                <a:spcPct val="98000"/>
              </a:lnSpc>
            </a:pPr>
            <a:r>
              <a:rPr lang="en-US" altLang="zh-CN" sz="1200">
                <a:solidFill>
                  <a:srgbClr val="000000"/>
                </a:solidFill>
                <a:latin typeface="DejaVu Sans Mono" pitchFamily="49" charset="0"/>
              </a:rPr>
              <a:t>i.previous()</a:t>
            </a:r>
          </a:p>
        </p:txBody>
      </p:sp>
      <p:sp>
        <p:nvSpPr>
          <p:cNvPr id="18" name="Text Box 17"/>
          <p:cNvSpPr txBox="1">
            <a:spLocks noChangeArrowheads="1"/>
          </p:cNvSpPr>
          <p:nvPr/>
        </p:nvSpPr>
        <p:spPr bwMode="auto">
          <a:xfrm>
            <a:off x="6007186" y="5344112"/>
            <a:ext cx="327025"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3791" rIns="81639" bIns="4082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i</a:t>
            </a:r>
          </a:p>
        </p:txBody>
      </p:sp>
      <p:sp>
        <p:nvSpPr>
          <p:cNvPr id="19" name="Text Box 18"/>
          <p:cNvSpPr txBox="1">
            <a:spLocks noChangeArrowheads="1"/>
          </p:cNvSpPr>
          <p:nvPr/>
        </p:nvSpPr>
        <p:spPr bwMode="auto">
          <a:xfrm>
            <a:off x="1390736" y="2026237"/>
            <a:ext cx="5029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QListIterator&lt;int&gt; iter(list);</a:t>
            </a:r>
          </a:p>
          <a:p>
            <a:pPr eaLnBrk="1" hangingPunct="1">
              <a:lnSpc>
                <a:spcPct val="98000"/>
              </a:lnSpc>
            </a:pPr>
            <a:r>
              <a:rPr lang="en-US" altLang="zh-CN" sz="1500">
                <a:solidFill>
                  <a:srgbClr val="000000"/>
                </a:solidFill>
                <a:latin typeface="DejaVu Sans Mono" pitchFamily="49" charset="0"/>
              </a:rPr>
              <a:t>        while(iter.hasNext())</a:t>
            </a:r>
          </a:p>
          <a:p>
            <a:pPr eaLnBrk="1" hangingPunct="1">
              <a:lnSpc>
                <a:spcPct val="98000"/>
              </a:lnSpc>
            </a:pPr>
            <a:r>
              <a:rPr lang="en-US" altLang="zh-CN" sz="1500">
                <a:solidFill>
                  <a:srgbClr val="000000"/>
                </a:solidFill>
                <a:latin typeface="DejaVu Sans Mono" pitchFamily="49" charset="0"/>
              </a:rPr>
              <a:t>            qDebug("Item: %d", iter.next());</a:t>
            </a:r>
          </a:p>
        </p:txBody>
      </p:sp>
      <p:sp>
        <p:nvSpPr>
          <p:cNvPr id="20" name="Freeform 20"/>
          <p:cNvSpPr>
            <a:spLocks noChangeArrowheads="1"/>
          </p:cNvSpPr>
          <p:nvPr/>
        </p:nvSpPr>
        <p:spPr bwMode="auto">
          <a:xfrm>
            <a:off x="1379623" y="1930987"/>
            <a:ext cx="5073650" cy="976312"/>
          </a:xfrm>
          <a:custGeom>
            <a:avLst/>
            <a:gdLst>
              <a:gd name="T0" fmla="*/ 2147483647 w 15535"/>
              <a:gd name="T1" fmla="*/ 2147483647 h 2989"/>
              <a:gd name="T2" fmla="*/ 2147483647 w 15535"/>
              <a:gd name="T3" fmla="*/ 2147483647 h 2989"/>
              <a:gd name="T4" fmla="*/ 2147483647 w 15535"/>
              <a:gd name="T5" fmla="*/ 2147483647 h 2989"/>
              <a:gd name="T6" fmla="*/ 2147483647 w 15535"/>
              <a:gd name="T7" fmla="*/ 2147483647 h 2989"/>
              <a:gd name="T8" fmla="*/ 2147483647 w 15535"/>
              <a:gd name="T9" fmla="*/ 2147483647 h 2989"/>
              <a:gd name="T10" fmla="*/ 2147483647 w 15535"/>
              <a:gd name="T11" fmla="*/ 2147483647 h 2989"/>
              <a:gd name="T12" fmla="*/ 2147483647 w 15535"/>
              <a:gd name="T13" fmla="*/ 2147483647 h 2989"/>
              <a:gd name="T14" fmla="*/ 2147483647 w 15535"/>
              <a:gd name="T15" fmla="*/ 2147483647 h 2989"/>
              <a:gd name="T16" fmla="*/ 2147483647 w 15535"/>
              <a:gd name="T17" fmla="*/ 2147483647 h 2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535"/>
              <a:gd name="T28" fmla="*/ 0 h 2989"/>
              <a:gd name="T29" fmla="*/ 15535 w 15535"/>
              <a:gd name="T30" fmla="*/ 2989 h 2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535" h="2989">
                <a:moveTo>
                  <a:pt x="792" y="3"/>
                </a:moveTo>
                <a:cubicBezTo>
                  <a:pt x="792" y="3"/>
                  <a:pt x="12700" y="4"/>
                  <a:pt x="15531" y="6"/>
                </a:cubicBezTo>
                <a:cubicBezTo>
                  <a:pt x="15531" y="224"/>
                  <a:pt x="15531" y="2084"/>
                  <a:pt x="15531" y="2303"/>
                </a:cubicBezTo>
                <a:cubicBezTo>
                  <a:pt x="15514" y="2502"/>
                  <a:pt x="15534" y="2597"/>
                  <a:pt x="15385" y="2748"/>
                </a:cubicBezTo>
                <a:cubicBezTo>
                  <a:pt x="15168" y="2966"/>
                  <a:pt x="14958" y="2959"/>
                  <a:pt x="14697" y="2988"/>
                </a:cubicBezTo>
                <a:cubicBezTo>
                  <a:pt x="14423" y="2981"/>
                  <a:pt x="4920" y="2980"/>
                  <a:pt x="32" y="2977"/>
                </a:cubicBezTo>
                <a:cubicBezTo>
                  <a:pt x="29" y="2538"/>
                  <a:pt x="34" y="606"/>
                  <a:pt x="34" y="560"/>
                </a:cubicBezTo>
                <a:cubicBezTo>
                  <a:pt x="38" y="513"/>
                  <a:pt x="0" y="359"/>
                  <a:pt x="214" y="164"/>
                </a:cubicBezTo>
                <a:cubicBezTo>
                  <a:pt x="425" y="0"/>
                  <a:pt x="582" y="0"/>
                  <a:pt x="792"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21" name="Freeform 21"/>
          <p:cNvSpPr>
            <a:spLocks noChangeArrowheads="1"/>
          </p:cNvSpPr>
          <p:nvPr/>
        </p:nvSpPr>
        <p:spPr bwMode="auto">
          <a:xfrm>
            <a:off x="5962736" y="1769062"/>
            <a:ext cx="1631950" cy="652462"/>
          </a:xfrm>
          <a:custGeom>
            <a:avLst/>
            <a:gdLst>
              <a:gd name="T0" fmla="*/ 2147483647 w 5001"/>
              <a:gd name="T1" fmla="*/ 0 h 2001"/>
              <a:gd name="T2" fmla="*/ 0 w 5001"/>
              <a:gd name="T3" fmla="*/ 2147483647 h 2001"/>
              <a:gd name="T4" fmla="*/ 2147483647 w 5001"/>
              <a:gd name="T5" fmla="*/ 2147483647 h 2001"/>
              <a:gd name="T6" fmla="*/ 2147483647 w 5001"/>
              <a:gd name="T7" fmla="*/ 0 h 2001"/>
              <a:gd name="T8" fmla="*/ 0 60000 65536"/>
              <a:gd name="T9" fmla="*/ 0 60000 65536"/>
              <a:gd name="T10" fmla="*/ 0 60000 65536"/>
              <a:gd name="T11" fmla="*/ 0 60000 65536"/>
              <a:gd name="T12" fmla="*/ 0 w 5001"/>
              <a:gd name="T13" fmla="*/ 0 h 2001"/>
              <a:gd name="T14" fmla="*/ 5001 w 5001"/>
              <a:gd name="T15" fmla="*/ 2001 h 2001"/>
            </a:gdLst>
            <a:ahLst/>
            <a:cxnLst>
              <a:cxn ang="T8">
                <a:pos x="T0" y="T1"/>
              </a:cxn>
              <a:cxn ang="T9">
                <a:pos x="T2" y="T3"/>
              </a:cxn>
              <a:cxn ang="T10">
                <a:pos x="T4" y="T5"/>
              </a:cxn>
              <a:cxn ang="T11">
                <a:pos x="T6" y="T7"/>
              </a:cxn>
            </a:cxnLst>
            <a:rect l="T12" t="T13" r="T14" b="T15"/>
            <a:pathLst>
              <a:path w="5001" h="2001">
                <a:moveTo>
                  <a:pt x="3500" y="0"/>
                </a:moveTo>
                <a:lnTo>
                  <a:pt x="0" y="2000"/>
                </a:lnTo>
                <a:lnTo>
                  <a:pt x="5000" y="500"/>
                </a:lnTo>
                <a:lnTo>
                  <a:pt x="35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22" name="Group 22"/>
          <p:cNvGrpSpPr>
            <a:grpSpLocks/>
          </p:cNvGrpSpPr>
          <p:nvPr/>
        </p:nvGrpSpPr>
        <p:grpSpPr bwMode="auto">
          <a:xfrm>
            <a:off x="573173" y="2746962"/>
            <a:ext cx="2938463" cy="650875"/>
            <a:chOff x="340" y="2040"/>
            <a:chExt cx="2040" cy="453"/>
          </a:xfrm>
        </p:grpSpPr>
        <p:sp>
          <p:nvSpPr>
            <p:cNvPr id="23" name="Freeform 23"/>
            <p:cNvSpPr>
              <a:spLocks noChangeArrowheads="1"/>
            </p:cNvSpPr>
            <p:nvPr/>
          </p:nvSpPr>
          <p:spPr bwMode="auto">
            <a:xfrm>
              <a:off x="340" y="2040"/>
              <a:ext cx="2041" cy="454"/>
            </a:xfrm>
            <a:custGeom>
              <a:avLst/>
              <a:gdLst>
                <a:gd name="T0" fmla="*/ 0 w 9002"/>
                <a:gd name="T1" fmla="*/ 0 h 2003"/>
                <a:gd name="T2" fmla="*/ 0 w 9002"/>
                <a:gd name="T3" fmla="*/ 0 h 2003"/>
                <a:gd name="T4" fmla="*/ 0 w 9002"/>
                <a:gd name="T5" fmla="*/ 0 h 2003"/>
                <a:gd name="T6" fmla="*/ 0 w 9002"/>
                <a:gd name="T7" fmla="*/ 0 h 2003"/>
                <a:gd name="T8" fmla="*/ 0 w 9002"/>
                <a:gd name="T9" fmla="*/ 0 h 2003"/>
                <a:gd name="T10" fmla="*/ 0 w 9002"/>
                <a:gd name="T11" fmla="*/ 0 h 2003"/>
                <a:gd name="T12" fmla="*/ 0 w 9002"/>
                <a:gd name="T13" fmla="*/ 0 h 2003"/>
                <a:gd name="T14" fmla="*/ 0 w 9002"/>
                <a:gd name="T15" fmla="*/ 0 h 2003"/>
                <a:gd name="T16" fmla="*/ 0 w 9002"/>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02"/>
                <a:gd name="T28" fmla="*/ 0 h 2003"/>
                <a:gd name="T29" fmla="*/ 9002 w 9002"/>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02" h="2003">
                  <a:moveTo>
                    <a:pt x="892" y="3"/>
                  </a:moveTo>
                  <a:cubicBezTo>
                    <a:pt x="892" y="3"/>
                    <a:pt x="5798" y="4"/>
                    <a:pt x="8984" y="5"/>
                  </a:cubicBezTo>
                  <a:cubicBezTo>
                    <a:pt x="8984" y="236"/>
                    <a:pt x="8999" y="1043"/>
                    <a:pt x="8999" y="1275"/>
                  </a:cubicBezTo>
                  <a:cubicBezTo>
                    <a:pt x="8980" y="1487"/>
                    <a:pt x="9001" y="1587"/>
                    <a:pt x="8834" y="1748"/>
                  </a:cubicBezTo>
                  <a:cubicBezTo>
                    <a:pt x="8590" y="1979"/>
                    <a:pt x="8354" y="1972"/>
                    <a:pt x="8060" y="2002"/>
                  </a:cubicBezTo>
                  <a:cubicBezTo>
                    <a:pt x="7752" y="1995"/>
                    <a:pt x="42" y="1991"/>
                    <a:pt x="52" y="1991"/>
                  </a:cubicBezTo>
                  <a:cubicBezTo>
                    <a:pt x="61" y="1955"/>
                    <a:pt x="39" y="643"/>
                    <a:pt x="39" y="594"/>
                  </a:cubicBezTo>
                  <a:cubicBezTo>
                    <a:pt x="42" y="544"/>
                    <a:pt x="0" y="380"/>
                    <a:pt x="240" y="174"/>
                  </a:cubicBezTo>
                  <a:cubicBezTo>
                    <a:pt x="479" y="0"/>
                    <a:pt x="655" y="0"/>
                    <a:pt x="892"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 name="Text Box 24"/>
            <p:cNvSpPr txBox="1">
              <a:spLocks noChangeArrowheads="1"/>
            </p:cNvSpPr>
            <p:nvPr/>
          </p:nvSpPr>
          <p:spPr bwMode="auto">
            <a:xfrm>
              <a:off x="340" y="2040"/>
              <a:ext cx="2041"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8112" rIns="99000" bIns="54000" anchor="ctr" anchorCtr="1"/>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1500">
                  <a:solidFill>
                    <a:srgbClr val="FFFFFF"/>
                  </a:solidFill>
                </a:rPr>
                <a:t>如果需要修改列表项，使用</a:t>
              </a:r>
              <a:r>
                <a:rPr lang="en-US" altLang="zh-CN" sz="1500">
                  <a:solidFill>
                    <a:srgbClr val="FFFFFF"/>
                  </a:solidFill>
                </a:rPr>
                <a:t>QMutableListIterator</a:t>
              </a:r>
            </a:p>
          </p:txBody>
        </p:sp>
      </p:grpSp>
      <p:sp>
        <p:nvSpPr>
          <p:cNvPr id="25" name="Freeform 25"/>
          <p:cNvSpPr>
            <a:spLocks noChangeArrowheads="1"/>
          </p:cNvSpPr>
          <p:nvPr/>
        </p:nvSpPr>
        <p:spPr bwMode="auto">
          <a:xfrm>
            <a:off x="1227223" y="2258012"/>
            <a:ext cx="327025" cy="654050"/>
          </a:xfrm>
          <a:custGeom>
            <a:avLst/>
            <a:gdLst>
              <a:gd name="T0" fmla="*/ 2147483647 w 1001"/>
              <a:gd name="T1" fmla="*/ 0 h 2001"/>
              <a:gd name="T2" fmla="*/ 0 w 1001"/>
              <a:gd name="T3" fmla="*/ 2147483647 h 2001"/>
              <a:gd name="T4" fmla="*/ 2147483647 w 1001"/>
              <a:gd name="T5" fmla="*/ 2147483647 h 2001"/>
              <a:gd name="T6" fmla="*/ 2147483647 w 1001"/>
              <a:gd name="T7" fmla="*/ 0 h 2001"/>
              <a:gd name="T8" fmla="*/ 0 60000 65536"/>
              <a:gd name="T9" fmla="*/ 0 60000 65536"/>
              <a:gd name="T10" fmla="*/ 0 60000 65536"/>
              <a:gd name="T11" fmla="*/ 0 60000 65536"/>
              <a:gd name="T12" fmla="*/ 0 w 1001"/>
              <a:gd name="T13" fmla="*/ 0 h 2001"/>
              <a:gd name="T14" fmla="*/ 1001 w 1001"/>
              <a:gd name="T15" fmla="*/ 2001 h 2001"/>
            </a:gdLst>
            <a:ahLst/>
            <a:cxnLst>
              <a:cxn ang="T8">
                <a:pos x="T0" y="T1"/>
              </a:cxn>
              <a:cxn ang="T9">
                <a:pos x="T2" y="T3"/>
              </a:cxn>
              <a:cxn ang="T10">
                <a:pos x="T4" y="T5"/>
              </a:cxn>
              <a:cxn ang="T11">
                <a:pos x="T6" y="T7"/>
              </a:cxn>
            </a:cxnLst>
            <a:rect l="T12" t="T13" r="T14" b="T15"/>
            <a:pathLst>
              <a:path w="1001" h="2001">
                <a:moveTo>
                  <a:pt x="1000" y="0"/>
                </a:moveTo>
                <a:lnTo>
                  <a:pt x="0" y="1500"/>
                </a:lnTo>
                <a:lnTo>
                  <a:pt x="1000" y="2000"/>
                </a:lnTo>
                <a:lnTo>
                  <a:pt x="10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26" name="Group 26"/>
          <p:cNvGrpSpPr>
            <a:grpSpLocks/>
          </p:cNvGrpSpPr>
          <p:nvPr/>
        </p:nvGrpSpPr>
        <p:grpSpPr bwMode="auto">
          <a:xfrm>
            <a:off x="6605673" y="1113424"/>
            <a:ext cx="2132013" cy="820738"/>
            <a:chOff x="4529" y="906"/>
            <a:chExt cx="1480" cy="570"/>
          </a:xfrm>
        </p:grpSpPr>
        <p:sp>
          <p:nvSpPr>
            <p:cNvPr id="27" name="Freeform 27"/>
            <p:cNvSpPr>
              <a:spLocks noChangeArrowheads="1"/>
            </p:cNvSpPr>
            <p:nvPr/>
          </p:nvSpPr>
          <p:spPr bwMode="auto">
            <a:xfrm>
              <a:off x="4529" y="906"/>
              <a:ext cx="1481" cy="571"/>
            </a:xfrm>
            <a:custGeom>
              <a:avLst/>
              <a:gdLst>
                <a:gd name="T0" fmla="*/ 0 w 6531"/>
                <a:gd name="T1" fmla="*/ 0 h 2520"/>
                <a:gd name="T2" fmla="*/ 0 w 6531"/>
                <a:gd name="T3" fmla="*/ 0 h 2520"/>
                <a:gd name="T4" fmla="*/ 0 w 6531"/>
                <a:gd name="T5" fmla="*/ 0 h 2520"/>
                <a:gd name="T6" fmla="*/ 0 w 6531"/>
                <a:gd name="T7" fmla="*/ 0 h 2520"/>
                <a:gd name="T8" fmla="*/ 0 w 6531"/>
                <a:gd name="T9" fmla="*/ 0 h 2520"/>
                <a:gd name="T10" fmla="*/ 0 w 6531"/>
                <a:gd name="T11" fmla="*/ 0 h 2520"/>
                <a:gd name="T12" fmla="*/ 0 w 6531"/>
                <a:gd name="T13" fmla="*/ 0 h 2520"/>
                <a:gd name="T14" fmla="*/ 0 w 6531"/>
                <a:gd name="T15" fmla="*/ 0 h 2520"/>
                <a:gd name="T16" fmla="*/ 0 w 6531"/>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31"/>
                <a:gd name="T28" fmla="*/ 0 h 2520"/>
                <a:gd name="T29" fmla="*/ 6531 w 6531"/>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31" h="2520">
                  <a:moveTo>
                    <a:pt x="647" y="4"/>
                  </a:moveTo>
                  <a:cubicBezTo>
                    <a:pt x="647" y="4"/>
                    <a:pt x="4206" y="5"/>
                    <a:pt x="6517" y="7"/>
                  </a:cubicBezTo>
                  <a:cubicBezTo>
                    <a:pt x="6517" y="298"/>
                    <a:pt x="6528" y="1313"/>
                    <a:pt x="6528" y="1605"/>
                  </a:cubicBezTo>
                  <a:cubicBezTo>
                    <a:pt x="6514" y="1871"/>
                    <a:pt x="6530" y="1997"/>
                    <a:pt x="6408" y="2199"/>
                  </a:cubicBezTo>
                  <a:cubicBezTo>
                    <a:pt x="6231" y="2490"/>
                    <a:pt x="6060" y="2481"/>
                    <a:pt x="5847" y="2519"/>
                  </a:cubicBezTo>
                  <a:cubicBezTo>
                    <a:pt x="5624" y="2510"/>
                    <a:pt x="31" y="2505"/>
                    <a:pt x="38" y="2505"/>
                  </a:cubicBezTo>
                  <a:cubicBezTo>
                    <a:pt x="45" y="2460"/>
                    <a:pt x="29" y="809"/>
                    <a:pt x="29" y="748"/>
                  </a:cubicBezTo>
                  <a:cubicBezTo>
                    <a:pt x="31" y="685"/>
                    <a:pt x="0" y="479"/>
                    <a:pt x="175" y="219"/>
                  </a:cubicBezTo>
                  <a:cubicBezTo>
                    <a:pt x="348" y="0"/>
                    <a:pt x="476" y="0"/>
                    <a:pt x="647"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8" name="Text Box 28"/>
            <p:cNvSpPr txBox="1">
              <a:spLocks noChangeArrowheads="1"/>
            </p:cNvSpPr>
            <p:nvPr/>
          </p:nvSpPr>
          <p:spPr bwMode="auto">
            <a:xfrm>
              <a:off x="4529" y="906"/>
              <a:ext cx="1481"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均返回一个值并迈向列表的下一个位置</a:t>
              </a:r>
              <a:endParaRPr lang="en-US" altLang="zh-CN">
                <a:solidFill>
                  <a:srgbClr val="FFFFFF"/>
                </a:solidFill>
              </a:endParaRPr>
            </a:p>
          </p:txBody>
        </p:sp>
      </p:grpSp>
    </p:spTree>
    <p:extLst>
      <p:ext uri="{BB962C8B-B14F-4D97-AF65-F5344CB8AC3E}">
        <p14:creationId xmlns:p14="http://schemas.microsoft.com/office/powerpoint/2010/main" val="138645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迭代 </a:t>
            </a:r>
            <a:r>
              <a:rPr lang="en-US" altLang="zh-CN" dirty="0">
                <a:ea typeface="SimSun" panose="02010600030101010101" pitchFamily="2" charset="-122"/>
              </a:rPr>
              <a:t>- STL</a:t>
            </a:r>
            <a:r>
              <a:rPr lang="zh-CN" altLang="en-US" dirty="0">
                <a:ea typeface="SimSun" panose="02010600030101010101" pitchFamily="2" charset="-122"/>
              </a:rPr>
              <a:t>的风格</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err="1">
                <a:ea typeface="SimSun" panose="02010600030101010101" pitchFamily="2" charset="-122"/>
              </a:rPr>
              <a:t>Qt</a:t>
            </a:r>
            <a:r>
              <a:rPr lang="en-US" altLang="zh-CN" sz="2400" dirty="0">
                <a:ea typeface="SimSun" panose="02010600030101010101" pitchFamily="2" charset="-122"/>
              </a:rPr>
              <a:t> </a:t>
            </a:r>
            <a:r>
              <a:rPr lang="zh-CN" altLang="en-US" sz="2400" dirty="0">
                <a:ea typeface="SimSun" panose="02010600030101010101" pitchFamily="2" charset="-122"/>
              </a:rPr>
              <a:t>支持</a:t>
            </a:r>
            <a:r>
              <a:rPr lang="en-US" altLang="zh-CN" sz="2400" dirty="0">
                <a:ea typeface="SimSun" panose="02010600030101010101" pitchFamily="2" charset="-122"/>
              </a:rPr>
              <a:t> STL </a:t>
            </a:r>
            <a:r>
              <a:rPr lang="zh-CN" altLang="en-US" sz="2400" dirty="0">
                <a:ea typeface="SimSun" panose="02010600030101010101" pitchFamily="2" charset="-122"/>
              </a:rPr>
              <a:t>风格的迭代器</a:t>
            </a:r>
            <a:endParaRPr lang="en-US" altLang="zh-CN" sz="24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2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2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2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2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500" dirty="0">
                <a:ea typeface="SimSun" panose="02010600030101010101" pitchFamily="2" charset="-122"/>
              </a:rPr>
              <a:t>STL</a:t>
            </a:r>
            <a:r>
              <a:rPr lang="zh-CN" altLang="en-US" sz="2500" dirty="0">
                <a:ea typeface="SimSun" panose="02010600030101010101" pitchFamily="2" charset="-122"/>
              </a:rPr>
              <a:t>的迭代器指向每个列表项，并以此作为结束标记无效项</a:t>
            </a:r>
            <a:endParaRPr lang="en-US" altLang="zh-CN" sz="25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dirty="0">
                <a:latin typeface="DejaVu Sans Mono" pitchFamily="49" charset="0"/>
                <a:ea typeface="SimSun" panose="02010600030101010101" pitchFamily="2" charset="-122"/>
              </a:rPr>
              <a:t>第一项用</a:t>
            </a:r>
            <a:r>
              <a:rPr lang="en-US" altLang="zh-CN" sz="1800" dirty="0">
                <a:latin typeface="DejaVu Sans Mono" pitchFamily="49" charset="0"/>
                <a:ea typeface="SimSun" panose="02010600030101010101" pitchFamily="2" charset="-122"/>
              </a:rPr>
              <a:t>begin</a:t>
            </a:r>
            <a:r>
              <a:rPr lang="zh-CN" altLang="en-US" sz="1800" dirty="0">
                <a:latin typeface="DejaVu Sans Mono" pitchFamily="49" charset="0"/>
                <a:ea typeface="SimSun" panose="02010600030101010101" pitchFamily="2" charset="-122"/>
              </a:rPr>
              <a:t>来返回</a:t>
            </a:r>
            <a:endParaRPr lang="en-US" altLang="zh-CN" sz="1800" dirty="0">
              <a:latin typeface="DejaVu Sans Mono" pitchFamily="49" charset="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dirty="0">
                <a:latin typeface="DejaVu Sans Mono" pitchFamily="49" charset="0"/>
                <a:ea typeface="SimSun" panose="02010600030101010101" pitchFamily="2" charset="-122"/>
              </a:rPr>
              <a:t>结束标志用</a:t>
            </a:r>
            <a:r>
              <a:rPr lang="en-US" altLang="zh-CN" sz="1800" dirty="0">
                <a:latin typeface="DejaVu Sans Mono" pitchFamily="49" charset="0"/>
                <a:ea typeface="SimSun" panose="02010600030101010101" pitchFamily="2" charset="-122"/>
              </a:rPr>
              <a:t>end</a:t>
            </a:r>
            <a:r>
              <a:rPr lang="zh-CN" altLang="en-US" sz="1800" dirty="0">
                <a:latin typeface="DejaVu Sans Mono" pitchFamily="49" charset="0"/>
                <a:ea typeface="SimSun" panose="02010600030101010101" pitchFamily="2" charset="-122"/>
              </a:rPr>
              <a:t>返回</a:t>
            </a:r>
            <a:endParaRPr lang="en-US" altLang="zh-CN" sz="1800" dirty="0">
              <a:latin typeface="DejaVu Sans Mono" pitchFamily="49" charset="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800" dirty="0">
                <a:latin typeface="DejaVu Sans Mono" pitchFamily="49" charset="0"/>
                <a:ea typeface="SimSun" panose="02010600030101010101" pitchFamily="2" charset="-122"/>
              </a:rPr>
              <a:t>*</a:t>
            </a:r>
            <a:r>
              <a:rPr lang="en-US" altLang="zh-CN" sz="1800" dirty="0">
                <a:ea typeface="SimSun" panose="02010600030101010101" pitchFamily="2" charset="-122"/>
              </a:rPr>
              <a:t> </a:t>
            </a:r>
            <a:r>
              <a:rPr lang="zh-CN" altLang="en-US" sz="1800" dirty="0">
                <a:ea typeface="SimSun" panose="02010600030101010101" pitchFamily="2" charset="-122"/>
              </a:rPr>
              <a:t>操作符关联项的值</a:t>
            </a:r>
            <a:r>
              <a:rPr lang="en-US" altLang="zh-CN" sz="1800" dirty="0">
                <a:ea typeface="SimSun" panose="02010600030101010101" pitchFamily="2" charset="-122"/>
              </a:rPr>
              <a:t> </a:t>
            </a: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dirty="0">
                <a:ea typeface="SimSun" panose="02010600030101010101" pitchFamily="2" charset="-122"/>
              </a:rPr>
              <a:t>当你向后遍历访问之前，</a:t>
            </a: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dirty="0">
                <a:ea typeface="SimSun" panose="02010600030101010101" pitchFamily="2" charset="-122"/>
              </a:rPr>
              <a:t>    必须移动操作符</a:t>
            </a:r>
            <a:endParaRPr lang="en-US" altLang="zh-CN" sz="1800" dirty="0">
              <a:ea typeface="SimSun" panose="02010600030101010101" pitchFamily="2" charset="-122"/>
            </a:endParaRPr>
          </a:p>
          <a:p>
            <a:endParaRPr lang="zh-CN" altLang="en-US" dirty="0"/>
          </a:p>
        </p:txBody>
      </p:sp>
      <p:sp>
        <p:nvSpPr>
          <p:cNvPr id="4" name="AutoShape 3"/>
          <p:cNvSpPr>
            <a:spLocks noChangeArrowheads="1"/>
          </p:cNvSpPr>
          <p:nvPr/>
        </p:nvSpPr>
        <p:spPr bwMode="auto">
          <a:xfrm>
            <a:off x="4083050" y="4223504"/>
            <a:ext cx="815975"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1</a:t>
            </a:r>
          </a:p>
        </p:txBody>
      </p:sp>
      <p:sp>
        <p:nvSpPr>
          <p:cNvPr id="5" name="AutoShape 4"/>
          <p:cNvSpPr>
            <a:spLocks noChangeArrowheads="1"/>
          </p:cNvSpPr>
          <p:nvPr/>
        </p:nvSpPr>
        <p:spPr bwMode="auto">
          <a:xfrm>
            <a:off x="7348538" y="4223504"/>
            <a:ext cx="815975"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5</a:t>
            </a:r>
          </a:p>
        </p:txBody>
      </p:sp>
      <p:sp>
        <p:nvSpPr>
          <p:cNvPr id="6" name="AutoShape 5"/>
          <p:cNvSpPr>
            <a:spLocks noChangeArrowheads="1"/>
          </p:cNvSpPr>
          <p:nvPr/>
        </p:nvSpPr>
        <p:spPr bwMode="auto">
          <a:xfrm>
            <a:off x="6532563" y="4223504"/>
            <a:ext cx="815975"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4</a:t>
            </a:r>
          </a:p>
        </p:txBody>
      </p:sp>
      <p:sp>
        <p:nvSpPr>
          <p:cNvPr id="7" name="AutoShape 6"/>
          <p:cNvSpPr>
            <a:spLocks noChangeArrowheads="1"/>
          </p:cNvSpPr>
          <p:nvPr/>
        </p:nvSpPr>
        <p:spPr bwMode="auto">
          <a:xfrm>
            <a:off x="5715000" y="4223504"/>
            <a:ext cx="817563"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3</a:t>
            </a:r>
          </a:p>
        </p:txBody>
      </p:sp>
      <p:sp>
        <p:nvSpPr>
          <p:cNvPr id="8" name="AutoShape 7"/>
          <p:cNvSpPr>
            <a:spLocks noChangeArrowheads="1"/>
          </p:cNvSpPr>
          <p:nvPr/>
        </p:nvSpPr>
        <p:spPr bwMode="auto">
          <a:xfrm>
            <a:off x="4899025" y="4223504"/>
            <a:ext cx="815975" cy="488950"/>
          </a:xfrm>
          <a:prstGeom prst="roundRect">
            <a:avLst>
              <a:gd name="adj" fmla="val 292"/>
            </a:avLst>
          </a:prstGeom>
          <a:solidFill>
            <a:srgbClr val="E0DBCA"/>
          </a:solidFill>
          <a:ln w="9525">
            <a:solidFill>
              <a:srgbClr val="000000"/>
            </a:solidFill>
            <a:round/>
            <a:headEnd/>
            <a:tailEnd/>
          </a:ln>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000000"/>
                </a:solidFill>
              </a:rPr>
              <a:t>item 2</a:t>
            </a:r>
          </a:p>
        </p:txBody>
      </p:sp>
      <p:sp>
        <p:nvSpPr>
          <p:cNvPr id="9" name="Line 8"/>
          <p:cNvSpPr>
            <a:spLocks noChangeShapeType="1"/>
          </p:cNvSpPr>
          <p:nvPr/>
        </p:nvSpPr>
        <p:spPr bwMode="auto">
          <a:xfrm flipV="1">
            <a:off x="4418013" y="4709279"/>
            <a:ext cx="1587" cy="657225"/>
          </a:xfrm>
          <a:prstGeom prst="line">
            <a:avLst/>
          </a:prstGeom>
          <a:noFill/>
          <a:ln w="21600">
            <a:solidFill>
              <a:srgbClr val="E40E62"/>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0" name="Line 9"/>
          <p:cNvSpPr>
            <a:spLocks noChangeShapeType="1"/>
          </p:cNvSpPr>
          <p:nvPr/>
        </p:nvSpPr>
        <p:spPr bwMode="auto">
          <a:xfrm flipV="1">
            <a:off x="6040438" y="4709279"/>
            <a:ext cx="1587" cy="657225"/>
          </a:xfrm>
          <a:prstGeom prst="line">
            <a:avLst/>
          </a:prstGeom>
          <a:noFill/>
          <a:ln w="21600">
            <a:solidFill>
              <a:srgbClr val="E40E62"/>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1" name="Text Box 10"/>
          <p:cNvSpPr txBox="1">
            <a:spLocks noChangeArrowheads="1"/>
          </p:cNvSpPr>
          <p:nvPr/>
        </p:nvSpPr>
        <p:spPr bwMode="auto">
          <a:xfrm>
            <a:off x="4083050" y="5364916"/>
            <a:ext cx="11509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3791"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begin()</a:t>
            </a:r>
          </a:p>
        </p:txBody>
      </p:sp>
      <p:sp>
        <p:nvSpPr>
          <p:cNvPr id="12" name="Text Box 11"/>
          <p:cNvSpPr txBox="1">
            <a:spLocks noChangeArrowheads="1"/>
          </p:cNvSpPr>
          <p:nvPr/>
        </p:nvSpPr>
        <p:spPr bwMode="auto">
          <a:xfrm>
            <a:off x="5878513" y="5364916"/>
            <a:ext cx="3270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3791" rIns="81639" bIns="4082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i</a:t>
            </a:r>
          </a:p>
        </p:txBody>
      </p:sp>
      <p:sp>
        <p:nvSpPr>
          <p:cNvPr id="13" name="AutoShape 12"/>
          <p:cNvSpPr>
            <a:spLocks noChangeArrowheads="1"/>
          </p:cNvSpPr>
          <p:nvPr/>
        </p:nvSpPr>
        <p:spPr bwMode="auto">
          <a:xfrm>
            <a:off x="8162925" y="4221916"/>
            <a:ext cx="817563" cy="488950"/>
          </a:xfrm>
          <a:prstGeom prst="roundRect">
            <a:avLst>
              <a:gd name="adj" fmla="val 292"/>
            </a:avLst>
          </a:pr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81639" tIns="55221" rIns="81639" bIns="4082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B3B3B3"/>
                </a:solidFill>
              </a:rPr>
              <a:t>end()</a:t>
            </a:r>
          </a:p>
        </p:txBody>
      </p:sp>
      <p:sp>
        <p:nvSpPr>
          <p:cNvPr id="14" name="Line 13"/>
          <p:cNvSpPr>
            <a:spLocks noChangeShapeType="1"/>
          </p:cNvSpPr>
          <p:nvPr/>
        </p:nvSpPr>
        <p:spPr bwMode="auto">
          <a:xfrm flipV="1">
            <a:off x="8501063" y="4709279"/>
            <a:ext cx="0" cy="657225"/>
          </a:xfrm>
          <a:prstGeom prst="line">
            <a:avLst/>
          </a:prstGeom>
          <a:noFill/>
          <a:ln w="21600">
            <a:solidFill>
              <a:srgbClr val="E40E62"/>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5" name="Text Box 14"/>
          <p:cNvSpPr txBox="1">
            <a:spLocks noChangeArrowheads="1"/>
          </p:cNvSpPr>
          <p:nvPr/>
        </p:nvSpPr>
        <p:spPr bwMode="auto">
          <a:xfrm>
            <a:off x="8162925" y="5364916"/>
            <a:ext cx="6540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3791" rIns="81639" bIns="4082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end()</a:t>
            </a:r>
          </a:p>
        </p:txBody>
      </p:sp>
      <p:sp>
        <p:nvSpPr>
          <p:cNvPr id="16" name="Line 15"/>
          <p:cNvSpPr>
            <a:spLocks noChangeShapeType="1"/>
          </p:cNvSpPr>
          <p:nvPr/>
        </p:nvSpPr>
        <p:spPr bwMode="auto">
          <a:xfrm flipV="1">
            <a:off x="6205538" y="4709279"/>
            <a:ext cx="1587" cy="657225"/>
          </a:xfrm>
          <a:prstGeom prst="line">
            <a:avLst/>
          </a:prstGeom>
          <a:noFill/>
          <a:ln w="21600">
            <a:solidFill>
              <a:srgbClr val="66B036"/>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7" name="Text Box 16"/>
          <p:cNvSpPr txBox="1">
            <a:spLocks noChangeArrowheads="1"/>
          </p:cNvSpPr>
          <p:nvPr/>
        </p:nvSpPr>
        <p:spPr bwMode="auto">
          <a:xfrm>
            <a:off x="6205538" y="4947404"/>
            <a:ext cx="4889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3791" rIns="81639" bIns="4082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*i</a:t>
            </a:r>
          </a:p>
        </p:txBody>
      </p:sp>
      <p:sp>
        <p:nvSpPr>
          <p:cNvPr id="18" name="Text Box 17"/>
          <p:cNvSpPr txBox="1">
            <a:spLocks noChangeArrowheads="1"/>
          </p:cNvSpPr>
          <p:nvPr/>
        </p:nvSpPr>
        <p:spPr bwMode="auto">
          <a:xfrm>
            <a:off x="1306513" y="2143879"/>
            <a:ext cx="55832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dirty="0">
                <a:solidFill>
                  <a:srgbClr val="000000"/>
                </a:solidFill>
                <a:latin typeface="DejaVu Sans Mono" pitchFamily="49" charset="0"/>
              </a:rPr>
              <a:t>for(</a:t>
            </a:r>
            <a:r>
              <a:rPr lang="en-US" altLang="zh-CN" sz="1500" dirty="0" err="1">
                <a:solidFill>
                  <a:srgbClr val="000000"/>
                </a:solidFill>
                <a:latin typeface="DejaVu Sans Mono" pitchFamily="49" charset="0"/>
              </a:rPr>
              <a:t>QList</a:t>
            </a:r>
            <a:r>
              <a:rPr lang="en-US" altLang="zh-CN" sz="1500" dirty="0">
                <a:solidFill>
                  <a:srgbClr val="000000"/>
                </a:solidFill>
                <a:latin typeface="DejaVu Sans Mono" pitchFamily="49" charset="0"/>
              </a:rPr>
              <a:t>&lt;</a:t>
            </a:r>
            <a:r>
              <a:rPr lang="en-US" altLang="zh-CN" sz="1500" dirty="0" err="1">
                <a:solidFill>
                  <a:srgbClr val="000000"/>
                </a:solidFill>
                <a:latin typeface="DejaVu Sans Mono" pitchFamily="49" charset="0"/>
              </a:rPr>
              <a:t>int</a:t>
            </a:r>
            <a:r>
              <a:rPr lang="en-US" altLang="zh-CN" sz="1500" dirty="0">
                <a:solidFill>
                  <a:srgbClr val="000000"/>
                </a:solidFill>
                <a:latin typeface="DejaVu Sans Mono" pitchFamily="49" charset="0"/>
              </a:rPr>
              <a:t>&gt;::</a:t>
            </a:r>
            <a:r>
              <a:rPr lang="en-US" altLang="zh-CN" sz="1500" dirty="0" err="1">
                <a:solidFill>
                  <a:srgbClr val="000000"/>
                </a:solidFill>
                <a:latin typeface="DejaVu Sans Mono" pitchFamily="49" charset="0"/>
              </a:rPr>
              <a:t>ConstIterator</a:t>
            </a:r>
            <a:r>
              <a:rPr lang="en-US" altLang="zh-CN" sz="1500" dirty="0">
                <a:solidFill>
                  <a:srgbClr val="000000"/>
                </a:solidFill>
                <a:latin typeface="DejaVu Sans Mono" pitchFamily="49" charset="0"/>
              </a:rPr>
              <a:t> </a:t>
            </a:r>
            <a:r>
              <a:rPr lang="en-US" altLang="zh-CN" sz="1500" dirty="0" err="1">
                <a:solidFill>
                  <a:srgbClr val="000000"/>
                </a:solidFill>
                <a:latin typeface="DejaVu Sans Mono" pitchFamily="49" charset="0"/>
              </a:rPr>
              <a:t>iter</a:t>
            </a:r>
            <a:r>
              <a:rPr lang="en-US" altLang="zh-CN" sz="1500" dirty="0">
                <a:solidFill>
                  <a:srgbClr val="000000"/>
                </a:solidFill>
                <a:latin typeface="DejaVu Sans Mono" pitchFamily="49" charset="0"/>
              </a:rPr>
              <a:t>=</a:t>
            </a:r>
            <a:r>
              <a:rPr lang="en-US" altLang="zh-CN" sz="1500" dirty="0" err="1">
                <a:solidFill>
                  <a:srgbClr val="000000"/>
                </a:solidFill>
                <a:latin typeface="DejaVu Sans Mono" pitchFamily="49" charset="0"/>
              </a:rPr>
              <a:t>list.begin</a:t>
            </a:r>
            <a:r>
              <a:rPr lang="en-US" altLang="zh-CN" sz="1500" dirty="0">
                <a:solidFill>
                  <a:srgbClr val="000000"/>
                </a:solidFill>
                <a:latin typeface="DejaVu Sans Mono" pitchFamily="49" charset="0"/>
              </a:rPr>
              <a:t>(); </a:t>
            </a:r>
          </a:p>
          <a:p>
            <a:pPr eaLnBrk="1" hangingPunct="1">
              <a:lnSpc>
                <a:spcPct val="98000"/>
              </a:lnSpc>
            </a:pPr>
            <a:r>
              <a:rPr lang="en-US" altLang="zh-CN" sz="1500" dirty="0">
                <a:solidFill>
                  <a:srgbClr val="000000"/>
                </a:solidFill>
                <a:latin typeface="DejaVu Sans Mono" pitchFamily="49" charset="0"/>
              </a:rPr>
              <a:t>    </a:t>
            </a:r>
            <a:r>
              <a:rPr lang="en-US" altLang="zh-CN" sz="1500" dirty="0" err="1">
                <a:solidFill>
                  <a:srgbClr val="000000"/>
                </a:solidFill>
                <a:latin typeface="DejaVu Sans Mono" pitchFamily="49" charset="0"/>
              </a:rPr>
              <a:t>iter</a:t>
            </a:r>
            <a:r>
              <a:rPr lang="en-US" altLang="zh-CN" sz="1500" dirty="0">
                <a:solidFill>
                  <a:srgbClr val="000000"/>
                </a:solidFill>
                <a:latin typeface="DejaVu Sans Mono" pitchFamily="49" charset="0"/>
              </a:rPr>
              <a:t>!=</a:t>
            </a:r>
            <a:r>
              <a:rPr lang="en-US" altLang="zh-CN" sz="1500" dirty="0" err="1">
                <a:solidFill>
                  <a:srgbClr val="000000"/>
                </a:solidFill>
                <a:latin typeface="DejaVu Sans Mono" pitchFamily="49" charset="0"/>
              </a:rPr>
              <a:t>list.end</a:t>
            </a:r>
            <a:r>
              <a:rPr lang="en-US" altLang="zh-CN" sz="1500" dirty="0">
                <a:solidFill>
                  <a:srgbClr val="000000"/>
                </a:solidFill>
                <a:latin typeface="DejaVu Sans Mono" pitchFamily="49" charset="0"/>
              </a:rPr>
              <a:t>(); ++</a:t>
            </a:r>
            <a:r>
              <a:rPr lang="en-US" altLang="zh-CN" sz="1500" dirty="0" err="1">
                <a:solidFill>
                  <a:srgbClr val="000000"/>
                </a:solidFill>
                <a:latin typeface="DejaVu Sans Mono" pitchFamily="49" charset="0"/>
              </a:rPr>
              <a:t>iter</a:t>
            </a:r>
            <a:r>
              <a:rPr lang="en-US" altLang="zh-CN" sz="1500" dirty="0">
                <a:solidFill>
                  <a:srgbClr val="000000"/>
                </a:solidFill>
                <a:latin typeface="DejaVu Sans Mono" pitchFamily="49" charset="0"/>
              </a:rPr>
              <a:t>)</a:t>
            </a:r>
          </a:p>
          <a:p>
            <a:pPr eaLnBrk="1" hangingPunct="1">
              <a:lnSpc>
                <a:spcPct val="98000"/>
              </a:lnSpc>
            </a:pPr>
            <a:r>
              <a:rPr lang="en-US" altLang="zh-CN" sz="1500" dirty="0">
                <a:solidFill>
                  <a:srgbClr val="000000"/>
                </a:solidFill>
                <a:latin typeface="DejaVu Sans Mono" pitchFamily="49" charset="0"/>
              </a:rPr>
              <a:t>    </a:t>
            </a:r>
            <a:r>
              <a:rPr lang="en-US" altLang="zh-CN" sz="1500" dirty="0" err="1">
                <a:solidFill>
                  <a:srgbClr val="000000"/>
                </a:solidFill>
                <a:latin typeface="DejaVu Sans Mono" pitchFamily="49" charset="0"/>
              </a:rPr>
              <a:t>qDebug</a:t>
            </a:r>
            <a:r>
              <a:rPr lang="en-US" altLang="zh-CN" sz="1500" dirty="0">
                <a:solidFill>
                  <a:srgbClr val="000000"/>
                </a:solidFill>
                <a:latin typeface="DejaVu Sans Mono" pitchFamily="49" charset="0"/>
              </a:rPr>
              <a:t>("Item: %d", *</a:t>
            </a:r>
            <a:r>
              <a:rPr lang="en-US" altLang="zh-CN" sz="1500" dirty="0" err="1">
                <a:solidFill>
                  <a:srgbClr val="000000"/>
                </a:solidFill>
                <a:latin typeface="DejaVu Sans Mono" pitchFamily="49" charset="0"/>
              </a:rPr>
              <a:t>iter</a:t>
            </a:r>
            <a:r>
              <a:rPr lang="en-US" altLang="zh-CN" sz="1500" dirty="0">
                <a:solidFill>
                  <a:srgbClr val="000000"/>
                </a:solidFill>
                <a:latin typeface="DejaVu Sans Mono" pitchFamily="49" charset="0"/>
              </a:rPr>
              <a:t>);</a:t>
            </a:r>
          </a:p>
        </p:txBody>
      </p:sp>
      <p:sp>
        <p:nvSpPr>
          <p:cNvPr id="19" name="Freeform 18"/>
          <p:cNvSpPr>
            <a:spLocks noChangeArrowheads="1"/>
          </p:cNvSpPr>
          <p:nvPr/>
        </p:nvSpPr>
        <p:spPr bwMode="auto">
          <a:xfrm>
            <a:off x="1230313" y="2015291"/>
            <a:ext cx="5564187" cy="976313"/>
          </a:xfrm>
          <a:custGeom>
            <a:avLst/>
            <a:gdLst>
              <a:gd name="T0" fmla="*/ 2147483647 w 17038"/>
              <a:gd name="T1" fmla="*/ 2147483647 h 2989"/>
              <a:gd name="T2" fmla="*/ 2147483647 w 17038"/>
              <a:gd name="T3" fmla="*/ 2147483647 h 2989"/>
              <a:gd name="T4" fmla="*/ 2147483647 w 17038"/>
              <a:gd name="T5" fmla="*/ 2147483647 h 2989"/>
              <a:gd name="T6" fmla="*/ 2147483647 w 17038"/>
              <a:gd name="T7" fmla="*/ 2147483647 h 2989"/>
              <a:gd name="T8" fmla="*/ 2147483647 w 17038"/>
              <a:gd name="T9" fmla="*/ 2147483647 h 2989"/>
              <a:gd name="T10" fmla="*/ 2147483647 w 17038"/>
              <a:gd name="T11" fmla="*/ 2147483647 h 2989"/>
              <a:gd name="T12" fmla="*/ 2147483647 w 17038"/>
              <a:gd name="T13" fmla="*/ 2147483647 h 2989"/>
              <a:gd name="T14" fmla="*/ 2147483647 w 17038"/>
              <a:gd name="T15" fmla="*/ 2147483647 h 2989"/>
              <a:gd name="T16" fmla="*/ 2147483647 w 17038"/>
              <a:gd name="T17" fmla="*/ 2147483647 h 2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38"/>
              <a:gd name="T28" fmla="*/ 0 h 2989"/>
              <a:gd name="T29" fmla="*/ 17038 w 17038"/>
              <a:gd name="T30" fmla="*/ 2989 h 2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38" h="2989">
                <a:moveTo>
                  <a:pt x="868" y="3"/>
                </a:moveTo>
                <a:cubicBezTo>
                  <a:pt x="868" y="3"/>
                  <a:pt x="13929" y="4"/>
                  <a:pt x="17034" y="6"/>
                </a:cubicBezTo>
                <a:cubicBezTo>
                  <a:pt x="17034" y="224"/>
                  <a:pt x="17034" y="2084"/>
                  <a:pt x="17034" y="2303"/>
                </a:cubicBezTo>
                <a:cubicBezTo>
                  <a:pt x="17016" y="2502"/>
                  <a:pt x="17037" y="2597"/>
                  <a:pt x="16874" y="2748"/>
                </a:cubicBezTo>
                <a:cubicBezTo>
                  <a:pt x="16636" y="2966"/>
                  <a:pt x="16406" y="2959"/>
                  <a:pt x="16119" y="2988"/>
                </a:cubicBezTo>
                <a:cubicBezTo>
                  <a:pt x="15819" y="2981"/>
                  <a:pt x="5396" y="2980"/>
                  <a:pt x="36" y="2977"/>
                </a:cubicBezTo>
                <a:cubicBezTo>
                  <a:pt x="31" y="2538"/>
                  <a:pt x="37" y="606"/>
                  <a:pt x="37" y="560"/>
                </a:cubicBezTo>
                <a:cubicBezTo>
                  <a:pt x="41" y="513"/>
                  <a:pt x="0" y="359"/>
                  <a:pt x="235" y="164"/>
                </a:cubicBezTo>
                <a:cubicBezTo>
                  <a:pt x="466" y="0"/>
                  <a:pt x="638" y="0"/>
                  <a:pt x="868"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20" name="Group 19"/>
          <p:cNvGrpSpPr>
            <a:grpSpLocks/>
          </p:cNvGrpSpPr>
          <p:nvPr/>
        </p:nvGrpSpPr>
        <p:grpSpPr bwMode="auto">
          <a:xfrm>
            <a:off x="5389563" y="1231066"/>
            <a:ext cx="2611437" cy="652463"/>
            <a:chOff x="3743" y="907"/>
            <a:chExt cx="1813" cy="453"/>
          </a:xfrm>
        </p:grpSpPr>
        <p:sp>
          <p:nvSpPr>
            <p:cNvPr id="21" name="Freeform 20"/>
            <p:cNvSpPr>
              <a:spLocks noChangeArrowheads="1"/>
            </p:cNvSpPr>
            <p:nvPr/>
          </p:nvSpPr>
          <p:spPr bwMode="auto">
            <a:xfrm>
              <a:off x="3743" y="907"/>
              <a:ext cx="1814" cy="454"/>
            </a:xfrm>
            <a:custGeom>
              <a:avLst/>
              <a:gdLst>
                <a:gd name="T0" fmla="*/ 0 w 7998"/>
                <a:gd name="T1" fmla="*/ 0 h 2003"/>
                <a:gd name="T2" fmla="*/ 0 w 7998"/>
                <a:gd name="T3" fmla="*/ 0 h 2003"/>
                <a:gd name="T4" fmla="*/ 0 w 7998"/>
                <a:gd name="T5" fmla="*/ 0 h 2003"/>
                <a:gd name="T6" fmla="*/ 0 w 7998"/>
                <a:gd name="T7" fmla="*/ 0 h 2003"/>
                <a:gd name="T8" fmla="*/ 0 w 7998"/>
                <a:gd name="T9" fmla="*/ 0 h 2003"/>
                <a:gd name="T10" fmla="*/ 0 w 7998"/>
                <a:gd name="T11" fmla="*/ 0 h 2003"/>
                <a:gd name="T12" fmla="*/ 0 w 7998"/>
                <a:gd name="T13" fmla="*/ 0 h 2003"/>
                <a:gd name="T14" fmla="*/ 0 w 7998"/>
                <a:gd name="T15" fmla="*/ 0 h 2003"/>
                <a:gd name="T16" fmla="*/ 0 w 7998"/>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98"/>
                <a:gd name="T28" fmla="*/ 0 h 2003"/>
                <a:gd name="T29" fmla="*/ 7998 w 7998"/>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98" h="2003">
                  <a:moveTo>
                    <a:pt x="792" y="3"/>
                  </a:moveTo>
                  <a:cubicBezTo>
                    <a:pt x="792" y="3"/>
                    <a:pt x="5152" y="4"/>
                    <a:pt x="7982" y="5"/>
                  </a:cubicBezTo>
                  <a:cubicBezTo>
                    <a:pt x="7982" y="236"/>
                    <a:pt x="7995" y="1043"/>
                    <a:pt x="7995" y="1275"/>
                  </a:cubicBezTo>
                  <a:cubicBezTo>
                    <a:pt x="7978" y="1487"/>
                    <a:pt x="7997" y="1587"/>
                    <a:pt x="7848" y="1748"/>
                  </a:cubicBezTo>
                  <a:cubicBezTo>
                    <a:pt x="7632" y="1979"/>
                    <a:pt x="7422" y="1972"/>
                    <a:pt x="7160" y="2002"/>
                  </a:cubicBezTo>
                  <a:cubicBezTo>
                    <a:pt x="6888" y="1995"/>
                    <a:pt x="38" y="1991"/>
                    <a:pt x="46" y="1991"/>
                  </a:cubicBezTo>
                  <a:cubicBezTo>
                    <a:pt x="55" y="1955"/>
                    <a:pt x="35" y="643"/>
                    <a:pt x="35" y="594"/>
                  </a:cubicBezTo>
                  <a:cubicBezTo>
                    <a:pt x="38" y="544"/>
                    <a:pt x="0" y="380"/>
                    <a:pt x="214" y="174"/>
                  </a:cubicBezTo>
                  <a:cubicBezTo>
                    <a:pt x="425" y="0"/>
                    <a:pt x="583" y="0"/>
                    <a:pt x="792"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 name="Text Box 21"/>
            <p:cNvSpPr txBox="1">
              <a:spLocks noChangeArrowheads="1"/>
            </p:cNvSpPr>
            <p:nvPr/>
          </p:nvSpPr>
          <p:spPr bwMode="auto">
            <a:xfrm>
              <a:off x="3743" y="907"/>
              <a:ext cx="181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8112" rIns="99000" bIns="54000" anchor="ctr" anchorCtr="1"/>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1500">
                  <a:solidFill>
                    <a:srgbClr val="FFFFFF"/>
                  </a:solidFill>
                </a:rPr>
                <a:t>如果你需要修改列表项，使用迭代器</a:t>
              </a:r>
              <a:endParaRPr lang="en-US" altLang="zh-CN" sz="1500">
                <a:solidFill>
                  <a:srgbClr val="FFFFFF"/>
                </a:solidFill>
              </a:endParaRPr>
            </a:p>
          </p:txBody>
        </p:sp>
      </p:grpSp>
      <p:sp>
        <p:nvSpPr>
          <p:cNvPr id="23" name="Freeform 22"/>
          <p:cNvSpPr>
            <a:spLocks noChangeArrowheads="1"/>
          </p:cNvSpPr>
          <p:nvPr/>
        </p:nvSpPr>
        <p:spPr bwMode="auto">
          <a:xfrm>
            <a:off x="4083050" y="1721604"/>
            <a:ext cx="1631950" cy="488950"/>
          </a:xfrm>
          <a:custGeom>
            <a:avLst/>
            <a:gdLst>
              <a:gd name="T0" fmla="*/ 2147483647 w 5001"/>
              <a:gd name="T1" fmla="*/ 0 h 1501"/>
              <a:gd name="T2" fmla="*/ 0 w 5001"/>
              <a:gd name="T3" fmla="*/ 2147483647 h 1501"/>
              <a:gd name="T4" fmla="*/ 2147483647 w 5001"/>
              <a:gd name="T5" fmla="*/ 2147483647 h 1501"/>
              <a:gd name="T6" fmla="*/ 2147483647 w 5001"/>
              <a:gd name="T7" fmla="*/ 0 h 1501"/>
              <a:gd name="T8" fmla="*/ 0 60000 65536"/>
              <a:gd name="T9" fmla="*/ 0 60000 65536"/>
              <a:gd name="T10" fmla="*/ 0 60000 65536"/>
              <a:gd name="T11" fmla="*/ 0 60000 65536"/>
              <a:gd name="T12" fmla="*/ 0 w 5001"/>
              <a:gd name="T13" fmla="*/ 0 h 1501"/>
              <a:gd name="T14" fmla="*/ 5001 w 5001"/>
              <a:gd name="T15" fmla="*/ 1501 h 1501"/>
            </a:gdLst>
            <a:ahLst/>
            <a:cxnLst>
              <a:cxn ang="T8">
                <a:pos x="T0" y="T1"/>
              </a:cxn>
              <a:cxn ang="T9">
                <a:pos x="T2" y="T3"/>
              </a:cxn>
              <a:cxn ang="T10">
                <a:pos x="T4" y="T5"/>
              </a:cxn>
              <a:cxn ang="T11">
                <a:pos x="T6" y="T7"/>
              </a:cxn>
            </a:cxnLst>
            <a:rect l="T12" t="T13" r="T14" b="T15"/>
            <a:pathLst>
              <a:path w="5001" h="1501">
                <a:moveTo>
                  <a:pt x="4000" y="0"/>
                </a:moveTo>
                <a:lnTo>
                  <a:pt x="0" y="1500"/>
                </a:lnTo>
                <a:lnTo>
                  <a:pt x="5000" y="500"/>
                </a:lnTo>
                <a:lnTo>
                  <a:pt x="40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24" name="Group 23"/>
          <p:cNvGrpSpPr>
            <a:grpSpLocks/>
          </p:cNvGrpSpPr>
          <p:nvPr/>
        </p:nvGrpSpPr>
        <p:grpSpPr bwMode="auto">
          <a:xfrm>
            <a:off x="6029325" y="2535991"/>
            <a:ext cx="2936875" cy="820738"/>
            <a:chOff x="4187" y="1813"/>
            <a:chExt cx="2040" cy="570"/>
          </a:xfrm>
        </p:grpSpPr>
        <p:sp>
          <p:nvSpPr>
            <p:cNvPr id="25" name="Freeform 24"/>
            <p:cNvSpPr>
              <a:spLocks noChangeArrowheads="1"/>
            </p:cNvSpPr>
            <p:nvPr/>
          </p:nvSpPr>
          <p:spPr bwMode="auto">
            <a:xfrm>
              <a:off x="4187" y="1813"/>
              <a:ext cx="2041" cy="571"/>
            </a:xfrm>
            <a:custGeom>
              <a:avLst/>
              <a:gdLst>
                <a:gd name="T0" fmla="*/ 0 w 9002"/>
                <a:gd name="T1" fmla="*/ 0 h 2520"/>
                <a:gd name="T2" fmla="*/ 0 w 9002"/>
                <a:gd name="T3" fmla="*/ 0 h 2520"/>
                <a:gd name="T4" fmla="*/ 0 w 9002"/>
                <a:gd name="T5" fmla="*/ 0 h 2520"/>
                <a:gd name="T6" fmla="*/ 0 w 9002"/>
                <a:gd name="T7" fmla="*/ 0 h 2520"/>
                <a:gd name="T8" fmla="*/ 0 w 9002"/>
                <a:gd name="T9" fmla="*/ 0 h 2520"/>
                <a:gd name="T10" fmla="*/ 0 w 9002"/>
                <a:gd name="T11" fmla="*/ 0 h 2520"/>
                <a:gd name="T12" fmla="*/ 0 w 9002"/>
                <a:gd name="T13" fmla="*/ 0 h 2520"/>
                <a:gd name="T14" fmla="*/ 0 w 9002"/>
                <a:gd name="T15" fmla="*/ 0 h 2520"/>
                <a:gd name="T16" fmla="*/ 0 w 9002"/>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02"/>
                <a:gd name="T28" fmla="*/ 0 h 2520"/>
                <a:gd name="T29" fmla="*/ 9002 w 9002"/>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02" h="2520">
                  <a:moveTo>
                    <a:pt x="892" y="4"/>
                  </a:moveTo>
                  <a:cubicBezTo>
                    <a:pt x="892" y="4"/>
                    <a:pt x="5798" y="5"/>
                    <a:pt x="8984" y="7"/>
                  </a:cubicBezTo>
                  <a:cubicBezTo>
                    <a:pt x="8984" y="298"/>
                    <a:pt x="8999" y="1313"/>
                    <a:pt x="8999" y="1605"/>
                  </a:cubicBezTo>
                  <a:cubicBezTo>
                    <a:pt x="8980" y="1871"/>
                    <a:pt x="9001" y="1997"/>
                    <a:pt x="8834" y="2199"/>
                  </a:cubicBezTo>
                  <a:cubicBezTo>
                    <a:pt x="8590" y="2490"/>
                    <a:pt x="8354" y="2481"/>
                    <a:pt x="8060" y="2519"/>
                  </a:cubicBezTo>
                  <a:cubicBezTo>
                    <a:pt x="7752" y="2510"/>
                    <a:pt x="42" y="2505"/>
                    <a:pt x="52" y="2505"/>
                  </a:cubicBezTo>
                  <a:cubicBezTo>
                    <a:pt x="61" y="2460"/>
                    <a:pt x="39" y="809"/>
                    <a:pt x="39" y="748"/>
                  </a:cubicBezTo>
                  <a:cubicBezTo>
                    <a:pt x="42" y="685"/>
                    <a:pt x="0" y="479"/>
                    <a:pt x="240" y="219"/>
                  </a:cubicBezTo>
                  <a:cubicBezTo>
                    <a:pt x="479" y="0"/>
                    <a:pt x="655" y="0"/>
                    <a:pt x="892"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6" name="Text Box 25"/>
            <p:cNvSpPr txBox="1">
              <a:spLocks noChangeArrowheads="1"/>
            </p:cNvSpPr>
            <p:nvPr/>
          </p:nvSpPr>
          <p:spPr bwMode="auto">
            <a:xfrm>
              <a:off x="4187" y="1813"/>
              <a:ext cx="2041"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8112" rIns="99000" bIns="54000" anchor="ctr" anchorCtr="1"/>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sz="1500">
                  <a:solidFill>
                    <a:schemeClr val="bg1"/>
                  </a:solidFill>
                </a:rPr>
                <a:t>STL</a:t>
              </a:r>
              <a:r>
                <a:rPr lang="zh-CN" altLang="en-US" sz="1500">
                  <a:solidFill>
                    <a:schemeClr val="bg1"/>
                  </a:solidFill>
                </a:rPr>
                <a:t>和</a:t>
              </a:r>
              <a:r>
                <a:rPr lang="en-US" altLang="zh-CN" sz="1500">
                  <a:solidFill>
                    <a:schemeClr val="bg1"/>
                  </a:solidFill>
                </a:rPr>
                <a:t>Qt</a:t>
              </a:r>
              <a:r>
                <a:rPr lang="zh-CN" altLang="en-US" sz="1500">
                  <a:solidFill>
                    <a:schemeClr val="bg1"/>
                  </a:solidFill>
                </a:rPr>
                <a:t>两者的命名可以使用。</a:t>
              </a:r>
              <a:r>
                <a:rPr lang="en-US" altLang="zh-CN" sz="1500">
                  <a:solidFill>
                    <a:schemeClr val="bg1"/>
                  </a:solidFill>
                </a:rPr>
                <a:t>Iterator|iterator</a:t>
              </a:r>
              <a:r>
                <a:rPr lang="zh-CN" altLang="en-US" sz="1500">
                  <a:solidFill>
                    <a:schemeClr val="bg1"/>
                  </a:solidFill>
                </a:rPr>
                <a:t>和</a:t>
              </a:r>
              <a:r>
                <a:rPr lang="en-US" altLang="zh-CN" sz="1500">
                  <a:solidFill>
                    <a:schemeClr val="bg1"/>
                  </a:solidFill>
                </a:rPr>
                <a:t>ConstIterator | const_iterator</a:t>
              </a:r>
              <a:endParaRPr lang="en-US" altLang="zh-CN" sz="1300">
                <a:solidFill>
                  <a:schemeClr val="bg1"/>
                </a:solidFill>
                <a:latin typeface="DejaVu Sans Mono" pitchFamily="49" charset="0"/>
              </a:endParaRPr>
            </a:p>
          </p:txBody>
        </p:sp>
      </p:grpSp>
    </p:spTree>
    <p:extLst>
      <p:ext uri="{BB962C8B-B14F-4D97-AF65-F5344CB8AC3E}">
        <p14:creationId xmlns:p14="http://schemas.microsoft.com/office/powerpoint/2010/main" val="132643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懒惰式的迭代</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3200" dirty="0">
                <a:ea typeface="SimSun" panose="02010600030101010101" pitchFamily="2" charset="-122"/>
              </a:rPr>
              <a:t>遍历整个集合，使用</a:t>
            </a:r>
            <a:r>
              <a:rPr lang="en-US" altLang="zh-CN" sz="3200" dirty="0" err="1">
                <a:ea typeface="SimSun" panose="02010600030101010101" pitchFamily="2" charset="-122"/>
              </a:rPr>
              <a:t>foreach</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3200" dirty="0">
              <a:ea typeface="SimSun" panose="02010600030101010101" pitchFamily="2" charset="-122"/>
            </a:endParaRPr>
          </a:p>
          <a:p>
            <a:pPr marL="96837" indent="0">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警告！当按值返回时要确保复制列表</a:t>
            </a:r>
            <a:endParaRPr lang="en-US" altLang="zh-CN" i="1"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306513" y="2006852"/>
            <a:ext cx="325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QStringList texts;</a:t>
            </a:r>
          </a:p>
          <a:p>
            <a:pPr eaLnBrk="1" hangingPunct="1">
              <a:lnSpc>
                <a:spcPct val="98000"/>
              </a:lnSpc>
            </a:pPr>
            <a:r>
              <a:rPr lang="en-US" altLang="zh-CN" sz="1500">
                <a:solidFill>
                  <a:srgbClr val="000000"/>
                </a:solidFill>
                <a:latin typeface="DejaVu Sans Mono" pitchFamily="49" charset="0"/>
              </a:rPr>
              <a:t>foreach(QString text, texts)</a:t>
            </a:r>
          </a:p>
          <a:p>
            <a:pPr eaLnBrk="1" hangingPunct="1">
              <a:lnSpc>
                <a:spcPct val="98000"/>
              </a:lnSpc>
            </a:pPr>
            <a:r>
              <a:rPr lang="en-US" altLang="zh-CN" sz="1500">
                <a:solidFill>
                  <a:srgbClr val="000000"/>
                </a:solidFill>
                <a:latin typeface="DejaVu Sans Mono" pitchFamily="49" charset="0"/>
              </a:rPr>
              <a:t>    doSomething(text);</a:t>
            </a:r>
          </a:p>
        </p:txBody>
      </p:sp>
      <p:sp>
        <p:nvSpPr>
          <p:cNvPr id="5" name="Text Box 4"/>
          <p:cNvSpPr txBox="1">
            <a:spLocks noChangeArrowheads="1"/>
          </p:cNvSpPr>
          <p:nvPr/>
        </p:nvSpPr>
        <p:spPr bwMode="auto">
          <a:xfrm>
            <a:off x="4740275" y="3862726"/>
            <a:ext cx="4035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QStringList texts;</a:t>
            </a:r>
          </a:p>
          <a:p>
            <a:pPr eaLnBrk="1" hangingPunct="1">
              <a:lnSpc>
                <a:spcPct val="98000"/>
              </a:lnSpc>
            </a:pPr>
            <a:r>
              <a:rPr lang="en-US" altLang="zh-CN" sz="1500">
                <a:solidFill>
                  <a:srgbClr val="000000"/>
                </a:solidFill>
                <a:latin typeface="DejaVu Sans Mono" pitchFamily="49" charset="0"/>
              </a:rPr>
              <a:t>foreach(</a:t>
            </a:r>
            <a:r>
              <a:rPr lang="en-US" altLang="zh-CN" sz="1500" b="1">
                <a:solidFill>
                  <a:srgbClr val="000000"/>
                </a:solidFill>
                <a:latin typeface="DejaVu Sans Mono" pitchFamily="49" charset="0"/>
              </a:rPr>
              <a:t>const</a:t>
            </a:r>
            <a:r>
              <a:rPr lang="en-US" altLang="zh-CN" sz="1500">
                <a:solidFill>
                  <a:srgbClr val="000000"/>
                </a:solidFill>
                <a:latin typeface="DejaVu Sans Mono" pitchFamily="49" charset="0"/>
              </a:rPr>
              <a:t> QString </a:t>
            </a:r>
            <a:r>
              <a:rPr lang="en-US" altLang="zh-CN" sz="1500" b="1">
                <a:solidFill>
                  <a:srgbClr val="000000"/>
                </a:solidFill>
                <a:latin typeface="DejaVu Sans Mono" pitchFamily="49" charset="0"/>
              </a:rPr>
              <a:t>&amp;</a:t>
            </a:r>
            <a:r>
              <a:rPr lang="en-US" altLang="zh-CN" sz="1500">
                <a:solidFill>
                  <a:srgbClr val="000000"/>
                </a:solidFill>
                <a:latin typeface="DejaVu Sans Mono" pitchFamily="49" charset="0"/>
              </a:rPr>
              <a:t>text, texts)</a:t>
            </a:r>
          </a:p>
          <a:p>
            <a:pPr eaLnBrk="1" hangingPunct="1">
              <a:lnSpc>
                <a:spcPct val="98000"/>
              </a:lnSpc>
            </a:pPr>
            <a:r>
              <a:rPr lang="en-US" altLang="zh-CN" sz="1500">
                <a:solidFill>
                  <a:srgbClr val="000000"/>
                </a:solidFill>
                <a:latin typeface="DejaVu Sans Mono" pitchFamily="49" charset="0"/>
              </a:rPr>
              <a:t>    doSomething(text);</a:t>
            </a:r>
          </a:p>
        </p:txBody>
      </p:sp>
      <p:sp>
        <p:nvSpPr>
          <p:cNvPr id="6" name="Text Box 5"/>
          <p:cNvSpPr txBox="1">
            <a:spLocks noChangeArrowheads="1"/>
          </p:cNvSpPr>
          <p:nvPr/>
        </p:nvSpPr>
        <p:spPr bwMode="auto">
          <a:xfrm>
            <a:off x="1306513" y="4981913"/>
            <a:ext cx="49180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const QList&lt;int&gt; sizes = splitter-&gt;sizes();</a:t>
            </a:r>
          </a:p>
          <a:p>
            <a:pPr eaLnBrk="1" hangingPunct="1">
              <a:lnSpc>
                <a:spcPct val="98000"/>
              </a:lnSpc>
            </a:pPr>
            <a:r>
              <a:rPr lang="en-US" altLang="zh-CN" sz="1500">
                <a:solidFill>
                  <a:srgbClr val="000000"/>
                </a:solidFill>
                <a:latin typeface="DejaVu Sans Mono" pitchFamily="49" charset="0"/>
              </a:rPr>
              <a:t>QList&lt;int&gt;::const_iterator i;</a:t>
            </a:r>
          </a:p>
          <a:p>
            <a:pPr eaLnBrk="1" hangingPunct="1">
              <a:lnSpc>
                <a:spcPct val="98000"/>
              </a:lnSpc>
            </a:pPr>
            <a:r>
              <a:rPr lang="en-US" altLang="zh-CN" sz="1500">
                <a:solidFill>
                  <a:srgbClr val="000000"/>
                </a:solidFill>
                <a:latin typeface="DejaVu Sans Mono" pitchFamily="49" charset="0"/>
              </a:rPr>
              <a:t>for(i=sizes.begin(); i!=sizes.end(); ++i)</a:t>
            </a:r>
          </a:p>
          <a:p>
            <a:pPr eaLnBrk="1" hangingPunct="1">
              <a:lnSpc>
                <a:spcPct val="98000"/>
              </a:lnSpc>
            </a:pPr>
            <a:r>
              <a:rPr lang="en-US" altLang="zh-CN" sz="1500">
                <a:solidFill>
                  <a:srgbClr val="000000"/>
                </a:solidFill>
                <a:latin typeface="DejaVu Sans Mono" pitchFamily="49" charset="0"/>
              </a:rPr>
              <a:t>     processSize(*i);</a:t>
            </a:r>
          </a:p>
        </p:txBody>
      </p:sp>
      <p:sp>
        <p:nvSpPr>
          <p:cNvPr id="7" name="Freeform 6"/>
          <p:cNvSpPr>
            <a:spLocks noChangeArrowheads="1"/>
          </p:cNvSpPr>
          <p:nvPr/>
        </p:nvSpPr>
        <p:spPr bwMode="auto">
          <a:xfrm>
            <a:off x="1231900" y="4905713"/>
            <a:ext cx="5072063" cy="1138238"/>
          </a:xfrm>
          <a:custGeom>
            <a:avLst/>
            <a:gdLst>
              <a:gd name="T0" fmla="*/ 2147483647 w 15535"/>
              <a:gd name="T1" fmla="*/ 2147483647 h 3490"/>
              <a:gd name="T2" fmla="*/ 2147483647 w 15535"/>
              <a:gd name="T3" fmla="*/ 2147483647 h 3490"/>
              <a:gd name="T4" fmla="*/ 2147483647 w 15535"/>
              <a:gd name="T5" fmla="*/ 2147483647 h 3490"/>
              <a:gd name="T6" fmla="*/ 2147483647 w 15535"/>
              <a:gd name="T7" fmla="*/ 2147483647 h 3490"/>
              <a:gd name="T8" fmla="*/ 2147483647 w 15535"/>
              <a:gd name="T9" fmla="*/ 2147483647 h 3490"/>
              <a:gd name="T10" fmla="*/ 2147483647 w 15535"/>
              <a:gd name="T11" fmla="*/ 2147483647 h 3490"/>
              <a:gd name="T12" fmla="*/ 2147483647 w 15535"/>
              <a:gd name="T13" fmla="*/ 2147483647 h 3490"/>
              <a:gd name="T14" fmla="*/ 2147483647 w 15535"/>
              <a:gd name="T15" fmla="*/ 2147483647 h 3490"/>
              <a:gd name="T16" fmla="*/ 2147483647 w 15535"/>
              <a:gd name="T17" fmla="*/ 2147483647 h 3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535"/>
              <a:gd name="T28" fmla="*/ 0 h 3490"/>
              <a:gd name="T29" fmla="*/ 15535 w 15535"/>
              <a:gd name="T30" fmla="*/ 3490 h 3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535" h="3490">
                <a:moveTo>
                  <a:pt x="792" y="4"/>
                </a:moveTo>
                <a:cubicBezTo>
                  <a:pt x="792" y="4"/>
                  <a:pt x="12700" y="5"/>
                  <a:pt x="15531" y="7"/>
                </a:cubicBezTo>
                <a:cubicBezTo>
                  <a:pt x="15531" y="262"/>
                  <a:pt x="15531" y="2433"/>
                  <a:pt x="15531" y="2689"/>
                </a:cubicBezTo>
                <a:cubicBezTo>
                  <a:pt x="15514" y="2921"/>
                  <a:pt x="15534" y="3032"/>
                  <a:pt x="15385" y="3208"/>
                </a:cubicBezTo>
                <a:cubicBezTo>
                  <a:pt x="15168" y="3463"/>
                  <a:pt x="14958" y="3455"/>
                  <a:pt x="14697" y="3489"/>
                </a:cubicBezTo>
                <a:cubicBezTo>
                  <a:pt x="14423" y="3480"/>
                  <a:pt x="4920" y="3479"/>
                  <a:pt x="32" y="3476"/>
                </a:cubicBezTo>
                <a:cubicBezTo>
                  <a:pt x="29" y="2963"/>
                  <a:pt x="34" y="708"/>
                  <a:pt x="34" y="654"/>
                </a:cubicBezTo>
                <a:cubicBezTo>
                  <a:pt x="38" y="599"/>
                  <a:pt x="0" y="419"/>
                  <a:pt x="214" y="192"/>
                </a:cubicBezTo>
                <a:cubicBezTo>
                  <a:pt x="425" y="0"/>
                  <a:pt x="582" y="0"/>
                  <a:pt x="792"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8" name="Freeform 7"/>
          <p:cNvSpPr>
            <a:spLocks noChangeArrowheads="1"/>
          </p:cNvSpPr>
          <p:nvPr/>
        </p:nvSpPr>
        <p:spPr bwMode="auto">
          <a:xfrm>
            <a:off x="1266825" y="1948114"/>
            <a:ext cx="3306763" cy="812800"/>
          </a:xfrm>
          <a:custGeom>
            <a:avLst/>
            <a:gdLst>
              <a:gd name="T0" fmla="*/ 2147483647 w 10123"/>
              <a:gd name="T1" fmla="*/ 2147483647 h 2489"/>
              <a:gd name="T2" fmla="*/ 2147483647 w 10123"/>
              <a:gd name="T3" fmla="*/ 2147483647 h 2489"/>
              <a:gd name="T4" fmla="*/ 2147483647 w 10123"/>
              <a:gd name="T5" fmla="*/ 2147483647 h 2489"/>
              <a:gd name="T6" fmla="*/ 2147483647 w 10123"/>
              <a:gd name="T7" fmla="*/ 2147483647 h 2489"/>
              <a:gd name="T8" fmla="*/ 2147483647 w 10123"/>
              <a:gd name="T9" fmla="*/ 2147483647 h 2489"/>
              <a:gd name="T10" fmla="*/ 2147483647 w 10123"/>
              <a:gd name="T11" fmla="*/ 2147483647 h 2489"/>
              <a:gd name="T12" fmla="*/ 2147483647 w 10123"/>
              <a:gd name="T13" fmla="*/ 2147483647 h 2489"/>
              <a:gd name="T14" fmla="*/ 2147483647 w 10123"/>
              <a:gd name="T15" fmla="*/ 2147483647 h 2489"/>
              <a:gd name="T16" fmla="*/ 2147483647 w 10123"/>
              <a:gd name="T17" fmla="*/ 2147483647 h 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23"/>
              <a:gd name="T28" fmla="*/ 0 h 2489"/>
              <a:gd name="T29" fmla="*/ 10123 w 10123"/>
              <a:gd name="T30" fmla="*/ 2489 h 24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23" h="2489">
                <a:moveTo>
                  <a:pt x="516" y="3"/>
                </a:moveTo>
                <a:cubicBezTo>
                  <a:pt x="516" y="3"/>
                  <a:pt x="8275" y="3"/>
                  <a:pt x="10120" y="5"/>
                </a:cubicBezTo>
                <a:cubicBezTo>
                  <a:pt x="10120" y="187"/>
                  <a:pt x="10120" y="1735"/>
                  <a:pt x="10120" y="1917"/>
                </a:cubicBezTo>
                <a:cubicBezTo>
                  <a:pt x="10109" y="2083"/>
                  <a:pt x="10122" y="2162"/>
                  <a:pt x="10025" y="2288"/>
                </a:cubicBezTo>
                <a:cubicBezTo>
                  <a:pt x="9884" y="2469"/>
                  <a:pt x="9747" y="2464"/>
                  <a:pt x="9576" y="2488"/>
                </a:cubicBezTo>
                <a:cubicBezTo>
                  <a:pt x="9398" y="2482"/>
                  <a:pt x="3206" y="2481"/>
                  <a:pt x="21" y="2479"/>
                </a:cubicBezTo>
                <a:cubicBezTo>
                  <a:pt x="18" y="2113"/>
                  <a:pt x="22" y="505"/>
                  <a:pt x="22" y="466"/>
                </a:cubicBezTo>
                <a:cubicBezTo>
                  <a:pt x="24" y="427"/>
                  <a:pt x="0" y="299"/>
                  <a:pt x="139" y="137"/>
                </a:cubicBezTo>
                <a:cubicBezTo>
                  <a:pt x="277" y="0"/>
                  <a:pt x="379" y="0"/>
                  <a:pt x="516"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9" name="Freeform 8"/>
          <p:cNvSpPr>
            <a:spLocks noChangeArrowheads="1"/>
          </p:cNvSpPr>
          <p:nvPr/>
        </p:nvSpPr>
        <p:spPr bwMode="auto">
          <a:xfrm>
            <a:off x="4705350" y="3799226"/>
            <a:ext cx="4078288" cy="817562"/>
          </a:xfrm>
          <a:custGeom>
            <a:avLst/>
            <a:gdLst>
              <a:gd name="T0" fmla="*/ 2147483647 w 12490"/>
              <a:gd name="T1" fmla="*/ 2147483647 h 2503"/>
              <a:gd name="T2" fmla="*/ 2147483647 w 12490"/>
              <a:gd name="T3" fmla="*/ 2147483647 h 2503"/>
              <a:gd name="T4" fmla="*/ 2147483647 w 12490"/>
              <a:gd name="T5" fmla="*/ 2147483647 h 2503"/>
              <a:gd name="T6" fmla="*/ 2147483647 w 12490"/>
              <a:gd name="T7" fmla="*/ 2147483647 h 2503"/>
              <a:gd name="T8" fmla="*/ 2147483647 w 12490"/>
              <a:gd name="T9" fmla="*/ 2147483647 h 2503"/>
              <a:gd name="T10" fmla="*/ 2147483647 w 12490"/>
              <a:gd name="T11" fmla="*/ 2147483647 h 2503"/>
              <a:gd name="T12" fmla="*/ 2147483647 w 12490"/>
              <a:gd name="T13" fmla="*/ 2147483647 h 2503"/>
              <a:gd name="T14" fmla="*/ 2147483647 w 12490"/>
              <a:gd name="T15" fmla="*/ 2147483647 h 2503"/>
              <a:gd name="T16" fmla="*/ 2147483647 w 12490"/>
              <a:gd name="T17" fmla="*/ 2147483647 h 2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90"/>
              <a:gd name="T28" fmla="*/ 0 h 2503"/>
              <a:gd name="T29" fmla="*/ 12490 w 12490"/>
              <a:gd name="T30" fmla="*/ 2503 h 2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90" h="2503">
                <a:moveTo>
                  <a:pt x="637" y="3"/>
                </a:moveTo>
                <a:cubicBezTo>
                  <a:pt x="637" y="3"/>
                  <a:pt x="10211" y="3"/>
                  <a:pt x="12487" y="5"/>
                </a:cubicBezTo>
                <a:cubicBezTo>
                  <a:pt x="12487" y="188"/>
                  <a:pt x="12487" y="1745"/>
                  <a:pt x="12487" y="1928"/>
                </a:cubicBezTo>
                <a:cubicBezTo>
                  <a:pt x="12474" y="2095"/>
                  <a:pt x="12489" y="2174"/>
                  <a:pt x="12369" y="2301"/>
                </a:cubicBezTo>
                <a:cubicBezTo>
                  <a:pt x="12195" y="2483"/>
                  <a:pt x="12027" y="2477"/>
                  <a:pt x="11816" y="2502"/>
                </a:cubicBezTo>
                <a:cubicBezTo>
                  <a:pt x="11596" y="2496"/>
                  <a:pt x="3956" y="2495"/>
                  <a:pt x="26" y="2493"/>
                </a:cubicBezTo>
                <a:cubicBezTo>
                  <a:pt x="23" y="2125"/>
                  <a:pt x="27" y="507"/>
                  <a:pt x="27" y="469"/>
                </a:cubicBezTo>
                <a:cubicBezTo>
                  <a:pt x="30" y="430"/>
                  <a:pt x="0" y="301"/>
                  <a:pt x="172" y="137"/>
                </a:cubicBezTo>
                <a:cubicBezTo>
                  <a:pt x="342" y="0"/>
                  <a:pt x="468" y="0"/>
                  <a:pt x="637"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10" name="Group 9"/>
          <p:cNvGrpSpPr>
            <a:grpSpLocks/>
          </p:cNvGrpSpPr>
          <p:nvPr/>
        </p:nvGrpSpPr>
        <p:grpSpPr bwMode="auto">
          <a:xfrm>
            <a:off x="6521450" y="5093038"/>
            <a:ext cx="2295525" cy="657225"/>
            <a:chOff x="4529" y="3511"/>
            <a:chExt cx="1594" cy="457"/>
          </a:xfrm>
        </p:grpSpPr>
        <p:sp>
          <p:nvSpPr>
            <p:cNvPr id="11" name="Freeform 10"/>
            <p:cNvSpPr>
              <a:spLocks noChangeArrowheads="1"/>
            </p:cNvSpPr>
            <p:nvPr/>
          </p:nvSpPr>
          <p:spPr bwMode="auto">
            <a:xfrm>
              <a:off x="4529" y="3511"/>
              <a:ext cx="1595" cy="458"/>
            </a:xfrm>
            <a:custGeom>
              <a:avLst/>
              <a:gdLst>
                <a:gd name="T0" fmla="*/ 0 w 7033"/>
                <a:gd name="T1" fmla="*/ 0 h 2019"/>
                <a:gd name="T2" fmla="*/ 0 w 7033"/>
                <a:gd name="T3" fmla="*/ 0 h 2019"/>
                <a:gd name="T4" fmla="*/ 0 w 7033"/>
                <a:gd name="T5" fmla="*/ 0 h 2019"/>
                <a:gd name="T6" fmla="*/ 0 w 7033"/>
                <a:gd name="T7" fmla="*/ 0 h 2019"/>
                <a:gd name="T8" fmla="*/ 0 w 7033"/>
                <a:gd name="T9" fmla="*/ 0 h 2019"/>
                <a:gd name="T10" fmla="*/ 0 w 7033"/>
                <a:gd name="T11" fmla="*/ 0 h 2019"/>
                <a:gd name="T12" fmla="*/ 0 w 7033"/>
                <a:gd name="T13" fmla="*/ 0 h 2019"/>
                <a:gd name="T14" fmla="*/ 0 w 7033"/>
                <a:gd name="T15" fmla="*/ 0 h 2019"/>
                <a:gd name="T16" fmla="*/ 0 w 7033"/>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33"/>
                <a:gd name="T28" fmla="*/ 0 h 2019"/>
                <a:gd name="T29" fmla="*/ 7033 w 7033"/>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33" h="2019">
                  <a:moveTo>
                    <a:pt x="697" y="3"/>
                  </a:moveTo>
                  <a:cubicBezTo>
                    <a:pt x="697" y="3"/>
                    <a:pt x="4530" y="4"/>
                    <a:pt x="7018" y="5"/>
                  </a:cubicBezTo>
                  <a:cubicBezTo>
                    <a:pt x="7018" y="238"/>
                    <a:pt x="7030" y="1052"/>
                    <a:pt x="7030" y="1286"/>
                  </a:cubicBezTo>
                  <a:cubicBezTo>
                    <a:pt x="7015" y="1499"/>
                    <a:pt x="7032" y="1600"/>
                    <a:pt x="6901" y="1762"/>
                  </a:cubicBezTo>
                  <a:cubicBezTo>
                    <a:pt x="6711" y="1995"/>
                    <a:pt x="6526" y="1987"/>
                    <a:pt x="6296" y="2018"/>
                  </a:cubicBezTo>
                  <a:cubicBezTo>
                    <a:pt x="6056" y="2011"/>
                    <a:pt x="33" y="2007"/>
                    <a:pt x="41" y="2007"/>
                  </a:cubicBezTo>
                  <a:cubicBezTo>
                    <a:pt x="48" y="1971"/>
                    <a:pt x="31" y="648"/>
                    <a:pt x="31" y="599"/>
                  </a:cubicBezTo>
                  <a:cubicBezTo>
                    <a:pt x="33" y="548"/>
                    <a:pt x="0" y="383"/>
                    <a:pt x="188" y="175"/>
                  </a:cubicBezTo>
                  <a:cubicBezTo>
                    <a:pt x="374" y="0"/>
                    <a:pt x="512" y="0"/>
                    <a:pt x="697"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Text Box 11"/>
            <p:cNvSpPr txBox="1">
              <a:spLocks noChangeArrowheads="1"/>
            </p:cNvSpPr>
            <p:nvPr/>
          </p:nvSpPr>
          <p:spPr bwMode="auto">
            <a:xfrm>
              <a:off x="4529" y="3511"/>
              <a:ext cx="159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8112" rIns="99000" bIns="54000" anchor="ctr" anchorCtr="1"/>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1500">
                  <a:solidFill>
                    <a:srgbClr val="FFFFFF"/>
                  </a:solidFill>
                </a:rPr>
                <a:t>由于隐性共享，复制代价低廉</a:t>
              </a:r>
              <a:endParaRPr lang="en-US" altLang="zh-CN" sz="1500">
                <a:solidFill>
                  <a:srgbClr val="FFFFFF"/>
                </a:solidFill>
              </a:endParaRPr>
            </a:p>
          </p:txBody>
        </p:sp>
      </p:grpSp>
      <p:grpSp>
        <p:nvGrpSpPr>
          <p:cNvPr id="13" name="Group 12"/>
          <p:cNvGrpSpPr>
            <a:grpSpLocks/>
          </p:cNvGrpSpPr>
          <p:nvPr/>
        </p:nvGrpSpPr>
        <p:grpSpPr bwMode="auto">
          <a:xfrm>
            <a:off x="4783138" y="1938589"/>
            <a:ext cx="3935412" cy="820738"/>
            <a:chOff x="3322" y="1583"/>
            <a:chExt cx="2733" cy="570"/>
          </a:xfrm>
        </p:grpSpPr>
        <p:sp>
          <p:nvSpPr>
            <p:cNvPr id="14" name="Freeform 13"/>
            <p:cNvSpPr>
              <a:spLocks noChangeArrowheads="1"/>
            </p:cNvSpPr>
            <p:nvPr/>
          </p:nvSpPr>
          <p:spPr bwMode="auto">
            <a:xfrm>
              <a:off x="3322" y="1583"/>
              <a:ext cx="2734" cy="571"/>
            </a:xfrm>
            <a:custGeom>
              <a:avLst/>
              <a:gdLst>
                <a:gd name="T0" fmla="*/ 0 w 12055"/>
                <a:gd name="T1" fmla="*/ 0 h 2520"/>
                <a:gd name="T2" fmla="*/ 0 w 12055"/>
                <a:gd name="T3" fmla="*/ 0 h 2520"/>
                <a:gd name="T4" fmla="*/ 0 w 12055"/>
                <a:gd name="T5" fmla="*/ 0 h 2520"/>
                <a:gd name="T6" fmla="*/ 0 w 12055"/>
                <a:gd name="T7" fmla="*/ 0 h 2520"/>
                <a:gd name="T8" fmla="*/ 0 w 12055"/>
                <a:gd name="T9" fmla="*/ 0 h 2520"/>
                <a:gd name="T10" fmla="*/ 0 w 12055"/>
                <a:gd name="T11" fmla="*/ 0 h 2520"/>
                <a:gd name="T12" fmla="*/ 0 w 12055"/>
                <a:gd name="T13" fmla="*/ 0 h 2520"/>
                <a:gd name="T14" fmla="*/ 0 w 12055"/>
                <a:gd name="T15" fmla="*/ 0 h 2520"/>
                <a:gd name="T16" fmla="*/ 0 w 12055"/>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55"/>
                <a:gd name="T28" fmla="*/ 0 h 2520"/>
                <a:gd name="T29" fmla="*/ 12055 w 12055"/>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55" h="2520">
                  <a:moveTo>
                    <a:pt x="1194" y="4"/>
                  </a:moveTo>
                  <a:cubicBezTo>
                    <a:pt x="1194" y="4"/>
                    <a:pt x="7765" y="5"/>
                    <a:pt x="12031" y="7"/>
                  </a:cubicBezTo>
                  <a:cubicBezTo>
                    <a:pt x="12031" y="298"/>
                    <a:pt x="12051" y="1313"/>
                    <a:pt x="12051" y="1605"/>
                  </a:cubicBezTo>
                  <a:cubicBezTo>
                    <a:pt x="12025" y="1871"/>
                    <a:pt x="12054" y="1997"/>
                    <a:pt x="11830" y="2199"/>
                  </a:cubicBezTo>
                  <a:cubicBezTo>
                    <a:pt x="11504" y="2490"/>
                    <a:pt x="11187" y="2481"/>
                    <a:pt x="10793" y="2519"/>
                  </a:cubicBezTo>
                  <a:cubicBezTo>
                    <a:pt x="10382" y="2510"/>
                    <a:pt x="57" y="2505"/>
                    <a:pt x="69" y="2505"/>
                  </a:cubicBezTo>
                  <a:cubicBezTo>
                    <a:pt x="82" y="2460"/>
                    <a:pt x="52" y="809"/>
                    <a:pt x="52" y="748"/>
                  </a:cubicBezTo>
                  <a:cubicBezTo>
                    <a:pt x="57" y="685"/>
                    <a:pt x="0" y="479"/>
                    <a:pt x="322" y="219"/>
                  </a:cubicBezTo>
                  <a:cubicBezTo>
                    <a:pt x="641" y="0"/>
                    <a:pt x="878" y="0"/>
                    <a:pt x="1194"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Text Box 14"/>
            <p:cNvSpPr txBox="1">
              <a:spLocks noChangeArrowheads="1"/>
            </p:cNvSpPr>
            <p:nvPr/>
          </p:nvSpPr>
          <p:spPr bwMode="auto">
            <a:xfrm>
              <a:off x="3322" y="1583"/>
              <a:ext cx="2734"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使用常量的引用有助于提高性能。不使用它，仍然无法让你改变列表的内容</a:t>
              </a:r>
              <a:endParaRPr lang="en-US" altLang="zh-CN">
                <a:solidFill>
                  <a:schemeClr val="bg1"/>
                </a:solidFill>
              </a:endParaRPr>
            </a:p>
          </p:txBody>
        </p:sp>
      </p:grpSp>
    </p:spTree>
    <p:extLst>
      <p:ext uri="{BB962C8B-B14F-4D97-AF65-F5344CB8AC3E}">
        <p14:creationId xmlns:p14="http://schemas.microsoft.com/office/powerpoint/2010/main" val="2937751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与</a:t>
            </a:r>
            <a:r>
              <a:rPr lang="en-US" altLang="zh-CN" dirty="0">
                <a:ea typeface="SimSun" panose="02010600030101010101" pitchFamily="2" charset="-122"/>
              </a:rPr>
              <a:t>STL</a:t>
            </a:r>
            <a:r>
              <a:rPr lang="zh-CN" altLang="en-US" dirty="0">
                <a:ea typeface="SimSun" panose="02010600030101010101" pitchFamily="2" charset="-122"/>
              </a:rPr>
              <a:t>的交互</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ea typeface="SimSun" panose="02010600030101010101" pitchFamily="2" charset="-122"/>
              </a:rPr>
              <a:t>QList</a:t>
            </a:r>
            <a:r>
              <a:rPr lang="en-US" altLang="zh-CN" dirty="0">
                <a:ea typeface="SimSun" panose="02010600030101010101" pitchFamily="2" charset="-122"/>
              </a:rPr>
              <a:t> </a:t>
            </a:r>
            <a:r>
              <a:rPr lang="zh-CN" altLang="en-US" dirty="0">
                <a:ea typeface="SimSun" panose="02010600030101010101" pitchFamily="2" charset="-122"/>
              </a:rPr>
              <a:t>能与相应的</a:t>
            </a:r>
            <a:r>
              <a:rPr lang="en-US" altLang="zh-CN" dirty="0" err="1">
                <a:ea typeface="SimSun" panose="02010600030101010101" pitchFamily="2" charset="-122"/>
              </a:rPr>
              <a:t>std</a:t>
            </a:r>
            <a:r>
              <a:rPr lang="en-US" altLang="zh-CN" dirty="0">
                <a:ea typeface="SimSun" panose="02010600030101010101" pitchFamily="2" charset="-122"/>
              </a:rPr>
              <a:t>::list</a:t>
            </a:r>
            <a:r>
              <a:rPr lang="zh-CN" altLang="en-US" dirty="0">
                <a:ea typeface="SimSun" panose="02010600030101010101" pitchFamily="2" charset="-122"/>
              </a:rPr>
              <a:t>相互转换</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与</a:t>
            </a:r>
            <a:r>
              <a:rPr lang="en-US" altLang="zh-CN" dirty="0">
                <a:ea typeface="SimSun" panose="02010600030101010101" pitchFamily="2" charset="-122"/>
              </a:rPr>
              <a:t>STL</a:t>
            </a:r>
            <a:r>
              <a:rPr lang="zh-CN" altLang="en-US" dirty="0">
                <a:ea typeface="SimSun" panose="02010600030101010101" pitchFamily="2" charset="-122"/>
              </a:rPr>
              <a:t>的相互转换意味着对列表内容进行深度复制 </a:t>
            </a:r>
            <a:r>
              <a:rPr lang="en-US" altLang="zh-CN" dirty="0">
                <a:ea typeface="SimSun" panose="02010600030101010101" pitchFamily="2" charset="-122"/>
              </a:rPr>
              <a:t>– </a:t>
            </a:r>
            <a:r>
              <a:rPr lang="zh-CN" altLang="en-US" dirty="0">
                <a:ea typeface="SimSun" panose="02010600030101010101" pitchFamily="2" charset="-122"/>
              </a:rPr>
              <a:t>不存在隐含共享</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279525" y="2060905"/>
            <a:ext cx="6357938"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QList&lt;int&gt; list;</a:t>
            </a:r>
          </a:p>
          <a:p>
            <a:pPr eaLnBrk="1" hangingPunct="1">
              <a:lnSpc>
                <a:spcPct val="98000"/>
              </a:lnSpc>
            </a:pPr>
            <a:r>
              <a:rPr lang="en-US" altLang="zh-CN" sz="1500">
                <a:solidFill>
                  <a:srgbClr val="000000"/>
                </a:solidFill>
                <a:latin typeface="DejaVu Sans Mono" pitchFamily="49" charset="0"/>
              </a:rPr>
              <a:t>list &lt;&lt; 0 &lt;&lt; 1 &lt;&lt; 1 &lt;&lt; 2 &lt;&lt; 3 &lt;&lt; 5 &lt;&lt; 8 &lt;&lt; 13;</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std::list&lt;int&gt; stlList = list.toStdList();</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QList&lt;int&gt; otherList = QList&lt;int&gt;::fromStdList(stlList);</a:t>
            </a:r>
          </a:p>
        </p:txBody>
      </p:sp>
      <p:sp>
        <p:nvSpPr>
          <p:cNvPr id="5" name="Freeform 5"/>
          <p:cNvSpPr>
            <a:spLocks noChangeArrowheads="1"/>
          </p:cNvSpPr>
          <p:nvPr/>
        </p:nvSpPr>
        <p:spPr bwMode="auto">
          <a:xfrm>
            <a:off x="1116013" y="1940255"/>
            <a:ext cx="6697662" cy="1635125"/>
          </a:xfrm>
          <a:custGeom>
            <a:avLst/>
            <a:gdLst>
              <a:gd name="T0" fmla="*/ 2147483647 w 20508"/>
              <a:gd name="T1" fmla="*/ 2147483647 h 5004"/>
              <a:gd name="T2" fmla="*/ 2147483647 w 20508"/>
              <a:gd name="T3" fmla="*/ 2147483647 h 5004"/>
              <a:gd name="T4" fmla="*/ 2147483647 w 20508"/>
              <a:gd name="T5" fmla="*/ 2147483647 h 5004"/>
              <a:gd name="T6" fmla="*/ 2147483647 w 20508"/>
              <a:gd name="T7" fmla="*/ 2147483647 h 5004"/>
              <a:gd name="T8" fmla="*/ 2147483647 w 20508"/>
              <a:gd name="T9" fmla="*/ 2147483647 h 5004"/>
              <a:gd name="T10" fmla="*/ 2147483647 w 20508"/>
              <a:gd name="T11" fmla="*/ 2147483647 h 5004"/>
              <a:gd name="T12" fmla="*/ 2147483647 w 20508"/>
              <a:gd name="T13" fmla="*/ 2147483647 h 5004"/>
              <a:gd name="T14" fmla="*/ 2147483647 w 20508"/>
              <a:gd name="T15" fmla="*/ 2147483647 h 5004"/>
              <a:gd name="T16" fmla="*/ 2147483647 w 20508"/>
              <a:gd name="T17" fmla="*/ 2147483647 h 50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508"/>
              <a:gd name="T28" fmla="*/ 0 h 5004"/>
              <a:gd name="T29" fmla="*/ 20508 w 20508"/>
              <a:gd name="T30" fmla="*/ 5004 h 50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508" h="5004">
                <a:moveTo>
                  <a:pt x="1045" y="5"/>
                </a:moveTo>
                <a:cubicBezTo>
                  <a:pt x="1045" y="5"/>
                  <a:pt x="16766" y="7"/>
                  <a:pt x="20503" y="10"/>
                </a:cubicBezTo>
                <a:cubicBezTo>
                  <a:pt x="20503" y="375"/>
                  <a:pt x="20503" y="3490"/>
                  <a:pt x="20503" y="3856"/>
                </a:cubicBezTo>
                <a:cubicBezTo>
                  <a:pt x="20481" y="4190"/>
                  <a:pt x="20507" y="4349"/>
                  <a:pt x="20310" y="4602"/>
                </a:cubicBezTo>
                <a:cubicBezTo>
                  <a:pt x="20024" y="4967"/>
                  <a:pt x="19747" y="4955"/>
                  <a:pt x="19402" y="5003"/>
                </a:cubicBezTo>
                <a:cubicBezTo>
                  <a:pt x="19041" y="4992"/>
                  <a:pt x="6495" y="4990"/>
                  <a:pt x="43" y="4985"/>
                </a:cubicBezTo>
                <a:cubicBezTo>
                  <a:pt x="38" y="4250"/>
                  <a:pt x="45" y="1015"/>
                  <a:pt x="45" y="938"/>
                </a:cubicBezTo>
                <a:cubicBezTo>
                  <a:pt x="50" y="859"/>
                  <a:pt x="0" y="601"/>
                  <a:pt x="282" y="275"/>
                </a:cubicBezTo>
                <a:cubicBezTo>
                  <a:pt x="561" y="0"/>
                  <a:pt x="768" y="0"/>
                  <a:pt x="1045" y="5"/>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6" name="Group 6"/>
          <p:cNvGrpSpPr>
            <a:grpSpLocks/>
          </p:cNvGrpSpPr>
          <p:nvPr/>
        </p:nvGrpSpPr>
        <p:grpSpPr bwMode="auto">
          <a:xfrm>
            <a:off x="6497638" y="2333955"/>
            <a:ext cx="1639887" cy="657225"/>
            <a:chOff x="4644" y="2154"/>
            <a:chExt cx="1138" cy="457"/>
          </a:xfrm>
        </p:grpSpPr>
        <p:sp>
          <p:nvSpPr>
            <p:cNvPr id="7" name="Freeform 7"/>
            <p:cNvSpPr>
              <a:spLocks noChangeArrowheads="1"/>
            </p:cNvSpPr>
            <p:nvPr/>
          </p:nvSpPr>
          <p:spPr bwMode="auto">
            <a:xfrm>
              <a:off x="4644" y="2154"/>
              <a:ext cx="1139" cy="458"/>
            </a:xfrm>
            <a:custGeom>
              <a:avLst/>
              <a:gdLst>
                <a:gd name="T0" fmla="*/ 0 w 5023"/>
                <a:gd name="T1" fmla="*/ 0 h 2019"/>
                <a:gd name="T2" fmla="*/ 0 w 5023"/>
                <a:gd name="T3" fmla="*/ 0 h 2019"/>
                <a:gd name="T4" fmla="*/ 0 w 5023"/>
                <a:gd name="T5" fmla="*/ 0 h 2019"/>
                <a:gd name="T6" fmla="*/ 0 w 5023"/>
                <a:gd name="T7" fmla="*/ 0 h 2019"/>
                <a:gd name="T8" fmla="*/ 0 w 5023"/>
                <a:gd name="T9" fmla="*/ 0 h 2019"/>
                <a:gd name="T10" fmla="*/ 0 w 5023"/>
                <a:gd name="T11" fmla="*/ 0 h 2019"/>
                <a:gd name="T12" fmla="*/ 0 w 5023"/>
                <a:gd name="T13" fmla="*/ 0 h 2019"/>
                <a:gd name="T14" fmla="*/ 0 w 5023"/>
                <a:gd name="T15" fmla="*/ 0 h 2019"/>
                <a:gd name="T16" fmla="*/ 0 w 5023"/>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23"/>
                <a:gd name="T28" fmla="*/ 0 h 2019"/>
                <a:gd name="T29" fmla="*/ 5023 w 5023"/>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23" h="2019">
                  <a:moveTo>
                    <a:pt x="497" y="3"/>
                  </a:moveTo>
                  <a:cubicBezTo>
                    <a:pt x="497" y="3"/>
                    <a:pt x="3235" y="4"/>
                    <a:pt x="5013" y="5"/>
                  </a:cubicBezTo>
                  <a:cubicBezTo>
                    <a:pt x="5013" y="238"/>
                    <a:pt x="5021" y="1052"/>
                    <a:pt x="5021" y="1286"/>
                  </a:cubicBezTo>
                  <a:cubicBezTo>
                    <a:pt x="5010" y="1499"/>
                    <a:pt x="5022" y="1600"/>
                    <a:pt x="4929" y="1762"/>
                  </a:cubicBezTo>
                  <a:cubicBezTo>
                    <a:pt x="4793" y="1995"/>
                    <a:pt x="4661" y="1987"/>
                    <a:pt x="4497" y="2018"/>
                  </a:cubicBezTo>
                  <a:cubicBezTo>
                    <a:pt x="4325" y="2011"/>
                    <a:pt x="23" y="2007"/>
                    <a:pt x="29" y="2007"/>
                  </a:cubicBezTo>
                  <a:cubicBezTo>
                    <a:pt x="34" y="1971"/>
                    <a:pt x="22" y="648"/>
                    <a:pt x="22" y="599"/>
                  </a:cubicBezTo>
                  <a:cubicBezTo>
                    <a:pt x="23" y="548"/>
                    <a:pt x="0" y="383"/>
                    <a:pt x="134" y="175"/>
                  </a:cubicBezTo>
                  <a:cubicBezTo>
                    <a:pt x="267" y="0"/>
                    <a:pt x="366" y="0"/>
                    <a:pt x="497"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Text Box 8"/>
            <p:cNvSpPr txBox="1">
              <a:spLocks noChangeArrowheads="1"/>
            </p:cNvSpPr>
            <p:nvPr/>
          </p:nvSpPr>
          <p:spPr bwMode="auto">
            <a:xfrm>
              <a:off x="4644" y="2154"/>
              <a:ext cx="1139"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从</a:t>
              </a:r>
              <a:r>
                <a:rPr lang="en-US" altLang="zh-CN">
                  <a:solidFill>
                    <a:srgbClr val="FFFFFF"/>
                  </a:solidFill>
                </a:rPr>
                <a:t>Qt </a:t>
              </a:r>
              <a:r>
                <a:rPr lang="zh-CN" altLang="en-US">
                  <a:solidFill>
                    <a:srgbClr val="FFFFFF"/>
                  </a:solidFill>
                </a:rPr>
                <a:t>列表到</a:t>
              </a:r>
              <a:endParaRPr lang="en-US" altLang="zh-CN">
                <a:solidFill>
                  <a:srgbClr val="FFFFFF"/>
                </a:solidFill>
              </a:endParaRPr>
            </a:p>
            <a:p>
              <a:pPr algn="ctr" eaLnBrk="1" hangingPunct="1"/>
              <a:r>
                <a:rPr lang="en-US" altLang="zh-CN">
                  <a:solidFill>
                    <a:srgbClr val="FFFFFF"/>
                  </a:solidFill>
                </a:rPr>
                <a:t>STL</a:t>
              </a:r>
              <a:r>
                <a:rPr lang="zh-CN" altLang="en-US">
                  <a:solidFill>
                    <a:srgbClr val="FFFFFF"/>
                  </a:solidFill>
                </a:rPr>
                <a:t>列表</a:t>
              </a:r>
            </a:p>
          </p:txBody>
        </p:sp>
      </p:grpSp>
      <p:sp>
        <p:nvSpPr>
          <p:cNvPr id="9" name="Freeform 9"/>
          <p:cNvSpPr>
            <a:spLocks noChangeArrowheads="1"/>
          </p:cNvSpPr>
          <p:nvPr/>
        </p:nvSpPr>
        <p:spPr bwMode="auto">
          <a:xfrm>
            <a:off x="6016625" y="2660980"/>
            <a:ext cx="815975" cy="327025"/>
          </a:xfrm>
          <a:custGeom>
            <a:avLst/>
            <a:gdLst>
              <a:gd name="T0" fmla="*/ 2147483647 w 2501"/>
              <a:gd name="T1" fmla="*/ 0 h 1001"/>
              <a:gd name="T2" fmla="*/ 0 w 2501"/>
              <a:gd name="T3" fmla="*/ 2147483647 h 1001"/>
              <a:gd name="T4" fmla="*/ 2147483647 w 2501"/>
              <a:gd name="T5" fmla="*/ 2147483647 h 1001"/>
              <a:gd name="T6" fmla="*/ 2147483647 w 2501"/>
              <a:gd name="T7" fmla="*/ 0 h 1001"/>
              <a:gd name="T8" fmla="*/ 0 60000 65536"/>
              <a:gd name="T9" fmla="*/ 0 60000 65536"/>
              <a:gd name="T10" fmla="*/ 0 60000 65536"/>
              <a:gd name="T11" fmla="*/ 0 60000 65536"/>
              <a:gd name="T12" fmla="*/ 0 w 2501"/>
              <a:gd name="T13" fmla="*/ 0 h 1001"/>
              <a:gd name="T14" fmla="*/ 2501 w 2501"/>
              <a:gd name="T15" fmla="*/ 1001 h 1001"/>
            </a:gdLst>
            <a:ahLst/>
            <a:cxnLst>
              <a:cxn ang="T8">
                <a:pos x="T0" y="T1"/>
              </a:cxn>
              <a:cxn ang="T9">
                <a:pos x="T2" y="T3"/>
              </a:cxn>
              <a:cxn ang="T10">
                <a:pos x="T4" y="T5"/>
              </a:cxn>
              <a:cxn ang="T11">
                <a:pos x="T6" y="T7"/>
              </a:cxn>
            </a:cxnLst>
            <a:rect l="T12" t="T13" r="T14" b="T15"/>
            <a:pathLst>
              <a:path w="2501" h="1001">
                <a:moveTo>
                  <a:pt x="2000" y="0"/>
                </a:moveTo>
                <a:lnTo>
                  <a:pt x="0" y="700"/>
                </a:lnTo>
                <a:lnTo>
                  <a:pt x="2500" y="1000"/>
                </a:lnTo>
                <a:lnTo>
                  <a:pt x="20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0" name="Group 10"/>
          <p:cNvGrpSpPr>
            <a:grpSpLocks/>
          </p:cNvGrpSpPr>
          <p:nvPr/>
        </p:nvGrpSpPr>
        <p:grpSpPr bwMode="auto">
          <a:xfrm>
            <a:off x="6931025" y="3640468"/>
            <a:ext cx="1527175" cy="654050"/>
            <a:chOff x="4944" y="3061"/>
            <a:chExt cx="1061" cy="454"/>
          </a:xfrm>
        </p:grpSpPr>
        <p:sp>
          <p:nvSpPr>
            <p:cNvPr id="11" name="Freeform 11"/>
            <p:cNvSpPr>
              <a:spLocks noChangeArrowheads="1"/>
            </p:cNvSpPr>
            <p:nvPr/>
          </p:nvSpPr>
          <p:spPr bwMode="auto">
            <a:xfrm>
              <a:off x="4989" y="3061"/>
              <a:ext cx="1016" cy="454"/>
            </a:xfrm>
            <a:custGeom>
              <a:avLst/>
              <a:gdLst>
                <a:gd name="T0" fmla="*/ 0 w 4482"/>
                <a:gd name="T1" fmla="*/ 0 h 2003"/>
                <a:gd name="T2" fmla="*/ 0 w 4482"/>
                <a:gd name="T3" fmla="*/ 0 h 2003"/>
                <a:gd name="T4" fmla="*/ 0 w 4482"/>
                <a:gd name="T5" fmla="*/ 0 h 2003"/>
                <a:gd name="T6" fmla="*/ 0 w 4482"/>
                <a:gd name="T7" fmla="*/ 0 h 2003"/>
                <a:gd name="T8" fmla="*/ 0 w 4482"/>
                <a:gd name="T9" fmla="*/ 0 h 2003"/>
                <a:gd name="T10" fmla="*/ 0 w 4482"/>
                <a:gd name="T11" fmla="*/ 0 h 2003"/>
                <a:gd name="T12" fmla="*/ 0 w 4482"/>
                <a:gd name="T13" fmla="*/ 0 h 2003"/>
                <a:gd name="T14" fmla="*/ 0 w 4482"/>
                <a:gd name="T15" fmla="*/ 0 h 2003"/>
                <a:gd name="T16" fmla="*/ 0 w 4482"/>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82"/>
                <a:gd name="T28" fmla="*/ 0 h 2003"/>
                <a:gd name="T29" fmla="*/ 4482 w 4482"/>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82" h="2003">
                  <a:moveTo>
                    <a:pt x="444" y="3"/>
                  </a:moveTo>
                  <a:cubicBezTo>
                    <a:pt x="444" y="3"/>
                    <a:pt x="2887" y="4"/>
                    <a:pt x="4473" y="5"/>
                  </a:cubicBezTo>
                  <a:cubicBezTo>
                    <a:pt x="4473" y="236"/>
                    <a:pt x="4480" y="1043"/>
                    <a:pt x="4480" y="1275"/>
                  </a:cubicBezTo>
                  <a:cubicBezTo>
                    <a:pt x="4471" y="1487"/>
                    <a:pt x="4481" y="1587"/>
                    <a:pt x="4398" y="1748"/>
                  </a:cubicBezTo>
                  <a:cubicBezTo>
                    <a:pt x="4276" y="1979"/>
                    <a:pt x="4159" y="1972"/>
                    <a:pt x="4012" y="2002"/>
                  </a:cubicBezTo>
                  <a:cubicBezTo>
                    <a:pt x="3859" y="1995"/>
                    <a:pt x="21" y="1991"/>
                    <a:pt x="26" y="1991"/>
                  </a:cubicBezTo>
                  <a:cubicBezTo>
                    <a:pt x="31" y="1955"/>
                    <a:pt x="20" y="643"/>
                    <a:pt x="20" y="594"/>
                  </a:cubicBezTo>
                  <a:cubicBezTo>
                    <a:pt x="21" y="544"/>
                    <a:pt x="0" y="380"/>
                    <a:pt x="120" y="174"/>
                  </a:cubicBezTo>
                  <a:cubicBezTo>
                    <a:pt x="238" y="0"/>
                    <a:pt x="326" y="0"/>
                    <a:pt x="444"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Text Box 12"/>
            <p:cNvSpPr txBox="1">
              <a:spLocks noChangeArrowheads="1"/>
            </p:cNvSpPr>
            <p:nvPr/>
          </p:nvSpPr>
          <p:spPr bwMode="auto">
            <a:xfrm>
              <a:off x="4944" y="3061"/>
              <a:ext cx="101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从</a:t>
              </a:r>
              <a:r>
                <a:rPr lang="en-US" altLang="zh-CN">
                  <a:solidFill>
                    <a:srgbClr val="FFFFFF"/>
                  </a:solidFill>
                </a:rPr>
                <a:t>STL</a:t>
              </a:r>
              <a:r>
                <a:rPr lang="zh-CN" altLang="en-US">
                  <a:solidFill>
                    <a:srgbClr val="FFFFFF"/>
                  </a:solidFill>
                </a:rPr>
                <a:t>列表</a:t>
              </a:r>
            </a:p>
            <a:p>
              <a:pPr algn="ctr" eaLnBrk="1" hangingPunct="1"/>
              <a:r>
                <a:rPr lang="zh-CN" altLang="en-US">
                  <a:solidFill>
                    <a:srgbClr val="FFFFFF"/>
                  </a:solidFill>
                </a:rPr>
                <a:t>到</a:t>
              </a:r>
              <a:r>
                <a:rPr lang="en-US" altLang="zh-CN">
                  <a:solidFill>
                    <a:srgbClr val="FFFFFF"/>
                  </a:solidFill>
                </a:rPr>
                <a:t> Qt </a:t>
              </a:r>
              <a:r>
                <a:rPr lang="zh-CN" altLang="en-US">
                  <a:solidFill>
                    <a:srgbClr val="FFFFFF"/>
                  </a:solidFill>
                </a:rPr>
                <a:t>列表</a:t>
              </a:r>
            </a:p>
          </p:txBody>
        </p:sp>
      </p:grpSp>
      <p:sp>
        <p:nvSpPr>
          <p:cNvPr id="13" name="Freeform 13"/>
          <p:cNvSpPr>
            <a:spLocks noChangeArrowheads="1"/>
          </p:cNvSpPr>
          <p:nvPr/>
        </p:nvSpPr>
        <p:spPr bwMode="auto">
          <a:xfrm>
            <a:off x="6604000" y="3443618"/>
            <a:ext cx="815975" cy="327025"/>
          </a:xfrm>
          <a:custGeom>
            <a:avLst/>
            <a:gdLst>
              <a:gd name="T0" fmla="*/ 2147483647 w 2501"/>
              <a:gd name="T1" fmla="*/ 2147483647 h 1001"/>
              <a:gd name="T2" fmla="*/ 0 w 2501"/>
              <a:gd name="T3" fmla="*/ 0 h 1001"/>
              <a:gd name="T4" fmla="*/ 2147483647 w 2501"/>
              <a:gd name="T5" fmla="*/ 2147483647 h 1001"/>
              <a:gd name="T6" fmla="*/ 2147483647 w 2501"/>
              <a:gd name="T7" fmla="*/ 2147483647 h 1001"/>
              <a:gd name="T8" fmla="*/ 0 60000 65536"/>
              <a:gd name="T9" fmla="*/ 0 60000 65536"/>
              <a:gd name="T10" fmla="*/ 0 60000 65536"/>
              <a:gd name="T11" fmla="*/ 0 60000 65536"/>
              <a:gd name="T12" fmla="*/ 0 w 2501"/>
              <a:gd name="T13" fmla="*/ 0 h 1001"/>
              <a:gd name="T14" fmla="*/ 2501 w 2501"/>
              <a:gd name="T15" fmla="*/ 1001 h 1001"/>
            </a:gdLst>
            <a:ahLst/>
            <a:cxnLst>
              <a:cxn ang="T8">
                <a:pos x="T0" y="T1"/>
              </a:cxn>
              <a:cxn ang="T9">
                <a:pos x="T2" y="T3"/>
              </a:cxn>
              <a:cxn ang="T10">
                <a:pos x="T4" y="T5"/>
              </a:cxn>
              <a:cxn ang="T11">
                <a:pos x="T6" y="T7"/>
              </a:cxn>
            </a:cxnLst>
            <a:rect l="T12" t="T13" r="T14" b="T15"/>
            <a:pathLst>
              <a:path w="2501" h="1001">
                <a:moveTo>
                  <a:pt x="1500" y="1000"/>
                </a:moveTo>
                <a:lnTo>
                  <a:pt x="0" y="0"/>
                </a:lnTo>
                <a:lnTo>
                  <a:pt x="2500" y="500"/>
                </a:lnTo>
                <a:lnTo>
                  <a:pt x="1500" y="10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559069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其他集合</a:t>
            </a:r>
            <a:endParaRPr lang="zh-CN" altLang="en-US" dirty="0"/>
          </a:p>
        </p:txBody>
      </p:sp>
      <p:sp>
        <p:nvSpPr>
          <p:cNvPr id="3" name="内容占位符 2"/>
          <p:cNvSpPr>
            <a:spLocks noGrp="1"/>
          </p:cNvSpPr>
          <p:nvPr>
            <p:ph idx="1"/>
          </p:nvPr>
        </p:nvSpPr>
        <p:spPr/>
        <p:txBody>
          <a:bodyPr/>
          <a:lstStyle/>
          <a:p>
            <a:pPr marL="390525" indent="-293688">
              <a:lnSpc>
                <a:spcPct val="83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500" dirty="0">
                <a:ea typeface="SimSun" panose="02010600030101010101" pitchFamily="2" charset="-122"/>
              </a:rPr>
              <a:t>谁能代替</a:t>
            </a:r>
            <a:r>
              <a:rPr lang="en-US" altLang="zh-CN" sz="2500" dirty="0" err="1">
                <a:ea typeface="SimSun" panose="02010600030101010101" pitchFamily="2" charset="-122"/>
              </a:rPr>
              <a:t>QList</a:t>
            </a:r>
            <a:r>
              <a:rPr lang="zh-CN" altLang="en-US" sz="2500" dirty="0">
                <a:ea typeface="SimSun" panose="02010600030101010101" pitchFamily="2" charset="-122"/>
              </a:rPr>
              <a:t>，它们跟</a:t>
            </a:r>
            <a:r>
              <a:rPr lang="en-US" altLang="zh-CN" sz="2500" dirty="0" err="1">
                <a:ea typeface="SimSun" panose="02010600030101010101" pitchFamily="2" charset="-122"/>
              </a:rPr>
              <a:t>QList</a:t>
            </a:r>
            <a:r>
              <a:rPr lang="zh-CN" altLang="en-US" sz="2500" dirty="0">
                <a:ea typeface="SimSun" panose="02010600030101010101" pitchFamily="2" charset="-122"/>
              </a:rPr>
              <a:t>有何区别？</a:t>
            </a:r>
            <a:endParaRPr lang="zh-CN" altLang="en-US" sz="1200" dirty="0">
              <a:latin typeface="DejaVu Sans Mono" pitchFamily="49" charset="0"/>
              <a:ea typeface="SimSun" panose="02010600030101010101" pitchFamily="2" charset="-122"/>
            </a:endParaRPr>
          </a:p>
          <a:p>
            <a:pPr marL="390525"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400" dirty="0">
              <a:latin typeface="DejaVu Sans Mono" pitchFamily="49" charset="0"/>
              <a:ea typeface="SimSun" panose="02010600030101010101" pitchFamily="2" charset="-122"/>
            </a:endParaRPr>
          </a:p>
          <a:p>
            <a:pPr marL="390525"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err="1">
                <a:latin typeface="DejaVu Sans Mono" pitchFamily="49" charset="0"/>
                <a:ea typeface="SimSun" panose="02010600030101010101" pitchFamily="2" charset="-122"/>
              </a:rPr>
              <a:t>QLinkedList</a:t>
            </a:r>
            <a:endParaRPr lang="en-US" altLang="zh-CN" sz="2400" dirty="0">
              <a:latin typeface="DejaVu Sans Mono" pitchFamily="49" charset="0"/>
              <a:ea typeface="SimSun" panose="02010600030101010101" pitchFamily="2" charset="-122"/>
            </a:endParaRPr>
          </a:p>
          <a:p>
            <a:pPr marL="782638" lvl="1" indent="-293688">
              <a:lnSpc>
                <a:spcPct val="83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dirty="0">
                <a:ea typeface="SimSun" panose="02010600030101010101" pitchFamily="2" charset="-122"/>
              </a:rPr>
              <a:t>用索引访问缓慢</a:t>
            </a:r>
            <a:endParaRPr lang="en-US" altLang="zh-CN" sz="2200" dirty="0">
              <a:ea typeface="SimSun" panose="02010600030101010101" pitchFamily="2" charset="-122"/>
            </a:endParaRPr>
          </a:p>
          <a:p>
            <a:pPr marL="782638" lvl="1" indent="-293688">
              <a:lnSpc>
                <a:spcPct val="83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dirty="0">
                <a:ea typeface="SimSun" panose="02010600030101010101" pitchFamily="2" charset="-122"/>
              </a:rPr>
              <a:t>使用迭代器很快</a:t>
            </a:r>
            <a:endParaRPr lang="en-US" altLang="zh-CN" sz="2200" dirty="0">
              <a:ea typeface="SimSun" panose="02010600030101010101" pitchFamily="2" charset="-122"/>
            </a:endParaRPr>
          </a:p>
          <a:p>
            <a:pPr marL="782638" lvl="1" indent="-293688">
              <a:lnSpc>
                <a:spcPct val="83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dirty="0">
                <a:ea typeface="SimSun" panose="02010600030101010101" pitchFamily="2" charset="-122"/>
              </a:rPr>
              <a:t>快速（恒定时间）在列表的中间插入</a:t>
            </a:r>
            <a:endParaRPr lang="en-US" altLang="zh-CN" sz="2200" dirty="0">
              <a:ea typeface="SimSun" panose="02010600030101010101" pitchFamily="2" charset="-122"/>
            </a:endParaRPr>
          </a:p>
          <a:p>
            <a:pPr marL="390525"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400" dirty="0">
              <a:latin typeface="DejaVu Sans Mono" pitchFamily="49" charset="0"/>
              <a:ea typeface="SimSun" panose="02010600030101010101" pitchFamily="2" charset="-122"/>
            </a:endParaRPr>
          </a:p>
          <a:p>
            <a:pPr marL="390525"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err="1">
                <a:latin typeface="DejaVu Sans Mono" pitchFamily="49" charset="0"/>
                <a:ea typeface="SimSun" panose="02010600030101010101" pitchFamily="2" charset="-122"/>
              </a:rPr>
              <a:t>QVector</a:t>
            </a:r>
            <a:endParaRPr lang="en-US" altLang="zh-CN" sz="2400" dirty="0">
              <a:latin typeface="DejaVu Sans Mono" pitchFamily="49" charset="0"/>
              <a:ea typeface="SimSun" panose="02010600030101010101" pitchFamily="2" charset="-122"/>
            </a:endParaRPr>
          </a:p>
          <a:p>
            <a:pPr marL="782638" lvl="1" indent="-293688">
              <a:lnSpc>
                <a:spcPct val="83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dirty="0">
                <a:ea typeface="SimSun" panose="02010600030101010101" pitchFamily="2" charset="-122"/>
              </a:rPr>
              <a:t>使用连续的内存空间</a:t>
            </a:r>
            <a:endParaRPr lang="en-US" altLang="zh-CN" sz="2200" dirty="0">
              <a:ea typeface="SimSun" panose="02010600030101010101" pitchFamily="2" charset="-122"/>
            </a:endParaRPr>
          </a:p>
          <a:p>
            <a:pPr marL="782638" lvl="1" indent="-293688">
              <a:lnSpc>
                <a:spcPct val="83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dirty="0">
                <a:ea typeface="SimSun" panose="02010600030101010101" pitchFamily="2" charset="-122"/>
              </a:rPr>
              <a:t>插入和置首缓慢</a:t>
            </a:r>
            <a:endParaRPr lang="en-US" altLang="zh-CN" sz="2200" dirty="0">
              <a:ea typeface="SimSun" panose="02010600030101010101" pitchFamily="2" charset="-122"/>
            </a:endParaRPr>
          </a:p>
          <a:p>
            <a:endParaRPr lang="zh-CN" altLang="en-US" dirty="0"/>
          </a:p>
        </p:txBody>
      </p:sp>
    </p:spTree>
    <p:extLst>
      <p:ext uri="{BB962C8B-B14F-4D97-AF65-F5344CB8AC3E}">
        <p14:creationId xmlns:p14="http://schemas.microsoft.com/office/powerpoint/2010/main" val="3726696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其他集合</a:t>
            </a:r>
            <a:endParaRPr lang="zh-CN" altLang="en-US" dirty="0"/>
          </a:p>
        </p:txBody>
      </p:sp>
      <p:sp>
        <p:nvSpPr>
          <p:cNvPr id="3" name="内容占位符 2"/>
          <p:cNvSpPr>
            <a:spLocks noGrp="1"/>
          </p:cNvSpPr>
          <p:nvPr>
            <p:ph idx="1"/>
          </p:nvPr>
        </p:nvSpPr>
        <p:spPr>
          <a:xfrm>
            <a:off x="628650" y="2947738"/>
            <a:ext cx="7886700" cy="3346760"/>
          </a:xfrm>
        </p:spPr>
        <p:txBody>
          <a:bodyPr>
            <a:normAutofit/>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注意，摊销行为（</a:t>
            </a:r>
            <a:r>
              <a:rPr lang="zh-CN" altLang="ja-JP" dirty="0">
                <a:ea typeface="SimSun" panose="02010600030101010101" pitchFamily="2" charset="-122"/>
              </a:rPr>
              <a:t>amortized behavior</a:t>
            </a:r>
            <a:r>
              <a:rPr lang="zh-CN" altLang="en-US" dirty="0">
                <a:ea typeface="SimSun" panose="02010600030101010101" pitchFamily="2" charset="-122"/>
              </a:rPr>
              <a:t>）是指在实时环境中不可预知的次数</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其他集合是以</a:t>
            </a:r>
            <a:r>
              <a:rPr lang="en-US" altLang="zh-CN" dirty="0" err="1">
                <a:ea typeface="SimSun" panose="02010600030101010101" pitchFamily="2" charset="-122"/>
              </a:rPr>
              <a:t>Qlist</a:t>
            </a:r>
            <a:r>
              <a:rPr lang="zh-CN" altLang="en-US" dirty="0">
                <a:ea typeface="SimSun" panose="02010600030101010101" pitchFamily="2" charset="-122"/>
              </a:rPr>
              <a:t>为基础的</a:t>
            </a:r>
            <a:endParaRPr lang="en-US" altLang="ja-JP"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800" dirty="0" err="1">
                <a:latin typeface="DejaVu Sans Mono" pitchFamily="49" charset="0"/>
                <a:ea typeface="SimSun" panose="02010600030101010101" pitchFamily="2" charset="-122"/>
              </a:rPr>
              <a:t>QStringList</a:t>
            </a:r>
            <a:endParaRPr lang="en-US" altLang="zh-CN" sz="1800" dirty="0">
              <a:latin typeface="DejaVu Sans Mono" pitchFamily="49" charset="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latin typeface="DejaVu Sans Mono" pitchFamily="49" charset="0"/>
                <a:ea typeface="SimSun" panose="02010600030101010101" pitchFamily="2" charset="-122"/>
              </a:rPr>
              <a:t>QStack</a:t>
            </a:r>
            <a:endParaRPr lang="en-US" altLang="zh-CN" sz="2000" dirty="0">
              <a:latin typeface="DejaVu Sans Mono" pitchFamily="49" charset="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latin typeface="DejaVu Sans Mono" pitchFamily="49" charset="0"/>
                <a:ea typeface="SimSun" panose="02010600030101010101" pitchFamily="2" charset="-122"/>
              </a:rPr>
              <a:t>QQueue</a:t>
            </a:r>
            <a:endParaRPr lang="en-US" altLang="zh-CN" sz="2000" dirty="0">
              <a:latin typeface="DejaVu Sans Mono" pitchFamily="49" charset="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latin typeface="DejaVu Sans Mono" pitchFamily="49" charset="0"/>
                <a:ea typeface="SimSun" panose="02010600030101010101" pitchFamily="2" charset="-122"/>
              </a:rPr>
              <a:t>QSet</a:t>
            </a:r>
            <a:endParaRPr lang="en-US" altLang="zh-CN" sz="2000" dirty="0">
              <a:latin typeface="DejaVu Sans Mono" pitchFamily="49" charset="0"/>
              <a:ea typeface="SimSun" panose="02010600030101010101" pitchFamily="2" charset="-122"/>
            </a:endParaRPr>
          </a:p>
          <a:p>
            <a:endParaRPr lang="zh-CN" altLang="en-US" dirty="0"/>
          </a:p>
        </p:txBody>
      </p:sp>
      <p:graphicFrame>
        <p:nvGraphicFramePr>
          <p:cNvPr id="4" name="Group 3"/>
          <p:cNvGraphicFramePr>
            <a:graphicFrameLocks noGrp="1"/>
          </p:cNvGraphicFramePr>
          <p:nvPr/>
        </p:nvGraphicFramePr>
        <p:xfrm>
          <a:off x="266700" y="1268413"/>
          <a:ext cx="8572500" cy="1330324"/>
        </p:xfrm>
        <a:graphic>
          <a:graphicData uri="http://schemas.openxmlformats.org/drawingml/2006/table">
            <a:tbl>
              <a:tblPr/>
              <a:tblGrid>
                <a:gridCol w="1713636"/>
                <a:gridCol w="1713636"/>
                <a:gridCol w="1715076"/>
                <a:gridCol w="1713636"/>
                <a:gridCol w="1716516"/>
              </a:tblGrid>
              <a:tr h="330964">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66B036"/>
                          </a:solidFill>
                          <a:effectLst/>
                          <a:latin typeface="Arial" charset="0"/>
                          <a:cs typeface="Arial Unicode MS" charset="0"/>
                        </a:rPr>
                        <a:t>Collection</a:t>
                      </a:r>
                    </a:p>
                  </a:txBody>
                  <a:tcPr marL="32656" marR="32656" marT="47088" marB="3267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24C1C"/>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66B036"/>
                          </a:solidFill>
                          <a:effectLst/>
                          <a:latin typeface="Arial" charset="0"/>
                          <a:cs typeface="Arial Unicode MS" charset="0"/>
                        </a:rPr>
                        <a:t>Index access</a:t>
                      </a:r>
                    </a:p>
                  </a:txBody>
                  <a:tcPr marL="32656" marR="32656" marT="47088" marB="3267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24C1C"/>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66B036"/>
                          </a:solidFill>
                          <a:effectLst/>
                          <a:latin typeface="Arial" charset="0"/>
                          <a:cs typeface="Arial Unicode MS" charset="0"/>
                        </a:rPr>
                        <a:t>Insert</a:t>
                      </a:r>
                    </a:p>
                  </a:txBody>
                  <a:tcPr marL="81640" marR="81640" marT="56891" marB="4248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24C1C"/>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66B036"/>
                          </a:solidFill>
                          <a:effectLst/>
                          <a:latin typeface="Arial" charset="0"/>
                          <a:cs typeface="Arial Unicode MS" charset="0"/>
                        </a:rPr>
                        <a:t>Prepend</a:t>
                      </a:r>
                    </a:p>
                  </a:txBody>
                  <a:tcPr marL="32656" marR="32656" marT="47088" marB="3267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24C1C"/>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66B036"/>
                          </a:solidFill>
                          <a:effectLst/>
                          <a:latin typeface="Arial" charset="0"/>
                          <a:cs typeface="Arial Unicode MS" charset="0"/>
                        </a:rPr>
                        <a:t>Append</a:t>
                      </a:r>
                    </a:p>
                  </a:txBody>
                  <a:tcPr marL="32656" marR="32656" marT="47088" marB="3267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24C1C"/>
                    </a:solidFill>
                  </a:tcPr>
                </a:tc>
              </a:tr>
              <a:tr h="333120">
                <a:tc>
                  <a:txBody>
                    <a:bodyPr/>
                    <a:lstStyle/>
                    <a:p>
                      <a:pPr marL="0" marR="0" lvl="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DejaVu Sans Mono" pitchFamily="49" charset="0"/>
                          <a:cs typeface="Arial Unicode MS" charset="0"/>
                        </a:rPr>
                        <a:t>QList</a:t>
                      </a:r>
                    </a:p>
                  </a:txBody>
                  <a:tcPr marL="81640" marR="81640" marT="46597"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O(1)</a:t>
                      </a:r>
                    </a:p>
                  </a:txBody>
                  <a:tcPr marL="81640" marR="81640" marT="56891"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O(n)</a:t>
                      </a:r>
                    </a:p>
                  </a:txBody>
                  <a:tcPr marL="81640" marR="81640" marT="56891" marB="4248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Amort. O(1)</a:t>
                      </a:r>
                    </a:p>
                  </a:txBody>
                  <a:tcPr marL="81640" marR="81640" marT="56891"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Amort. O(1)</a:t>
                      </a:r>
                    </a:p>
                  </a:txBody>
                  <a:tcPr marL="81640" marR="81640" marT="56891"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r>
              <a:tr h="333120">
                <a:tc>
                  <a:txBody>
                    <a:bodyPr/>
                    <a:lstStyle/>
                    <a:p>
                      <a:pPr marL="0" marR="0" lvl="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DejaVu Sans Mono" pitchFamily="49" charset="0"/>
                          <a:cs typeface="Arial Unicode MS" charset="0"/>
                        </a:rPr>
                        <a:t>QLinkedList</a:t>
                      </a:r>
                    </a:p>
                  </a:txBody>
                  <a:tcPr marL="81640" marR="81640" marT="46597"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O(n)</a:t>
                      </a:r>
                    </a:p>
                  </a:txBody>
                  <a:tcPr marL="81640" marR="81640" marT="56891"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O(1)</a:t>
                      </a:r>
                    </a:p>
                  </a:txBody>
                  <a:tcPr marL="81640" marR="81640" marT="56891" marB="4248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O(1)</a:t>
                      </a:r>
                    </a:p>
                  </a:txBody>
                  <a:tcPr marL="81640" marR="81640" marT="56891"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O(1)</a:t>
                      </a:r>
                    </a:p>
                  </a:txBody>
                  <a:tcPr marL="81640" marR="81640" marT="56891"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r>
              <a:tr h="333120">
                <a:tc>
                  <a:txBody>
                    <a:bodyPr/>
                    <a:lstStyle/>
                    <a:p>
                      <a:pPr marL="0" marR="0" lvl="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DejaVu Sans Mono" pitchFamily="49" charset="0"/>
                          <a:cs typeface="Arial Unicode MS" charset="0"/>
                        </a:rPr>
                        <a:t>QVector</a:t>
                      </a:r>
                    </a:p>
                  </a:txBody>
                  <a:tcPr marL="81640" marR="81640" marT="46597"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O(1)</a:t>
                      </a:r>
                    </a:p>
                  </a:txBody>
                  <a:tcPr marL="81640" marR="81640" marT="56891"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O(n)</a:t>
                      </a:r>
                    </a:p>
                  </a:txBody>
                  <a:tcPr marL="81640" marR="81640" marT="56891" marB="4248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cs typeface="Arial Unicode MS" charset="0"/>
                        </a:rPr>
                        <a:t>O(n)</a:t>
                      </a:r>
                    </a:p>
                  </a:txBody>
                  <a:tcPr marL="81640" marR="81640" marT="56891"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cs typeface="Arial Unicode MS" charset="0"/>
                        </a:rPr>
                        <a:t>Amort</a:t>
                      </a:r>
                      <a:r>
                        <a:rPr kumimoji="0" lang="en-US" sz="1600" b="0" i="0" u="none" strike="noStrike" cap="none" normalizeH="0" baseline="0" dirty="0" smtClean="0">
                          <a:ln>
                            <a:noFill/>
                          </a:ln>
                          <a:solidFill>
                            <a:srgbClr val="000000"/>
                          </a:solidFill>
                          <a:effectLst/>
                          <a:latin typeface="Arial" charset="0"/>
                          <a:cs typeface="Arial Unicode MS" charset="0"/>
                        </a:rPr>
                        <a:t>. O(1)</a:t>
                      </a:r>
                    </a:p>
                  </a:txBody>
                  <a:tcPr marL="81640" marR="81640" marT="56891" marB="42480"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r>
            </a:tbl>
          </a:graphicData>
        </a:graphic>
      </p:graphicFrame>
    </p:spTree>
    <p:extLst>
      <p:ext uri="{BB962C8B-B14F-4D97-AF65-F5344CB8AC3E}">
        <p14:creationId xmlns:p14="http://schemas.microsoft.com/office/powerpoint/2010/main" val="144603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特殊情况 </a:t>
            </a:r>
            <a:r>
              <a:rPr lang="en-US" altLang="zh-CN" dirty="0">
                <a:ea typeface="SimSun" panose="02010600030101010101" pitchFamily="2" charset="-122"/>
              </a:rPr>
              <a:t>- </a:t>
            </a:r>
            <a:r>
              <a:rPr lang="en-US" altLang="zh-CN" dirty="0" err="1">
                <a:ea typeface="SimSun" panose="02010600030101010101" pitchFamily="2" charset="-122"/>
              </a:rPr>
              <a:t>QStack</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堆，一个后进先出（</a:t>
            </a:r>
            <a:r>
              <a:rPr lang="en-US" altLang="zh-CN" dirty="0">
                <a:ea typeface="SimSun" panose="02010600030101010101" pitchFamily="2" charset="-122"/>
              </a:rPr>
              <a:t>LIFO</a:t>
            </a:r>
            <a:r>
              <a:rPr lang="zh-CN" altLang="en-US" dirty="0">
                <a:ea typeface="SimSun" panose="02010600030101010101" pitchFamily="2" charset="-122"/>
              </a:rPr>
              <a:t>）的容器</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i="1" dirty="0">
                <a:ea typeface="SimSun" panose="02010600030101010101" pitchFamily="2" charset="-122"/>
              </a:rPr>
              <a:t>     </a:t>
            </a:r>
            <a:r>
              <a:rPr lang="zh-CN" altLang="en-US" i="1" dirty="0">
                <a:ea typeface="SimSun" panose="02010600030101010101" pitchFamily="2" charset="-122"/>
              </a:rPr>
              <a:t>后进先出</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8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列表项压入堆</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列表项弹出堆</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a:latin typeface="DejaVu Sans Mono" pitchFamily="49" charset="0"/>
                <a:ea typeface="SimSun" panose="02010600030101010101" pitchFamily="2" charset="-122"/>
              </a:rPr>
              <a:t>用</a:t>
            </a:r>
            <a:r>
              <a:rPr lang="en-US" altLang="zh-CN" sz="2400" dirty="0">
                <a:latin typeface="DejaVu Sans Mono" pitchFamily="49" charset="0"/>
                <a:ea typeface="SimSun" panose="02010600030101010101" pitchFamily="2" charset="-122"/>
              </a:rPr>
              <a:t>top()</a:t>
            </a:r>
            <a:r>
              <a:rPr lang="zh-CN" altLang="en-US" sz="2400" dirty="0">
                <a:latin typeface="DejaVu Sans Mono" pitchFamily="49" charset="0"/>
                <a:ea typeface="SimSun" panose="02010600030101010101" pitchFamily="2" charset="-122"/>
              </a:rPr>
              <a:t>取出顶项</a:t>
            </a:r>
            <a:endParaRPr lang="en-US" altLang="zh-CN" sz="2400" dirty="0">
              <a:latin typeface="DejaVu Sans Mono" pitchFamily="49" charset="0"/>
              <a:ea typeface="SimSun" panose="02010600030101010101" pitchFamily="2" charset="-122"/>
            </a:endParaRPr>
          </a:p>
          <a:p>
            <a:endParaRPr lang="zh-CN" altLang="en-US" dirty="0"/>
          </a:p>
        </p:txBody>
      </p:sp>
      <p:sp>
        <p:nvSpPr>
          <p:cNvPr id="4" name="AutoShape 3"/>
          <p:cNvSpPr>
            <a:spLocks noChangeArrowheads="1"/>
          </p:cNvSpPr>
          <p:nvPr/>
        </p:nvSpPr>
        <p:spPr bwMode="auto">
          <a:xfrm>
            <a:off x="6858000" y="2301294"/>
            <a:ext cx="1143000" cy="488950"/>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5" name="AutoShape 4"/>
          <p:cNvSpPr>
            <a:spLocks noChangeArrowheads="1"/>
          </p:cNvSpPr>
          <p:nvPr/>
        </p:nvSpPr>
        <p:spPr bwMode="auto">
          <a:xfrm>
            <a:off x="6858000" y="4261856"/>
            <a:ext cx="1143000" cy="488950"/>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6" name="AutoShape 5"/>
          <p:cNvSpPr>
            <a:spLocks noChangeArrowheads="1"/>
          </p:cNvSpPr>
          <p:nvPr/>
        </p:nvSpPr>
        <p:spPr bwMode="auto">
          <a:xfrm>
            <a:off x="6858000" y="3771319"/>
            <a:ext cx="1143000" cy="490537"/>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7" name="AutoShape 6"/>
          <p:cNvSpPr>
            <a:spLocks noChangeArrowheads="1"/>
          </p:cNvSpPr>
          <p:nvPr/>
        </p:nvSpPr>
        <p:spPr bwMode="auto">
          <a:xfrm>
            <a:off x="6858000" y="3280781"/>
            <a:ext cx="1143000" cy="488950"/>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8" name="AutoShape 7"/>
          <p:cNvSpPr>
            <a:spLocks noChangeArrowheads="1"/>
          </p:cNvSpPr>
          <p:nvPr/>
        </p:nvSpPr>
        <p:spPr bwMode="auto">
          <a:xfrm>
            <a:off x="6858000" y="2790244"/>
            <a:ext cx="1143000" cy="490537"/>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 name="Freeform 8"/>
          <p:cNvSpPr>
            <a:spLocks/>
          </p:cNvSpPr>
          <p:nvPr/>
        </p:nvSpPr>
        <p:spPr bwMode="auto">
          <a:xfrm>
            <a:off x="6530975" y="1810756"/>
            <a:ext cx="652463" cy="490538"/>
          </a:xfrm>
          <a:custGeom>
            <a:avLst/>
            <a:gdLst>
              <a:gd name="T0" fmla="*/ 0 w 2001"/>
              <a:gd name="T1" fmla="*/ 0 h 1501"/>
              <a:gd name="T2" fmla="*/ 2147483647 w 2001"/>
              <a:gd name="T3" fmla="*/ 2147483647 h 1501"/>
              <a:gd name="T4" fmla="*/ 0 60000 65536"/>
              <a:gd name="T5" fmla="*/ 0 60000 65536"/>
              <a:gd name="T6" fmla="*/ 0 w 2001"/>
              <a:gd name="T7" fmla="*/ 0 h 1501"/>
              <a:gd name="T8" fmla="*/ 2001 w 2001"/>
              <a:gd name="T9" fmla="*/ 1501 h 1501"/>
            </a:gdLst>
            <a:ahLst/>
            <a:cxnLst>
              <a:cxn ang="T4">
                <a:pos x="T0" y="T1"/>
              </a:cxn>
              <a:cxn ang="T5">
                <a:pos x="T2" y="T3"/>
              </a:cxn>
            </a:cxnLst>
            <a:rect l="T6" t="T7" r="T8" b="T9"/>
            <a:pathLst>
              <a:path w="2001" h="1501">
                <a:moveTo>
                  <a:pt x="0" y="0"/>
                </a:moveTo>
                <a:cubicBezTo>
                  <a:pt x="2000" y="0"/>
                  <a:pt x="2000" y="1500"/>
                  <a:pt x="2000" y="1500"/>
                </a:cubicBezTo>
              </a:path>
            </a:pathLst>
          </a:custGeom>
          <a:noFill/>
          <a:ln w="21600">
            <a:solidFill>
              <a:srgbClr val="66B036"/>
            </a:solidFill>
            <a:round/>
            <a:headEnd/>
            <a:tailEnd type="triangle" w="med" len="me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zh-CN" altLang="en-US"/>
          </a:p>
        </p:txBody>
      </p:sp>
      <p:sp>
        <p:nvSpPr>
          <p:cNvPr id="10" name="Freeform 9"/>
          <p:cNvSpPr>
            <a:spLocks/>
          </p:cNvSpPr>
          <p:nvPr/>
        </p:nvSpPr>
        <p:spPr bwMode="auto">
          <a:xfrm>
            <a:off x="7673975" y="1810756"/>
            <a:ext cx="654050" cy="490538"/>
          </a:xfrm>
          <a:custGeom>
            <a:avLst/>
            <a:gdLst>
              <a:gd name="T0" fmla="*/ 2147483647 w 2001"/>
              <a:gd name="T1" fmla="*/ 0 h 1501"/>
              <a:gd name="T2" fmla="*/ 0 w 2001"/>
              <a:gd name="T3" fmla="*/ 2147483647 h 1501"/>
              <a:gd name="T4" fmla="*/ 0 60000 65536"/>
              <a:gd name="T5" fmla="*/ 0 60000 65536"/>
              <a:gd name="T6" fmla="*/ 0 w 2001"/>
              <a:gd name="T7" fmla="*/ 0 h 1501"/>
              <a:gd name="T8" fmla="*/ 2001 w 2001"/>
              <a:gd name="T9" fmla="*/ 1501 h 1501"/>
            </a:gdLst>
            <a:ahLst/>
            <a:cxnLst>
              <a:cxn ang="T4">
                <a:pos x="T0" y="T1"/>
              </a:cxn>
              <a:cxn ang="T5">
                <a:pos x="T2" y="T3"/>
              </a:cxn>
            </a:cxnLst>
            <a:rect l="T6" t="T7" r="T8" b="T9"/>
            <a:pathLst>
              <a:path w="2001" h="1501">
                <a:moveTo>
                  <a:pt x="2000" y="0"/>
                </a:moveTo>
                <a:cubicBezTo>
                  <a:pt x="0" y="0"/>
                  <a:pt x="0" y="1500"/>
                  <a:pt x="0" y="1500"/>
                </a:cubicBezTo>
              </a:path>
            </a:pathLst>
          </a:custGeom>
          <a:noFill/>
          <a:ln w="21600">
            <a:solidFill>
              <a:srgbClr val="66B036"/>
            </a:solidFill>
            <a:round/>
            <a:headEnd type="triangle" w="med" len="me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zh-CN" altLang="en-US"/>
          </a:p>
        </p:txBody>
      </p:sp>
      <p:sp>
        <p:nvSpPr>
          <p:cNvPr id="11" name="Text Box 10"/>
          <p:cNvSpPr txBox="1">
            <a:spLocks noChangeArrowheads="1"/>
          </p:cNvSpPr>
          <p:nvPr/>
        </p:nvSpPr>
        <p:spPr bwMode="auto">
          <a:xfrm>
            <a:off x="6367463" y="1856794"/>
            <a:ext cx="9937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s.push()</a:t>
            </a:r>
          </a:p>
        </p:txBody>
      </p:sp>
      <p:sp>
        <p:nvSpPr>
          <p:cNvPr id="12" name="Text Box 11"/>
          <p:cNvSpPr txBox="1">
            <a:spLocks noChangeArrowheads="1"/>
          </p:cNvSpPr>
          <p:nvPr/>
        </p:nvSpPr>
        <p:spPr bwMode="auto">
          <a:xfrm>
            <a:off x="7762875" y="1856794"/>
            <a:ext cx="8905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s.pop()</a:t>
            </a:r>
          </a:p>
        </p:txBody>
      </p:sp>
      <p:sp>
        <p:nvSpPr>
          <p:cNvPr id="13" name="Text Box 12"/>
          <p:cNvSpPr txBox="1">
            <a:spLocks noChangeArrowheads="1"/>
          </p:cNvSpPr>
          <p:nvPr/>
        </p:nvSpPr>
        <p:spPr bwMode="auto">
          <a:xfrm>
            <a:off x="1143000" y="4169781"/>
            <a:ext cx="5348288"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QStack&lt;int&gt; stack;</a:t>
            </a:r>
          </a:p>
          <a:p>
            <a:pPr eaLnBrk="1" hangingPunct="1">
              <a:lnSpc>
                <a:spcPct val="98000"/>
              </a:lnSpc>
            </a:pPr>
            <a:r>
              <a:rPr lang="en-US" altLang="zh-CN" sz="1400">
                <a:solidFill>
                  <a:srgbClr val="000000"/>
                </a:solidFill>
                <a:latin typeface="DejaVu Sans Mono" pitchFamily="49" charset="0"/>
              </a:rPr>
              <a:t>stack.push(1);</a:t>
            </a:r>
          </a:p>
          <a:p>
            <a:pPr eaLnBrk="1" hangingPunct="1">
              <a:lnSpc>
                <a:spcPct val="98000"/>
              </a:lnSpc>
            </a:pPr>
            <a:r>
              <a:rPr lang="en-US" altLang="zh-CN" sz="1400">
                <a:solidFill>
                  <a:srgbClr val="000000"/>
                </a:solidFill>
                <a:latin typeface="DejaVu Sans Mono" pitchFamily="49" charset="0"/>
              </a:rPr>
              <a:t>stack.push(2);</a:t>
            </a:r>
          </a:p>
          <a:p>
            <a:pPr eaLnBrk="1" hangingPunct="1">
              <a:lnSpc>
                <a:spcPct val="98000"/>
              </a:lnSpc>
            </a:pPr>
            <a:r>
              <a:rPr lang="en-US" altLang="zh-CN" sz="1400">
                <a:solidFill>
                  <a:srgbClr val="000000"/>
                </a:solidFill>
                <a:latin typeface="DejaVu Sans Mono" pitchFamily="49" charset="0"/>
              </a:rPr>
              <a:t>stack.push(3);</a:t>
            </a:r>
          </a:p>
          <a:p>
            <a:pPr eaLnBrk="1" hangingPunct="1">
              <a:lnSpc>
                <a:spcPct val="98000"/>
              </a:lnSpc>
            </a:pPr>
            <a:r>
              <a:rPr lang="en-US" altLang="zh-CN" sz="1400">
                <a:solidFill>
                  <a:srgbClr val="000000"/>
                </a:solidFill>
                <a:latin typeface="DejaVu Sans Mono" pitchFamily="49" charset="0"/>
              </a:rPr>
              <a:t>qDebug("Top: %d", stack.top()); </a:t>
            </a:r>
            <a:r>
              <a:rPr lang="en-US" altLang="zh-CN" sz="1400">
                <a:solidFill>
                  <a:srgbClr val="999999"/>
                </a:solidFill>
                <a:latin typeface="DejaVu Sans Mono" pitchFamily="49" charset="0"/>
              </a:rPr>
              <a:t>// 3</a:t>
            </a:r>
          </a:p>
          <a:p>
            <a:pPr eaLnBrk="1" hangingPunct="1">
              <a:lnSpc>
                <a:spcPct val="98000"/>
              </a:lnSpc>
            </a:pPr>
            <a:r>
              <a:rPr lang="en-US" altLang="zh-CN" sz="1400">
                <a:solidFill>
                  <a:srgbClr val="000000"/>
                </a:solidFill>
                <a:latin typeface="DejaVu Sans Mono" pitchFamily="49" charset="0"/>
              </a:rPr>
              <a:t>qDebug("Pop: %d", stack.pop()); </a:t>
            </a:r>
            <a:r>
              <a:rPr lang="en-US" altLang="zh-CN" sz="1400">
                <a:solidFill>
                  <a:srgbClr val="999999"/>
                </a:solidFill>
                <a:latin typeface="DejaVu Sans Mono" pitchFamily="49" charset="0"/>
              </a:rPr>
              <a:t>// 3</a:t>
            </a:r>
          </a:p>
          <a:p>
            <a:pPr eaLnBrk="1" hangingPunct="1">
              <a:lnSpc>
                <a:spcPct val="98000"/>
              </a:lnSpc>
            </a:pPr>
            <a:r>
              <a:rPr lang="en-US" altLang="zh-CN" sz="1400">
                <a:solidFill>
                  <a:srgbClr val="000000"/>
                </a:solidFill>
                <a:latin typeface="DejaVu Sans Mono" pitchFamily="49" charset="0"/>
              </a:rPr>
              <a:t>qDebug("Pop: %d", stack.pop()); </a:t>
            </a:r>
            <a:r>
              <a:rPr lang="en-US" altLang="zh-CN" sz="1400">
                <a:solidFill>
                  <a:srgbClr val="999999"/>
                </a:solidFill>
                <a:latin typeface="DejaVu Sans Mono" pitchFamily="49" charset="0"/>
              </a:rPr>
              <a:t>// 2</a:t>
            </a:r>
          </a:p>
          <a:p>
            <a:pPr eaLnBrk="1" hangingPunct="1">
              <a:lnSpc>
                <a:spcPct val="98000"/>
              </a:lnSpc>
            </a:pPr>
            <a:r>
              <a:rPr lang="en-US" altLang="zh-CN" sz="1400">
                <a:solidFill>
                  <a:srgbClr val="000000"/>
                </a:solidFill>
                <a:latin typeface="DejaVu Sans Mono" pitchFamily="49" charset="0"/>
              </a:rPr>
              <a:t>qDebug("Pop: %d", stack.pop()); </a:t>
            </a:r>
            <a:r>
              <a:rPr lang="en-US" altLang="zh-CN" sz="1400">
                <a:solidFill>
                  <a:srgbClr val="999999"/>
                </a:solidFill>
                <a:latin typeface="DejaVu Sans Mono" pitchFamily="49" charset="0"/>
              </a:rPr>
              <a:t>// 1</a:t>
            </a:r>
          </a:p>
          <a:p>
            <a:pPr eaLnBrk="1" hangingPunct="1">
              <a:lnSpc>
                <a:spcPct val="98000"/>
              </a:lnSpc>
            </a:pPr>
            <a:r>
              <a:rPr lang="en-US" altLang="zh-CN" sz="1400">
                <a:solidFill>
                  <a:srgbClr val="000000"/>
                </a:solidFill>
                <a:latin typeface="DejaVu Sans Mono" pitchFamily="49" charset="0"/>
              </a:rPr>
              <a:t>qDebug("isEmpty? %s", stack.isEmpty()?"yes":"no");</a:t>
            </a:r>
          </a:p>
        </p:txBody>
      </p:sp>
      <p:sp>
        <p:nvSpPr>
          <p:cNvPr id="14" name="Freeform 14"/>
          <p:cNvSpPr>
            <a:spLocks noChangeArrowheads="1"/>
          </p:cNvSpPr>
          <p:nvPr/>
        </p:nvSpPr>
        <p:spPr bwMode="auto">
          <a:xfrm>
            <a:off x="1066800" y="4063419"/>
            <a:ext cx="5564188" cy="2124075"/>
          </a:xfrm>
          <a:custGeom>
            <a:avLst/>
            <a:gdLst>
              <a:gd name="T0" fmla="*/ 2147483647 w 17038"/>
              <a:gd name="T1" fmla="*/ 2147483647 h 6505"/>
              <a:gd name="T2" fmla="*/ 2147483647 w 17038"/>
              <a:gd name="T3" fmla="*/ 2147483647 h 6505"/>
              <a:gd name="T4" fmla="*/ 2147483647 w 17038"/>
              <a:gd name="T5" fmla="*/ 2147483647 h 6505"/>
              <a:gd name="T6" fmla="*/ 2147483647 w 17038"/>
              <a:gd name="T7" fmla="*/ 2147483647 h 6505"/>
              <a:gd name="T8" fmla="*/ 2147483647 w 17038"/>
              <a:gd name="T9" fmla="*/ 2147483647 h 6505"/>
              <a:gd name="T10" fmla="*/ 2147483647 w 17038"/>
              <a:gd name="T11" fmla="*/ 2147483647 h 6505"/>
              <a:gd name="T12" fmla="*/ 2147483647 w 17038"/>
              <a:gd name="T13" fmla="*/ 2147483647 h 6505"/>
              <a:gd name="T14" fmla="*/ 2147483647 w 17038"/>
              <a:gd name="T15" fmla="*/ 2147483647 h 6505"/>
              <a:gd name="T16" fmla="*/ 2147483647 w 17038"/>
              <a:gd name="T17" fmla="*/ 2147483647 h 6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38"/>
              <a:gd name="T28" fmla="*/ 0 h 6505"/>
              <a:gd name="T29" fmla="*/ 17038 w 17038"/>
              <a:gd name="T30" fmla="*/ 6505 h 6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38" h="6505">
                <a:moveTo>
                  <a:pt x="868" y="6"/>
                </a:moveTo>
                <a:cubicBezTo>
                  <a:pt x="868" y="6"/>
                  <a:pt x="13929" y="9"/>
                  <a:pt x="17034" y="13"/>
                </a:cubicBezTo>
                <a:cubicBezTo>
                  <a:pt x="17034" y="488"/>
                  <a:pt x="17034" y="4536"/>
                  <a:pt x="17034" y="5013"/>
                </a:cubicBezTo>
                <a:cubicBezTo>
                  <a:pt x="17016" y="5446"/>
                  <a:pt x="17037" y="5653"/>
                  <a:pt x="16874" y="5982"/>
                </a:cubicBezTo>
                <a:cubicBezTo>
                  <a:pt x="16636" y="6456"/>
                  <a:pt x="16406" y="6441"/>
                  <a:pt x="16119" y="6504"/>
                </a:cubicBezTo>
                <a:cubicBezTo>
                  <a:pt x="15819" y="6489"/>
                  <a:pt x="5396" y="6487"/>
                  <a:pt x="36" y="6480"/>
                </a:cubicBezTo>
                <a:cubicBezTo>
                  <a:pt x="31" y="5525"/>
                  <a:pt x="37" y="1319"/>
                  <a:pt x="37" y="1219"/>
                </a:cubicBezTo>
                <a:cubicBezTo>
                  <a:pt x="41" y="1117"/>
                  <a:pt x="0" y="781"/>
                  <a:pt x="235" y="357"/>
                </a:cubicBezTo>
                <a:cubicBezTo>
                  <a:pt x="466" y="0"/>
                  <a:pt x="638" y="0"/>
                  <a:pt x="868" y="6"/>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196388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特殊情况</a:t>
            </a:r>
            <a:r>
              <a:rPr lang="en-US" altLang="zh-CN" dirty="0">
                <a:ea typeface="SimSun" panose="02010600030101010101" pitchFamily="2" charset="-122"/>
              </a:rPr>
              <a:t>- </a:t>
            </a:r>
            <a:r>
              <a:rPr lang="en-US" altLang="zh-CN" dirty="0" err="1">
                <a:ea typeface="SimSun" panose="02010600030101010101" pitchFamily="2" charset="-122"/>
              </a:rPr>
              <a:t>QQueue</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队列，一个先进先出（</a:t>
            </a:r>
            <a:r>
              <a:rPr lang="en-US" altLang="zh-CN" dirty="0">
                <a:ea typeface="SimSun" panose="02010600030101010101" pitchFamily="2" charset="-122"/>
              </a:rPr>
              <a:t> FIFO</a:t>
            </a:r>
            <a:r>
              <a:rPr lang="zh-CN" altLang="en-US" dirty="0">
                <a:ea typeface="SimSun" panose="02010600030101010101" pitchFamily="2" charset="-122"/>
              </a:rPr>
              <a:t>）的 容器</a:t>
            </a:r>
            <a:r>
              <a:rPr lang="en-US" altLang="zh-CN" dirty="0">
                <a:ea typeface="SimSun" panose="02010600030101010101" pitchFamily="2" charset="-122"/>
              </a:rPr>
              <a:t/>
            </a:r>
            <a:br>
              <a:rPr lang="en-US" altLang="zh-CN" dirty="0">
                <a:ea typeface="SimSun" panose="02010600030101010101" pitchFamily="2" charset="-122"/>
              </a:rPr>
            </a:br>
            <a:r>
              <a:rPr lang="en-US" altLang="zh-CN" dirty="0">
                <a:ea typeface="SimSun" panose="02010600030101010101" pitchFamily="2" charset="-122"/>
              </a:rPr>
              <a:t>	</a:t>
            </a:r>
            <a:r>
              <a:rPr lang="zh-CN" altLang="en-US" i="1" dirty="0">
                <a:ea typeface="SimSun" panose="02010600030101010101" pitchFamily="2" charset="-122"/>
              </a:rPr>
              <a:t>先进先出</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6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项排队进入队列</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项从队列中出列</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latin typeface="DejaVu Sans Mono" pitchFamily="49" charset="0"/>
                <a:ea typeface="SimSun" panose="02010600030101010101" pitchFamily="2" charset="-122"/>
              </a:rPr>
              <a:t>取第一项可以用</a:t>
            </a:r>
            <a:r>
              <a:rPr lang="en-US" altLang="zh-CN" dirty="0">
                <a:latin typeface="DejaVu Sans Mono" pitchFamily="49" charset="0"/>
                <a:ea typeface="SimSun" panose="02010600030101010101" pitchFamily="2" charset="-122"/>
              </a:rPr>
              <a:t>head()</a:t>
            </a:r>
          </a:p>
          <a:p>
            <a:endParaRPr lang="zh-CN" altLang="en-US" dirty="0"/>
          </a:p>
        </p:txBody>
      </p:sp>
      <p:sp>
        <p:nvSpPr>
          <p:cNvPr id="4" name="AutoShape 3"/>
          <p:cNvSpPr>
            <a:spLocks noChangeArrowheads="1"/>
          </p:cNvSpPr>
          <p:nvPr/>
        </p:nvSpPr>
        <p:spPr bwMode="auto">
          <a:xfrm>
            <a:off x="6858000" y="2276475"/>
            <a:ext cx="1143000" cy="490538"/>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5" name="AutoShape 4"/>
          <p:cNvSpPr>
            <a:spLocks noChangeArrowheads="1"/>
          </p:cNvSpPr>
          <p:nvPr/>
        </p:nvSpPr>
        <p:spPr bwMode="auto">
          <a:xfrm>
            <a:off x="6858000" y="4237038"/>
            <a:ext cx="1143000" cy="488950"/>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6" name="AutoShape 5"/>
          <p:cNvSpPr>
            <a:spLocks noChangeArrowheads="1"/>
          </p:cNvSpPr>
          <p:nvPr/>
        </p:nvSpPr>
        <p:spPr bwMode="auto">
          <a:xfrm>
            <a:off x="6858000" y="3746500"/>
            <a:ext cx="1143000" cy="490538"/>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7" name="AutoShape 6"/>
          <p:cNvSpPr>
            <a:spLocks noChangeArrowheads="1"/>
          </p:cNvSpPr>
          <p:nvPr/>
        </p:nvSpPr>
        <p:spPr bwMode="auto">
          <a:xfrm>
            <a:off x="6858000" y="3255963"/>
            <a:ext cx="1143000" cy="490537"/>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8" name="AutoShape 7"/>
          <p:cNvSpPr>
            <a:spLocks noChangeArrowheads="1"/>
          </p:cNvSpPr>
          <p:nvPr/>
        </p:nvSpPr>
        <p:spPr bwMode="auto">
          <a:xfrm>
            <a:off x="6858000" y="2767013"/>
            <a:ext cx="1143000" cy="488950"/>
          </a:xfrm>
          <a:prstGeom prst="roundRect">
            <a:avLst>
              <a:gd name="adj" fmla="val 292"/>
            </a:avLst>
          </a:prstGeom>
          <a:solidFill>
            <a:srgbClr val="E0DBCA"/>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 name="Freeform 8"/>
          <p:cNvSpPr>
            <a:spLocks/>
          </p:cNvSpPr>
          <p:nvPr/>
        </p:nvSpPr>
        <p:spPr bwMode="auto">
          <a:xfrm>
            <a:off x="6530975" y="1787525"/>
            <a:ext cx="652463" cy="488950"/>
          </a:xfrm>
          <a:custGeom>
            <a:avLst/>
            <a:gdLst>
              <a:gd name="T0" fmla="*/ 0 w 2001"/>
              <a:gd name="T1" fmla="*/ 0 h 1501"/>
              <a:gd name="T2" fmla="*/ 2147483647 w 2001"/>
              <a:gd name="T3" fmla="*/ 2147483647 h 1501"/>
              <a:gd name="T4" fmla="*/ 0 60000 65536"/>
              <a:gd name="T5" fmla="*/ 0 60000 65536"/>
              <a:gd name="T6" fmla="*/ 0 w 2001"/>
              <a:gd name="T7" fmla="*/ 0 h 1501"/>
              <a:gd name="T8" fmla="*/ 2001 w 2001"/>
              <a:gd name="T9" fmla="*/ 1501 h 1501"/>
            </a:gdLst>
            <a:ahLst/>
            <a:cxnLst>
              <a:cxn ang="T4">
                <a:pos x="T0" y="T1"/>
              </a:cxn>
              <a:cxn ang="T5">
                <a:pos x="T2" y="T3"/>
              </a:cxn>
            </a:cxnLst>
            <a:rect l="T6" t="T7" r="T8" b="T9"/>
            <a:pathLst>
              <a:path w="2001" h="1501">
                <a:moveTo>
                  <a:pt x="0" y="0"/>
                </a:moveTo>
                <a:cubicBezTo>
                  <a:pt x="2000" y="0"/>
                  <a:pt x="2000" y="1500"/>
                  <a:pt x="2000" y="1500"/>
                </a:cubicBezTo>
              </a:path>
            </a:pathLst>
          </a:custGeom>
          <a:noFill/>
          <a:ln w="21600">
            <a:solidFill>
              <a:srgbClr val="66B036"/>
            </a:solidFill>
            <a:round/>
            <a:headEnd/>
            <a:tailEnd type="triangle" w="med" len="me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zh-CN" altLang="en-US"/>
          </a:p>
        </p:txBody>
      </p:sp>
      <p:sp>
        <p:nvSpPr>
          <p:cNvPr id="10" name="Freeform 9"/>
          <p:cNvSpPr>
            <a:spLocks/>
          </p:cNvSpPr>
          <p:nvPr/>
        </p:nvSpPr>
        <p:spPr bwMode="auto">
          <a:xfrm>
            <a:off x="7673975" y="4725988"/>
            <a:ext cx="654050" cy="490537"/>
          </a:xfrm>
          <a:custGeom>
            <a:avLst/>
            <a:gdLst>
              <a:gd name="T0" fmla="*/ 2147483647 w 2001"/>
              <a:gd name="T1" fmla="*/ 2147483647 h 1501"/>
              <a:gd name="T2" fmla="*/ 0 w 2001"/>
              <a:gd name="T3" fmla="*/ 0 h 1501"/>
              <a:gd name="T4" fmla="*/ 0 60000 65536"/>
              <a:gd name="T5" fmla="*/ 0 60000 65536"/>
              <a:gd name="T6" fmla="*/ 0 w 2001"/>
              <a:gd name="T7" fmla="*/ 0 h 1501"/>
              <a:gd name="T8" fmla="*/ 2001 w 2001"/>
              <a:gd name="T9" fmla="*/ 1501 h 1501"/>
            </a:gdLst>
            <a:ahLst/>
            <a:cxnLst>
              <a:cxn ang="T4">
                <a:pos x="T0" y="T1"/>
              </a:cxn>
              <a:cxn ang="T5">
                <a:pos x="T2" y="T3"/>
              </a:cxn>
            </a:cxnLst>
            <a:rect l="T6" t="T7" r="T8" b="T9"/>
            <a:pathLst>
              <a:path w="2001" h="1501">
                <a:moveTo>
                  <a:pt x="2000" y="1500"/>
                </a:moveTo>
                <a:cubicBezTo>
                  <a:pt x="0" y="1500"/>
                  <a:pt x="0" y="0"/>
                  <a:pt x="0" y="0"/>
                </a:cubicBezTo>
              </a:path>
            </a:pathLst>
          </a:custGeom>
          <a:noFill/>
          <a:ln w="21600">
            <a:solidFill>
              <a:srgbClr val="66B036"/>
            </a:solidFill>
            <a:round/>
            <a:headEnd type="triangle" w="med" len="med"/>
            <a:tailEnd/>
          </a:ln>
          <a:extLst>
            <a:ext uri="{909E8E84-426E-40DD-AFC4-6F175D3DCCD1}">
              <a14:hiddenFill xmlns:a14="http://schemas.microsoft.com/office/drawing/2010/main">
                <a:solidFill>
                  <a:srgbClr val="FFFFFF"/>
                </a:solidFill>
              </a14:hiddenFill>
            </a:ext>
          </a:extLst>
        </p:spPr>
        <p:txBody>
          <a:bodyPr lIns="82945" tIns="41473" rIns="82945" bIns="41473"/>
          <a:lstStyle/>
          <a:p>
            <a:endParaRPr lang="zh-CN" altLang="en-US"/>
          </a:p>
        </p:txBody>
      </p:sp>
      <p:sp>
        <p:nvSpPr>
          <p:cNvPr id="11" name="Text Box 10"/>
          <p:cNvSpPr txBox="1">
            <a:spLocks noChangeArrowheads="1"/>
          </p:cNvSpPr>
          <p:nvPr/>
        </p:nvSpPr>
        <p:spPr bwMode="auto">
          <a:xfrm>
            <a:off x="6367463" y="1831975"/>
            <a:ext cx="13049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s.enqueue()</a:t>
            </a:r>
          </a:p>
        </p:txBody>
      </p:sp>
      <p:sp>
        <p:nvSpPr>
          <p:cNvPr id="12" name="Text Box 11"/>
          <p:cNvSpPr txBox="1">
            <a:spLocks noChangeArrowheads="1"/>
          </p:cNvSpPr>
          <p:nvPr/>
        </p:nvSpPr>
        <p:spPr bwMode="auto">
          <a:xfrm>
            <a:off x="7673975" y="5106988"/>
            <a:ext cx="1304925" cy="78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s.dequeue()</a:t>
            </a:r>
          </a:p>
        </p:txBody>
      </p:sp>
      <p:sp>
        <p:nvSpPr>
          <p:cNvPr id="13" name="Text Box 12"/>
          <p:cNvSpPr txBox="1">
            <a:spLocks noChangeArrowheads="1"/>
          </p:cNvSpPr>
          <p:nvPr/>
        </p:nvSpPr>
        <p:spPr bwMode="auto">
          <a:xfrm>
            <a:off x="1143000" y="4146550"/>
            <a:ext cx="5348288"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QQueue&lt;int&gt; queue;</a:t>
            </a:r>
          </a:p>
          <a:p>
            <a:pPr eaLnBrk="1" hangingPunct="1">
              <a:lnSpc>
                <a:spcPct val="98000"/>
              </a:lnSpc>
            </a:pPr>
            <a:r>
              <a:rPr lang="en-US" altLang="zh-CN" sz="1400">
                <a:solidFill>
                  <a:srgbClr val="000000"/>
                </a:solidFill>
                <a:latin typeface="DejaVu Sans Mono" pitchFamily="49" charset="0"/>
              </a:rPr>
              <a:t>queue.enqueue(1);</a:t>
            </a:r>
          </a:p>
          <a:p>
            <a:pPr eaLnBrk="1" hangingPunct="1">
              <a:lnSpc>
                <a:spcPct val="98000"/>
              </a:lnSpc>
            </a:pPr>
            <a:r>
              <a:rPr lang="en-US" altLang="zh-CN" sz="1400">
                <a:solidFill>
                  <a:srgbClr val="000000"/>
                </a:solidFill>
                <a:latin typeface="DejaVu Sans Mono" pitchFamily="49" charset="0"/>
              </a:rPr>
              <a:t>queue.enqueue(2);</a:t>
            </a:r>
          </a:p>
          <a:p>
            <a:pPr eaLnBrk="1" hangingPunct="1">
              <a:lnSpc>
                <a:spcPct val="98000"/>
              </a:lnSpc>
            </a:pPr>
            <a:r>
              <a:rPr lang="en-US" altLang="zh-CN" sz="1400">
                <a:solidFill>
                  <a:srgbClr val="000000"/>
                </a:solidFill>
                <a:latin typeface="DejaVu Sans Mono" pitchFamily="49" charset="0"/>
              </a:rPr>
              <a:t>queue.enqueue(3);</a:t>
            </a:r>
          </a:p>
          <a:p>
            <a:pPr eaLnBrk="1" hangingPunct="1">
              <a:lnSpc>
                <a:spcPct val="98000"/>
              </a:lnSpc>
            </a:pPr>
            <a:r>
              <a:rPr lang="en-US" altLang="zh-CN" sz="1400">
                <a:solidFill>
                  <a:srgbClr val="000000"/>
                </a:solidFill>
                <a:latin typeface="DejaVu Sans Mono" pitchFamily="49" charset="0"/>
              </a:rPr>
              <a:t>qDebug("Head: %d", queue.head());</a:t>
            </a:r>
            <a:r>
              <a:rPr lang="en-US" altLang="zh-CN" sz="1400">
                <a:solidFill>
                  <a:srgbClr val="999999"/>
                </a:solidFill>
                <a:latin typeface="DejaVu Sans Mono" pitchFamily="49" charset="0"/>
              </a:rPr>
              <a:t>   // 1</a:t>
            </a:r>
          </a:p>
          <a:p>
            <a:pPr eaLnBrk="1" hangingPunct="1">
              <a:lnSpc>
                <a:spcPct val="98000"/>
              </a:lnSpc>
            </a:pPr>
            <a:r>
              <a:rPr lang="en-US" altLang="zh-CN" sz="1400">
                <a:solidFill>
                  <a:srgbClr val="000000"/>
                </a:solidFill>
                <a:latin typeface="DejaVu Sans Mono" pitchFamily="49" charset="0"/>
              </a:rPr>
              <a:t>qDebug("Pop: %d", queue.dequeue()); </a:t>
            </a:r>
            <a:r>
              <a:rPr lang="en-US" altLang="zh-CN" sz="1400">
                <a:solidFill>
                  <a:srgbClr val="999999"/>
                </a:solidFill>
                <a:latin typeface="DejaVu Sans Mono" pitchFamily="49" charset="0"/>
              </a:rPr>
              <a:t>// 1</a:t>
            </a:r>
          </a:p>
          <a:p>
            <a:pPr eaLnBrk="1" hangingPunct="1">
              <a:lnSpc>
                <a:spcPct val="98000"/>
              </a:lnSpc>
            </a:pPr>
            <a:r>
              <a:rPr lang="en-US" altLang="zh-CN" sz="1400">
                <a:solidFill>
                  <a:srgbClr val="000000"/>
                </a:solidFill>
                <a:latin typeface="DejaVu Sans Mono" pitchFamily="49" charset="0"/>
              </a:rPr>
              <a:t>qDebug("Pop: %d", queue.dequeue()); </a:t>
            </a:r>
            <a:r>
              <a:rPr lang="en-US" altLang="zh-CN" sz="1400">
                <a:solidFill>
                  <a:srgbClr val="999999"/>
                </a:solidFill>
                <a:latin typeface="DejaVu Sans Mono" pitchFamily="49" charset="0"/>
              </a:rPr>
              <a:t>// 2</a:t>
            </a:r>
          </a:p>
          <a:p>
            <a:pPr eaLnBrk="1" hangingPunct="1">
              <a:lnSpc>
                <a:spcPct val="98000"/>
              </a:lnSpc>
            </a:pPr>
            <a:r>
              <a:rPr lang="en-US" altLang="zh-CN" sz="1400">
                <a:solidFill>
                  <a:srgbClr val="000000"/>
                </a:solidFill>
                <a:latin typeface="DejaVu Sans Mono" pitchFamily="49" charset="0"/>
              </a:rPr>
              <a:t>qDebug("Pop: %d", queue.dequeue()); </a:t>
            </a:r>
            <a:r>
              <a:rPr lang="en-US" altLang="zh-CN" sz="1400">
                <a:solidFill>
                  <a:srgbClr val="999999"/>
                </a:solidFill>
                <a:latin typeface="DejaVu Sans Mono" pitchFamily="49" charset="0"/>
              </a:rPr>
              <a:t>// 3</a:t>
            </a:r>
          </a:p>
          <a:p>
            <a:pPr eaLnBrk="1" hangingPunct="1">
              <a:lnSpc>
                <a:spcPct val="98000"/>
              </a:lnSpc>
            </a:pPr>
            <a:r>
              <a:rPr lang="en-US" altLang="zh-CN" sz="1400">
                <a:solidFill>
                  <a:srgbClr val="000000"/>
                </a:solidFill>
                <a:latin typeface="DejaVu Sans Mono" pitchFamily="49" charset="0"/>
              </a:rPr>
              <a:t>qDebug("isEmpty? %s", queue.isEmpty()?"yes":"no");</a:t>
            </a:r>
          </a:p>
        </p:txBody>
      </p:sp>
      <p:sp>
        <p:nvSpPr>
          <p:cNvPr id="14" name="Freeform 13"/>
          <p:cNvSpPr>
            <a:spLocks noChangeArrowheads="1"/>
          </p:cNvSpPr>
          <p:nvPr/>
        </p:nvSpPr>
        <p:spPr bwMode="auto">
          <a:xfrm>
            <a:off x="1100138" y="4043363"/>
            <a:ext cx="5400675" cy="2120900"/>
          </a:xfrm>
          <a:custGeom>
            <a:avLst/>
            <a:gdLst>
              <a:gd name="T0" fmla="*/ 2147483647 w 16537"/>
              <a:gd name="T1" fmla="*/ 2147483647 h 6491"/>
              <a:gd name="T2" fmla="*/ 2147483647 w 16537"/>
              <a:gd name="T3" fmla="*/ 2147483647 h 6491"/>
              <a:gd name="T4" fmla="*/ 2147483647 w 16537"/>
              <a:gd name="T5" fmla="*/ 2147483647 h 6491"/>
              <a:gd name="T6" fmla="*/ 2147483647 w 16537"/>
              <a:gd name="T7" fmla="*/ 2147483647 h 6491"/>
              <a:gd name="T8" fmla="*/ 2147483647 w 16537"/>
              <a:gd name="T9" fmla="*/ 2147483647 h 6491"/>
              <a:gd name="T10" fmla="*/ 2147483647 w 16537"/>
              <a:gd name="T11" fmla="*/ 2147483647 h 6491"/>
              <a:gd name="T12" fmla="*/ 2147483647 w 16537"/>
              <a:gd name="T13" fmla="*/ 2147483647 h 6491"/>
              <a:gd name="T14" fmla="*/ 2147483647 w 16537"/>
              <a:gd name="T15" fmla="*/ 2147483647 h 6491"/>
              <a:gd name="T16" fmla="*/ 2147483647 w 16537"/>
              <a:gd name="T17" fmla="*/ 2147483647 h 64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37"/>
              <a:gd name="T28" fmla="*/ 0 h 6491"/>
              <a:gd name="T29" fmla="*/ 16537 w 16537"/>
              <a:gd name="T30" fmla="*/ 6491 h 64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37" h="6491">
                <a:moveTo>
                  <a:pt x="843" y="6"/>
                </a:moveTo>
                <a:cubicBezTo>
                  <a:pt x="843" y="6"/>
                  <a:pt x="13519" y="9"/>
                  <a:pt x="16533" y="13"/>
                </a:cubicBezTo>
                <a:cubicBezTo>
                  <a:pt x="16533" y="487"/>
                  <a:pt x="16533" y="4527"/>
                  <a:pt x="16533" y="5002"/>
                </a:cubicBezTo>
                <a:cubicBezTo>
                  <a:pt x="16515" y="5435"/>
                  <a:pt x="16536" y="5641"/>
                  <a:pt x="16377" y="5969"/>
                </a:cubicBezTo>
                <a:cubicBezTo>
                  <a:pt x="16147" y="6443"/>
                  <a:pt x="15923" y="6427"/>
                  <a:pt x="15645" y="6490"/>
                </a:cubicBezTo>
                <a:cubicBezTo>
                  <a:pt x="15354" y="6475"/>
                  <a:pt x="5238" y="6473"/>
                  <a:pt x="35" y="6466"/>
                </a:cubicBezTo>
                <a:cubicBezTo>
                  <a:pt x="30" y="5513"/>
                  <a:pt x="36" y="1316"/>
                  <a:pt x="36" y="1216"/>
                </a:cubicBezTo>
                <a:cubicBezTo>
                  <a:pt x="40" y="1114"/>
                  <a:pt x="0" y="780"/>
                  <a:pt x="228" y="356"/>
                </a:cubicBezTo>
                <a:cubicBezTo>
                  <a:pt x="452" y="0"/>
                  <a:pt x="619" y="0"/>
                  <a:pt x="843" y="6"/>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3530986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特殊情况</a:t>
            </a:r>
            <a:r>
              <a:rPr lang="en-US" altLang="zh-CN" dirty="0">
                <a:ea typeface="SimSun" panose="02010600030101010101" pitchFamily="2" charset="-122"/>
              </a:rPr>
              <a:t>- </a:t>
            </a:r>
            <a:r>
              <a:rPr lang="en-US" altLang="zh-CN" dirty="0" err="1">
                <a:ea typeface="SimSun" panose="02010600030101010101" pitchFamily="2" charset="-122"/>
              </a:rPr>
              <a:t>QSet</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一个集合包含值，但对每个值只有一个实例。</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可以判断一个值是否是集合的一部分</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也可以遍历一个集合，看到所有的值</a:t>
            </a:r>
            <a:endParaRPr lang="en-US" altLang="zh-CN" sz="48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48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latin typeface="DejaVu Sans Mono" pitchFamily="49" charset="0"/>
                <a:ea typeface="SimSun" panose="02010600030101010101" pitchFamily="2" charset="-122"/>
              </a:rPr>
              <a:t>可以转换一个</a:t>
            </a:r>
            <a:r>
              <a:rPr lang="en-US" altLang="zh-CN" sz="2000" dirty="0" err="1">
                <a:latin typeface="DejaVu Sans Mono" pitchFamily="49" charset="0"/>
                <a:ea typeface="SimSun" panose="02010600030101010101" pitchFamily="2" charset="-122"/>
              </a:rPr>
              <a:t>QList</a:t>
            </a:r>
            <a:r>
              <a:rPr lang="en-US" altLang="zh-CN" dirty="0">
                <a:ea typeface="SimSun" panose="02010600030101010101" pitchFamily="2" charset="-122"/>
              </a:rPr>
              <a:t> </a:t>
            </a:r>
            <a:r>
              <a:rPr lang="zh-CN" altLang="en-US" dirty="0">
                <a:ea typeface="SimSun" panose="02010600030101010101" pitchFamily="2" charset="-122"/>
              </a:rPr>
              <a:t>到一个</a:t>
            </a:r>
            <a:r>
              <a:rPr lang="en-US" altLang="zh-CN" sz="2000" dirty="0" err="1">
                <a:latin typeface="DejaVu Sans Mono" pitchFamily="49" charset="0"/>
                <a:ea typeface="SimSun" panose="02010600030101010101" pitchFamily="2" charset="-122"/>
              </a:rPr>
              <a:t>QSet</a:t>
            </a:r>
            <a:endParaRPr lang="en-US" altLang="zh-CN" sz="2000" dirty="0">
              <a:latin typeface="DejaVu Sans Mono" pitchFamily="49" charset="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143000" y="2243389"/>
            <a:ext cx="64897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QSet&lt;int&gt; primes;</a:t>
            </a:r>
          </a:p>
          <a:p>
            <a:pPr eaLnBrk="1" hangingPunct="1">
              <a:lnSpc>
                <a:spcPct val="98000"/>
              </a:lnSpc>
            </a:pPr>
            <a:r>
              <a:rPr lang="en-US" altLang="zh-CN" sz="1400">
                <a:solidFill>
                  <a:srgbClr val="000000"/>
                </a:solidFill>
                <a:latin typeface="DejaVu Sans Mono" pitchFamily="49" charset="0"/>
              </a:rPr>
              <a:t>primes &lt;&lt; 2 &lt;&lt; 3 &lt;&lt; 5 &lt;&lt; 7 &lt;&lt; 11 &lt;&lt; 13;</a:t>
            </a:r>
          </a:p>
          <a:p>
            <a:pPr eaLnBrk="1" hangingPunct="1">
              <a:lnSpc>
                <a:spcPct val="98000"/>
              </a:lnSpc>
            </a:pPr>
            <a:r>
              <a:rPr lang="en-US" altLang="zh-CN" sz="1400">
                <a:solidFill>
                  <a:srgbClr val="000000"/>
                </a:solidFill>
                <a:latin typeface="DejaVu Sans Mono" pitchFamily="49" charset="0"/>
              </a:rPr>
              <a:t>for(int i=1; i&lt;=10; ++i)</a:t>
            </a:r>
          </a:p>
          <a:p>
            <a:pPr eaLnBrk="1" hangingPunct="1">
              <a:lnSpc>
                <a:spcPct val="98000"/>
              </a:lnSpc>
            </a:pPr>
            <a:r>
              <a:rPr lang="en-US" altLang="zh-CN" sz="1400">
                <a:solidFill>
                  <a:srgbClr val="000000"/>
                </a:solidFill>
                <a:latin typeface="DejaVu Sans Mono" pitchFamily="49" charset="0"/>
              </a:rPr>
              <a:t>    qDebug("%d is %sprime", i, primes.contains(i)?"":"not ");</a:t>
            </a:r>
          </a:p>
        </p:txBody>
      </p:sp>
      <p:sp>
        <p:nvSpPr>
          <p:cNvPr id="5" name="Text Box 4"/>
          <p:cNvSpPr txBox="1">
            <a:spLocks noChangeArrowheads="1"/>
          </p:cNvSpPr>
          <p:nvPr/>
        </p:nvSpPr>
        <p:spPr bwMode="auto">
          <a:xfrm>
            <a:off x="1143000" y="3876927"/>
            <a:ext cx="337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foreach(int prime, primes)</a:t>
            </a:r>
          </a:p>
          <a:p>
            <a:pPr eaLnBrk="1" hangingPunct="1">
              <a:lnSpc>
                <a:spcPct val="98000"/>
              </a:lnSpc>
            </a:pPr>
            <a:r>
              <a:rPr lang="en-US" altLang="zh-CN" sz="1400">
                <a:solidFill>
                  <a:srgbClr val="000000"/>
                </a:solidFill>
                <a:latin typeface="DejaVu Sans Mono" pitchFamily="49" charset="0"/>
              </a:rPr>
              <a:t>    qDebug("Prime: %d", prime);</a:t>
            </a:r>
          </a:p>
        </p:txBody>
      </p:sp>
      <p:sp>
        <p:nvSpPr>
          <p:cNvPr id="6" name="Text Box 5"/>
          <p:cNvSpPr txBox="1">
            <a:spLocks noChangeArrowheads="1"/>
          </p:cNvSpPr>
          <p:nvPr/>
        </p:nvSpPr>
        <p:spPr bwMode="auto">
          <a:xfrm>
            <a:off x="1143000" y="5019927"/>
            <a:ext cx="4830763"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QList&lt;int&gt; list;</a:t>
            </a:r>
          </a:p>
          <a:p>
            <a:pPr eaLnBrk="1" hangingPunct="1">
              <a:lnSpc>
                <a:spcPct val="98000"/>
              </a:lnSpc>
            </a:pPr>
            <a:r>
              <a:rPr lang="en-US" altLang="zh-CN" sz="1400">
                <a:solidFill>
                  <a:srgbClr val="000000"/>
                </a:solidFill>
                <a:latin typeface="DejaVu Sans Mono" pitchFamily="49" charset="0"/>
              </a:rPr>
              <a:t>list &lt;&lt; 1 &lt;&lt; 1 &lt;&lt; 2 &lt;&lt; 2 &lt;&lt; 2 &lt;&lt; 3 &lt;&lt; 3 &lt;&lt; 5;</a:t>
            </a:r>
          </a:p>
          <a:p>
            <a:pPr eaLnBrk="1" hangingPunct="1">
              <a:lnSpc>
                <a:spcPct val="98000"/>
              </a:lnSpc>
            </a:pPr>
            <a:r>
              <a:rPr lang="en-US" altLang="zh-CN" sz="1400">
                <a:solidFill>
                  <a:srgbClr val="000000"/>
                </a:solidFill>
                <a:latin typeface="DejaVu Sans Mono" pitchFamily="49" charset="0"/>
              </a:rPr>
              <a:t>QSet&lt;int&gt; set = list.toSet();</a:t>
            </a:r>
          </a:p>
          <a:p>
            <a:pPr eaLnBrk="1" hangingPunct="1">
              <a:lnSpc>
                <a:spcPct val="98000"/>
              </a:lnSpc>
            </a:pPr>
            <a:r>
              <a:rPr lang="en-US" altLang="zh-CN" sz="1400">
                <a:solidFill>
                  <a:srgbClr val="000000"/>
                </a:solidFill>
                <a:latin typeface="DejaVu Sans Mono" pitchFamily="49" charset="0"/>
              </a:rPr>
              <a:t>qDebug() &lt;&lt; list; </a:t>
            </a:r>
            <a:r>
              <a:rPr lang="en-US" altLang="zh-CN" sz="1400">
                <a:solidFill>
                  <a:srgbClr val="999999"/>
                </a:solidFill>
                <a:latin typeface="DejaVu Sans Mono" pitchFamily="49" charset="0"/>
              </a:rPr>
              <a:t>// (1, 1, 2, 2, 2, 3, 3, 5)</a:t>
            </a:r>
          </a:p>
          <a:p>
            <a:pPr eaLnBrk="1" hangingPunct="1">
              <a:lnSpc>
                <a:spcPct val="98000"/>
              </a:lnSpc>
            </a:pPr>
            <a:r>
              <a:rPr lang="en-US" altLang="zh-CN" sz="1400">
                <a:solidFill>
                  <a:srgbClr val="000000"/>
                </a:solidFill>
                <a:latin typeface="DejaVu Sans Mono" pitchFamily="49" charset="0"/>
              </a:rPr>
              <a:t>qDebug() &lt;&lt; set;  </a:t>
            </a:r>
            <a:r>
              <a:rPr lang="en-US" altLang="zh-CN" sz="1400">
                <a:solidFill>
                  <a:srgbClr val="999999"/>
                </a:solidFill>
                <a:latin typeface="DejaVu Sans Mono" pitchFamily="49" charset="0"/>
              </a:rPr>
              <a:t>// (1, 2, 3, 5)</a:t>
            </a:r>
          </a:p>
        </p:txBody>
      </p:sp>
      <p:sp>
        <p:nvSpPr>
          <p:cNvPr id="7" name="Freeform 6"/>
          <p:cNvSpPr>
            <a:spLocks noChangeArrowheads="1"/>
          </p:cNvSpPr>
          <p:nvPr/>
        </p:nvSpPr>
        <p:spPr bwMode="auto">
          <a:xfrm>
            <a:off x="1035050" y="4953252"/>
            <a:ext cx="5008563" cy="1308100"/>
          </a:xfrm>
          <a:custGeom>
            <a:avLst/>
            <a:gdLst>
              <a:gd name="T0" fmla="*/ 2147483647 w 15335"/>
              <a:gd name="T1" fmla="*/ 2147483647 h 4004"/>
              <a:gd name="T2" fmla="*/ 2147483647 w 15335"/>
              <a:gd name="T3" fmla="*/ 2147483647 h 4004"/>
              <a:gd name="T4" fmla="*/ 2147483647 w 15335"/>
              <a:gd name="T5" fmla="*/ 2147483647 h 4004"/>
              <a:gd name="T6" fmla="*/ 2147483647 w 15335"/>
              <a:gd name="T7" fmla="*/ 2147483647 h 4004"/>
              <a:gd name="T8" fmla="*/ 2147483647 w 15335"/>
              <a:gd name="T9" fmla="*/ 2147483647 h 4004"/>
              <a:gd name="T10" fmla="*/ 2147483647 w 15335"/>
              <a:gd name="T11" fmla="*/ 2147483647 h 4004"/>
              <a:gd name="T12" fmla="*/ 2147483647 w 15335"/>
              <a:gd name="T13" fmla="*/ 2147483647 h 4004"/>
              <a:gd name="T14" fmla="*/ 2147483647 w 15335"/>
              <a:gd name="T15" fmla="*/ 2147483647 h 4004"/>
              <a:gd name="T16" fmla="*/ 2147483647 w 15335"/>
              <a:gd name="T17" fmla="*/ 2147483647 h 40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35"/>
              <a:gd name="T28" fmla="*/ 0 h 4004"/>
              <a:gd name="T29" fmla="*/ 15335 w 15335"/>
              <a:gd name="T30" fmla="*/ 4004 h 40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35" h="4004">
                <a:moveTo>
                  <a:pt x="782" y="4"/>
                </a:moveTo>
                <a:cubicBezTo>
                  <a:pt x="782" y="4"/>
                  <a:pt x="12536" y="5"/>
                  <a:pt x="15331" y="8"/>
                </a:cubicBezTo>
                <a:cubicBezTo>
                  <a:pt x="15331" y="300"/>
                  <a:pt x="15331" y="2792"/>
                  <a:pt x="15331" y="3085"/>
                </a:cubicBezTo>
                <a:cubicBezTo>
                  <a:pt x="15315" y="3352"/>
                  <a:pt x="15334" y="3479"/>
                  <a:pt x="15187" y="3681"/>
                </a:cubicBezTo>
                <a:cubicBezTo>
                  <a:pt x="14973" y="3973"/>
                  <a:pt x="14766" y="3964"/>
                  <a:pt x="14507" y="4003"/>
                </a:cubicBezTo>
                <a:cubicBezTo>
                  <a:pt x="14238" y="3993"/>
                  <a:pt x="4857" y="3992"/>
                  <a:pt x="32" y="3988"/>
                </a:cubicBezTo>
                <a:cubicBezTo>
                  <a:pt x="29" y="3400"/>
                  <a:pt x="34" y="812"/>
                  <a:pt x="34" y="750"/>
                </a:cubicBezTo>
                <a:cubicBezTo>
                  <a:pt x="38" y="687"/>
                  <a:pt x="0" y="481"/>
                  <a:pt x="211" y="220"/>
                </a:cubicBezTo>
                <a:cubicBezTo>
                  <a:pt x="420" y="0"/>
                  <a:pt x="575" y="0"/>
                  <a:pt x="782"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8" name="Freeform 7"/>
          <p:cNvSpPr>
            <a:spLocks noChangeArrowheads="1"/>
          </p:cNvSpPr>
          <p:nvPr/>
        </p:nvSpPr>
        <p:spPr bwMode="auto">
          <a:xfrm>
            <a:off x="1030288" y="2210052"/>
            <a:ext cx="6710362" cy="976312"/>
          </a:xfrm>
          <a:custGeom>
            <a:avLst/>
            <a:gdLst>
              <a:gd name="T0" fmla="*/ 2147483647 w 20546"/>
              <a:gd name="T1" fmla="*/ 2147483647 h 2989"/>
              <a:gd name="T2" fmla="*/ 2147483647 w 20546"/>
              <a:gd name="T3" fmla="*/ 2147483647 h 2989"/>
              <a:gd name="T4" fmla="*/ 2147483647 w 20546"/>
              <a:gd name="T5" fmla="*/ 2147483647 h 2989"/>
              <a:gd name="T6" fmla="*/ 2147483647 w 20546"/>
              <a:gd name="T7" fmla="*/ 2147483647 h 2989"/>
              <a:gd name="T8" fmla="*/ 2147483647 w 20546"/>
              <a:gd name="T9" fmla="*/ 2147483647 h 2989"/>
              <a:gd name="T10" fmla="*/ 2147483647 w 20546"/>
              <a:gd name="T11" fmla="*/ 2147483647 h 2989"/>
              <a:gd name="T12" fmla="*/ 2147483647 w 20546"/>
              <a:gd name="T13" fmla="*/ 2147483647 h 2989"/>
              <a:gd name="T14" fmla="*/ 2147483647 w 20546"/>
              <a:gd name="T15" fmla="*/ 2147483647 h 2989"/>
              <a:gd name="T16" fmla="*/ 2147483647 w 20546"/>
              <a:gd name="T17" fmla="*/ 2147483647 h 2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546"/>
              <a:gd name="T28" fmla="*/ 0 h 2989"/>
              <a:gd name="T29" fmla="*/ 20546 w 20546"/>
              <a:gd name="T30" fmla="*/ 2989 h 2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546" h="2989">
                <a:moveTo>
                  <a:pt x="1047" y="3"/>
                </a:moveTo>
                <a:cubicBezTo>
                  <a:pt x="1047" y="3"/>
                  <a:pt x="16797" y="4"/>
                  <a:pt x="20541" y="6"/>
                </a:cubicBezTo>
                <a:cubicBezTo>
                  <a:pt x="20541" y="224"/>
                  <a:pt x="20541" y="2084"/>
                  <a:pt x="20541" y="2303"/>
                </a:cubicBezTo>
                <a:cubicBezTo>
                  <a:pt x="20519" y="2502"/>
                  <a:pt x="20545" y="2597"/>
                  <a:pt x="20348" y="2748"/>
                </a:cubicBezTo>
                <a:cubicBezTo>
                  <a:pt x="20061" y="2966"/>
                  <a:pt x="19784" y="2959"/>
                  <a:pt x="19438" y="2988"/>
                </a:cubicBezTo>
                <a:cubicBezTo>
                  <a:pt x="19076" y="2981"/>
                  <a:pt x="6507" y="2980"/>
                  <a:pt x="43" y="2977"/>
                </a:cubicBezTo>
                <a:cubicBezTo>
                  <a:pt x="38" y="2538"/>
                  <a:pt x="45" y="606"/>
                  <a:pt x="45" y="560"/>
                </a:cubicBezTo>
                <a:cubicBezTo>
                  <a:pt x="50" y="513"/>
                  <a:pt x="0" y="359"/>
                  <a:pt x="283" y="164"/>
                </a:cubicBezTo>
                <a:cubicBezTo>
                  <a:pt x="562" y="0"/>
                  <a:pt x="770" y="0"/>
                  <a:pt x="1047"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9" name="Freeform 8"/>
          <p:cNvSpPr>
            <a:spLocks noChangeArrowheads="1"/>
          </p:cNvSpPr>
          <p:nvPr/>
        </p:nvSpPr>
        <p:spPr bwMode="auto">
          <a:xfrm>
            <a:off x="1038225" y="3778502"/>
            <a:ext cx="3535363" cy="654050"/>
          </a:xfrm>
          <a:custGeom>
            <a:avLst/>
            <a:gdLst>
              <a:gd name="T0" fmla="*/ 2147483647 w 10825"/>
              <a:gd name="T1" fmla="*/ 2147483647 h 2003"/>
              <a:gd name="T2" fmla="*/ 2147483647 w 10825"/>
              <a:gd name="T3" fmla="*/ 2147483647 h 2003"/>
              <a:gd name="T4" fmla="*/ 2147483647 w 10825"/>
              <a:gd name="T5" fmla="*/ 2147483647 h 2003"/>
              <a:gd name="T6" fmla="*/ 2147483647 w 10825"/>
              <a:gd name="T7" fmla="*/ 2147483647 h 2003"/>
              <a:gd name="T8" fmla="*/ 2147483647 w 10825"/>
              <a:gd name="T9" fmla="*/ 2147483647 h 2003"/>
              <a:gd name="T10" fmla="*/ 2147483647 w 10825"/>
              <a:gd name="T11" fmla="*/ 2147483647 h 2003"/>
              <a:gd name="T12" fmla="*/ 2147483647 w 10825"/>
              <a:gd name="T13" fmla="*/ 2147483647 h 2003"/>
              <a:gd name="T14" fmla="*/ 2147483647 w 10825"/>
              <a:gd name="T15" fmla="*/ 2147483647 h 2003"/>
              <a:gd name="T16" fmla="*/ 2147483647 w 10825"/>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25"/>
              <a:gd name="T28" fmla="*/ 0 h 2003"/>
              <a:gd name="T29" fmla="*/ 10825 w 10825"/>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25" h="2003">
                <a:moveTo>
                  <a:pt x="552" y="2"/>
                </a:moveTo>
                <a:cubicBezTo>
                  <a:pt x="552" y="2"/>
                  <a:pt x="8849" y="3"/>
                  <a:pt x="10822" y="4"/>
                </a:cubicBezTo>
                <a:cubicBezTo>
                  <a:pt x="10822" y="150"/>
                  <a:pt x="10822" y="1396"/>
                  <a:pt x="10822" y="1543"/>
                </a:cubicBezTo>
                <a:cubicBezTo>
                  <a:pt x="10810" y="1676"/>
                  <a:pt x="10824" y="1740"/>
                  <a:pt x="10720" y="1841"/>
                </a:cubicBezTo>
                <a:cubicBezTo>
                  <a:pt x="10569" y="1987"/>
                  <a:pt x="10423" y="1982"/>
                  <a:pt x="10241" y="2002"/>
                </a:cubicBezTo>
                <a:cubicBezTo>
                  <a:pt x="10050" y="1997"/>
                  <a:pt x="3429" y="1996"/>
                  <a:pt x="23" y="1994"/>
                </a:cubicBezTo>
                <a:cubicBezTo>
                  <a:pt x="20" y="1700"/>
                  <a:pt x="24" y="406"/>
                  <a:pt x="24" y="376"/>
                </a:cubicBezTo>
                <a:cubicBezTo>
                  <a:pt x="27" y="344"/>
                  <a:pt x="0" y="241"/>
                  <a:pt x="149" y="110"/>
                </a:cubicBezTo>
                <a:cubicBezTo>
                  <a:pt x="297" y="0"/>
                  <a:pt x="406" y="0"/>
                  <a:pt x="552"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419107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QString</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500" dirty="0">
                <a:ea typeface="SimSun" panose="02010600030101010101" pitchFamily="2" charset="-122"/>
              </a:rPr>
              <a:t>支持存储</a:t>
            </a:r>
            <a:r>
              <a:rPr lang="en-US" altLang="zh-CN" sz="2500" dirty="0">
                <a:ea typeface="SimSun" panose="02010600030101010101" pitchFamily="2" charset="-122"/>
              </a:rPr>
              <a:t>Unicode</a:t>
            </a:r>
            <a:r>
              <a:rPr lang="zh-CN" altLang="en-US" sz="2500" dirty="0">
                <a:ea typeface="SimSun" panose="02010600030101010101" pitchFamily="2" charset="-122"/>
              </a:rPr>
              <a:t>字符串，几乎当前在用的所有书写系统都能表示</a:t>
            </a: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500" dirty="0">
                <a:ea typeface="SimSun" panose="02010600030101010101" pitchFamily="2" charset="-122"/>
              </a:rPr>
              <a:t>支持从不同的本地编码转换或者转成不同的本地编码</a:t>
            </a:r>
            <a:endParaRPr lang="en-US" altLang="zh-CN" sz="2500" dirty="0">
              <a:ea typeface="SimSun" panose="02010600030101010101" pitchFamily="2" charset="-122"/>
            </a:endParaRPr>
          </a:p>
          <a:p>
            <a:pPr marL="782638" lvl="1" indent="-293688">
              <a:lnSpc>
                <a:spcPct val="98000"/>
              </a:lnSpc>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600" dirty="0">
              <a:latin typeface="DejaVu Sans Mono" pitchFamily="49" charset="0"/>
              <a:ea typeface="SimSun" panose="02010600030101010101" pitchFamily="2" charset="-122"/>
            </a:endParaRPr>
          </a:p>
          <a:p>
            <a:pPr marL="782638" lvl="1" indent="-293688">
              <a:lnSpc>
                <a:spcPct val="98000"/>
              </a:lnSpc>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500" dirty="0">
              <a:latin typeface="DejaVu Sans Mono" pitchFamily="49" charset="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500" dirty="0">
                <a:ea typeface="SimSun" panose="02010600030101010101" pitchFamily="2" charset="-122"/>
              </a:rPr>
              <a:t>提供了一个方便的字符串检查和修改的</a:t>
            </a:r>
            <a:r>
              <a:rPr lang="en-US" altLang="zh-CN" sz="2500" dirty="0">
                <a:ea typeface="SimSun" panose="02010600030101010101" pitchFamily="2" charset="-122"/>
              </a:rPr>
              <a:t>API</a:t>
            </a:r>
          </a:p>
          <a:p>
            <a:endParaRPr lang="zh-CN" altLang="en-US" dirty="0"/>
          </a:p>
        </p:txBody>
      </p:sp>
      <p:sp>
        <p:nvSpPr>
          <p:cNvPr id="4" name="Freeform 3"/>
          <p:cNvSpPr>
            <a:spLocks noChangeArrowheads="1"/>
          </p:cNvSpPr>
          <p:nvPr/>
        </p:nvSpPr>
        <p:spPr bwMode="auto">
          <a:xfrm>
            <a:off x="1174750" y="3357563"/>
            <a:ext cx="6873875" cy="484187"/>
          </a:xfrm>
          <a:custGeom>
            <a:avLst/>
            <a:gdLst>
              <a:gd name="T0" fmla="*/ 2147483647 w 21047"/>
              <a:gd name="T1" fmla="*/ 2147483647 h 1488"/>
              <a:gd name="T2" fmla="*/ 2147483647 w 21047"/>
              <a:gd name="T3" fmla="*/ 2147483647 h 1488"/>
              <a:gd name="T4" fmla="*/ 2147483647 w 21047"/>
              <a:gd name="T5" fmla="*/ 2147483647 h 1488"/>
              <a:gd name="T6" fmla="*/ 2147483647 w 21047"/>
              <a:gd name="T7" fmla="*/ 2147483647 h 1488"/>
              <a:gd name="T8" fmla="*/ 2147483647 w 21047"/>
              <a:gd name="T9" fmla="*/ 2147483647 h 1488"/>
              <a:gd name="T10" fmla="*/ 2147483647 w 21047"/>
              <a:gd name="T11" fmla="*/ 2147483647 h 1488"/>
              <a:gd name="T12" fmla="*/ 2147483647 w 21047"/>
              <a:gd name="T13" fmla="*/ 2147483647 h 1488"/>
              <a:gd name="T14" fmla="*/ 2147483647 w 21047"/>
              <a:gd name="T15" fmla="*/ 2147483647 h 1488"/>
              <a:gd name="T16" fmla="*/ 2147483647 w 21047"/>
              <a:gd name="T17" fmla="*/ 2147483647 h 1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47"/>
              <a:gd name="T28" fmla="*/ 0 h 1488"/>
              <a:gd name="T29" fmla="*/ 21047 w 21047"/>
              <a:gd name="T30" fmla="*/ 1488 h 14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47" h="1488">
                <a:moveTo>
                  <a:pt x="1073" y="1"/>
                </a:moveTo>
                <a:cubicBezTo>
                  <a:pt x="1073" y="1"/>
                  <a:pt x="17206" y="2"/>
                  <a:pt x="21042" y="3"/>
                </a:cubicBezTo>
                <a:cubicBezTo>
                  <a:pt x="21042" y="111"/>
                  <a:pt x="21042" y="1037"/>
                  <a:pt x="21042" y="1146"/>
                </a:cubicBezTo>
                <a:cubicBezTo>
                  <a:pt x="21019" y="1245"/>
                  <a:pt x="21046" y="1292"/>
                  <a:pt x="20844" y="1367"/>
                </a:cubicBezTo>
                <a:cubicBezTo>
                  <a:pt x="20551" y="1476"/>
                  <a:pt x="20266" y="1472"/>
                  <a:pt x="19912" y="1487"/>
                </a:cubicBezTo>
                <a:cubicBezTo>
                  <a:pt x="19541" y="1483"/>
                  <a:pt x="6666" y="1483"/>
                  <a:pt x="44" y="1481"/>
                </a:cubicBezTo>
                <a:cubicBezTo>
                  <a:pt x="39" y="1263"/>
                  <a:pt x="46" y="301"/>
                  <a:pt x="46" y="279"/>
                </a:cubicBezTo>
                <a:cubicBezTo>
                  <a:pt x="51" y="255"/>
                  <a:pt x="0" y="178"/>
                  <a:pt x="290" y="81"/>
                </a:cubicBezTo>
                <a:cubicBezTo>
                  <a:pt x="576" y="0"/>
                  <a:pt x="788" y="0"/>
                  <a:pt x="1073"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5" name="Text Box 4"/>
          <p:cNvSpPr txBox="1">
            <a:spLocks noChangeArrowheads="1"/>
          </p:cNvSpPr>
          <p:nvPr/>
        </p:nvSpPr>
        <p:spPr bwMode="auto">
          <a:xfrm>
            <a:off x="1306513" y="3487738"/>
            <a:ext cx="74723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657" rIns="0" bIns="0"/>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spcAft>
                <a:spcPts val="1038"/>
              </a:spcAft>
            </a:pPr>
            <a:r>
              <a:rPr lang="en-US" altLang="zh-CN" sz="1500">
                <a:solidFill>
                  <a:srgbClr val="004C00"/>
                </a:solidFill>
                <a:latin typeface="DejaVu Sans Mono" pitchFamily="49" charset="0"/>
              </a:rPr>
              <a:t>QString::toAscii – QString::toLatin1 – QString::toLocal8Bit</a:t>
            </a:r>
          </a:p>
        </p:txBody>
      </p:sp>
    </p:spTree>
    <p:extLst>
      <p:ext uri="{BB962C8B-B14F-4D97-AF65-F5344CB8AC3E}">
        <p14:creationId xmlns:p14="http://schemas.microsoft.com/office/powerpoint/2010/main" val="710972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键 </a:t>
            </a:r>
            <a:r>
              <a:rPr lang="en-US" altLang="zh-CN" dirty="0">
                <a:ea typeface="SimSun" panose="02010600030101010101" pitchFamily="2" charset="-122"/>
              </a:rPr>
              <a:t>- </a:t>
            </a:r>
            <a:r>
              <a:rPr lang="zh-CN" altLang="en-US" dirty="0">
                <a:ea typeface="SimSun" panose="02010600030101010101" pitchFamily="2" charset="-122"/>
              </a:rPr>
              <a:t>值集合</a:t>
            </a:r>
            <a:endParaRPr lang="zh-CN" altLang="en-US" dirty="0"/>
          </a:p>
        </p:txBody>
      </p:sp>
      <p:sp>
        <p:nvSpPr>
          <p:cNvPr id="3" name="内容占位符 2"/>
          <p:cNvSpPr>
            <a:spLocks noGrp="1"/>
          </p:cNvSpPr>
          <p:nvPr>
            <p:ph idx="1"/>
          </p:nvPr>
        </p:nvSpPr>
        <p:spPr/>
        <p:txBody>
          <a:bodyPr/>
          <a:lstStyle/>
          <a:p>
            <a:r>
              <a:rPr lang="en-US" altLang="zh-CN" dirty="0" err="1">
                <a:ea typeface="SimSun" panose="02010600030101010101" pitchFamily="2" charset="-122"/>
              </a:rPr>
              <a:t>QMap</a:t>
            </a:r>
            <a:r>
              <a:rPr lang="zh-CN" altLang="en-US" dirty="0">
                <a:ea typeface="SimSun" panose="02010600030101010101" pitchFamily="2" charset="-122"/>
              </a:rPr>
              <a:t>和</a:t>
            </a:r>
            <a:r>
              <a:rPr lang="en-US" altLang="zh-CN" dirty="0" err="1">
                <a:ea typeface="SimSun" panose="02010600030101010101" pitchFamily="2" charset="-122"/>
              </a:rPr>
              <a:t>QHash</a:t>
            </a:r>
            <a:r>
              <a:rPr lang="zh-CN" altLang="en-US" dirty="0">
                <a:ea typeface="SimSun" panose="02010600030101010101" pitchFamily="2" charset="-122"/>
              </a:rPr>
              <a:t>类让你创建关联数组</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4703763" y="2249488"/>
            <a:ext cx="4310062"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QHash&lt;QString, int&gt; hash;</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hash["Helsinki"] = 1310755;</a:t>
            </a:r>
          </a:p>
          <a:p>
            <a:pPr eaLnBrk="1" hangingPunct="1">
              <a:lnSpc>
                <a:spcPct val="98000"/>
              </a:lnSpc>
            </a:pPr>
            <a:r>
              <a:rPr lang="en-US" altLang="zh-CN" sz="1400">
                <a:solidFill>
                  <a:srgbClr val="000000"/>
                </a:solidFill>
                <a:latin typeface="DejaVu Sans Mono" pitchFamily="49" charset="0"/>
              </a:rPr>
              <a:t>hash["Oslo"] = 1403268;</a:t>
            </a:r>
          </a:p>
          <a:p>
            <a:pPr eaLnBrk="1" hangingPunct="1">
              <a:lnSpc>
                <a:spcPct val="98000"/>
              </a:lnSpc>
            </a:pPr>
            <a:r>
              <a:rPr lang="en-US" altLang="zh-CN" sz="1400">
                <a:solidFill>
                  <a:srgbClr val="000000"/>
                </a:solidFill>
                <a:latin typeface="DejaVu Sans Mono" pitchFamily="49" charset="0"/>
              </a:rPr>
              <a:t>hash["Copenhagen"] = 1892233;</a:t>
            </a:r>
          </a:p>
          <a:p>
            <a:pPr eaLnBrk="1" hangingPunct="1">
              <a:lnSpc>
                <a:spcPct val="98000"/>
              </a:lnSpc>
            </a:pPr>
            <a:r>
              <a:rPr lang="en-US" altLang="zh-CN" sz="1400">
                <a:solidFill>
                  <a:srgbClr val="000000"/>
                </a:solidFill>
                <a:latin typeface="DejaVu Sans Mono" pitchFamily="49" charset="0"/>
              </a:rPr>
              <a:t>hash["Stockholm"] = 2011047;</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foreach(const QString &amp;key, hash.keys())</a:t>
            </a:r>
          </a:p>
          <a:p>
            <a:pPr eaLnBrk="1" hangingPunct="1">
              <a:lnSpc>
                <a:spcPct val="98000"/>
              </a:lnSpc>
            </a:pPr>
            <a:r>
              <a:rPr lang="en-US" altLang="zh-CN" sz="1400">
                <a:solidFill>
                  <a:srgbClr val="000000"/>
                </a:solidFill>
                <a:latin typeface="DejaVu Sans Mono" pitchFamily="49" charset="0"/>
              </a:rPr>
              <a:t>    qDebug("%s", qPrintable(key));</a:t>
            </a:r>
          </a:p>
        </p:txBody>
      </p:sp>
      <p:sp>
        <p:nvSpPr>
          <p:cNvPr id="5" name="Text Box 4"/>
          <p:cNvSpPr txBox="1">
            <a:spLocks noChangeArrowheads="1"/>
          </p:cNvSpPr>
          <p:nvPr/>
        </p:nvSpPr>
        <p:spPr bwMode="auto">
          <a:xfrm>
            <a:off x="273050" y="2257425"/>
            <a:ext cx="429895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4248"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QMap&lt;QString, int&gt; map;</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map["Helsinki"] = 1310755;</a:t>
            </a:r>
          </a:p>
          <a:p>
            <a:pPr eaLnBrk="1" hangingPunct="1">
              <a:lnSpc>
                <a:spcPct val="98000"/>
              </a:lnSpc>
            </a:pPr>
            <a:r>
              <a:rPr lang="en-US" altLang="zh-CN" sz="1400">
                <a:solidFill>
                  <a:srgbClr val="000000"/>
                </a:solidFill>
                <a:latin typeface="DejaVu Sans Mono" pitchFamily="49" charset="0"/>
              </a:rPr>
              <a:t>map["Oslo"] = 1403268;</a:t>
            </a:r>
          </a:p>
          <a:p>
            <a:pPr eaLnBrk="1" hangingPunct="1">
              <a:lnSpc>
                <a:spcPct val="98000"/>
              </a:lnSpc>
            </a:pPr>
            <a:r>
              <a:rPr lang="en-US" altLang="zh-CN" sz="1400">
                <a:solidFill>
                  <a:srgbClr val="000000"/>
                </a:solidFill>
                <a:latin typeface="DejaVu Sans Mono" pitchFamily="49" charset="0"/>
              </a:rPr>
              <a:t>map["Copenhagen"] = 1892233;</a:t>
            </a:r>
          </a:p>
          <a:p>
            <a:pPr eaLnBrk="1" hangingPunct="1">
              <a:lnSpc>
                <a:spcPct val="98000"/>
              </a:lnSpc>
            </a:pPr>
            <a:r>
              <a:rPr lang="en-US" altLang="zh-CN" sz="1400">
                <a:solidFill>
                  <a:srgbClr val="000000"/>
                </a:solidFill>
                <a:latin typeface="DejaVu Sans Mono" pitchFamily="49" charset="0"/>
              </a:rPr>
              <a:t>map["Stockholm"] = 2011047;</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foreach(const QString &amp;key, map.keys())</a:t>
            </a:r>
          </a:p>
          <a:p>
            <a:pPr eaLnBrk="1" hangingPunct="1">
              <a:lnSpc>
                <a:spcPct val="98000"/>
              </a:lnSpc>
            </a:pPr>
            <a:r>
              <a:rPr lang="en-US" altLang="zh-CN" sz="1400">
                <a:solidFill>
                  <a:srgbClr val="000000"/>
                </a:solidFill>
                <a:latin typeface="DejaVu Sans Mono" pitchFamily="49" charset="0"/>
              </a:rPr>
              <a:t>    qDebug("%s", qPrintable(key));</a:t>
            </a:r>
          </a:p>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if(map.contains("Oslo")) </a:t>
            </a:r>
          </a:p>
          <a:p>
            <a:pPr eaLnBrk="1" hangingPunct="1">
              <a:lnSpc>
                <a:spcPct val="98000"/>
              </a:lnSpc>
            </a:pPr>
            <a:r>
              <a:rPr lang="en-US" altLang="zh-CN" sz="1400">
                <a:solidFill>
                  <a:srgbClr val="000000"/>
                </a:solidFill>
                <a:latin typeface="DejaVu Sans Mono" pitchFamily="49" charset="0"/>
              </a:rPr>
              <a:t>{</a:t>
            </a:r>
          </a:p>
          <a:p>
            <a:pPr eaLnBrk="1" hangingPunct="1">
              <a:lnSpc>
                <a:spcPct val="98000"/>
              </a:lnSpc>
            </a:pPr>
            <a:r>
              <a:rPr lang="en-US" altLang="zh-CN" sz="1400">
                <a:solidFill>
                  <a:srgbClr val="000000"/>
                </a:solidFill>
                <a:latin typeface="DejaVu Sans Mono" pitchFamily="49" charset="0"/>
              </a:rPr>
              <a:t>    qDebug("Oslo: %d", </a:t>
            </a:r>
          </a:p>
          <a:p>
            <a:pPr eaLnBrk="1" hangingPunct="1">
              <a:lnSpc>
                <a:spcPct val="98000"/>
              </a:lnSpc>
            </a:pPr>
            <a:r>
              <a:rPr lang="en-US" altLang="zh-CN" sz="1400">
                <a:solidFill>
                  <a:srgbClr val="000000"/>
                </a:solidFill>
                <a:latin typeface="DejaVu Sans Mono" pitchFamily="49" charset="0"/>
              </a:rPr>
              <a:t>                  map.value("Oslo"));</a:t>
            </a:r>
          </a:p>
          <a:p>
            <a:pPr eaLnBrk="1" hangingPunct="1">
              <a:lnSpc>
                <a:spcPct val="98000"/>
              </a:lnSpc>
            </a:pPr>
            <a:r>
              <a:rPr lang="en-US" altLang="zh-CN" sz="1400">
                <a:solidFill>
                  <a:srgbClr val="000000"/>
                </a:solidFill>
                <a:latin typeface="DejaVu Sans Mono" pitchFamily="49" charset="0"/>
              </a:rPr>
              <a:t>}</a:t>
            </a:r>
          </a:p>
        </p:txBody>
      </p:sp>
      <p:sp>
        <p:nvSpPr>
          <p:cNvPr id="6" name="Freeform 6"/>
          <p:cNvSpPr>
            <a:spLocks noChangeArrowheads="1"/>
          </p:cNvSpPr>
          <p:nvPr/>
        </p:nvSpPr>
        <p:spPr bwMode="auto">
          <a:xfrm>
            <a:off x="166688" y="2157413"/>
            <a:ext cx="4241800" cy="3432175"/>
          </a:xfrm>
          <a:custGeom>
            <a:avLst/>
            <a:gdLst>
              <a:gd name="T0" fmla="*/ 2147483647 w 12991"/>
              <a:gd name="T1" fmla="*/ 2147483647 h 10508"/>
              <a:gd name="T2" fmla="*/ 2147483647 w 12991"/>
              <a:gd name="T3" fmla="*/ 2147483647 h 10508"/>
              <a:gd name="T4" fmla="*/ 2147483647 w 12991"/>
              <a:gd name="T5" fmla="*/ 2147483647 h 10508"/>
              <a:gd name="T6" fmla="*/ 2147483647 w 12991"/>
              <a:gd name="T7" fmla="*/ 2147483647 h 10508"/>
              <a:gd name="T8" fmla="*/ 2147483647 w 12991"/>
              <a:gd name="T9" fmla="*/ 2147483647 h 10508"/>
              <a:gd name="T10" fmla="*/ 2147483647 w 12991"/>
              <a:gd name="T11" fmla="*/ 2147483647 h 10508"/>
              <a:gd name="T12" fmla="*/ 2147483647 w 12991"/>
              <a:gd name="T13" fmla="*/ 2147483647 h 10508"/>
              <a:gd name="T14" fmla="*/ 2147483647 w 12991"/>
              <a:gd name="T15" fmla="*/ 2147483647 h 10508"/>
              <a:gd name="T16" fmla="*/ 2147483647 w 12991"/>
              <a:gd name="T17" fmla="*/ 2147483647 h 10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91"/>
              <a:gd name="T28" fmla="*/ 0 h 10508"/>
              <a:gd name="T29" fmla="*/ 12991 w 12991"/>
              <a:gd name="T30" fmla="*/ 10508 h 10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91" h="10508">
                <a:moveTo>
                  <a:pt x="662" y="10"/>
                </a:moveTo>
                <a:cubicBezTo>
                  <a:pt x="662" y="10"/>
                  <a:pt x="10620" y="14"/>
                  <a:pt x="12988" y="21"/>
                </a:cubicBezTo>
                <a:cubicBezTo>
                  <a:pt x="12988" y="787"/>
                  <a:pt x="12988" y="7328"/>
                  <a:pt x="12988" y="8098"/>
                </a:cubicBezTo>
                <a:cubicBezTo>
                  <a:pt x="12974" y="8798"/>
                  <a:pt x="12990" y="9132"/>
                  <a:pt x="12866" y="9663"/>
                </a:cubicBezTo>
                <a:cubicBezTo>
                  <a:pt x="12685" y="10429"/>
                  <a:pt x="12509" y="10405"/>
                  <a:pt x="12290" y="10507"/>
                </a:cubicBezTo>
                <a:cubicBezTo>
                  <a:pt x="12062" y="10482"/>
                  <a:pt x="4115" y="10479"/>
                  <a:pt x="27" y="10468"/>
                </a:cubicBezTo>
                <a:cubicBezTo>
                  <a:pt x="24" y="8924"/>
                  <a:pt x="28" y="2131"/>
                  <a:pt x="28" y="1969"/>
                </a:cubicBezTo>
                <a:cubicBezTo>
                  <a:pt x="32" y="1804"/>
                  <a:pt x="0" y="1262"/>
                  <a:pt x="179" y="577"/>
                </a:cubicBezTo>
                <a:cubicBezTo>
                  <a:pt x="356" y="0"/>
                  <a:pt x="487" y="0"/>
                  <a:pt x="662" y="10"/>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7"/>
          <p:cNvSpPr>
            <a:spLocks noChangeArrowheads="1"/>
          </p:cNvSpPr>
          <p:nvPr/>
        </p:nvSpPr>
        <p:spPr bwMode="auto">
          <a:xfrm>
            <a:off x="4575175" y="2157413"/>
            <a:ext cx="4405313" cy="3432175"/>
          </a:xfrm>
          <a:custGeom>
            <a:avLst/>
            <a:gdLst>
              <a:gd name="T0" fmla="*/ 2147483647 w 13492"/>
              <a:gd name="T1" fmla="*/ 2147483647 h 10508"/>
              <a:gd name="T2" fmla="*/ 2147483647 w 13492"/>
              <a:gd name="T3" fmla="*/ 2147483647 h 10508"/>
              <a:gd name="T4" fmla="*/ 2147483647 w 13492"/>
              <a:gd name="T5" fmla="*/ 2147483647 h 10508"/>
              <a:gd name="T6" fmla="*/ 2147483647 w 13492"/>
              <a:gd name="T7" fmla="*/ 2147483647 h 10508"/>
              <a:gd name="T8" fmla="*/ 2147483647 w 13492"/>
              <a:gd name="T9" fmla="*/ 2147483647 h 10508"/>
              <a:gd name="T10" fmla="*/ 2147483647 w 13492"/>
              <a:gd name="T11" fmla="*/ 2147483647 h 10508"/>
              <a:gd name="T12" fmla="*/ 2147483647 w 13492"/>
              <a:gd name="T13" fmla="*/ 2147483647 h 10508"/>
              <a:gd name="T14" fmla="*/ 2147483647 w 13492"/>
              <a:gd name="T15" fmla="*/ 2147483647 h 10508"/>
              <a:gd name="T16" fmla="*/ 2147483647 w 13492"/>
              <a:gd name="T17" fmla="*/ 2147483647 h 10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92"/>
              <a:gd name="T28" fmla="*/ 0 h 10508"/>
              <a:gd name="T29" fmla="*/ 13492 w 13492"/>
              <a:gd name="T30" fmla="*/ 10508 h 10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92" h="10508">
                <a:moveTo>
                  <a:pt x="688" y="10"/>
                </a:moveTo>
                <a:cubicBezTo>
                  <a:pt x="688" y="10"/>
                  <a:pt x="11030" y="14"/>
                  <a:pt x="13489" y="21"/>
                </a:cubicBezTo>
                <a:cubicBezTo>
                  <a:pt x="13489" y="787"/>
                  <a:pt x="13489" y="7328"/>
                  <a:pt x="13489" y="8098"/>
                </a:cubicBezTo>
                <a:cubicBezTo>
                  <a:pt x="13475" y="8798"/>
                  <a:pt x="13491" y="9132"/>
                  <a:pt x="13362" y="9663"/>
                </a:cubicBezTo>
                <a:cubicBezTo>
                  <a:pt x="13174" y="10429"/>
                  <a:pt x="12992" y="10405"/>
                  <a:pt x="12764" y="10507"/>
                </a:cubicBezTo>
                <a:cubicBezTo>
                  <a:pt x="12527" y="10482"/>
                  <a:pt x="4273" y="10479"/>
                  <a:pt x="28" y="10468"/>
                </a:cubicBezTo>
                <a:cubicBezTo>
                  <a:pt x="25" y="8924"/>
                  <a:pt x="29" y="2131"/>
                  <a:pt x="29" y="1969"/>
                </a:cubicBezTo>
                <a:cubicBezTo>
                  <a:pt x="33" y="1804"/>
                  <a:pt x="0" y="1262"/>
                  <a:pt x="186" y="577"/>
                </a:cubicBezTo>
                <a:cubicBezTo>
                  <a:pt x="369" y="0"/>
                  <a:pt x="505" y="0"/>
                  <a:pt x="688" y="10"/>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941031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SimSun" panose="02010600030101010101" pitchFamily="2" charset="-122"/>
              </a:rPr>
              <a:t>使用</a:t>
            </a:r>
            <a:r>
              <a:rPr lang="en-US" altLang="zh-CN" dirty="0" err="1" smtClean="0">
                <a:ea typeface="SimSun" panose="02010600030101010101" pitchFamily="2" charset="-122"/>
              </a:rPr>
              <a:t>QMap</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dirty="0">
                <a:ea typeface="SimSun" panose="02010600030101010101" pitchFamily="2" charset="-122"/>
              </a:rPr>
              <a:t> </a:t>
            </a:r>
            <a:r>
              <a:rPr lang="en-US" altLang="zh-CN" sz="2400" dirty="0" err="1">
                <a:latin typeface="DejaVu Sans Mono" pitchFamily="49" charset="0"/>
                <a:ea typeface="SimSun" panose="02010600030101010101" pitchFamily="2" charset="-122"/>
              </a:rPr>
              <a:t>QMap</a:t>
            </a:r>
            <a:r>
              <a:rPr lang="en-US" altLang="zh-CN" dirty="0">
                <a:ea typeface="SimSun" panose="02010600030101010101" pitchFamily="2" charset="-122"/>
              </a:rPr>
              <a:t> </a:t>
            </a:r>
            <a:r>
              <a:rPr lang="zh-CN" altLang="en-US" dirty="0">
                <a:ea typeface="SimSun" panose="02010600030101010101" pitchFamily="2" charset="-122"/>
              </a:rPr>
              <a:t>类需要操作符</a:t>
            </a:r>
            <a:r>
              <a:rPr lang="en-US" altLang="zh-CN" sz="2400" dirty="0">
                <a:latin typeface="DejaVu Sans Mono" pitchFamily="49" charset="0"/>
                <a:ea typeface="SimSun" panose="02010600030101010101" pitchFamily="2" charset="-122"/>
              </a:rPr>
              <a:t>&lt;</a:t>
            </a:r>
            <a:r>
              <a:rPr lang="en-US" altLang="zh-CN" dirty="0">
                <a:ea typeface="SimSun" panose="02010600030101010101" pitchFamily="2" charset="-122"/>
              </a:rPr>
              <a:t> </a:t>
            </a:r>
            <a:r>
              <a:rPr lang="zh-CN" altLang="en-US" dirty="0">
                <a:ea typeface="SimSun" panose="02010600030101010101" pitchFamily="2" charset="-122"/>
              </a:rPr>
              <a:t>来定义关键类型</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      此操作符用来保持键的顺序</a:t>
            </a: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填充使用运算符</a:t>
            </a:r>
            <a:r>
              <a:rPr lang="en-US" altLang="zh-CN" dirty="0">
                <a:ea typeface="SimSun" panose="02010600030101010101" pitchFamily="2" charset="-122"/>
              </a:rPr>
              <a:t>[]</a:t>
            </a:r>
            <a:r>
              <a:rPr lang="zh-CN" altLang="en-US" dirty="0">
                <a:ea typeface="SimSun" panose="02010600030101010101" pitchFamily="2" charset="-122"/>
              </a:rPr>
              <a:t>或</a:t>
            </a:r>
            <a:r>
              <a:rPr lang="en-US" altLang="zh-CN" dirty="0">
                <a:ea typeface="SimSun" panose="02010600030101010101" pitchFamily="2" charset="-122"/>
              </a:rPr>
              <a:t> </a:t>
            </a:r>
            <a:r>
              <a:rPr lang="en-US" altLang="zh-CN" dirty="0">
                <a:latin typeface="DejaVu Sans Mono" pitchFamily="49" charset="0"/>
                <a:ea typeface="SimSun" panose="02010600030101010101" pitchFamily="2" charset="-122"/>
              </a:rPr>
              <a:t>insert</a:t>
            </a:r>
            <a:r>
              <a:rPr lang="zh-CN" altLang="en-US" dirty="0">
                <a:latin typeface="DejaVu Sans Mono" pitchFamily="49" charset="0"/>
                <a:ea typeface="SimSun" panose="02010600030101010101" pitchFamily="2" charset="-122"/>
              </a:rPr>
              <a:t>来完成</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3200" dirty="0">
                <a:ea typeface="SimSun" panose="02010600030101010101" pitchFamily="2" charset="-122"/>
              </a:rPr>
              <a:t>对于读取，用</a:t>
            </a:r>
            <a:r>
              <a:rPr lang="en-US" altLang="zh-CN" sz="2400" dirty="0">
                <a:latin typeface="DejaVu Sans Mono" pitchFamily="49" charset="0"/>
                <a:ea typeface="SimSun" panose="02010600030101010101" pitchFamily="2" charset="-122"/>
              </a:rPr>
              <a:t>value</a:t>
            </a:r>
            <a:r>
              <a:rPr lang="en-US" altLang="zh-CN" dirty="0">
                <a:ea typeface="SimSun" panose="02010600030101010101" pitchFamily="2" charset="-122"/>
              </a:rPr>
              <a:t> </a:t>
            </a:r>
            <a:r>
              <a:rPr lang="zh-CN" altLang="en-US" dirty="0">
                <a:ea typeface="SimSun" panose="02010600030101010101" pitchFamily="2" charset="-122"/>
              </a:rPr>
              <a:t>结合</a:t>
            </a:r>
            <a:r>
              <a:rPr lang="en-US" altLang="zh-CN" sz="2400" dirty="0">
                <a:latin typeface="DejaVu Sans Mono" pitchFamily="49" charset="0"/>
                <a:ea typeface="SimSun" panose="02010600030101010101" pitchFamily="2" charset="-122"/>
              </a:rPr>
              <a:t>contains</a:t>
            </a:r>
          </a:p>
          <a:p>
            <a:endParaRPr lang="zh-CN" altLang="en-US" dirty="0"/>
          </a:p>
        </p:txBody>
      </p:sp>
      <p:sp>
        <p:nvSpPr>
          <p:cNvPr id="4" name="Text Box 3"/>
          <p:cNvSpPr txBox="1">
            <a:spLocks noChangeArrowheads="1"/>
          </p:cNvSpPr>
          <p:nvPr/>
        </p:nvSpPr>
        <p:spPr bwMode="auto">
          <a:xfrm>
            <a:off x="1865313" y="4408739"/>
            <a:ext cx="482917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if(map.contains("Oslo"))</a:t>
            </a:r>
          </a:p>
          <a:p>
            <a:pPr eaLnBrk="1" hangingPunct="1">
              <a:lnSpc>
                <a:spcPct val="98000"/>
              </a:lnSpc>
            </a:pPr>
            <a:r>
              <a:rPr lang="en-US" altLang="zh-CN" sz="1400">
                <a:solidFill>
                  <a:srgbClr val="000000"/>
                </a:solidFill>
                <a:latin typeface="DejaVu Sans Mono" pitchFamily="49" charset="0"/>
              </a:rPr>
              <a:t>    qDebug("Oslo: %d", </a:t>
            </a:r>
          </a:p>
          <a:p>
            <a:pPr eaLnBrk="1" hangingPunct="1">
              <a:lnSpc>
                <a:spcPct val="98000"/>
              </a:lnSpc>
            </a:pPr>
            <a:r>
              <a:rPr lang="en-US" altLang="zh-CN" sz="1400">
                <a:solidFill>
                  <a:srgbClr val="000000"/>
                </a:solidFill>
                <a:latin typeface="DejaVu Sans Mono" pitchFamily="49" charset="0"/>
              </a:rPr>
              <a:t>                  map.value("Oslo"));</a:t>
            </a:r>
          </a:p>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qDebug("Berlin: %d", map.value("Berlin",42));</a:t>
            </a:r>
          </a:p>
        </p:txBody>
      </p:sp>
      <p:sp>
        <p:nvSpPr>
          <p:cNvPr id="5" name="Text Box 4"/>
          <p:cNvSpPr txBox="1">
            <a:spLocks noChangeArrowheads="1"/>
          </p:cNvSpPr>
          <p:nvPr/>
        </p:nvSpPr>
        <p:spPr bwMode="auto">
          <a:xfrm>
            <a:off x="1846263" y="2783139"/>
            <a:ext cx="33782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map["Stockholm"] = 2011047;</a:t>
            </a:r>
          </a:p>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map.insert("London", 13945000);</a:t>
            </a:r>
          </a:p>
        </p:txBody>
      </p:sp>
      <p:sp>
        <p:nvSpPr>
          <p:cNvPr id="6" name="Freeform 5"/>
          <p:cNvSpPr>
            <a:spLocks noChangeArrowheads="1"/>
          </p:cNvSpPr>
          <p:nvPr/>
        </p:nvSpPr>
        <p:spPr bwMode="auto">
          <a:xfrm>
            <a:off x="1798638" y="4343652"/>
            <a:ext cx="4897437" cy="1270000"/>
          </a:xfrm>
          <a:custGeom>
            <a:avLst/>
            <a:gdLst>
              <a:gd name="T0" fmla="*/ 2147483647 w 14996"/>
              <a:gd name="T1" fmla="*/ 2147483647 h 3890"/>
              <a:gd name="T2" fmla="*/ 2147483647 w 14996"/>
              <a:gd name="T3" fmla="*/ 2147483647 h 3890"/>
              <a:gd name="T4" fmla="*/ 2147483647 w 14996"/>
              <a:gd name="T5" fmla="*/ 2147483647 h 3890"/>
              <a:gd name="T6" fmla="*/ 2147483647 w 14996"/>
              <a:gd name="T7" fmla="*/ 2147483647 h 3890"/>
              <a:gd name="T8" fmla="*/ 2147483647 w 14996"/>
              <a:gd name="T9" fmla="*/ 2147483647 h 3890"/>
              <a:gd name="T10" fmla="*/ 2147483647 w 14996"/>
              <a:gd name="T11" fmla="*/ 2147483647 h 3890"/>
              <a:gd name="T12" fmla="*/ 2147483647 w 14996"/>
              <a:gd name="T13" fmla="*/ 2147483647 h 3890"/>
              <a:gd name="T14" fmla="*/ 2147483647 w 14996"/>
              <a:gd name="T15" fmla="*/ 2147483647 h 3890"/>
              <a:gd name="T16" fmla="*/ 2147483647 w 14996"/>
              <a:gd name="T17" fmla="*/ 2147483647 h 38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996"/>
              <a:gd name="T28" fmla="*/ 0 h 3890"/>
              <a:gd name="T29" fmla="*/ 14996 w 14996"/>
              <a:gd name="T30" fmla="*/ 3890 h 38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996" h="3890">
                <a:moveTo>
                  <a:pt x="764" y="4"/>
                </a:moveTo>
                <a:cubicBezTo>
                  <a:pt x="764" y="4"/>
                  <a:pt x="12259" y="5"/>
                  <a:pt x="14992" y="8"/>
                </a:cubicBezTo>
                <a:cubicBezTo>
                  <a:pt x="14992" y="291"/>
                  <a:pt x="14992" y="2712"/>
                  <a:pt x="14992" y="2997"/>
                </a:cubicBezTo>
                <a:cubicBezTo>
                  <a:pt x="14976" y="3256"/>
                  <a:pt x="14995" y="3380"/>
                  <a:pt x="14851" y="3576"/>
                </a:cubicBezTo>
                <a:cubicBezTo>
                  <a:pt x="14642" y="3860"/>
                  <a:pt x="14439" y="3851"/>
                  <a:pt x="14187" y="3889"/>
                </a:cubicBezTo>
                <a:cubicBezTo>
                  <a:pt x="13923" y="3879"/>
                  <a:pt x="4749" y="3878"/>
                  <a:pt x="31" y="3874"/>
                </a:cubicBezTo>
                <a:cubicBezTo>
                  <a:pt x="28" y="3303"/>
                  <a:pt x="33" y="789"/>
                  <a:pt x="33" y="729"/>
                </a:cubicBezTo>
                <a:cubicBezTo>
                  <a:pt x="36" y="668"/>
                  <a:pt x="0" y="467"/>
                  <a:pt x="207" y="213"/>
                </a:cubicBezTo>
                <a:cubicBezTo>
                  <a:pt x="410" y="0"/>
                  <a:pt x="562" y="0"/>
                  <a:pt x="764"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6"/>
          <p:cNvSpPr>
            <a:spLocks noChangeArrowheads="1"/>
          </p:cNvSpPr>
          <p:nvPr/>
        </p:nvSpPr>
        <p:spPr bwMode="auto">
          <a:xfrm>
            <a:off x="1789113" y="2711702"/>
            <a:ext cx="3436937" cy="817562"/>
          </a:xfrm>
          <a:custGeom>
            <a:avLst/>
            <a:gdLst>
              <a:gd name="T0" fmla="*/ 2147483647 w 10524"/>
              <a:gd name="T1" fmla="*/ 2147483647 h 2503"/>
              <a:gd name="T2" fmla="*/ 2147483647 w 10524"/>
              <a:gd name="T3" fmla="*/ 2147483647 h 2503"/>
              <a:gd name="T4" fmla="*/ 2147483647 w 10524"/>
              <a:gd name="T5" fmla="*/ 2147483647 h 2503"/>
              <a:gd name="T6" fmla="*/ 2147483647 w 10524"/>
              <a:gd name="T7" fmla="*/ 2147483647 h 2503"/>
              <a:gd name="T8" fmla="*/ 2147483647 w 10524"/>
              <a:gd name="T9" fmla="*/ 2147483647 h 2503"/>
              <a:gd name="T10" fmla="*/ 2147483647 w 10524"/>
              <a:gd name="T11" fmla="*/ 2147483647 h 2503"/>
              <a:gd name="T12" fmla="*/ 2147483647 w 10524"/>
              <a:gd name="T13" fmla="*/ 2147483647 h 2503"/>
              <a:gd name="T14" fmla="*/ 2147483647 w 10524"/>
              <a:gd name="T15" fmla="*/ 2147483647 h 2503"/>
              <a:gd name="T16" fmla="*/ 2147483647 w 10524"/>
              <a:gd name="T17" fmla="*/ 2147483647 h 2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24"/>
              <a:gd name="T28" fmla="*/ 0 h 2503"/>
              <a:gd name="T29" fmla="*/ 10524 w 10524"/>
              <a:gd name="T30" fmla="*/ 2503 h 2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24" h="2503">
                <a:moveTo>
                  <a:pt x="536" y="3"/>
                </a:moveTo>
                <a:cubicBezTo>
                  <a:pt x="536" y="3"/>
                  <a:pt x="8603" y="3"/>
                  <a:pt x="10521" y="5"/>
                </a:cubicBezTo>
                <a:cubicBezTo>
                  <a:pt x="10521" y="188"/>
                  <a:pt x="10521" y="1745"/>
                  <a:pt x="10521" y="1928"/>
                </a:cubicBezTo>
                <a:cubicBezTo>
                  <a:pt x="10510" y="2095"/>
                  <a:pt x="10523" y="2174"/>
                  <a:pt x="10422" y="2301"/>
                </a:cubicBezTo>
                <a:cubicBezTo>
                  <a:pt x="10275" y="2483"/>
                  <a:pt x="10133" y="2477"/>
                  <a:pt x="9956" y="2502"/>
                </a:cubicBezTo>
                <a:cubicBezTo>
                  <a:pt x="9771" y="2496"/>
                  <a:pt x="3333" y="2495"/>
                  <a:pt x="22" y="2493"/>
                </a:cubicBezTo>
                <a:cubicBezTo>
                  <a:pt x="19" y="2125"/>
                  <a:pt x="23" y="507"/>
                  <a:pt x="23" y="469"/>
                </a:cubicBezTo>
                <a:cubicBezTo>
                  <a:pt x="25" y="430"/>
                  <a:pt x="0" y="301"/>
                  <a:pt x="145" y="137"/>
                </a:cubicBezTo>
                <a:cubicBezTo>
                  <a:pt x="288" y="0"/>
                  <a:pt x="394" y="0"/>
                  <a:pt x="536"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8" name="Group 7"/>
          <p:cNvGrpSpPr>
            <a:grpSpLocks/>
          </p:cNvGrpSpPr>
          <p:nvPr/>
        </p:nvGrpSpPr>
        <p:grpSpPr bwMode="auto">
          <a:xfrm>
            <a:off x="6697663" y="4565902"/>
            <a:ext cx="2282825" cy="985837"/>
            <a:chOff x="4651" y="3737"/>
            <a:chExt cx="1585" cy="684"/>
          </a:xfrm>
        </p:grpSpPr>
        <p:sp>
          <p:nvSpPr>
            <p:cNvPr id="9" name="Freeform 8"/>
            <p:cNvSpPr>
              <a:spLocks noChangeArrowheads="1"/>
            </p:cNvSpPr>
            <p:nvPr/>
          </p:nvSpPr>
          <p:spPr bwMode="auto">
            <a:xfrm>
              <a:off x="4651" y="3737"/>
              <a:ext cx="1586" cy="685"/>
            </a:xfrm>
            <a:custGeom>
              <a:avLst/>
              <a:gdLst>
                <a:gd name="T0" fmla="*/ 0 w 6994"/>
                <a:gd name="T1" fmla="*/ 0 h 3021"/>
                <a:gd name="T2" fmla="*/ 0 w 6994"/>
                <a:gd name="T3" fmla="*/ 0 h 3021"/>
                <a:gd name="T4" fmla="*/ 0 w 6994"/>
                <a:gd name="T5" fmla="*/ 0 h 3021"/>
                <a:gd name="T6" fmla="*/ 0 w 6994"/>
                <a:gd name="T7" fmla="*/ 0 h 3021"/>
                <a:gd name="T8" fmla="*/ 0 w 6994"/>
                <a:gd name="T9" fmla="*/ 0 h 3021"/>
                <a:gd name="T10" fmla="*/ 0 w 6994"/>
                <a:gd name="T11" fmla="*/ 0 h 3021"/>
                <a:gd name="T12" fmla="*/ 0 w 6994"/>
                <a:gd name="T13" fmla="*/ 0 h 3021"/>
                <a:gd name="T14" fmla="*/ 0 w 6994"/>
                <a:gd name="T15" fmla="*/ 0 h 3021"/>
                <a:gd name="T16" fmla="*/ 0 w 6994"/>
                <a:gd name="T17" fmla="*/ 0 h 3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94"/>
                <a:gd name="T28" fmla="*/ 0 h 3021"/>
                <a:gd name="T29" fmla="*/ 6994 w 6994"/>
                <a:gd name="T30" fmla="*/ 3021 h 30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94" h="3021">
                  <a:moveTo>
                    <a:pt x="693" y="5"/>
                  </a:moveTo>
                  <a:cubicBezTo>
                    <a:pt x="693" y="5"/>
                    <a:pt x="4505" y="6"/>
                    <a:pt x="6979" y="9"/>
                  </a:cubicBezTo>
                  <a:cubicBezTo>
                    <a:pt x="6979" y="357"/>
                    <a:pt x="6991" y="1574"/>
                    <a:pt x="6991" y="1924"/>
                  </a:cubicBezTo>
                  <a:cubicBezTo>
                    <a:pt x="6976" y="2243"/>
                    <a:pt x="6993" y="2394"/>
                    <a:pt x="6863" y="2636"/>
                  </a:cubicBezTo>
                  <a:cubicBezTo>
                    <a:pt x="6673" y="2985"/>
                    <a:pt x="6490" y="2974"/>
                    <a:pt x="6261" y="3020"/>
                  </a:cubicBezTo>
                  <a:cubicBezTo>
                    <a:pt x="6023" y="3009"/>
                    <a:pt x="33" y="3003"/>
                    <a:pt x="41" y="3003"/>
                  </a:cubicBezTo>
                  <a:cubicBezTo>
                    <a:pt x="48" y="2949"/>
                    <a:pt x="31" y="970"/>
                    <a:pt x="31" y="897"/>
                  </a:cubicBezTo>
                  <a:cubicBezTo>
                    <a:pt x="33" y="821"/>
                    <a:pt x="0" y="574"/>
                    <a:pt x="187" y="263"/>
                  </a:cubicBezTo>
                  <a:cubicBezTo>
                    <a:pt x="372" y="0"/>
                    <a:pt x="510" y="0"/>
                    <a:pt x="693" y="5"/>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Text Box 9"/>
            <p:cNvSpPr txBox="1">
              <a:spLocks noChangeArrowheads="1"/>
            </p:cNvSpPr>
            <p:nvPr/>
          </p:nvSpPr>
          <p:spPr bwMode="auto">
            <a:xfrm>
              <a:off x="4651" y="3737"/>
              <a:ext cx="1586"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zh-CN" altLang="en-US">
                  <a:solidFill>
                    <a:schemeClr val="bg1"/>
                  </a:solidFill>
                </a:rPr>
                <a:t>可选默认值。如果没有指定一个默认值将返回构造值</a:t>
              </a:r>
              <a:endParaRPr lang="en-US" altLang="zh-CN">
                <a:solidFill>
                  <a:schemeClr val="bg1"/>
                </a:solidFill>
              </a:endParaRPr>
            </a:p>
          </p:txBody>
        </p:sp>
      </p:grpSp>
      <p:sp>
        <p:nvSpPr>
          <p:cNvPr id="11" name="Freeform 10"/>
          <p:cNvSpPr>
            <a:spLocks noChangeArrowheads="1"/>
          </p:cNvSpPr>
          <p:nvPr/>
        </p:nvSpPr>
        <p:spPr bwMode="auto">
          <a:xfrm>
            <a:off x="6367463" y="4900864"/>
            <a:ext cx="490537" cy="327025"/>
          </a:xfrm>
          <a:custGeom>
            <a:avLst/>
            <a:gdLst>
              <a:gd name="T0" fmla="*/ 2147483647 w 1501"/>
              <a:gd name="T1" fmla="*/ 0 h 1001"/>
              <a:gd name="T2" fmla="*/ 0 w 1501"/>
              <a:gd name="T3" fmla="*/ 2147483647 h 1001"/>
              <a:gd name="T4" fmla="*/ 2147483647 w 1501"/>
              <a:gd name="T5" fmla="*/ 2147483647 h 1001"/>
              <a:gd name="T6" fmla="*/ 2147483647 w 1501"/>
              <a:gd name="T7" fmla="*/ 0 h 1001"/>
              <a:gd name="T8" fmla="*/ 0 60000 65536"/>
              <a:gd name="T9" fmla="*/ 0 60000 65536"/>
              <a:gd name="T10" fmla="*/ 0 60000 65536"/>
              <a:gd name="T11" fmla="*/ 0 60000 65536"/>
              <a:gd name="T12" fmla="*/ 0 w 1501"/>
              <a:gd name="T13" fmla="*/ 0 h 1001"/>
              <a:gd name="T14" fmla="*/ 1501 w 1501"/>
              <a:gd name="T15" fmla="*/ 1001 h 1001"/>
            </a:gdLst>
            <a:ahLst/>
            <a:cxnLst>
              <a:cxn ang="T8">
                <a:pos x="T0" y="T1"/>
              </a:cxn>
              <a:cxn ang="T9">
                <a:pos x="T2" y="T3"/>
              </a:cxn>
              <a:cxn ang="T10">
                <a:pos x="T4" y="T5"/>
              </a:cxn>
              <a:cxn ang="T11">
                <a:pos x="T6" y="T7"/>
              </a:cxn>
            </a:cxnLst>
            <a:rect l="T12" t="T13" r="T14" b="T15"/>
            <a:pathLst>
              <a:path w="1501" h="1001">
                <a:moveTo>
                  <a:pt x="1000" y="0"/>
                </a:moveTo>
                <a:lnTo>
                  <a:pt x="0" y="1000"/>
                </a:lnTo>
                <a:lnTo>
                  <a:pt x="1500" y="500"/>
                </a:lnTo>
                <a:lnTo>
                  <a:pt x="10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2" name="Group 11"/>
          <p:cNvGrpSpPr>
            <a:grpSpLocks/>
          </p:cNvGrpSpPr>
          <p:nvPr/>
        </p:nvGrpSpPr>
        <p:grpSpPr bwMode="auto">
          <a:xfrm>
            <a:off x="155575" y="4572252"/>
            <a:ext cx="1803400" cy="820737"/>
            <a:chOff x="108" y="3741"/>
            <a:chExt cx="1252" cy="570"/>
          </a:xfrm>
        </p:grpSpPr>
        <p:sp>
          <p:nvSpPr>
            <p:cNvPr id="13" name="Freeform 12"/>
            <p:cNvSpPr>
              <a:spLocks noChangeArrowheads="1"/>
            </p:cNvSpPr>
            <p:nvPr/>
          </p:nvSpPr>
          <p:spPr bwMode="auto">
            <a:xfrm>
              <a:off x="108" y="3741"/>
              <a:ext cx="1253" cy="571"/>
            </a:xfrm>
            <a:custGeom>
              <a:avLst/>
              <a:gdLst>
                <a:gd name="T0" fmla="*/ 0 w 5525"/>
                <a:gd name="T1" fmla="*/ 0 h 2520"/>
                <a:gd name="T2" fmla="*/ 0 w 5525"/>
                <a:gd name="T3" fmla="*/ 0 h 2520"/>
                <a:gd name="T4" fmla="*/ 0 w 5525"/>
                <a:gd name="T5" fmla="*/ 0 h 2520"/>
                <a:gd name="T6" fmla="*/ 0 w 5525"/>
                <a:gd name="T7" fmla="*/ 0 h 2520"/>
                <a:gd name="T8" fmla="*/ 0 w 5525"/>
                <a:gd name="T9" fmla="*/ 0 h 2520"/>
                <a:gd name="T10" fmla="*/ 0 w 5525"/>
                <a:gd name="T11" fmla="*/ 0 h 2520"/>
                <a:gd name="T12" fmla="*/ 0 w 5525"/>
                <a:gd name="T13" fmla="*/ 0 h 2520"/>
                <a:gd name="T14" fmla="*/ 0 w 5525"/>
                <a:gd name="T15" fmla="*/ 0 h 2520"/>
                <a:gd name="T16" fmla="*/ 0 w 5525"/>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25"/>
                <a:gd name="T28" fmla="*/ 0 h 2520"/>
                <a:gd name="T29" fmla="*/ 5525 w 5525"/>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25" h="2520">
                  <a:moveTo>
                    <a:pt x="547" y="4"/>
                  </a:moveTo>
                  <a:cubicBezTo>
                    <a:pt x="547" y="4"/>
                    <a:pt x="3559" y="5"/>
                    <a:pt x="5514" y="7"/>
                  </a:cubicBezTo>
                  <a:cubicBezTo>
                    <a:pt x="5514" y="298"/>
                    <a:pt x="5523" y="1313"/>
                    <a:pt x="5523" y="1605"/>
                  </a:cubicBezTo>
                  <a:cubicBezTo>
                    <a:pt x="5511" y="1871"/>
                    <a:pt x="5524" y="1997"/>
                    <a:pt x="5422" y="2199"/>
                  </a:cubicBezTo>
                  <a:cubicBezTo>
                    <a:pt x="5272" y="2490"/>
                    <a:pt x="5127" y="2481"/>
                    <a:pt x="4946" y="2519"/>
                  </a:cubicBezTo>
                  <a:cubicBezTo>
                    <a:pt x="4758" y="2510"/>
                    <a:pt x="26" y="2505"/>
                    <a:pt x="31" y="2505"/>
                  </a:cubicBezTo>
                  <a:cubicBezTo>
                    <a:pt x="37" y="2460"/>
                    <a:pt x="24" y="809"/>
                    <a:pt x="24" y="748"/>
                  </a:cubicBezTo>
                  <a:cubicBezTo>
                    <a:pt x="26" y="685"/>
                    <a:pt x="0" y="479"/>
                    <a:pt x="147" y="219"/>
                  </a:cubicBezTo>
                  <a:cubicBezTo>
                    <a:pt x="293" y="0"/>
                    <a:pt x="402" y="0"/>
                    <a:pt x="547"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Text Box 13"/>
            <p:cNvSpPr txBox="1">
              <a:spLocks noChangeArrowheads="1"/>
            </p:cNvSpPr>
            <p:nvPr/>
          </p:nvSpPr>
          <p:spPr bwMode="auto">
            <a:xfrm>
              <a:off x="108" y="3741"/>
              <a:ext cx="1253"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8112"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1500">
                  <a:solidFill>
                    <a:srgbClr val="FFFFFF"/>
                  </a:solidFill>
                </a:rPr>
                <a:t>用</a:t>
              </a:r>
              <a:r>
                <a:rPr lang="en-US" altLang="zh-CN" sz="1500">
                  <a:solidFill>
                    <a:srgbClr val="FFFFFF"/>
                  </a:solidFill>
                </a:rPr>
                <a:t> value </a:t>
              </a:r>
              <a:r>
                <a:rPr lang="zh-CN" altLang="en-US" sz="1500">
                  <a:solidFill>
                    <a:srgbClr val="FFFFFF"/>
                  </a:solidFill>
                </a:rPr>
                <a:t>而不是</a:t>
              </a:r>
              <a:r>
                <a:rPr lang="en-US" altLang="zh-CN" sz="1500">
                  <a:solidFill>
                    <a:srgbClr val="FFFFFF"/>
                  </a:solidFill>
                </a:rPr>
                <a:t> </a:t>
              </a:r>
              <a:r>
                <a:rPr lang="en-US" altLang="zh-CN" sz="1300">
                  <a:solidFill>
                    <a:srgbClr val="FFFFFF"/>
                  </a:solidFill>
                  <a:latin typeface="DejaVu Sans Mono" pitchFamily="49" charset="0"/>
                </a:rPr>
                <a:t>[]</a:t>
              </a:r>
              <a:r>
                <a:rPr lang="en-US" altLang="zh-CN" sz="1500">
                  <a:solidFill>
                    <a:srgbClr val="FFFFFF"/>
                  </a:solidFill>
                </a:rPr>
                <a:t> </a:t>
              </a:r>
              <a:r>
                <a:rPr lang="zh-CN" altLang="en-US" sz="1500">
                  <a:solidFill>
                    <a:srgbClr val="FFFFFF"/>
                  </a:solidFill>
                </a:rPr>
                <a:t>以避免误增加项</a:t>
              </a:r>
              <a:endParaRPr lang="en-US" altLang="zh-CN" sz="1500">
                <a:solidFill>
                  <a:srgbClr val="FFFFFF"/>
                </a:solidFill>
              </a:endParaRPr>
            </a:p>
          </p:txBody>
        </p:sp>
      </p:grpSp>
      <p:sp>
        <p:nvSpPr>
          <p:cNvPr id="15" name="Freeform 14"/>
          <p:cNvSpPr>
            <a:spLocks noChangeArrowheads="1"/>
          </p:cNvSpPr>
          <p:nvPr/>
        </p:nvSpPr>
        <p:spPr bwMode="auto">
          <a:xfrm>
            <a:off x="1795463" y="4900864"/>
            <a:ext cx="1960562" cy="327025"/>
          </a:xfrm>
          <a:custGeom>
            <a:avLst/>
            <a:gdLst>
              <a:gd name="T0" fmla="*/ 2147483647 w 6001"/>
              <a:gd name="T1" fmla="*/ 0 h 1001"/>
              <a:gd name="T2" fmla="*/ 0 w 6001"/>
              <a:gd name="T3" fmla="*/ 2147483647 h 1001"/>
              <a:gd name="T4" fmla="*/ 2147483647 w 6001"/>
              <a:gd name="T5" fmla="*/ 2147483647 h 1001"/>
              <a:gd name="T6" fmla="*/ 2147483647 w 6001"/>
              <a:gd name="T7" fmla="*/ 0 h 1001"/>
              <a:gd name="T8" fmla="*/ 0 60000 65536"/>
              <a:gd name="T9" fmla="*/ 0 60000 65536"/>
              <a:gd name="T10" fmla="*/ 0 60000 65536"/>
              <a:gd name="T11" fmla="*/ 0 60000 65536"/>
              <a:gd name="T12" fmla="*/ 0 w 6001"/>
              <a:gd name="T13" fmla="*/ 0 h 1001"/>
              <a:gd name="T14" fmla="*/ 6001 w 6001"/>
              <a:gd name="T15" fmla="*/ 1001 h 1001"/>
            </a:gdLst>
            <a:ahLst/>
            <a:cxnLst>
              <a:cxn ang="T8">
                <a:pos x="T0" y="T1"/>
              </a:cxn>
              <a:cxn ang="T9">
                <a:pos x="T2" y="T3"/>
              </a:cxn>
              <a:cxn ang="T10">
                <a:pos x="T4" y="T5"/>
              </a:cxn>
              <a:cxn ang="T11">
                <a:pos x="T6" y="T7"/>
              </a:cxn>
            </a:cxnLst>
            <a:rect l="T12" t="T13" r="T14" b="T15"/>
            <a:pathLst>
              <a:path w="6001" h="1001">
                <a:moveTo>
                  <a:pt x="500" y="0"/>
                </a:moveTo>
                <a:lnTo>
                  <a:pt x="0" y="1000"/>
                </a:lnTo>
                <a:lnTo>
                  <a:pt x="6000" y="200"/>
                </a:lnTo>
                <a:lnTo>
                  <a:pt x="5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2850386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哈希</a:t>
            </a:r>
            <a:endParaRPr lang="zh-CN" altLang="en-US" dirty="0"/>
          </a:p>
        </p:txBody>
      </p:sp>
      <p:sp>
        <p:nvSpPr>
          <p:cNvPr id="3" name="内容占位符 2"/>
          <p:cNvSpPr>
            <a:spLocks noGrp="1"/>
          </p:cNvSpPr>
          <p:nvPr>
            <p:ph idx="1"/>
          </p:nvPr>
        </p:nvSpPr>
        <p:spPr/>
        <p:txBody>
          <a:bodyPr/>
          <a:lstStyle/>
          <a:p>
            <a:pPr marL="390525"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err="1">
                <a:ea typeface="SimSun" panose="02010600030101010101" pitchFamily="2" charset="-122"/>
              </a:rPr>
              <a:t>QMap</a:t>
            </a:r>
            <a:r>
              <a:rPr lang="zh-CN" altLang="en-US" sz="2400" dirty="0">
                <a:ea typeface="SimSun" panose="02010600030101010101" pitchFamily="2" charset="-122"/>
              </a:rPr>
              <a:t>使用了给定的模板中的类型的键</a:t>
            </a:r>
            <a:endParaRPr lang="en-US" altLang="zh-CN" sz="2400" dirty="0">
              <a:ea typeface="SimSun" panose="02010600030101010101" pitchFamily="2" charset="-122"/>
            </a:endParaRPr>
          </a:p>
          <a:p>
            <a:pPr marL="390525"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err="1">
                <a:latin typeface="DejaVu Sans Mono" pitchFamily="49" charset="0"/>
                <a:ea typeface="SimSun" panose="02010600030101010101" pitchFamily="2" charset="-122"/>
              </a:rPr>
              <a:t>QHash</a:t>
            </a:r>
            <a:r>
              <a:rPr lang="en-US" altLang="zh-CN" dirty="0">
                <a:ea typeface="SimSun" panose="02010600030101010101" pitchFamily="2" charset="-122"/>
              </a:rPr>
              <a:t> </a:t>
            </a:r>
            <a:r>
              <a:rPr lang="zh-CN" altLang="en-US" dirty="0">
                <a:ea typeface="SimSun" panose="02010600030101010101" pitchFamily="2" charset="-122"/>
              </a:rPr>
              <a:t>使用</a:t>
            </a:r>
            <a:r>
              <a:rPr lang="en-US" altLang="zh-CN" dirty="0">
                <a:ea typeface="SimSun" panose="02010600030101010101" pitchFamily="2" charset="-122"/>
              </a:rPr>
              <a:t> </a:t>
            </a:r>
            <a:r>
              <a:rPr lang="en-US" altLang="zh-CN" sz="2400" dirty="0" err="1">
                <a:latin typeface="DejaVu Sans Mono" pitchFamily="49" charset="0"/>
                <a:ea typeface="SimSun" panose="02010600030101010101" pitchFamily="2" charset="-122"/>
              </a:rPr>
              <a:t>uint</a:t>
            </a:r>
            <a:r>
              <a:rPr lang="en-US" altLang="zh-CN" dirty="0">
                <a:ea typeface="SimSun" panose="02010600030101010101" pitchFamily="2" charset="-122"/>
              </a:rPr>
              <a:t> </a:t>
            </a:r>
            <a:r>
              <a:rPr lang="zh-CN" altLang="en-US" dirty="0">
                <a:ea typeface="SimSun" panose="02010600030101010101" pitchFamily="2" charset="-122"/>
              </a:rPr>
              <a:t>值</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a:ea typeface="SimSun" panose="02010600030101010101" pitchFamily="2" charset="-122"/>
              </a:rPr>
              <a:t>key</a:t>
            </a:r>
            <a:r>
              <a:rPr lang="zh-CN" altLang="en-US" dirty="0">
                <a:ea typeface="SimSun" panose="02010600030101010101" pitchFamily="2" charset="-122"/>
              </a:rPr>
              <a:t>类型散列到一个</a:t>
            </a:r>
            <a:r>
              <a:rPr lang="en-US" altLang="zh-CN" sz="2400" dirty="0" err="1">
                <a:latin typeface="DejaVu Sans Mono" pitchFamily="49" charset="0"/>
                <a:ea typeface="SimSun" panose="02010600030101010101" pitchFamily="2" charset="-122"/>
              </a:rPr>
              <a:t>uint</a:t>
            </a:r>
            <a:r>
              <a:rPr lang="zh-CN" altLang="en-US" dirty="0">
                <a:ea typeface="SimSun" panose="02010600030101010101" pitchFamily="2" charset="-122"/>
              </a:rPr>
              <a:t>值</a:t>
            </a: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latin typeface="DejaVu Sans Mono" pitchFamily="49" charset="0"/>
                <a:ea typeface="SimSun" panose="02010600030101010101" pitchFamily="2" charset="-122"/>
              </a:rPr>
              <a:t>运用</a:t>
            </a:r>
            <a:r>
              <a:rPr lang="en-US" altLang="zh-CN" sz="2000" dirty="0" err="1">
                <a:latin typeface="DejaVu Sans Mono" pitchFamily="49" charset="0"/>
                <a:ea typeface="SimSun" panose="02010600030101010101" pitchFamily="2" charset="-122"/>
              </a:rPr>
              <a:t>uint</a:t>
            </a:r>
            <a:r>
              <a:rPr lang="en-US" altLang="zh-CN" dirty="0">
                <a:ea typeface="SimSun" panose="02010600030101010101" pitchFamily="2" charset="-122"/>
              </a:rPr>
              <a:t> </a:t>
            </a:r>
            <a:r>
              <a:rPr lang="zh-CN" altLang="en-US" dirty="0">
                <a:ea typeface="SimSun" panose="02010600030101010101" pitchFamily="2" charset="-122"/>
              </a:rPr>
              <a:t>值可能提高性能</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哈希值表示键没有排序</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哈希函数必须设法避免碰撞，以达到良好的性能</a:t>
            </a:r>
            <a:endParaRPr lang="en-US" altLang="zh-CN" dirty="0">
              <a:ea typeface="SimSun" panose="02010600030101010101" pitchFamily="2" charset="-122"/>
            </a:endParaRPr>
          </a:p>
          <a:p>
            <a:endParaRPr lang="zh-CN" altLang="en-US" dirty="0"/>
          </a:p>
        </p:txBody>
      </p:sp>
    </p:spTree>
    <p:extLst>
      <p:ext uri="{BB962C8B-B14F-4D97-AF65-F5344CB8AC3E}">
        <p14:creationId xmlns:p14="http://schemas.microsoft.com/office/powerpoint/2010/main" val="1637991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用</a:t>
            </a:r>
            <a:r>
              <a:rPr lang="en-US" altLang="zh-CN" dirty="0">
                <a:ea typeface="SimSun" panose="02010600030101010101" pitchFamily="2" charset="-122"/>
              </a:rPr>
              <a:t> </a:t>
            </a:r>
            <a:r>
              <a:rPr lang="en-US" altLang="zh-CN" dirty="0" err="1">
                <a:ea typeface="SimSun" panose="02010600030101010101" pitchFamily="2" charset="-122"/>
              </a:rPr>
              <a:t>QHash</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400" dirty="0">
                <a:latin typeface="DejaVu Sans Mono" pitchFamily="49" charset="0"/>
                <a:ea typeface="SimSun" panose="02010600030101010101" pitchFamily="2" charset="-122"/>
              </a:rPr>
              <a:t>键类型必须提供一个</a:t>
            </a:r>
            <a:r>
              <a:rPr lang="en-US" altLang="zh-CN" sz="2400" dirty="0" err="1">
                <a:latin typeface="DejaVu Sans Mono" pitchFamily="49" charset="0"/>
                <a:ea typeface="SimSun" panose="02010600030101010101" pitchFamily="2" charset="-122"/>
              </a:rPr>
              <a:t>qHash</a:t>
            </a:r>
            <a:r>
              <a:rPr lang="en-US" altLang="zh-CN" dirty="0">
                <a:ea typeface="SimSun" panose="02010600030101010101" pitchFamily="2" charset="-122"/>
              </a:rPr>
              <a:t> </a:t>
            </a:r>
            <a:r>
              <a:rPr lang="zh-CN" altLang="en-US" dirty="0">
                <a:ea typeface="SimSun" panose="02010600030101010101" pitchFamily="2" charset="-122"/>
              </a:rPr>
              <a:t>函数和操作符</a:t>
            </a:r>
            <a:r>
              <a:rPr lang="en-US" altLang="zh-CN" sz="2400" dirty="0">
                <a:latin typeface="DejaVu Sans Mono" pitchFamily="49" charset="0"/>
                <a:ea typeface="SimSun" panose="02010600030101010101" pitchFamily="2" charset="-122"/>
              </a:rPr>
              <a:t>==</a:t>
            </a:r>
            <a:r>
              <a:rPr lang="en-US" altLang="zh-CN" dirty="0">
                <a:ea typeface="SimSun" panose="02010600030101010101" pitchFamily="2" charset="-122"/>
              </a:rPr>
              <a:t> </a:t>
            </a:r>
            <a:r>
              <a:rPr lang="zh-CN" altLang="en-US" dirty="0">
                <a:ea typeface="SimSun" panose="02010600030101010101" pitchFamily="2" charset="-122"/>
              </a:rPr>
              <a:t>到</a:t>
            </a:r>
            <a:r>
              <a:rPr lang="en-US" altLang="zh-CN" sz="2400" dirty="0" err="1">
                <a:latin typeface="DejaVu Sans Mono" pitchFamily="49" charset="0"/>
                <a:ea typeface="SimSun" panose="02010600030101010101" pitchFamily="2" charset="-122"/>
              </a:rPr>
              <a:t>QHash</a:t>
            </a:r>
            <a:endParaRPr lang="en-US" altLang="zh-CN" sz="2400" dirty="0">
              <a:latin typeface="DejaVu Sans Mono" pitchFamily="49" charset="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latin typeface="DejaVu Sans Mono" pitchFamily="49" charset="0"/>
                <a:ea typeface="SimSun" panose="02010600030101010101" pitchFamily="2" charset="-122"/>
              </a:rPr>
              <a:t>相对</a:t>
            </a:r>
            <a:r>
              <a:rPr lang="en-US" altLang="zh-CN" dirty="0" err="1">
                <a:latin typeface="DejaVu Sans Mono" pitchFamily="49" charset="0"/>
                <a:ea typeface="SimSun" panose="02010600030101010101" pitchFamily="2" charset="-122"/>
              </a:rPr>
              <a:t>Qmap</a:t>
            </a:r>
            <a:r>
              <a:rPr lang="zh-CN" altLang="en-US" dirty="0">
                <a:latin typeface="DejaVu Sans Mono" pitchFamily="49" charset="0"/>
                <a:ea typeface="SimSun" panose="02010600030101010101" pitchFamily="2" charset="-122"/>
              </a:rPr>
              <a:t>，</a:t>
            </a:r>
            <a:r>
              <a:rPr lang="zh-CN" altLang="en-US" dirty="0">
                <a:ea typeface="SimSun" panose="02010600030101010101" pitchFamily="2" charset="-122"/>
              </a:rPr>
              <a:t>填充和读取相同</a:t>
            </a:r>
            <a:endParaRPr lang="en-US" altLang="zh-CN" sz="2400" dirty="0">
              <a:latin typeface="DejaVu Sans Mono" pitchFamily="49" charset="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304925" y="2219991"/>
            <a:ext cx="6176963"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uint qHash(const Person &amp;p)</a:t>
            </a:r>
          </a:p>
          <a:p>
            <a:pPr eaLnBrk="1" hangingPunct="1">
              <a:lnSpc>
                <a:spcPct val="98000"/>
              </a:lnSpc>
            </a:pPr>
            <a:r>
              <a:rPr lang="en-US" altLang="zh-CN" sz="1400">
                <a:solidFill>
                  <a:srgbClr val="000000"/>
                </a:solidFill>
                <a:latin typeface="DejaVu Sans Mono" pitchFamily="49" charset="0"/>
              </a:rPr>
              <a:t>{</a:t>
            </a:r>
          </a:p>
          <a:p>
            <a:pPr eaLnBrk="1" hangingPunct="1">
              <a:lnSpc>
                <a:spcPct val="98000"/>
              </a:lnSpc>
            </a:pPr>
            <a:r>
              <a:rPr lang="en-US" altLang="zh-CN" sz="1400">
                <a:solidFill>
                  <a:srgbClr val="000000"/>
                </a:solidFill>
                <a:latin typeface="DejaVu Sans Mono" pitchFamily="49" charset="0"/>
              </a:rPr>
              <a:t>    return p.age() + qHash(p.name());</a:t>
            </a:r>
          </a:p>
          <a:p>
            <a:pPr eaLnBrk="1" hangingPunct="1">
              <a:lnSpc>
                <a:spcPct val="98000"/>
              </a:lnSpc>
            </a:pPr>
            <a:r>
              <a:rPr lang="en-US" altLang="zh-CN" sz="1400">
                <a:solidFill>
                  <a:srgbClr val="000000"/>
                </a:solidFill>
                <a:latin typeface="DejaVu Sans Mono" pitchFamily="49" charset="0"/>
              </a:rPr>
              <a:t>}</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bool operator==(const Person &amp;first, const Person &amp;second)</a:t>
            </a:r>
          </a:p>
          <a:p>
            <a:pPr eaLnBrk="1" hangingPunct="1">
              <a:lnSpc>
                <a:spcPct val="98000"/>
              </a:lnSpc>
            </a:pPr>
            <a:r>
              <a:rPr lang="en-US" altLang="zh-CN" sz="1400">
                <a:solidFill>
                  <a:srgbClr val="000000"/>
                </a:solidFill>
                <a:latin typeface="DejaVu Sans Mono" pitchFamily="49" charset="0"/>
              </a:rPr>
              <a:t>{</a:t>
            </a:r>
          </a:p>
          <a:p>
            <a:pPr eaLnBrk="1" hangingPunct="1">
              <a:lnSpc>
                <a:spcPct val="98000"/>
              </a:lnSpc>
            </a:pPr>
            <a:r>
              <a:rPr lang="en-US" altLang="zh-CN" sz="1400">
                <a:solidFill>
                  <a:srgbClr val="000000"/>
                </a:solidFill>
                <a:latin typeface="DejaVu Sans Mono" pitchFamily="49" charset="0"/>
              </a:rPr>
              <a:t>    return ((first.name() == second.name()) &amp;&amp;</a:t>
            </a:r>
          </a:p>
          <a:p>
            <a:pPr eaLnBrk="1" hangingPunct="1">
              <a:lnSpc>
                <a:spcPct val="98000"/>
              </a:lnSpc>
            </a:pPr>
            <a:r>
              <a:rPr lang="en-US" altLang="zh-CN" sz="1400">
                <a:solidFill>
                  <a:srgbClr val="000000"/>
                </a:solidFill>
                <a:latin typeface="DejaVu Sans Mono" pitchFamily="49" charset="0"/>
              </a:rPr>
              <a:t>            (first.age() == second.age()));</a:t>
            </a:r>
          </a:p>
          <a:p>
            <a:pPr eaLnBrk="1" hangingPunct="1">
              <a:lnSpc>
                <a:spcPct val="98000"/>
              </a:lnSpc>
            </a:pPr>
            <a:r>
              <a:rPr lang="en-US" altLang="zh-CN" sz="1400">
                <a:solidFill>
                  <a:srgbClr val="000000"/>
                </a:solidFill>
                <a:latin typeface="DejaVu Sans Mono" pitchFamily="49" charset="0"/>
              </a:rPr>
              <a:t>}</a:t>
            </a:r>
          </a:p>
        </p:txBody>
      </p:sp>
      <p:sp>
        <p:nvSpPr>
          <p:cNvPr id="5" name="Freeform 4"/>
          <p:cNvSpPr>
            <a:spLocks noChangeArrowheads="1"/>
          </p:cNvSpPr>
          <p:nvPr/>
        </p:nvSpPr>
        <p:spPr bwMode="auto">
          <a:xfrm>
            <a:off x="1258888" y="2153316"/>
            <a:ext cx="6218237" cy="2287588"/>
          </a:xfrm>
          <a:custGeom>
            <a:avLst/>
            <a:gdLst>
              <a:gd name="T0" fmla="*/ 2147483647 w 19042"/>
              <a:gd name="T1" fmla="*/ 2147483647 h 7005"/>
              <a:gd name="T2" fmla="*/ 2147483647 w 19042"/>
              <a:gd name="T3" fmla="*/ 2147483647 h 7005"/>
              <a:gd name="T4" fmla="*/ 2147483647 w 19042"/>
              <a:gd name="T5" fmla="*/ 2147483647 h 7005"/>
              <a:gd name="T6" fmla="*/ 2147483647 w 19042"/>
              <a:gd name="T7" fmla="*/ 2147483647 h 7005"/>
              <a:gd name="T8" fmla="*/ 2147483647 w 19042"/>
              <a:gd name="T9" fmla="*/ 2147483647 h 7005"/>
              <a:gd name="T10" fmla="*/ 2147483647 w 19042"/>
              <a:gd name="T11" fmla="*/ 2147483647 h 7005"/>
              <a:gd name="T12" fmla="*/ 2147483647 w 19042"/>
              <a:gd name="T13" fmla="*/ 2147483647 h 7005"/>
              <a:gd name="T14" fmla="*/ 2147483647 w 19042"/>
              <a:gd name="T15" fmla="*/ 2147483647 h 7005"/>
              <a:gd name="T16" fmla="*/ 2147483647 w 19042"/>
              <a:gd name="T17" fmla="*/ 2147483647 h 7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42"/>
              <a:gd name="T28" fmla="*/ 0 h 7005"/>
              <a:gd name="T29" fmla="*/ 19042 w 19042"/>
              <a:gd name="T30" fmla="*/ 7005 h 70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42" h="7005">
                <a:moveTo>
                  <a:pt x="971" y="7"/>
                </a:moveTo>
                <a:cubicBezTo>
                  <a:pt x="971" y="7"/>
                  <a:pt x="15568" y="9"/>
                  <a:pt x="19038" y="14"/>
                </a:cubicBezTo>
                <a:cubicBezTo>
                  <a:pt x="19038" y="525"/>
                  <a:pt x="19038" y="4885"/>
                  <a:pt x="19038" y="5398"/>
                </a:cubicBezTo>
                <a:cubicBezTo>
                  <a:pt x="19018" y="5865"/>
                  <a:pt x="19041" y="6088"/>
                  <a:pt x="18859" y="6442"/>
                </a:cubicBezTo>
                <a:cubicBezTo>
                  <a:pt x="18593" y="6953"/>
                  <a:pt x="18336" y="6936"/>
                  <a:pt x="18015" y="7004"/>
                </a:cubicBezTo>
                <a:cubicBezTo>
                  <a:pt x="17680" y="6988"/>
                  <a:pt x="6031" y="6985"/>
                  <a:pt x="40" y="6978"/>
                </a:cubicBezTo>
                <a:cubicBezTo>
                  <a:pt x="35" y="5949"/>
                  <a:pt x="41" y="1420"/>
                  <a:pt x="41" y="1312"/>
                </a:cubicBezTo>
                <a:cubicBezTo>
                  <a:pt x="46" y="1202"/>
                  <a:pt x="0" y="841"/>
                  <a:pt x="262" y="384"/>
                </a:cubicBezTo>
                <a:cubicBezTo>
                  <a:pt x="521" y="0"/>
                  <a:pt x="713" y="0"/>
                  <a:pt x="971" y="7"/>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6" name="Group 5"/>
          <p:cNvGrpSpPr>
            <a:grpSpLocks/>
          </p:cNvGrpSpPr>
          <p:nvPr/>
        </p:nvGrpSpPr>
        <p:grpSpPr bwMode="auto">
          <a:xfrm>
            <a:off x="6357938" y="1892966"/>
            <a:ext cx="2130425" cy="1143000"/>
            <a:chOff x="4756" y="1700"/>
            <a:chExt cx="1480" cy="794"/>
          </a:xfrm>
        </p:grpSpPr>
        <p:sp>
          <p:nvSpPr>
            <p:cNvPr id="7" name="Freeform 6"/>
            <p:cNvSpPr>
              <a:spLocks noChangeArrowheads="1"/>
            </p:cNvSpPr>
            <p:nvPr/>
          </p:nvSpPr>
          <p:spPr bwMode="auto">
            <a:xfrm>
              <a:off x="4756" y="1700"/>
              <a:ext cx="1481" cy="795"/>
            </a:xfrm>
            <a:custGeom>
              <a:avLst/>
              <a:gdLst>
                <a:gd name="T0" fmla="*/ 0 w 6531"/>
                <a:gd name="T1" fmla="*/ 0 h 3505"/>
                <a:gd name="T2" fmla="*/ 0 w 6531"/>
                <a:gd name="T3" fmla="*/ 0 h 3505"/>
                <a:gd name="T4" fmla="*/ 0 w 6531"/>
                <a:gd name="T5" fmla="*/ 0 h 3505"/>
                <a:gd name="T6" fmla="*/ 0 w 6531"/>
                <a:gd name="T7" fmla="*/ 0 h 3505"/>
                <a:gd name="T8" fmla="*/ 0 w 6531"/>
                <a:gd name="T9" fmla="*/ 0 h 3505"/>
                <a:gd name="T10" fmla="*/ 0 w 6531"/>
                <a:gd name="T11" fmla="*/ 0 h 3505"/>
                <a:gd name="T12" fmla="*/ 0 w 6531"/>
                <a:gd name="T13" fmla="*/ 0 h 3505"/>
                <a:gd name="T14" fmla="*/ 0 w 6531"/>
                <a:gd name="T15" fmla="*/ 0 h 3505"/>
                <a:gd name="T16" fmla="*/ 0 w 6531"/>
                <a:gd name="T17" fmla="*/ 0 h 3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31"/>
                <a:gd name="T28" fmla="*/ 0 h 3505"/>
                <a:gd name="T29" fmla="*/ 6531 w 6531"/>
                <a:gd name="T30" fmla="*/ 3505 h 3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31" h="3505">
                  <a:moveTo>
                    <a:pt x="647" y="5"/>
                  </a:moveTo>
                  <a:cubicBezTo>
                    <a:pt x="647" y="5"/>
                    <a:pt x="4206" y="7"/>
                    <a:pt x="6517" y="9"/>
                  </a:cubicBezTo>
                  <a:cubicBezTo>
                    <a:pt x="6517" y="414"/>
                    <a:pt x="6528" y="1826"/>
                    <a:pt x="6528" y="2232"/>
                  </a:cubicBezTo>
                  <a:cubicBezTo>
                    <a:pt x="6514" y="2602"/>
                    <a:pt x="6530" y="2778"/>
                    <a:pt x="6408" y="3059"/>
                  </a:cubicBezTo>
                  <a:cubicBezTo>
                    <a:pt x="6231" y="3464"/>
                    <a:pt x="6060" y="3451"/>
                    <a:pt x="5847" y="3504"/>
                  </a:cubicBezTo>
                  <a:cubicBezTo>
                    <a:pt x="5624" y="3491"/>
                    <a:pt x="31" y="3484"/>
                    <a:pt x="38" y="3484"/>
                  </a:cubicBezTo>
                  <a:cubicBezTo>
                    <a:pt x="45" y="3422"/>
                    <a:pt x="29" y="1125"/>
                    <a:pt x="29" y="1040"/>
                  </a:cubicBezTo>
                  <a:cubicBezTo>
                    <a:pt x="31" y="953"/>
                    <a:pt x="0" y="666"/>
                    <a:pt x="175" y="304"/>
                  </a:cubicBezTo>
                  <a:cubicBezTo>
                    <a:pt x="348" y="0"/>
                    <a:pt x="476" y="0"/>
                    <a:pt x="647" y="5"/>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Text Box 7"/>
            <p:cNvSpPr txBox="1">
              <a:spLocks noChangeArrowheads="1"/>
            </p:cNvSpPr>
            <p:nvPr/>
          </p:nvSpPr>
          <p:spPr bwMode="auto">
            <a:xfrm>
              <a:off x="4756" y="1700"/>
              <a:ext cx="148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哈希函数应该根据已知的启发式优化</a:t>
              </a:r>
              <a:endParaRPr lang="en-US" altLang="zh-CN">
                <a:solidFill>
                  <a:srgbClr val="FFFFFF"/>
                </a:solidFill>
              </a:endParaRPr>
            </a:p>
          </p:txBody>
        </p:sp>
      </p:grpSp>
      <p:sp>
        <p:nvSpPr>
          <p:cNvPr id="9" name="Freeform 8"/>
          <p:cNvSpPr>
            <a:spLocks noChangeArrowheads="1"/>
          </p:cNvSpPr>
          <p:nvPr/>
        </p:nvSpPr>
        <p:spPr bwMode="auto">
          <a:xfrm>
            <a:off x="5224463" y="2545429"/>
            <a:ext cx="1304925" cy="327025"/>
          </a:xfrm>
          <a:custGeom>
            <a:avLst/>
            <a:gdLst>
              <a:gd name="T0" fmla="*/ 2147483647 w 4001"/>
              <a:gd name="T1" fmla="*/ 0 h 1001"/>
              <a:gd name="T2" fmla="*/ 0 w 4001"/>
              <a:gd name="T3" fmla="*/ 2147483647 h 1001"/>
              <a:gd name="T4" fmla="*/ 2147483647 w 4001"/>
              <a:gd name="T5" fmla="*/ 2147483647 h 1001"/>
              <a:gd name="T6" fmla="*/ 2147483647 w 4001"/>
              <a:gd name="T7" fmla="*/ 0 h 1001"/>
              <a:gd name="T8" fmla="*/ 0 60000 65536"/>
              <a:gd name="T9" fmla="*/ 0 60000 65536"/>
              <a:gd name="T10" fmla="*/ 0 60000 65536"/>
              <a:gd name="T11" fmla="*/ 0 60000 65536"/>
              <a:gd name="T12" fmla="*/ 0 w 4001"/>
              <a:gd name="T13" fmla="*/ 0 h 1001"/>
              <a:gd name="T14" fmla="*/ 4001 w 4001"/>
              <a:gd name="T15" fmla="*/ 1001 h 1001"/>
            </a:gdLst>
            <a:ahLst/>
            <a:cxnLst>
              <a:cxn ang="T8">
                <a:pos x="T0" y="T1"/>
              </a:cxn>
              <a:cxn ang="T9">
                <a:pos x="T2" y="T3"/>
              </a:cxn>
              <a:cxn ang="T10">
                <a:pos x="T4" y="T5"/>
              </a:cxn>
              <a:cxn ang="T11">
                <a:pos x="T6" y="T7"/>
              </a:cxn>
            </a:cxnLst>
            <a:rect l="T12" t="T13" r="T14" b="T15"/>
            <a:pathLst>
              <a:path w="4001" h="1001">
                <a:moveTo>
                  <a:pt x="3500" y="0"/>
                </a:moveTo>
                <a:lnTo>
                  <a:pt x="0" y="500"/>
                </a:lnTo>
                <a:lnTo>
                  <a:pt x="4000" y="1000"/>
                </a:lnTo>
                <a:lnTo>
                  <a:pt x="35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2624750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一键多值</a:t>
            </a:r>
            <a:endParaRPr lang="zh-CN" altLang="en-US" dirty="0"/>
          </a:p>
        </p:txBody>
      </p:sp>
      <p:sp>
        <p:nvSpPr>
          <p:cNvPr id="3" name="内容占位符 2"/>
          <p:cNvSpPr>
            <a:spLocks noGrp="1"/>
          </p:cNvSpPr>
          <p:nvPr>
            <p:ph idx="1"/>
          </p:nvPr>
        </p:nvSpPr>
        <p:spPr/>
        <p:txBody>
          <a:bodyPr/>
          <a:lstStyle/>
          <a:p>
            <a:r>
              <a:rPr lang="en-US" altLang="zh-CN" dirty="0" err="1">
                <a:latin typeface="DejaVu Sans Mono" pitchFamily="49" charset="0"/>
                <a:ea typeface="SimSun" panose="02010600030101010101" pitchFamily="2" charset="-122"/>
              </a:rPr>
              <a:t>QMultiMap</a:t>
            </a:r>
            <a:r>
              <a:rPr lang="zh-CN" altLang="en-US" sz="3200" dirty="0">
                <a:ea typeface="SimSun" panose="02010600030101010101" pitchFamily="2" charset="-122"/>
              </a:rPr>
              <a:t>和</a:t>
            </a:r>
            <a:r>
              <a:rPr lang="en-US" altLang="ja-JP" dirty="0" err="1">
                <a:latin typeface="DejaVu Sans Mono" pitchFamily="49" charset="0"/>
                <a:ea typeface="SimSun" panose="02010600030101010101" pitchFamily="2" charset="-122"/>
              </a:rPr>
              <a:t>QMultiHash</a:t>
            </a:r>
            <a:r>
              <a:rPr lang="zh-CN" altLang="en-US" sz="3200" dirty="0">
                <a:ea typeface="SimSun" panose="02010600030101010101" pitchFamily="2" charset="-122"/>
              </a:rPr>
              <a:t>提供支持一键多值的关联数组</a:t>
            </a:r>
            <a:endParaRPr lang="en-US" altLang="zh-CN" sz="3200"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143000" y="2247819"/>
            <a:ext cx="7007225"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QMultiMap&lt;QString,int&gt; multiMap;</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multiMap.</a:t>
            </a:r>
            <a:r>
              <a:rPr lang="en-US" altLang="zh-CN" sz="1400" b="1">
                <a:solidFill>
                  <a:srgbClr val="66B036"/>
                </a:solidFill>
                <a:latin typeface="DejaVu Sans Mono" pitchFamily="49" charset="0"/>
              </a:rPr>
              <a:t>insert</a:t>
            </a:r>
            <a:r>
              <a:rPr lang="en-US" altLang="zh-CN" sz="1400">
                <a:solidFill>
                  <a:srgbClr val="000000"/>
                </a:solidFill>
                <a:latin typeface="DejaVu Sans Mono" pitchFamily="49" charset="0"/>
              </a:rPr>
              <a:t>("primes", 2);</a:t>
            </a:r>
          </a:p>
          <a:p>
            <a:pPr eaLnBrk="1" hangingPunct="1">
              <a:lnSpc>
                <a:spcPct val="98000"/>
              </a:lnSpc>
            </a:pPr>
            <a:r>
              <a:rPr lang="en-US" altLang="zh-CN" sz="1400">
                <a:solidFill>
                  <a:srgbClr val="000000"/>
                </a:solidFill>
                <a:latin typeface="DejaVu Sans Mono" pitchFamily="49" charset="0"/>
              </a:rPr>
              <a:t>multiMap.insert("primes", 3);</a:t>
            </a:r>
          </a:p>
          <a:p>
            <a:pPr eaLnBrk="1" hangingPunct="1">
              <a:lnSpc>
                <a:spcPct val="98000"/>
              </a:lnSpc>
            </a:pPr>
            <a:r>
              <a:rPr lang="en-US" altLang="zh-CN" sz="1400">
                <a:solidFill>
                  <a:srgbClr val="000000"/>
                </a:solidFill>
                <a:latin typeface="DejaVu Sans Mono" pitchFamily="49" charset="0"/>
              </a:rPr>
              <a:t>multiMap.insert("primes", 5);</a:t>
            </a:r>
          </a:p>
          <a:p>
            <a:pPr eaLnBrk="1" hangingPunct="1">
              <a:lnSpc>
                <a:spcPct val="98000"/>
              </a:lnSpc>
            </a:pPr>
            <a:r>
              <a:rPr lang="en-US" altLang="zh-CN" sz="1400">
                <a:solidFill>
                  <a:srgbClr val="000000"/>
                </a:solidFill>
                <a:latin typeface="DejaVu Sans Mono" pitchFamily="49" charset="0"/>
              </a:rPr>
              <a:t>    ...</a:t>
            </a:r>
          </a:p>
          <a:p>
            <a:pPr eaLnBrk="1" hangingPunct="1">
              <a:lnSpc>
                <a:spcPct val="98000"/>
              </a:lnSpc>
            </a:pPr>
            <a:r>
              <a:rPr lang="en-US" altLang="zh-CN" sz="1400">
                <a:solidFill>
                  <a:srgbClr val="000000"/>
                </a:solidFill>
                <a:latin typeface="DejaVu Sans Mono" pitchFamily="49" charset="0"/>
              </a:rPr>
              <a:t>multiMap.insert("fibonacci", 8);</a:t>
            </a:r>
          </a:p>
          <a:p>
            <a:pPr eaLnBrk="1" hangingPunct="1">
              <a:lnSpc>
                <a:spcPct val="98000"/>
              </a:lnSpc>
            </a:pPr>
            <a:r>
              <a:rPr lang="en-US" altLang="zh-CN" sz="1400">
                <a:solidFill>
                  <a:srgbClr val="000000"/>
                </a:solidFill>
                <a:latin typeface="DejaVu Sans Mono" pitchFamily="49" charset="0"/>
              </a:rPr>
              <a:t>multiMap.insert("fibonacci", 13);</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foreach(const QString &amp;key, multiMap.</a:t>
            </a:r>
            <a:r>
              <a:rPr lang="en-US" altLang="zh-CN" sz="1400" b="1">
                <a:solidFill>
                  <a:srgbClr val="66B036"/>
                </a:solidFill>
                <a:latin typeface="DejaVu Sans Mono" pitchFamily="49" charset="0"/>
              </a:rPr>
              <a:t>uniqueKeys</a:t>
            </a:r>
            <a:r>
              <a:rPr lang="en-US" altLang="zh-CN" sz="1400">
                <a:solidFill>
                  <a:srgbClr val="000000"/>
                </a:solidFill>
                <a:latin typeface="DejaVu Sans Mono" pitchFamily="49" charset="0"/>
              </a:rPr>
              <a:t>())</a:t>
            </a:r>
          </a:p>
          <a:p>
            <a:pPr eaLnBrk="1" hangingPunct="1">
              <a:lnSpc>
                <a:spcPct val="98000"/>
              </a:lnSpc>
            </a:pPr>
            <a:r>
              <a:rPr lang="en-US" altLang="zh-CN" sz="1400">
                <a:solidFill>
                  <a:srgbClr val="000000"/>
                </a:solidFill>
                <a:latin typeface="DejaVu Sans Mono" pitchFamily="49" charset="0"/>
              </a:rPr>
              <a:t>{</a:t>
            </a:r>
          </a:p>
          <a:p>
            <a:pPr eaLnBrk="1" hangingPunct="1">
              <a:lnSpc>
                <a:spcPct val="98000"/>
              </a:lnSpc>
            </a:pPr>
            <a:r>
              <a:rPr lang="en-US" altLang="zh-CN" sz="1400">
                <a:solidFill>
                  <a:srgbClr val="000000"/>
                </a:solidFill>
                <a:latin typeface="DejaVu Sans Mono" pitchFamily="49" charset="0"/>
              </a:rPr>
              <a:t>    QList&lt;int&gt; values = multiMap.</a:t>
            </a:r>
            <a:r>
              <a:rPr lang="en-US" altLang="zh-CN" sz="1400" b="1">
                <a:solidFill>
                  <a:srgbClr val="66B036"/>
                </a:solidFill>
                <a:latin typeface="DejaVu Sans Mono" pitchFamily="49" charset="0"/>
              </a:rPr>
              <a:t>values</a:t>
            </a:r>
            <a:r>
              <a:rPr lang="en-US" altLang="zh-CN" sz="1400">
                <a:solidFill>
                  <a:srgbClr val="000000"/>
                </a:solidFill>
                <a:latin typeface="DejaVu Sans Mono" pitchFamily="49" charset="0"/>
              </a:rPr>
              <a:t>(key);</a:t>
            </a:r>
          </a:p>
          <a:p>
            <a:pPr eaLnBrk="1" hangingPunct="1">
              <a:lnSpc>
                <a:spcPct val="98000"/>
              </a:lnSpc>
            </a:pPr>
            <a:r>
              <a:rPr lang="en-US" altLang="zh-CN" sz="1400">
                <a:solidFill>
                  <a:srgbClr val="000000"/>
                </a:solidFill>
                <a:latin typeface="DejaVu Sans Mono" pitchFamily="49" charset="0"/>
              </a:rPr>
              <a:t>    QStringList temp;</a:t>
            </a:r>
          </a:p>
          <a:p>
            <a:pPr eaLnBrk="1" hangingPunct="1">
              <a:lnSpc>
                <a:spcPct val="98000"/>
              </a:lnSpc>
            </a:pPr>
            <a:r>
              <a:rPr lang="en-US" altLang="zh-CN" sz="1400">
                <a:solidFill>
                  <a:srgbClr val="000000"/>
                </a:solidFill>
                <a:latin typeface="DejaVu Sans Mono" pitchFamily="49" charset="0"/>
              </a:rPr>
              <a:t>    foreach(int value, values)</a:t>
            </a:r>
          </a:p>
          <a:p>
            <a:pPr eaLnBrk="1" hangingPunct="1">
              <a:lnSpc>
                <a:spcPct val="98000"/>
              </a:lnSpc>
            </a:pPr>
            <a:r>
              <a:rPr lang="en-US" altLang="zh-CN" sz="1400">
                <a:solidFill>
                  <a:srgbClr val="000000"/>
                </a:solidFill>
                <a:latin typeface="DejaVu Sans Mono" pitchFamily="49" charset="0"/>
              </a:rPr>
              <a:t>        temp &lt;&lt; QString::number(value);</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    qDebug("%s: %s", qPrintable(key), qPrintable(temp.join(",")));</a:t>
            </a:r>
          </a:p>
          <a:p>
            <a:pPr eaLnBrk="1" hangingPunct="1">
              <a:lnSpc>
                <a:spcPct val="98000"/>
              </a:lnSpc>
            </a:pPr>
            <a:r>
              <a:rPr lang="en-US" altLang="zh-CN" sz="1400">
                <a:solidFill>
                  <a:srgbClr val="000000"/>
                </a:solidFill>
                <a:latin typeface="DejaVu Sans Mono" pitchFamily="49" charset="0"/>
              </a:rPr>
              <a:t>}</a:t>
            </a:r>
          </a:p>
          <a:p>
            <a:pPr eaLnBrk="1" hangingPunct="1">
              <a:lnSpc>
                <a:spcPct val="98000"/>
              </a:lnSpc>
            </a:pPr>
            <a:endParaRPr lang="en-US" altLang="zh-CN">
              <a:solidFill>
                <a:srgbClr val="000000"/>
              </a:solidFill>
              <a:latin typeface="DejaVu Sans Mono" pitchFamily="49" charset="0"/>
            </a:endParaRPr>
          </a:p>
        </p:txBody>
      </p:sp>
      <p:sp>
        <p:nvSpPr>
          <p:cNvPr id="5" name="Freeform 5"/>
          <p:cNvSpPr>
            <a:spLocks noChangeArrowheads="1"/>
          </p:cNvSpPr>
          <p:nvPr/>
        </p:nvSpPr>
        <p:spPr bwMode="auto">
          <a:xfrm>
            <a:off x="1030288" y="2204956"/>
            <a:ext cx="7135812" cy="3917950"/>
          </a:xfrm>
          <a:custGeom>
            <a:avLst/>
            <a:gdLst>
              <a:gd name="T0" fmla="*/ 2147483647 w 21849"/>
              <a:gd name="T1" fmla="*/ 2147483647 h 11996"/>
              <a:gd name="T2" fmla="*/ 2147483647 w 21849"/>
              <a:gd name="T3" fmla="*/ 2147483647 h 11996"/>
              <a:gd name="T4" fmla="*/ 2147483647 w 21849"/>
              <a:gd name="T5" fmla="*/ 2147483647 h 11996"/>
              <a:gd name="T6" fmla="*/ 2147483647 w 21849"/>
              <a:gd name="T7" fmla="*/ 2147483647 h 11996"/>
              <a:gd name="T8" fmla="*/ 2147483647 w 21849"/>
              <a:gd name="T9" fmla="*/ 2147483647 h 11996"/>
              <a:gd name="T10" fmla="*/ 2147483647 w 21849"/>
              <a:gd name="T11" fmla="*/ 2147483647 h 11996"/>
              <a:gd name="T12" fmla="*/ 2147483647 w 21849"/>
              <a:gd name="T13" fmla="*/ 2147483647 h 11996"/>
              <a:gd name="T14" fmla="*/ 2147483647 w 21849"/>
              <a:gd name="T15" fmla="*/ 2147483647 h 11996"/>
              <a:gd name="T16" fmla="*/ 2147483647 w 21849"/>
              <a:gd name="T17" fmla="*/ 2147483647 h 119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49"/>
              <a:gd name="T28" fmla="*/ 0 h 11996"/>
              <a:gd name="T29" fmla="*/ 21849 w 21849"/>
              <a:gd name="T30" fmla="*/ 11996 h 119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49" h="11996">
                <a:moveTo>
                  <a:pt x="1114" y="12"/>
                </a:moveTo>
                <a:cubicBezTo>
                  <a:pt x="1114" y="12"/>
                  <a:pt x="17862" y="16"/>
                  <a:pt x="21844" y="24"/>
                </a:cubicBezTo>
                <a:cubicBezTo>
                  <a:pt x="21844" y="899"/>
                  <a:pt x="21844" y="8366"/>
                  <a:pt x="21844" y="9245"/>
                </a:cubicBezTo>
                <a:cubicBezTo>
                  <a:pt x="21821" y="10044"/>
                  <a:pt x="21848" y="10425"/>
                  <a:pt x="21638" y="11031"/>
                </a:cubicBezTo>
                <a:cubicBezTo>
                  <a:pt x="21334" y="11906"/>
                  <a:pt x="21039" y="11878"/>
                  <a:pt x="20671" y="11995"/>
                </a:cubicBezTo>
                <a:cubicBezTo>
                  <a:pt x="20286" y="11967"/>
                  <a:pt x="6920" y="11963"/>
                  <a:pt x="46" y="11950"/>
                </a:cubicBezTo>
                <a:cubicBezTo>
                  <a:pt x="41" y="10188"/>
                  <a:pt x="48" y="2432"/>
                  <a:pt x="48" y="2248"/>
                </a:cubicBezTo>
                <a:cubicBezTo>
                  <a:pt x="53" y="2059"/>
                  <a:pt x="0" y="1441"/>
                  <a:pt x="301" y="658"/>
                </a:cubicBezTo>
                <a:cubicBezTo>
                  <a:pt x="598" y="0"/>
                  <a:pt x="819" y="0"/>
                  <a:pt x="1114" y="1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6" name="Group 6"/>
          <p:cNvGrpSpPr>
            <a:grpSpLocks/>
          </p:cNvGrpSpPr>
          <p:nvPr/>
        </p:nvGrpSpPr>
        <p:grpSpPr bwMode="auto">
          <a:xfrm>
            <a:off x="6192838" y="4587794"/>
            <a:ext cx="2624137" cy="820737"/>
            <a:chOff x="4301" y="3401"/>
            <a:chExt cx="1822" cy="570"/>
          </a:xfrm>
        </p:grpSpPr>
        <p:sp>
          <p:nvSpPr>
            <p:cNvPr id="7" name="Freeform 7"/>
            <p:cNvSpPr>
              <a:spLocks noChangeArrowheads="1"/>
            </p:cNvSpPr>
            <p:nvPr/>
          </p:nvSpPr>
          <p:spPr bwMode="auto">
            <a:xfrm>
              <a:off x="4301" y="3401"/>
              <a:ext cx="1823" cy="571"/>
            </a:xfrm>
            <a:custGeom>
              <a:avLst/>
              <a:gdLst>
                <a:gd name="T0" fmla="*/ 0 w 8037"/>
                <a:gd name="T1" fmla="*/ 0 h 2520"/>
                <a:gd name="T2" fmla="*/ 0 w 8037"/>
                <a:gd name="T3" fmla="*/ 0 h 2520"/>
                <a:gd name="T4" fmla="*/ 0 w 8037"/>
                <a:gd name="T5" fmla="*/ 0 h 2520"/>
                <a:gd name="T6" fmla="*/ 0 w 8037"/>
                <a:gd name="T7" fmla="*/ 0 h 2520"/>
                <a:gd name="T8" fmla="*/ 0 w 8037"/>
                <a:gd name="T9" fmla="*/ 0 h 2520"/>
                <a:gd name="T10" fmla="*/ 0 w 8037"/>
                <a:gd name="T11" fmla="*/ 0 h 2520"/>
                <a:gd name="T12" fmla="*/ 0 w 8037"/>
                <a:gd name="T13" fmla="*/ 0 h 2520"/>
                <a:gd name="T14" fmla="*/ 0 w 8037"/>
                <a:gd name="T15" fmla="*/ 0 h 2520"/>
                <a:gd name="T16" fmla="*/ 0 w 8037"/>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37"/>
                <a:gd name="T28" fmla="*/ 0 h 2520"/>
                <a:gd name="T29" fmla="*/ 8037 w 8037"/>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37" h="2520">
                  <a:moveTo>
                    <a:pt x="796" y="4"/>
                  </a:moveTo>
                  <a:cubicBezTo>
                    <a:pt x="796" y="4"/>
                    <a:pt x="5177" y="5"/>
                    <a:pt x="8021" y="7"/>
                  </a:cubicBezTo>
                  <a:cubicBezTo>
                    <a:pt x="8021" y="298"/>
                    <a:pt x="8034" y="1313"/>
                    <a:pt x="8034" y="1605"/>
                  </a:cubicBezTo>
                  <a:cubicBezTo>
                    <a:pt x="8017" y="1871"/>
                    <a:pt x="8036" y="1997"/>
                    <a:pt x="7886" y="2199"/>
                  </a:cubicBezTo>
                  <a:cubicBezTo>
                    <a:pt x="7669" y="2490"/>
                    <a:pt x="7458" y="2481"/>
                    <a:pt x="7195" y="2519"/>
                  </a:cubicBezTo>
                  <a:cubicBezTo>
                    <a:pt x="6921" y="2510"/>
                    <a:pt x="38" y="2505"/>
                    <a:pt x="46" y="2505"/>
                  </a:cubicBezTo>
                  <a:cubicBezTo>
                    <a:pt x="55" y="2460"/>
                    <a:pt x="35" y="809"/>
                    <a:pt x="35" y="748"/>
                  </a:cubicBezTo>
                  <a:cubicBezTo>
                    <a:pt x="38" y="685"/>
                    <a:pt x="0" y="479"/>
                    <a:pt x="215" y="219"/>
                  </a:cubicBezTo>
                  <a:cubicBezTo>
                    <a:pt x="427" y="0"/>
                    <a:pt x="585" y="0"/>
                    <a:pt x="796"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Text Box 8"/>
            <p:cNvSpPr txBox="1">
              <a:spLocks noChangeArrowheads="1"/>
            </p:cNvSpPr>
            <p:nvPr/>
          </p:nvSpPr>
          <p:spPr bwMode="auto">
            <a:xfrm>
              <a:off x="4301" y="3401"/>
              <a:ext cx="1823"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57528" rIns="99000" bIns="54000" anchor="ctr" anchorCtr="1"/>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algn="ctr" eaLnBrk="1" hangingPunct="1">
                <a:lnSpc>
                  <a:spcPct val="98000"/>
                </a:lnSpc>
              </a:pPr>
              <a:r>
                <a:rPr lang="en-US" altLang="zh-CN" sz="1300">
                  <a:solidFill>
                    <a:srgbClr val="FFFFFF"/>
                  </a:solidFill>
                  <a:latin typeface="DejaVu Sans Mono" pitchFamily="49" charset="0"/>
                </a:rPr>
                <a:t>value</a:t>
              </a:r>
              <a:r>
                <a:rPr lang="en-US" altLang="zh-CN" sz="1500">
                  <a:solidFill>
                    <a:srgbClr val="FFFFFF"/>
                  </a:solidFill>
                </a:rPr>
                <a:t> </a:t>
              </a:r>
              <a:r>
                <a:rPr lang="zh-CN" altLang="en-US" sz="1500">
                  <a:solidFill>
                    <a:srgbClr val="FFFFFF"/>
                  </a:solidFill>
                </a:rPr>
                <a:t>返回每个键的最后插入</a:t>
              </a:r>
              <a:r>
                <a:rPr lang="en-US" altLang="zh-CN" sz="1500">
                  <a:solidFill>
                    <a:srgbClr val="FFFFFF"/>
                  </a:solidFill>
                </a:rPr>
                <a:t>, </a:t>
              </a:r>
              <a:r>
                <a:rPr lang="en-US" altLang="zh-CN" sz="1300">
                  <a:solidFill>
                    <a:srgbClr val="FFFFFF"/>
                  </a:solidFill>
                  <a:latin typeface="DejaVu Sans Mono" pitchFamily="49" charset="0"/>
                </a:rPr>
                <a:t>values</a:t>
              </a:r>
              <a:r>
                <a:rPr lang="en-US" altLang="zh-CN" sz="1500">
                  <a:solidFill>
                    <a:srgbClr val="FFFFFF"/>
                  </a:solidFill>
                </a:rPr>
                <a:t> </a:t>
              </a:r>
              <a:r>
                <a:rPr lang="zh-CN" altLang="en-US" sz="1500">
                  <a:solidFill>
                    <a:srgbClr val="FFFFFF"/>
                  </a:solidFill>
                </a:rPr>
                <a:t>返回键的所有值的列表</a:t>
              </a:r>
              <a:endParaRPr lang="en-US" altLang="zh-CN" sz="1500">
                <a:solidFill>
                  <a:srgbClr val="FFFFFF"/>
                </a:solidFill>
              </a:endParaRPr>
            </a:p>
          </p:txBody>
        </p:sp>
      </p:grpSp>
      <p:sp>
        <p:nvSpPr>
          <p:cNvPr id="9" name="Freeform 9"/>
          <p:cNvSpPr>
            <a:spLocks noChangeArrowheads="1"/>
          </p:cNvSpPr>
          <p:nvPr/>
        </p:nvSpPr>
        <p:spPr bwMode="auto">
          <a:xfrm>
            <a:off x="5224463" y="4751306"/>
            <a:ext cx="1143000" cy="490538"/>
          </a:xfrm>
          <a:custGeom>
            <a:avLst/>
            <a:gdLst>
              <a:gd name="T0" fmla="*/ 2147483647 w 3501"/>
              <a:gd name="T1" fmla="*/ 2147483647 h 1501"/>
              <a:gd name="T2" fmla="*/ 0 w 3501"/>
              <a:gd name="T3" fmla="*/ 0 h 1501"/>
              <a:gd name="T4" fmla="*/ 2147483647 w 3501"/>
              <a:gd name="T5" fmla="*/ 2147483647 h 1501"/>
              <a:gd name="T6" fmla="*/ 2147483647 w 3501"/>
              <a:gd name="T7" fmla="*/ 2147483647 h 1501"/>
              <a:gd name="T8" fmla="*/ 0 60000 65536"/>
              <a:gd name="T9" fmla="*/ 0 60000 65536"/>
              <a:gd name="T10" fmla="*/ 0 60000 65536"/>
              <a:gd name="T11" fmla="*/ 0 60000 65536"/>
              <a:gd name="T12" fmla="*/ 0 w 3501"/>
              <a:gd name="T13" fmla="*/ 0 h 1501"/>
              <a:gd name="T14" fmla="*/ 3501 w 3501"/>
              <a:gd name="T15" fmla="*/ 1501 h 1501"/>
            </a:gdLst>
            <a:ahLst/>
            <a:cxnLst>
              <a:cxn ang="T8">
                <a:pos x="T0" y="T1"/>
              </a:cxn>
              <a:cxn ang="T9">
                <a:pos x="T2" y="T3"/>
              </a:cxn>
              <a:cxn ang="T10">
                <a:pos x="T4" y="T5"/>
              </a:cxn>
              <a:cxn ang="T11">
                <a:pos x="T6" y="T7"/>
              </a:cxn>
            </a:cxnLst>
            <a:rect l="T12" t="T13" r="T14" b="T15"/>
            <a:pathLst>
              <a:path w="3501" h="1501">
                <a:moveTo>
                  <a:pt x="3000" y="500"/>
                </a:moveTo>
                <a:lnTo>
                  <a:pt x="0" y="0"/>
                </a:lnTo>
                <a:lnTo>
                  <a:pt x="3500" y="1500"/>
                </a:lnTo>
                <a:lnTo>
                  <a:pt x="3000" y="5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0" name="Group 10"/>
          <p:cNvGrpSpPr>
            <a:grpSpLocks/>
          </p:cNvGrpSpPr>
          <p:nvPr/>
        </p:nvGrpSpPr>
        <p:grpSpPr bwMode="auto">
          <a:xfrm>
            <a:off x="5373688" y="3274931"/>
            <a:ext cx="3279775" cy="658813"/>
            <a:chOff x="3732" y="2490"/>
            <a:chExt cx="2277" cy="457"/>
          </a:xfrm>
        </p:grpSpPr>
        <p:sp>
          <p:nvSpPr>
            <p:cNvPr id="11" name="Freeform 11"/>
            <p:cNvSpPr>
              <a:spLocks noChangeArrowheads="1"/>
            </p:cNvSpPr>
            <p:nvPr/>
          </p:nvSpPr>
          <p:spPr bwMode="auto">
            <a:xfrm>
              <a:off x="3732" y="2490"/>
              <a:ext cx="2278" cy="458"/>
            </a:xfrm>
            <a:custGeom>
              <a:avLst/>
              <a:gdLst>
                <a:gd name="T0" fmla="*/ 0 w 10046"/>
                <a:gd name="T1" fmla="*/ 0 h 2019"/>
                <a:gd name="T2" fmla="*/ 0 w 10046"/>
                <a:gd name="T3" fmla="*/ 0 h 2019"/>
                <a:gd name="T4" fmla="*/ 0 w 10046"/>
                <a:gd name="T5" fmla="*/ 0 h 2019"/>
                <a:gd name="T6" fmla="*/ 0 w 10046"/>
                <a:gd name="T7" fmla="*/ 0 h 2019"/>
                <a:gd name="T8" fmla="*/ 0 w 10046"/>
                <a:gd name="T9" fmla="*/ 0 h 2019"/>
                <a:gd name="T10" fmla="*/ 0 w 10046"/>
                <a:gd name="T11" fmla="*/ 0 h 2019"/>
                <a:gd name="T12" fmla="*/ 0 w 10046"/>
                <a:gd name="T13" fmla="*/ 0 h 2019"/>
                <a:gd name="T14" fmla="*/ 0 w 10046"/>
                <a:gd name="T15" fmla="*/ 0 h 2019"/>
                <a:gd name="T16" fmla="*/ 0 w 10046"/>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46"/>
                <a:gd name="T28" fmla="*/ 0 h 2019"/>
                <a:gd name="T29" fmla="*/ 10046 w 10046"/>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46" h="2019">
                  <a:moveTo>
                    <a:pt x="996" y="3"/>
                  </a:moveTo>
                  <a:cubicBezTo>
                    <a:pt x="996" y="3"/>
                    <a:pt x="6471" y="4"/>
                    <a:pt x="10026" y="5"/>
                  </a:cubicBezTo>
                  <a:cubicBezTo>
                    <a:pt x="10026" y="238"/>
                    <a:pt x="10043" y="1052"/>
                    <a:pt x="10043" y="1286"/>
                  </a:cubicBezTo>
                  <a:cubicBezTo>
                    <a:pt x="10022" y="1499"/>
                    <a:pt x="10045" y="1600"/>
                    <a:pt x="9859" y="1762"/>
                  </a:cubicBezTo>
                  <a:cubicBezTo>
                    <a:pt x="9587" y="1995"/>
                    <a:pt x="9323" y="1987"/>
                    <a:pt x="8995" y="2018"/>
                  </a:cubicBezTo>
                  <a:cubicBezTo>
                    <a:pt x="8652" y="2011"/>
                    <a:pt x="48" y="2007"/>
                    <a:pt x="58" y="2007"/>
                  </a:cubicBezTo>
                  <a:cubicBezTo>
                    <a:pt x="69" y="1971"/>
                    <a:pt x="44" y="648"/>
                    <a:pt x="44" y="599"/>
                  </a:cubicBezTo>
                  <a:cubicBezTo>
                    <a:pt x="48" y="548"/>
                    <a:pt x="0" y="383"/>
                    <a:pt x="269" y="175"/>
                  </a:cubicBezTo>
                  <a:cubicBezTo>
                    <a:pt x="535" y="0"/>
                    <a:pt x="732" y="0"/>
                    <a:pt x="996"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Text Box 12"/>
            <p:cNvSpPr txBox="1">
              <a:spLocks noChangeArrowheads="1"/>
            </p:cNvSpPr>
            <p:nvPr/>
          </p:nvSpPr>
          <p:spPr bwMode="auto">
            <a:xfrm>
              <a:off x="3732" y="2490"/>
              <a:ext cx="2278"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57528" rIns="99000" bIns="54000" anchor="ctr" anchorCtr="1"/>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algn="ctr" eaLnBrk="1" hangingPunct="1">
                <a:lnSpc>
                  <a:spcPct val="98000"/>
                </a:lnSpc>
              </a:pPr>
              <a:r>
                <a:rPr lang="en-US" altLang="zh-CN" sz="1300">
                  <a:solidFill>
                    <a:schemeClr val="bg1"/>
                  </a:solidFill>
                  <a:latin typeface="DejaVu Sans Mono" pitchFamily="49" charset="0"/>
                </a:rPr>
                <a:t>keys</a:t>
              </a:r>
              <a:r>
                <a:rPr lang="en-US" altLang="zh-CN" sz="1500">
                  <a:solidFill>
                    <a:schemeClr val="bg1"/>
                  </a:solidFill>
                </a:rPr>
                <a:t> </a:t>
              </a:r>
              <a:r>
                <a:rPr lang="zh-CN" altLang="en-US" sz="1500">
                  <a:solidFill>
                    <a:schemeClr val="bg1"/>
                  </a:solidFill>
                </a:rPr>
                <a:t>为每个值重复每个键</a:t>
              </a:r>
              <a:r>
                <a:rPr lang="en-US" altLang="zh-CN" sz="1500">
                  <a:solidFill>
                    <a:schemeClr val="bg1"/>
                  </a:solidFill>
                </a:rPr>
                <a:t>,</a:t>
              </a:r>
            </a:p>
            <a:p>
              <a:pPr algn="ctr" eaLnBrk="1" hangingPunct="1"/>
              <a:r>
                <a:rPr lang="zh-CN" altLang="en-US" sz="1500">
                  <a:solidFill>
                    <a:schemeClr val="bg1"/>
                  </a:solidFill>
                </a:rPr>
                <a:t>使用</a:t>
              </a:r>
              <a:r>
                <a:rPr lang="en-US" altLang="zh-CN" sz="1500">
                  <a:solidFill>
                    <a:schemeClr val="bg1"/>
                  </a:solidFill>
                </a:rPr>
                <a:t>uniqueKeys</a:t>
              </a:r>
              <a:r>
                <a:rPr lang="zh-CN" altLang="en-US" sz="1500">
                  <a:solidFill>
                    <a:schemeClr val="bg1"/>
                  </a:solidFill>
                </a:rPr>
                <a:t>一次获取每个键</a:t>
              </a:r>
              <a:endParaRPr lang="en-US" altLang="zh-CN" sz="1500">
                <a:solidFill>
                  <a:schemeClr val="bg1"/>
                </a:solidFill>
              </a:endParaRPr>
            </a:p>
          </p:txBody>
        </p:sp>
      </p:grpSp>
      <p:sp>
        <p:nvSpPr>
          <p:cNvPr id="13" name="Freeform 13"/>
          <p:cNvSpPr>
            <a:spLocks noChangeArrowheads="1"/>
          </p:cNvSpPr>
          <p:nvPr/>
        </p:nvSpPr>
        <p:spPr bwMode="auto">
          <a:xfrm>
            <a:off x="5551488" y="3771819"/>
            <a:ext cx="815975" cy="425450"/>
          </a:xfrm>
          <a:custGeom>
            <a:avLst/>
            <a:gdLst>
              <a:gd name="T0" fmla="*/ 2147483647 w 2501"/>
              <a:gd name="T1" fmla="*/ 2147483647 h 1301"/>
              <a:gd name="T2" fmla="*/ 0 w 2501"/>
              <a:gd name="T3" fmla="*/ 2147483647 h 1301"/>
              <a:gd name="T4" fmla="*/ 2147483647 w 2501"/>
              <a:gd name="T5" fmla="*/ 0 h 1301"/>
              <a:gd name="T6" fmla="*/ 2147483647 w 2501"/>
              <a:gd name="T7" fmla="*/ 2147483647 h 1301"/>
              <a:gd name="T8" fmla="*/ 0 60000 65536"/>
              <a:gd name="T9" fmla="*/ 0 60000 65536"/>
              <a:gd name="T10" fmla="*/ 0 60000 65536"/>
              <a:gd name="T11" fmla="*/ 0 60000 65536"/>
              <a:gd name="T12" fmla="*/ 0 w 2501"/>
              <a:gd name="T13" fmla="*/ 0 h 1301"/>
              <a:gd name="T14" fmla="*/ 2501 w 2501"/>
              <a:gd name="T15" fmla="*/ 1301 h 1301"/>
            </a:gdLst>
            <a:ahLst/>
            <a:cxnLst>
              <a:cxn ang="T8">
                <a:pos x="T0" y="T1"/>
              </a:cxn>
              <a:cxn ang="T9">
                <a:pos x="T2" y="T3"/>
              </a:cxn>
              <a:cxn ang="T10">
                <a:pos x="T4" y="T5"/>
              </a:cxn>
              <a:cxn ang="T11">
                <a:pos x="T6" y="T7"/>
              </a:cxn>
            </a:cxnLst>
            <a:rect l="T12" t="T13" r="T14" b="T15"/>
            <a:pathLst>
              <a:path w="2501" h="1301">
                <a:moveTo>
                  <a:pt x="500" y="500"/>
                </a:moveTo>
                <a:lnTo>
                  <a:pt x="0" y="1300"/>
                </a:lnTo>
                <a:lnTo>
                  <a:pt x="2500" y="0"/>
                </a:lnTo>
                <a:lnTo>
                  <a:pt x="500" y="5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4" name="Group 14"/>
          <p:cNvGrpSpPr>
            <a:grpSpLocks/>
          </p:cNvGrpSpPr>
          <p:nvPr/>
        </p:nvGrpSpPr>
        <p:grpSpPr bwMode="auto">
          <a:xfrm>
            <a:off x="158750" y="2463719"/>
            <a:ext cx="1135063" cy="817562"/>
            <a:chOff x="110" y="1927"/>
            <a:chExt cx="788" cy="567"/>
          </a:xfrm>
        </p:grpSpPr>
        <p:sp>
          <p:nvSpPr>
            <p:cNvPr id="15" name="Freeform 15"/>
            <p:cNvSpPr>
              <a:spLocks noChangeArrowheads="1"/>
            </p:cNvSpPr>
            <p:nvPr/>
          </p:nvSpPr>
          <p:spPr bwMode="auto">
            <a:xfrm>
              <a:off x="110" y="1927"/>
              <a:ext cx="789" cy="568"/>
            </a:xfrm>
            <a:custGeom>
              <a:avLst/>
              <a:gdLst>
                <a:gd name="T0" fmla="*/ 0 w 3478"/>
                <a:gd name="T1" fmla="*/ 0 h 2504"/>
                <a:gd name="T2" fmla="*/ 0 w 3478"/>
                <a:gd name="T3" fmla="*/ 0 h 2504"/>
                <a:gd name="T4" fmla="*/ 0 w 3478"/>
                <a:gd name="T5" fmla="*/ 0 h 2504"/>
                <a:gd name="T6" fmla="*/ 0 w 3478"/>
                <a:gd name="T7" fmla="*/ 0 h 2504"/>
                <a:gd name="T8" fmla="*/ 0 w 3478"/>
                <a:gd name="T9" fmla="*/ 0 h 2504"/>
                <a:gd name="T10" fmla="*/ 0 w 3478"/>
                <a:gd name="T11" fmla="*/ 0 h 2504"/>
                <a:gd name="T12" fmla="*/ 0 w 3478"/>
                <a:gd name="T13" fmla="*/ 0 h 2504"/>
                <a:gd name="T14" fmla="*/ 0 w 3478"/>
                <a:gd name="T15" fmla="*/ 0 h 2504"/>
                <a:gd name="T16" fmla="*/ 0 w 3478"/>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78"/>
                <a:gd name="T28" fmla="*/ 0 h 2504"/>
                <a:gd name="T29" fmla="*/ 3478 w 3478"/>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78" h="2504">
                  <a:moveTo>
                    <a:pt x="345" y="4"/>
                  </a:moveTo>
                  <a:cubicBezTo>
                    <a:pt x="345" y="4"/>
                    <a:pt x="2240" y="5"/>
                    <a:pt x="3470" y="7"/>
                  </a:cubicBezTo>
                  <a:cubicBezTo>
                    <a:pt x="3470" y="296"/>
                    <a:pt x="3476" y="1305"/>
                    <a:pt x="3476" y="1595"/>
                  </a:cubicBezTo>
                  <a:cubicBezTo>
                    <a:pt x="3469" y="1859"/>
                    <a:pt x="3477" y="1984"/>
                    <a:pt x="3412" y="2185"/>
                  </a:cubicBezTo>
                  <a:cubicBezTo>
                    <a:pt x="3318" y="2474"/>
                    <a:pt x="3227" y="2465"/>
                    <a:pt x="3113" y="2503"/>
                  </a:cubicBezTo>
                  <a:cubicBezTo>
                    <a:pt x="2995" y="2494"/>
                    <a:pt x="17" y="2489"/>
                    <a:pt x="20" y="2489"/>
                  </a:cubicBezTo>
                  <a:cubicBezTo>
                    <a:pt x="24" y="2444"/>
                    <a:pt x="15" y="804"/>
                    <a:pt x="15" y="743"/>
                  </a:cubicBezTo>
                  <a:cubicBezTo>
                    <a:pt x="17" y="681"/>
                    <a:pt x="0" y="476"/>
                    <a:pt x="93" y="218"/>
                  </a:cubicBezTo>
                  <a:cubicBezTo>
                    <a:pt x="185" y="0"/>
                    <a:pt x="253" y="0"/>
                    <a:pt x="345"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Text Box 16"/>
            <p:cNvSpPr txBox="1">
              <a:spLocks noChangeArrowheads="1"/>
            </p:cNvSpPr>
            <p:nvPr/>
          </p:nvSpPr>
          <p:spPr bwMode="auto">
            <a:xfrm>
              <a:off x="110" y="1927"/>
              <a:ext cx="789"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8112" rIns="99000" bIns="5400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1500">
                  <a:solidFill>
                    <a:srgbClr val="FFFFFF"/>
                  </a:solidFill>
                </a:rPr>
                <a:t>没有</a:t>
              </a:r>
              <a:r>
                <a:rPr lang="en-US" altLang="zh-CN" sz="1500">
                  <a:solidFill>
                    <a:srgbClr val="FFFFFF"/>
                  </a:solidFill>
                </a:rPr>
                <a:t/>
              </a:r>
              <a:br>
                <a:rPr lang="en-US" altLang="zh-CN" sz="1500">
                  <a:solidFill>
                    <a:srgbClr val="FFFFFF"/>
                  </a:solidFill>
                </a:rPr>
              </a:br>
              <a:r>
                <a:rPr lang="en-US" altLang="zh-CN" sz="1500">
                  <a:solidFill>
                    <a:srgbClr val="FFFFFF"/>
                  </a:solidFill>
                </a:rPr>
                <a:t> </a:t>
              </a:r>
              <a:r>
                <a:rPr lang="en-US" altLang="zh-CN" sz="1300">
                  <a:solidFill>
                    <a:srgbClr val="FFFFFF"/>
                  </a:solidFill>
                  <a:latin typeface="DejaVu Sans Mono" pitchFamily="49" charset="0"/>
                </a:rPr>
                <a:t>[]</a:t>
              </a:r>
              <a:r>
                <a:rPr lang="en-US" altLang="zh-CN" sz="1500">
                  <a:solidFill>
                    <a:srgbClr val="FFFFFF"/>
                  </a:solidFill>
                </a:rPr>
                <a:t>, </a:t>
              </a:r>
              <a:r>
                <a:rPr lang="zh-CN" altLang="en-US" sz="1500">
                  <a:solidFill>
                    <a:srgbClr val="FFFFFF"/>
                  </a:solidFill>
                </a:rPr>
                <a:t>用</a:t>
              </a:r>
              <a:r>
                <a:rPr lang="en-US" altLang="zh-CN" sz="1500">
                  <a:solidFill>
                    <a:srgbClr val="FFFFFF"/>
                  </a:solidFill>
                </a:rPr>
                <a:t> </a:t>
              </a:r>
              <a:br>
                <a:rPr lang="en-US" altLang="zh-CN" sz="1500">
                  <a:solidFill>
                    <a:srgbClr val="FFFFFF"/>
                  </a:solidFill>
                </a:rPr>
              </a:br>
              <a:r>
                <a:rPr lang="en-US" altLang="zh-CN" sz="1300">
                  <a:solidFill>
                    <a:srgbClr val="FFFFFF"/>
                  </a:solidFill>
                  <a:latin typeface="DejaVu Sans Mono" pitchFamily="49" charset="0"/>
                </a:rPr>
                <a:t>insert</a:t>
              </a:r>
            </a:p>
          </p:txBody>
        </p:sp>
      </p:grpSp>
      <p:sp>
        <p:nvSpPr>
          <p:cNvPr id="17" name="Freeform 17"/>
          <p:cNvSpPr>
            <a:spLocks noChangeArrowheads="1"/>
          </p:cNvSpPr>
          <p:nvPr/>
        </p:nvSpPr>
        <p:spPr bwMode="auto">
          <a:xfrm>
            <a:off x="1143000" y="2628819"/>
            <a:ext cx="981075" cy="228600"/>
          </a:xfrm>
          <a:custGeom>
            <a:avLst/>
            <a:gdLst>
              <a:gd name="T0" fmla="*/ 0 w 3001"/>
              <a:gd name="T1" fmla="*/ 2147483647 h 701"/>
              <a:gd name="T2" fmla="*/ 2147483647 w 3001"/>
              <a:gd name="T3" fmla="*/ 0 h 701"/>
              <a:gd name="T4" fmla="*/ 2147483647 w 3001"/>
              <a:gd name="T5" fmla="*/ 2147483647 h 701"/>
              <a:gd name="T6" fmla="*/ 0 w 3001"/>
              <a:gd name="T7" fmla="*/ 2147483647 h 701"/>
              <a:gd name="T8" fmla="*/ 0 60000 65536"/>
              <a:gd name="T9" fmla="*/ 0 60000 65536"/>
              <a:gd name="T10" fmla="*/ 0 60000 65536"/>
              <a:gd name="T11" fmla="*/ 0 60000 65536"/>
              <a:gd name="T12" fmla="*/ 0 w 3001"/>
              <a:gd name="T13" fmla="*/ 0 h 701"/>
              <a:gd name="T14" fmla="*/ 3001 w 3001"/>
              <a:gd name="T15" fmla="*/ 701 h 701"/>
            </a:gdLst>
            <a:ahLst/>
            <a:cxnLst>
              <a:cxn ang="T8">
                <a:pos x="T0" y="T1"/>
              </a:cxn>
              <a:cxn ang="T9">
                <a:pos x="T2" y="T3"/>
              </a:cxn>
              <a:cxn ang="T10">
                <a:pos x="T4" y="T5"/>
              </a:cxn>
              <a:cxn ang="T11">
                <a:pos x="T6" y="T7"/>
              </a:cxn>
            </a:cxnLst>
            <a:rect l="T12" t="T13" r="T14" b="T15"/>
            <a:pathLst>
              <a:path w="3001" h="701">
                <a:moveTo>
                  <a:pt x="0" y="500"/>
                </a:moveTo>
                <a:lnTo>
                  <a:pt x="500" y="0"/>
                </a:lnTo>
                <a:lnTo>
                  <a:pt x="3000" y="700"/>
                </a:lnTo>
                <a:lnTo>
                  <a:pt x="0" y="5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8" name="Group 18"/>
          <p:cNvGrpSpPr>
            <a:grpSpLocks/>
          </p:cNvGrpSpPr>
          <p:nvPr/>
        </p:nvGrpSpPr>
        <p:grpSpPr bwMode="auto">
          <a:xfrm>
            <a:off x="6030913" y="2301794"/>
            <a:ext cx="2459037" cy="658812"/>
            <a:chOff x="4188" y="1814"/>
            <a:chExt cx="1708" cy="457"/>
          </a:xfrm>
        </p:grpSpPr>
        <p:sp>
          <p:nvSpPr>
            <p:cNvPr id="19" name="Freeform 19"/>
            <p:cNvSpPr>
              <a:spLocks noChangeArrowheads="1"/>
            </p:cNvSpPr>
            <p:nvPr/>
          </p:nvSpPr>
          <p:spPr bwMode="auto">
            <a:xfrm>
              <a:off x="4188" y="1814"/>
              <a:ext cx="1709" cy="458"/>
            </a:xfrm>
            <a:custGeom>
              <a:avLst/>
              <a:gdLst>
                <a:gd name="T0" fmla="*/ 0 w 7535"/>
                <a:gd name="T1" fmla="*/ 0 h 2019"/>
                <a:gd name="T2" fmla="*/ 0 w 7535"/>
                <a:gd name="T3" fmla="*/ 0 h 2019"/>
                <a:gd name="T4" fmla="*/ 0 w 7535"/>
                <a:gd name="T5" fmla="*/ 0 h 2019"/>
                <a:gd name="T6" fmla="*/ 0 w 7535"/>
                <a:gd name="T7" fmla="*/ 0 h 2019"/>
                <a:gd name="T8" fmla="*/ 0 w 7535"/>
                <a:gd name="T9" fmla="*/ 0 h 2019"/>
                <a:gd name="T10" fmla="*/ 0 w 7535"/>
                <a:gd name="T11" fmla="*/ 0 h 2019"/>
                <a:gd name="T12" fmla="*/ 0 w 7535"/>
                <a:gd name="T13" fmla="*/ 0 h 2019"/>
                <a:gd name="T14" fmla="*/ 0 w 7535"/>
                <a:gd name="T15" fmla="*/ 0 h 2019"/>
                <a:gd name="T16" fmla="*/ 0 w 7535"/>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35"/>
                <a:gd name="T28" fmla="*/ 0 h 2019"/>
                <a:gd name="T29" fmla="*/ 7535 w 7535"/>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35" h="2019">
                  <a:moveTo>
                    <a:pt x="746" y="3"/>
                  </a:moveTo>
                  <a:cubicBezTo>
                    <a:pt x="746" y="3"/>
                    <a:pt x="4853" y="4"/>
                    <a:pt x="7520" y="5"/>
                  </a:cubicBezTo>
                  <a:cubicBezTo>
                    <a:pt x="7520" y="238"/>
                    <a:pt x="7532" y="1052"/>
                    <a:pt x="7532" y="1286"/>
                  </a:cubicBezTo>
                  <a:cubicBezTo>
                    <a:pt x="7516" y="1499"/>
                    <a:pt x="7534" y="1600"/>
                    <a:pt x="7394" y="1762"/>
                  </a:cubicBezTo>
                  <a:cubicBezTo>
                    <a:pt x="7190" y="1995"/>
                    <a:pt x="6992" y="1987"/>
                    <a:pt x="6746" y="2018"/>
                  </a:cubicBezTo>
                  <a:cubicBezTo>
                    <a:pt x="6489" y="2011"/>
                    <a:pt x="36" y="2007"/>
                    <a:pt x="44" y="2007"/>
                  </a:cubicBezTo>
                  <a:cubicBezTo>
                    <a:pt x="51" y="1971"/>
                    <a:pt x="33" y="648"/>
                    <a:pt x="33" y="599"/>
                  </a:cubicBezTo>
                  <a:cubicBezTo>
                    <a:pt x="36" y="548"/>
                    <a:pt x="0" y="383"/>
                    <a:pt x="201" y="175"/>
                  </a:cubicBezTo>
                  <a:cubicBezTo>
                    <a:pt x="401" y="0"/>
                    <a:pt x="549" y="0"/>
                    <a:pt x="746"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 name="Text Box 20"/>
            <p:cNvSpPr txBox="1">
              <a:spLocks noChangeArrowheads="1"/>
            </p:cNvSpPr>
            <p:nvPr/>
          </p:nvSpPr>
          <p:spPr bwMode="auto">
            <a:xfrm>
              <a:off x="4188" y="1814"/>
              <a:ext cx="1709"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57528" rIns="99000" bIns="54000" anchor="ctr" anchorCtr="1"/>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algn="ctr" eaLnBrk="1" hangingPunct="1">
                <a:lnSpc>
                  <a:spcPct val="98000"/>
                </a:lnSpc>
              </a:pPr>
              <a:r>
                <a:rPr lang="en-US" altLang="zh-CN" sz="1300">
                  <a:solidFill>
                    <a:srgbClr val="FFFFFF"/>
                  </a:solidFill>
                  <a:latin typeface="DejaVu Sans Mono" pitchFamily="49" charset="0"/>
                </a:rPr>
                <a:t>QMap</a:t>
              </a:r>
              <a:r>
                <a:rPr lang="en-US" altLang="zh-CN" sz="1500">
                  <a:solidFill>
                    <a:srgbClr val="FFFFFF"/>
                  </a:solidFill>
                </a:rPr>
                <a:t> </a:t>
              </a:r>
              <a:r>
                <a:rPr lang="zh-CN" altLang="en-US" sz="1500">
                  <a:solidFill>
                    <a:srgbClr val="FFFFFF"/>
                  </a:solidFill>
                </a:rPr>
                <a:t>和</a:t>
              </a:r>
              <a:r>
                <a:rPr lang="en-US" altLang="zh-CN" sz="1300">
                  <a:solidFill>
                    <a:srgbClr val="FFFFFF"/>
                  </a:solidFill>
                  <a:latin typeface="DejaVu Sans Mono" pitchFamily="49" charset="0"/>
                </a:rPr>
                <a:t>QHash</a:t>
              </a:r>
              <a:r>
                <a:rPr lang="en-US" altLang="zh-CN" sz="1500">
                  <a:solidFill>
                    <a:srgbClr val="FFFFFF"/>
                  </a:solidFill>
                </a:rPr>
                <a:t> </a:t>
              </a:r>
              <a:r>
                <a:rPr lang="zh-CN" altLang="en-US" sz="1500">
                  <a:solidFill>
                    <a:srgbClr val="FFFFFF"/>
                  </a:solidFill>
                </a:rPr>
                <a:t>也支持这个</a:t>
              </a:r>
              <a:endParaRPr lang="en-US" altLang="zh-CN" sz="1500" i="1">
                <a:solidFill>
                  <a:srgbClr val="FFFFFF"/>
                </a:solidFill>
              </a:endParaRPr>
            </a:p>
            <a:p>
              <a:pPr algn="ctr" eaLnBrk="1" hangingPunct="1"/>
              <a:r>
                <a:rPr lang="zh-CN" altLang="en-US" sz="1500">
                  <a:solidFill>
                    <a:srgbClr val="FFFFFF"/>
                  </a:solidFill>
                </a:rPr>
                <a:t>使用</a:t>
              </a:r>
              <a:r>
                <a:rPr lang="en-US" altLang="zh-CN" sz="1300">
                  <a:solidFill>
                    <a:srgbClr val="FFFFFF"/>
                  </a:solidFill>
                  <a:latin typeface="DejaVu Sans Mono" pitchFamily="49" charset="0"/>
                </a:rPr>
                <a:t>insertMulti</a:t>
              </a:r>
            </a:p>
          </p:txBody>
        </p:sp>
      </p:grpSp>
    </p:spTree>
    <p:extLst>
      <p:ext uri="{BB962C8B-B14F-4D97-AF65-F5344CB8AC3E}">
        <p14:creationId xmlns:p14="http://schemas.microsoft.com/office/powerpoint/2010/main" val="1368620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Qt</a:t>
            </a:r>
            <a:r>
              <a:rPr lang="zh-CN" altLang="en-US" dirty="0">
                <a:ea typeface="SimSun" panose="02010600030101010101" pitchFamily="2" charset="-122"/>
              </a:rPr>
              <a:t>的类型定义</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2500" dirty="0">
                <a:ea typeface="SimSun" panose="02010600030101010101" pitchFamily="2" charset="-122"/>
              </a:rPr>
              <a:t>C + +</a:t>
            </a:r>
            <a:r>
              <a:rPr lang="zh-CN" altLang="en-US" sz="2500" dirty="0">
                <a:ea typeface="SimSun" panose="02010600030101010101" pitchFamily="2" charset="-122"/>
              </a:rPr>
              <a:t>中没有定义严格跨平台类型的大小</a:t>
            </a:r>
            <a:endParaRPr lang="en-US" altLang="zh-CN" dirty="0">
              <a:ea typeface="SimSun" panose="02010600030101010101" pitchFamily="2" charset="-122"/>
            </a:endParaRP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2200" dirty="0">
              <a:ea typeface="SimSun" panose="02010600030101010101" pitchFamily="2" charset="-122"/>
            </a:endParaRP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2200" dirty="0">
              <a:ea typeface="SimSun" panose="02010600030101010101" pitchFamily="2" charset="-122"/>
            </a:endParaRP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2200" dirty="0" err="1">
                <a:ea typeface="SimSun" panose="02010600030101010101" pitchFamily="2" charset="-122"/>
              </a:rPr>
              <a:t>sizeof</a:t>
            </a:r>
            <a:r>
              <a:rPr lang="en-US" altLang="zh-CN" sz="2200" dirty="0">
                <a:ea typeface="SimSun" panose="02010600030101010101" pitchFamily="2" charset="-122"/>
              </a:rPr>
              <a:t>(</a:t>
            </a:r>
            <a:r>
              <a:rPr lang="en-US" altLang="zh-CN" sz="2200" dirty="0" err="1">
                <a:ea typeface="SimSun" panose="02010600030101010101" pitchFamily="2" charset="-122"/>
              </a:rPr>
              <a:t>int</a:t>
            </a:r>
            <a:r>
              <a:rPr lang="en-US" altLang="zh-CN" sz="2200" dirty="0">
                <a:ea typeface="SimSun" panose="02010600030101010101" pitchFamily="2" charset="-122"/>
              </a:rPr>
              <a:t>) = ?</a:t>
            </a: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25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500" dirty="0">
                <a:ea typeface="SimSun" panose="02010600030101010101" pitchFamily="2" charset="-122"/>
              </a:rPr>
              <a:t>对于跨平台的代码，以严格的方式定义的所有类型是很重要的</a:t>
            </a:r>
            <a:endParaRPr lang="en-US" altLang="zh-CN" sz="2500"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3379787" y="2142123"/>
            <a:ext cx="1795462"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55221"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r>
              <a:rPr lang="en-US" altLang="zh-CN">
                <a:solidFill>
                  <a:srgbClr val="000000"/>
                </a:solidFill>
              </a:rPr>
              <a:t>ARM = 4 bytes</a:t>
            </a:r>
          </a:p>
          <a:p>
            <a:pPr eaLnBrk="1" hangingPunct="1"/>
            <a:r>
              <a:rPr lang="en-US" altLang="zh-CN">
                <a:solidFill>
                  <a:srgbClr val="000000"/>
                </a:solidFill>
              </a:rPr>
              <a:t>x86 = 4 bytes</a:t>
            </a:r>
          </a:p>
          <a:p>
            <a:pPr eaLnBrk="1" hangingPunct="1"/>
            <a:r>
              <a:rPr lang="en-US" altLang="zh-CN">
                <a:solidFill>
                  <a:srgbClr val="000000"/>
                </a:solidFill>
              </a:rPr>
              <a:t>IA64 = 8 bytes</a:t>
            </a:r>
          </a:p>
          <a:p>
            <a:pPr eaLnBrk="1" hangingPunct="1"/>
            <a:r>
              <a:rPr lang="en-US" altLang="zh-CN">
                <a:solidFill>
                  <a:srgbClr val="000000"/>
                </a:solidFill>
              </a:rPr>
              <a:t>...</a:t>
            </a:r>
          </a:p>
        </p:txBody>
      </p:sp>
      <p:sp>
        <p:nvSpPr>
          <p:cNvPr id="5" name="Freeform 5"/>
          <p:cNvSpPr>
            <a:spLocks noChangeArrowheads="1"/>
          </p:cNvSpPr>
          <p:nvPr/>
        </p:nvSpPr>
        <p:spPr bwMode="auto">
          <a:xfrm>
            <a:off x="3225799" y="2043698"/>
            <a:ext cx="1787525" cy="1144588"/>
          </a:xfrm>
          <a:custGeom>
            <a:avLst/>
            <a:gdLst>
              <a:gd name="T0" fmla="*/ 2147483647 w 5475"/>
              <a:gd name="T1" fmla="*/ 2147483647 h 3504"/>
              <a:gd name="T2" fmla="*/ 2147483647 w 5475"/>
              <a:gd name="T3" fmla="*/ 2147483647 h 3504"/>
              <a:gd name="T4" fmla="*/ 2147483647 w 5475"/>
              <a:gd name="T5" fmla="*/ 2147483647 h 3504"/>
              <a:gd name="T6" fmla="*/ 2147483647 w 5475"/>
              <a:gd name="T7" fmla="*/ 2147483647 h 3504"/>
              <a:gd name="T8" fmla="*/ 2147483647 w 5475"/>
              <a:gd name="T9" fmla="*/ 2147483647 h 3504"/>
              <a:gd name="T10" fmla="*/ 2147483647 w 5475"/>
              <a:gd name="T11" fmla="*/ 2147483647 h 3504"/>
              <a:gd name="T12" fmla="*/ 2147483647 w 5475"/>
              <a:gd name="T13" fmla="*/ 2147483647 h 3504"/>
              <a:gd name="T14" fmla="*/ 2147483647 w 5475"/>
              <a:gd name="T15" fmla="*/ 2147483647 h 3504"/>
              <a:gd name="T16" fmla="*/ 2147483647 w 5475"/>
              <a:gd name="T17" fmla="*/ 2147483647 h 3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75"/>
              <a:gd name="T28" fmla="*/ 0 h 3504"/>
              <a:gd name="T29" fmla="*/ 5475 w 5475"/>
              <a:gd name="T30" fmla="*/ 3504 h 3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75" h="3504">
                <a:moveTo>
                  <a:pt x="279" y="4"/>
                </a:moveTo>
                <a:cubicBezTo>
                  <a:pt x="279" y="4"/>
                  <a:pt x="4475" y="5"/>
                  <a:pt x="5473" y="7"/>
                </a:cubicBezTo>
                <a:cubicBezTo>
                  <a:pt x="5473" y="263"/>
                  <a:pt x="5473" y="2443"/>
                  <a:pt x="5473" y="2700"/>
                </a:cubicBezTo>
                <a:cubicBezTo>
                  <a:pt x="5467" y="2933"/>
                  <a:pt x="5474" y="3044"/>
                  <a:pt x="5421" y="3221"/>
                </a:cubicBezTo>
                <a:cubicBezTo>
                  <a:pt x="5345" y="3477"/>
                  <a:pt x="5271" y="3469"/>
                  <a:pt x="5179" y="3503"/>
                </a:cubicBezTo>
                <a:cubicBezTo>
                  <a:pt x="5083" y="3494"/>
                  <a:pt x="1734" y="3493"/>
                  <a:pt x="12" y="3490"/>
                </a:cubicBezTo>
                <a:cubicBezTo>
                  <a:pt x="10" y="2975"/>
                  <a:pt x="12" y="711"/>
                  <a:pt x="12" y="657"/>
                </a:cubicBezTo>
                <a:cubicBezTo>
                  <a:pt x="13" y="602"/>
                  <a:pt x="0" y="421"/>
                  <a:pt x="75" y="193"/>
                </a:cubicBezTo>
                <a:cubicBezTo>
                  <a:pt x="150" y="0"/>
                  <a:pt x="205" y="0"/>
                  <a:pt x="279"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6" name="Group 6"/>
          <p:cNvGrpSpPr>
            <a:grpSpLocks/>
          </p:cNvGrpSpPr>
          <p:nvPr/>
        </p:nvGrpSpPr>
        <p:grpSpPr bwMode="auto">
          <a:xfrm>
            <a:off x="5508624" y="2042111"/>
            <a:ext cx="1952625" cy="1143000"/>
            <a:chOff x="4471" y="2017"/>
            <a:chExt cx="1357" cy="794"/>
          </a:xfrm>
        </p:grpSpPr>
        <p:sp>
          <p:nvSpPr>
            <p:cNvPr id="7" name="Freeform 7"/>
            <p:cNvSpPr>
              <a:spLocks noChangeArrowheads="1"/>
            </p:cNvSpPr>
            <p:nvPr/>
          </p:nvSpPr>
          <p:spPr bwMode="auto">
            <a:xfrm>
              <a:off x="4471" y="2017"/>
              <a:ext cx="1358" cy="795"/>
            </a:xfrm>
            <a:custGeom>
              <a:avLst/>
              <a:gdLst>
                <a:gd name="T0" fmla="*/ 0 w 5988"/>
                <a:gd name="T1" fmla="*/ 0 h 3505"/>
                <a:gd name="T2" fmla="*/ 0 w 5988"/>
                <a:gd name="T3" fmla="*/ 0 h 3505"/>
                <a:gd name="T4" fmla="*/ 0 w 5988"/>
                <a:gd name="T5" fmla="*/ 0 h 3505"/>
                <a:gd name="T6" fmla="*/ 0 w 5988"/>
                <a:gd name="T7" fmla="*/ 0 h 3505"/>
                <a:gd name="T8" fmla="*/ 0 w 5988"/>
                <a:gd name="T9" fmla="*/ 0 h 3505"/>
                <a:gd name="T10" fmla="*/ 0 w 5988"/>
                <a:gd name="T11" fmla="*/ 0 h 3505"/>
                <a:gd name="T12" fmla="*/ 0 w 5988"/>
                <a:gd name="T13" fmla="*/ 0 h 3505"/>
                <a:gd name="T14" fmla="*/ 0 w 5988"/>
                <a:gd name="T15" fmla="*/ 0 h 3505"/>
                <a:gd name="T16" fmla="*/ 0 w 5988"/>
                <a:gd name="T17" fmla="*/ 0 h 3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88"/>
                <a:gd name="T28" fmla="*/ 0 h 3505"/>
                <a:gd name="T29" fmla="*/ 5988 w 5988"/>
                <a:gd name="T30" fmla="*/ 3505 h 3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88" h="3505">
                  <a:moveTo>
                    <a:pt x="593" y="5"/>
                  </a:moveTo>
                  <a:cubicBezTo>
                    <a:pt x="593" y="5"/>
                    <a:pt x="3857" y="7"/>
                    <a:pt x="5976" y="9"/>
                  </a:cubicBezTo>
                  <a:cubicBezTo>
                    <a:pt x="5976" y="414"/>
                    <a:pt x="5986" y="1826"/>
                    <a:pt x="5986" y="2232"/>
                  </a:cubicBezTo>
                  <a:cubicBezTo>
                    <a:pt x="5973" y="2602"/>
                    <a:pt x="5987" y="2778"/>
                    <a:pt x="5876" y="3059"/>
                  </a:cubicBezTo>
                  <a:cubicBezTo>
                    <a:pt x="5714" y="3464"/>
                    <a:pt x="5557" y="3451"/>
                    <a:pt x="5361" y="3504"/>
                  </a:cubicBezTo>
                  <a:cubicBezTo>
                    <a:pt x="5157" y="3491"/>
                    <a:pt x="28" y="3484"/>
                    <a:pt x="34" y="3484"/>
                  </a:cubicBezTo>
                  <a:cubicBezTo>
                    <a:pt x="40" y="3422"/>
                    <a:pt x="26" y="1125"/>
                    <a:pt x="26" y="1040"/>
                  </a:cubicBezTo>
                  <a:cubicBezTo>
                    <a:pt x="28" y="953"/>
                    <a:pt x="0" y="666"/>
                    <a:pt x="160" y="304"/>
                  </a:cubicBezTo>
                  <a:cubicBezTo>
                    <a:pt x="318" y="0"/>
                    <a:pt x="436" y="0"/>
                    <a:pt x="593" y="5"/>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Text Box 8"/>
            <p:cNvSpPr txBox="1">
              <a:spLocks noChangeArrowheads="1"/>
            </p:cNvSpPr>
            <p:nvPr/>
          </p:nvSpPr>
          <p:spPr bwMode="auto">
            <a:xfrm>
              <a:off x="4471" y="2017"/>
              <a:ext cx="135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t>取决于</a:t>
              </a:r>
              <a:br>
                <a:rPr lang="zh-CN" altLang="en-US"/>
              </a:br>
              <a:r>
                <a:rPr lang="en-US" altLang="zh-CN"/>
                <a:t>CPU</a:t>
              </a:r>
              <a:r>
                <a:rPr lang="zh-CN" altLang="en-US"/>
                <a:t>架构，</a:t>
              </a:r>
              <a:br>
                <a:rPr lang="zh-CN" altLang="en-US"/>
              </a:br>
              <a:r>
                <a:rPr lang="zh-CN" altLang="en-US"/>
                <a:t>操作系统，</a:t>
              </a:r>
              <a:br>
                <a:rPr lang="zh-CN" altLang="en-US"/>
              </a:br>
              <a:r>
                <a:rPr lang="zh-CN" altLang="en-US"/>
                <a:t>编译器等</a:t>
              </a:r>
              <a:endParaRPr lang="en-US" altLang="zh-CN">
                <a:solidFill>
                  <a:srgbClr val="FFFFFF"/>
                </a:solidFill>
              </a:endParaRPr>
            </a:p>
          </p:txBody>
        </p:sp>
      </p:grpSp>
    </p:spTree>
    <p:extLst>
      <p:ext uri="{BB962C8B-B14F-4D97-AF65-F5344CB8AC3E}">
        <p14:creationId xmlns:p14="http://schemas.microsoft.com/office/powerpoint/2010/main" val="2328604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跨平台类型</a:t>
            </a:r>
            <a:endParaRPr lang="zh-CN" altLang="en-US" dirty="0"/>
          </a:p>
        </p:txBody>
      </p:sp>
      <p:graphicFrame>
        <p:nvGraphicFramePr>
          <p:cNvPr id="4" name="Group 2"/>
          <p:cNvGraphicFramePr>
            <a:graphicFrameLocks noGrp="1"/>
          </p:cNvGraphicFramePr>
          <p:nvPr/>
        </p:nvGraphicFramePr>
        <p:xfrm>
          <a:off x="1116013" y="1341438"/>
          <a:ext cx="6858000" cy="3803650"/>
        </p:xfrm>
        <a:graphic>
          <a:graphicData uri="http://schemas.openxmlformats.org/drawingml/2006/table">
            <a:tbl>
              <a:tblPr/>
              <a:tblGrid>
                <a:gridCol w="1712912"/>
                <a:gridCol w="1714500"/>
                <a:gridCol w="1714500"/>
                <a:gridCol w="1716088"/>
              </a:tblGrid>
              <a:tr h="31115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600" b="1" i="0" u="none" strike="noStrike" cap="none" normalizeH="0" baseline="0" dirty="0" smtClean="0">
                          <a:ln>
                            <a:noFill/>
                          </a:ln>
                          <a:solidFill>
                            <a:srgbClr val="66B036"/>
                          </a:solidFill>
                          <a:effectLst/>
                          <a:latin typeface="Arial" panose="020B0604020202020204" pitchFamily="34" charset="0"/>
                          <a:ea typeface="SimSun" panose="02010600030101010101" pitchFamily="2" charset="-122"/>
                        </a:rPr>
                        <a:t>Type</a:t>
                      </a:r>
                    </a:p>
                  </a:txBody>
                  <a:tcPr marL="32655" marR="32655" marT="47061" marB="32659"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24C1C"/>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600" b="1" i="0" u="none" strike="noStrike" cap="none" normalizeH="0" baseline="0" smtClean="0">
                          <a:ln>
                            <a:noFill/>
                          </a:ln>
                          <a:solidFill>
                            <a:srgbClr val="66B036"/>
                          </a:solidFill>
                          <a:effectLst/>
                          <a:latin typeface="Arial" panose="020B0604020202020204" pitchFamily="34" charset="0"/>
                          <a:ea typeface="SimSun" panose="02010600030101010101" pitchFamily="2" charset="-122"/>
                        </a:rPr>
                        <a:t>Size</a:t>
                      </a:r>
                    </a:p>
                  </a:txBody>
                  <a:tcPr marL="32655" marR="32655" marT="47061" marB="32659"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24C1C"/>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600" b="1" i="0" u="none" strike="noStrike" cap="none" normalizeH="0" baseline="0" smtClean="0">
                          <a:ln>
                            <a:noFill/>
                          </a:ln>
                          <a:solidFill>
                            <a:srgbClr val="66B036"/>
                          </a:solidFill>
                          <a:effectLst/>
                          <a:latin typeface="Arial" panose="020B0604020202020204" pitchFamily="34" charset="0"/>
                          <a:ea typeface="SimSun" panose="02010600030101010101" pitchFamily="2" charset="-122"/>
                        </a:rPr>
                        <a:t>Minimum value</a:t>
                      </a:r>
                    </a:p>
                  </a:txBody>
                  <a:tcPr marL="32655" marR="32655" marT="47061" marB="32659"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24C1C"/>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600" b="1" i="0" u="none" strike="noStrike" cap="none" normalizeH="0" baseline="0" smtClean="0">
                          <a:ln>
                            <a:noFill/>
                          </a:ln>
                          <a:solidFill>
                            <a:srgbClr val="66B036"/>
                          </a:solidFill>
                          <a:effectLst/>
                          <a:latin typeface="Arial" panose="020B0604020202020204" pitchFamily="34" charset="0"/>
                          <a:ea typeface="SimSun" panose="02010600030101010101" pitchFamily="2" charset="-122"/>
                        </a:rPr>
                        <a:t>Maximum value</a:t>
                      </a:r>
                    </a:p>
                  </a:txBody>
                  <a:tcPr marL="32655" marR="32655" marT="47061" marB="32659"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24C1C"/>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uint8</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1 byte</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0</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255</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uint16</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2 bytes</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0</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65 535</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uint32</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4 bytes</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0</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4 294 967 295</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uint64</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8 bytes</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0</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9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18 446 744 073 709 551 615</a:t>
                      </a:r>
                    </a:p>
                  </a:txBody>
                  <a:tcPr marL="81638" marR="81638" marT="50457"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dirty="0" smtClean="0">
                          <a:ln>
                            <a:noFill/>
                          </a:ln>
                          <a:solidFill>
                            <a:srgbClr val="000000"/>
                          </a:solidFill>
                          <a:effectLst/>
                          <a:latin typeface="Arial" panose="020B0604020202020204" pitchFamily="34" charset="0"/>
                          <a:ea typeface="SimSun" panose="02010600030101010101" pitchFamily="2" charset="-122"/>
                        </a:rPr>
                        <a:t>int8</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1 byte</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-128</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127</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int16</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2 bytes</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-32 768</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32 767</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int32</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4 bytes</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-2 147 483 648</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2 147 483 647</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int64</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8 bytes</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9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-9 223 372 036 854 775 808</a:t>
                      </a:r>
                    </a:p>
                  </a:txBody>
                  <a:tcPr marL="81638" marR="81638" marT="50457"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9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9 223 372 036 854 775 807</a:t>
                      </a:r>
                    </a:p>
                  </a:txBody>
                  <a:tcPr marL="81638" marR="81638" marT="50457"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quintptr</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“pointer sized”</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n/a</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n/a</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qptrdiff</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“pointer sized”</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n/a</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n/a</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0DBCA"/>
                    </a:solidFill>
                  </a:tcPr>
                </a:tc>
              </a:tr>
              <a:tr h="317500">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qreal</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fast real values</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smtClean="0">
                          <a:ln>
                            <a:noFill/>
                          </a:ln>
                          <a:solidFill>
                            <a:srgbClr val="000000"/>
                          </a:solidFill>
                          <a:effectLst/>
                          <a:latin typeface="Arial" panose="020B0604020202020204" pitchFamily="34" charset="0"/>
                          <a:ea typeface="SimSun" panose="02010600030101010101" pitchFamily="2" charset="-122"/>
                        </a:rPr>
                        <a:t>n/a</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c>
                  <a:txBody>
                    <a:bodyPr/>
                    <a:lstStyle>
                      <a:lvl1pPr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800" b="1">
                          <a:solidFill>
                            <a:schemeClr val="tx1"/>
                          </a:solidFill>
                          <a:latin typeface="Arial" panose="020B0604020202020204" pitchFamily="34" charset="0"/>
                          <a:ea typeface="SimSun" panose="02010600030101010101" pitchFamily="2" charset="-122"/>
                        </a:defRPr>
                      </a:lvl1pPr>
                      <a:lvl2pPr marL="742950" indent="-28575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400" b="1">
                          <a:solidFill>
                            <a:schemeClr val="tx1"/>
                          </a:solidFill>
                          <a:latin typeface="Arial" panose="020B0604020202020204" pitchFamily="34" charset="0"/>
                          <a:ea typeface="SimSun" panose="02010600030101010101" pitchFamily="2" charset="-122"/>
                        </a:defRPr>
                      </a:lvl2pPr>
                      <a:lvl3pPr marL="11430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sz="2000" b="1">
                          <a:solidFill>
                            <a:schemeClr val="tx1"/>
                          </a:solidFill>
                          <a:latin typeface="Arial" panose="020B0604020202020204" pitchFamily="34" charset="0"/>
                          <a:ea typeface="SimSun" panose="02010600030101010101" pitchFamily="2" charset="-122"/>
                        </a:defRPr>
                      </a:lvl3pPr>
                      <a:lvl4pPr marL="16002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4pPr>
                      <a:lvl5pPr marL="2057400" indent="-228600" defTabSz="449263" eaLnBrk="0" hangingPunct="0">
                        <a:spcBef>
                          <a:spcPct val="20000"/>
                        </a:spcBef>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5pPr>
                      <a:lvl6pPr marL="25146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6pPr>
                      <a:lvl7pPr marL="29718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7pPr>
                      <a:lvl8pPr marL="34290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8pPr>
                      <a:lvl9pPr marL="3886200" indent="-228600" defTabSz="449263" eaLnBrk="0" fontAlgn="base" hangingPunct="0">
                        <a:spcBef>
                          <a:spcPct val="2000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b="1">
                          <a:solidFill>
                            <a:schemeClr val="tx1"/>
                          </a:solidFill>
                          <a:latin typeface="Arial" panose="020B0604020202020204" pitchFamily="34" charset="0"/>
                          <a:ea typeface="SimSun" panose="02010600030101010101" pitchFamily="2" charset="-122"/>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altLang="zh-CN" sz="1500" b="0" i="0" u="none" strike="noStrike" cap="none" normalizeH="0" baseline="0" dirty="0" smtClean="0">
                          <a:ln>
                            <a:noFill/>
                          </a:ln>
                          <a:solidFill>
                            <a:srgbClr val="000000"/>
                          </a:solidFill>
                          <a:effectLst/>
                          <a:latin typeface="Arial" panose="020B0604020202020204" pitchFamily="34" charset="0"/>
                          <a:ea typeface="SimSun" panose="02010600030101010101" pitchFamily="2" charset="-122"/>
                        </a:rPr>
                        <a:t>n/a</a:t>
                      </a:r>
                    </a:p>
                  </a:txBody>
                  <a:tcPr marL="81638" marR="81638" marT="55258" marB="42456"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66B036"/>
                    </a:solidFill>
                  </a:tcPr>
                </a:tc>
              </a:tr>
            </a:tbl>
          </a:graphicData>
        </a:graphic>
      </p:graphicFrame>
      <p:sp>
        <p:nvSpPr>
          <p:cNvPr id="5" name="Text Box 163"/>
          <p:cNvSpPr txBox="1">
            <a:spLocks noChangeArrowheads="1"/>
          </p:cNvSpPr>
          <p:nvPr/>
        </p:nvSpPr>
        <p:spPr bwMode="auto">
          <a:xfrm>
            <a:off x="1909763" y="5341938"/>
            <a:ext cx="5540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58421"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2200" dirty="0"/>
              <a:t>所有类型都定义在头</a:t>
            </a:r>
            <a:r>
              <a:rPr lang="en-US" altLang="zh-CN" sz="2200" dirty="0"/>
              <a:t>&lt;</a:t>
            </a:r>
            <a:r>
              <a:rPr lang="en-US" altLang="zh-CN" sz="2200" dirty="0" err="1"/>
              <a:t>QtGlobal</a:t>
            </a:r>
            <a:r>
              <a:rPr lang="en-US" altLang="zh-CN" sz="2200" dirty="0"/>
              <a:t>&gt;</a:t>
            </a:r>
            <a:r>
              <a:rPr lang="zh-CN" altLang="en-US" sz="2200" dirty="0"/>
              <a:t>中</a:t>
            </a:r>
            <a:endParaRPr lang="zh-CN" altLang="en-US" sz="2000" dirty="0">
              <a:solidFill>
                <a:srgbClr val="000000"/>
              </a:solidFill>
            </a:endParaRPr>
          </a:p>
        </p:txBody>
      </p:sp>
    </p:spTree>
    <p:extLst>
      <p:ext uri="{BB962C8B-B14F-4D97-AF65-F5344CB8AC3E}">
        <p14:creationId xmlns:p14="http://schemas.microsoft.com/office/powerpoint/2010/main" val="599799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Qt</a:t>
            </a:r>
            <a:r>
              <a:rPr lang="zh-CN" altLang="en-US" dirty="0">
                <a:ea typeface="SimSun" panose="02010600030101010101" pitchFamily="2" charset="-122"/>
              </a:rPr>
              <a:t>的复杂类型</a:t>
            </a:r>
            <a:endParaRPr lang="zh-CN" altLang="en-US" dirty="0"/>
          </a:p>
        </p:txBody>
      </p:sp>
      <p:sp>
        <p:nvSpPr>
          <p:cNvPr id="3" name="内容占位符 2"/>
          <p:cNvSpPr>
            <a:spLocks noGrp="1"/>
          </p:cNvSpPr>
          <p:nvPr>
            <p:ph idx="1"/>
          </p:nvPr>
        </p:nvSpPr>
        <p:spPr/>
        <p:txBody>
          <a:bodyPr/>
          <a:lstStyle/>
          <a:p>
            <a:r>
              <a:rPr lang="en-US" altLang="zh-CN" dirty="0" err="1">
                <a:ea typeface="SimSun" panose="02010600030101010101" pitchFamily="2" charset="-122"/>
              </a:rPr>
              <a:t>Qt</a:t>
            </a:r>
            <a:r>
              <a:rPr lang="zh-CN" altLang="en-US" dirty="0">
                <a:ea typeface="SimSun" panose="02010600030101010101" pitchFamily="2" charset="-122"/>
              </a:rPr>
              <a:t>提供了多个复杂的类和类型</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468438" y="3036888"/>
            <a:ext cx="9112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QColor</a:t>
            </a:r>
          </a:p>
        </p:txBody>
      </p:sp>
      <p:sp>
        <p:nvSpPr>
          <p:cNvPr id="5" name="Text Box 4"/>
          <p:cNvSpPr txBox="1">
            <a:spLocks noChangeArrowheads="1"/>
          </p:cNvSpPr>
          <p:nvPr/>
        </p:nvSpPr>
        <p:spPr bwMode="auto">
          <a:xfrm>
            <a:off x="2151063" y="3595688"/>
            <a:ext cx="90963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QBrush</a:t>
            </a:r>
          </a:p>
        </p:txBody>
      </p:sp>
      <p:sp>
        <p:nvSpPr>
          <p:cNvPr id="6" name="Text Box 5"/>
          <p:cNvSpPr txBox="1">
            <a:spLocks noChangeArrowheads="1"/>
          </p:cNvSpPr>
          <p:nvPr/>
        </p:nvSpPr>
        <p:spPr bwMode="auto">
          <a:xfrm>
            <a:off x="4857750" y="3268663"/>
            <a:ext cx="7858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QRect</a:t>
            </a:r>
          </a:p>
        </p:txBody>
      </p:sp>
      <p:sp>
        <p:nvSpPr>
          <p:cNvPr id="7" name="Text Box 6"/>
          <p:cNvSpPr txBox="1">
            <a:spLocks noChangeArrowheads="1"/>
          </p:cNvSpPr>
          <p:nvPr/>
        </p:nvSpPr>
        <p:spPr bwMode="auto">
          <a:xfrm>
            <a:off x="3908425" y="4249738"/>
            <a:ext cx="9096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QPoint</a:t>
            </a:r>
          </a:p>
        </p:txBody>
      </p:sp>
      <p:sp>
        <p:nvSpPr>
          <p:cNvPr id="8" name="Text Box 7"/>
          <p:cNvSpPr txBox="1">
            <a:spLocks noChangeArrowheads="1"/>
          </p:cNvSpPr>
          <p:nvPr/>
        </p:nvSpPr>
        <p:spPr bwMode="auto">
          <a:xfrm>
            <a:off x="3551238" y="3265488"/>
            <a:ext cx="10350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QString</a:t>
            </a:r>
          </a:p>
        </p:txBody>
      </p:sp>
      <p:sp>
        <p:nvSpPr>
          <p:cNvPr id="9" name="Text Box 8"/>
          <p:cNvSpPr txBox="1">
            <a:spLocks noChangeArrowheads="1"/>
          </p:cNvSpPr>
          <p:nvPr/>
        </p:nvSpPr>
        <p:spPr bwMode="auto">
          <a:xfrm>
            <a:off x="5184775" y="3760788"/>
            <a:ext cx="78581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QSize</a:t>
            </a:r>
          </a:p>
        </p:txBody>
      </p:sp>
      <p:sp>
        <p:nvSpPr>
          <p:cNvPr id="10" name="Text Box 9"/>
          <p:cNvSpPr txBox="1">
            <a:spLocks noChangeArrowheads="1"/>
          </p:cNvSpPr>
          <p:nvPr/>
        </p:nvSpPr>
        <p:spPr bwMode="auto">
          <a:xfrm>
            <a:off x="5908675" y="2776538"/>
            <a:ext cx="78581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QList</a:t>
            </a:r>
          </a:p>
        </p:txBody>
      </p:sp>
      <p:sp>
        <p:nvSpPr>
          <p:cNvPr id="11" name="Text Box 10"/>
          <p:cNvSpPr txBox="1">
            <a:spLocks noChangeArrowheads="1"/>
          </p:cNvSpPr>
          <p:nvPr/>
        </p:nvSpPr>
        <p:spPr bwMode="auto">
          <a:xfrm>
            <a:off x="6265863" y="4244975"/>
            <a:ext cx="9096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QImage</a:t>
            </a:r>
          </a:p>
        </p:txBody>
      </p:sp>
      <p:sp>
        <p:nvSpPr>
          <p:cNvPr id="12" name="Text Box 11"/>
          <p:cNvSpPr txBox="1">
            <a:spLocks noChangeArrowheads="1"/>
          </p:cNvSpPr>
          <p:nvPr/>
        </p:nvSpPr>
        <p:spPr bwMode="auto">
          <a:xfrm>
            <a:off x="5551488" y="5062538"/>
            <a:ext cx="1408112"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QByteArray</a:t>
            </a:r>
          </a:p>
        </p:txBody>
      </p:sp>
      <p:sp>
        <p:nvSpPr>
          <p:cNvPr id="13" name="Text Box 12"/>
          <p:cNvSpPr txBox="1">
            <a:spLocks noChangeArrowheads="1"/>
          </p:cNvSpPr>
          <p:nvPr/>
        </p:nvSpPr>
        <p:spPr bwMode="auto">
          <a:xfrm>
            <a:off x="1693863" y="4576763"/>
            <a:ext cx="10350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QPixmap</a:t>
            </a:r>
          </a:p>
        </p:txBody>
      </p:sp>
      <p:sp>
        <p:nvSpPr>
          <p:cNvPr id="14" name="Text Box 13"/>
          <p:cNvSpPr txBox="1">
            <a:spLocks noChangeArrowheads="1"/>
          </p:cNvSpPr>
          <p:nvPr/>
        </p:nvSpPr>
        <p:spPr bwMode="auto">
          <a:xfrm>
            <a:off x="6694488" y="3268663"/>
            <a:ext cx="660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QPen</a:t>
            </a:r>
          </a:p>
        </p:txBody>
      </p:sp>
      <p:sp>
        <p:nvSpPr>
          <p:cNvPr id="15" name="Text Box 14"/>
          <p:cNvSpPr txBox="1">
            <a:spLocks noChangeArrowheads="1"/>
          </p:cNvSpPr>
          <p:nvPr/>
        </p:nvSpPr>
        <p:spPr bwMode="auto">
          <a:xfrm>
            <a:off x="2836863" y="2449513"/>
            <a:ext cx="785812"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b="1">
                <a:solidFill>
                  <a:srgbClr val="66B036"/>
                </a:solidFill>
                <a:latin typeface="DejaVu Sans Mono" pitchFamily="49" charset="0"/>
              </a:rPr>
              <a:t>QFont</a:t>
            </a:r>
          </a:p>
        </p:txBody>
      </p:sp>
    </p:spTree>
    <p:extLst>
      <p:ext uri="{BB962C8B-B14F-4D97-AF65-F5344CB8AC3E}">
        <p14:creationId xmlns:p14="http://schemas.microsoft.com/office/powerpoint/2010/main" val="524586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QVariant</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有时候，希望能够通过一个普通的接口返回任何类型</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zh-CN" altLang="en-US"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ea typeface="SimSun" panose="02010600030101010101" pitchFamily="2" charset="-122"/>
              </a:rPr>
              <a:t>QVariant</a:t>
            </a:r>
            <a:r>
              <a:rPr lang="zh-CN" altLang="en-US" dirty="0">
                <a:ea typeface="SimSun" panose="02010600030101010101" pitchFamily="2" charset="-122"/>
              </a:rPr>
              <a:t>类可以被视为一个联合</a:t>
            </a:r>
            <a:endParaRPr lang="en-US" altLang="zh-CN" dirty="0">
              <a:ea typeface="SimSun" panose="02010600030101010101" pitchFamily="2" charset="-122"/>
            </a:endParaRPr>
          </a:p>
          <a:p>
            <a:pPr lvl="1">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000" dirty="0">
                <a:ea typeface="SimSun" panose="02010600030101010101" pitchFamily="2" charset="-122"/>
              </a:rPr>
              <a:t>创造一个</a:t>
            </a:r>
            <a:r>
              <a:rPr lang="en-US" altLang="zh-CN" sz="2000" dirty="0" err="1">
                <a:ea typeface="SimSun" panose="02010600030101010101" pitchFamily="2" charset="-122"/>
              </a:rPr>
              <a:t>Qt</a:t>
            </a:r>
            <a:r>
              <a:rPr lang="zh-CN" altLang="en-US" sz="2000" dirty="0">
                <a:ea typeface="SimSun" panose="02010600030101010101" pitchFamily="2" charset="-122"/>
              </a:rPr>
              <a:t>的类型联合</a:t>
            </a:r>
            <a:r>
              <a:rPr lang="zh-CN" altLang="en-US" sz="1900" dirty="0">
                <a:ea typeface="SimSun" panose="02010600030101010101" pitchFamily="2" charset="-122"/>
              </a:rPr>
              <a:t>是不可能</a:t>
            </a:r>
            <a:r>
              <a:rPr lang="zh-CN" altLang="en-US" sz="2000" dirty="0">
                <a:ea typeface="SimSun" panose="02010600030101010101" pitchFamily="2" charset="-122"/>
              </a:rPr>
              <a:t>，因为联合需要默认的构造函数</a:t>
            </a:r>
            <a:endParaRPr lang="en-US" altLang="zh-CN" sz="2000" dirty="0">
              <a:ea typeface="SimSun" panose="02010600030101010101" pitchFamily="2" charset="-122"/>
            </a:endParaRPr>
          </a:p>
          <a:p>
            <a:pPr lvl="1">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000" dirty="0">
                <a:ea typeface="SimSun" panose="02010600030101010101" pitchFamily="2" charset="-122"/>
              </a:rPr>
              <a:t>变异类可以包含自定义的复杂类型，例如</a:t>
            </a:r>
            <a:r>
              <a:rPr lang="en-US" altLang="zh-CN" sz="2000" dirty="0" err="1">
                <a:ea typeface="SimSun" panose="02010600030101010101" pitchFamily="2" charset="-122"/>
              </a:rPr>
              <a:t>QColor</a:t>
            </a:r>
            <a:r>
              <a:rPr lang="zh-CN" altLang="en-US" sz="2000" dirty="0">
                <a:ea typeface="SimSun" panose="02010600030101010101" pitchFamily="2" charset="-122"/>
              </a:rPr>
              <a:t>属于</a:t>
            </a:r>
            <a:r>
              <a:rPr lang="en-US" altLang="zh-CN" sz="2000" dirty="0" err="1">
                <a:ea typeface="SimSun" panose="02010600030101010101" pitchFamily="2" charset="-122"/>
              </a:rPr>
              <a:t>QtGui</a:t>
            </a:r>
            <a:r>
              <a:rPr lang="zh-CN" altLang="en-US" sz="2000" dirty="0">
                <a:ea typeface="SimSun" panose="02010600030101010101" pitchFamily="2" charset="-122"/>
              </a:rPr>
              <a:t>，</a:t>
            </a:r>
            <a:r>
              <a:rPr lang="en-US" altLang="zh-CN" sz="2000" dirty="0" err="1">
                <a:ea typeface="SimSun" panose="02010600030101010101" pitchFamily="2" charset="-122"/>
              </a:rPr>
              <a:t>QVariant</a:t>
            </a:r>
            <a:r>
              <a:rPr lang="zh-CN" altLang="en-US" sz="2000" dirty="0">
                <a:ea typeface="SimSun" panose="02010600030101010101" pitchFamily="2" charset="-122"/>
              </a:rPr>
              <a:t>属于</a:t>
            </a:r>
            <a:r>
              <a:rPr lang="en-US" altLang="zh-CN" sz="2000" dirty="0" err="1">
                <a:ea typeface="SimSun" panose="02010600030101010101" pitchFamily="2" charset="-122"/>
              </a:rPr>
              <a:t>QtCore</a:t>
            </a:r>
            <a:r>
              <a:rPr lang="en-US" altLang="zh-CN" sz="2000" dirty="0">
                <a:ea typeface="SimSun" panose="02010600030101010101" pitchFamily="2" charset="-122"/>
              </a:rPr>
              <a:t> ——</a:t>
            </a:r>
            <a:r>
              <a:rPr lang="zh-CN" altLang="en-US" sz="2000" dirty="0">
                <a:ea typeface="SimSun" panose="02010600030101010101" pitchFamily="2" charset="-122"/>
              </a:rPr>
              <a:t>一旦它们被声明，联合就不能</a:t>
            </a:r>
            <a:r>
              <a:rPr lang="zh-CN" altLang="en-US" sz="1900" dirty="0">
                <a:ea typeface="SimSun" panose="02010600030101010101" pitchFamily="2" charset="-122"/>
              </a:rPr>
              <a:t>扩展到</a:t>
            </a:r>
            <a:r>
              <a:rPr lang="zh-CN" altLang="en-US" sz="2000" dirty="0">
                <a:ea typeface="SimSun" panose="02010600030101010101" pitchFamily="2" charset="-122"/>
              </a:rPr>
              <a:t>更多类型</a:t>
            </a:r>
            <a:endParaRPr lang="en-US" altLang="zh-CN" sz="2000"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855788" y="2367458"/>
            <a:ext cx="52514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const QVariant &amp;data(int index);</a:t>
            </a:r>
          </a:p>
          <a:p>
            <a:pPr eaLnBrk="1" hangingPunct="1">
              <a:lnSpc>
                <a:spcPct val="98000"/>
              </a:lnSpc>
            </a:pPr>
            <a:r>
              <a:rPr lang="en-US" altLang="zh-CN" sz="1500">
                <a:solidFill>
                  <a:srgbClr val="000000"/>
                </a:solidFill>
                <a:latin typeface="DejaVu Sans Mono" pitchFamily="49" charset="0"/>
              </a:rPr>
              <a:t>void setData(const QVariant &amp;data, int index);</a:t>
            </a:r>
          </a:p>
        </p:txBody>
      </p:sp>
      <p:sp>
        <p:nvSpPr>
          <p:cNvPr id="5" name="Freeform 5"/>
          <p:cNvSpPr>
            <a:spLocks noChangeArrowheads="1"/>
          </p:cNvSpPr>
          <p:nvPr/>
        </p:nvSpPr>
        <p:spPr bwMode="auto">
          <a:xfrm>
            <a:off x="1785938" y="2203945"/>
            <a:ext cx="5399087" cy="811213"/>
          </a:xfrm>
          <a:custGeom>
            <a:avLst/>
            <a:gdLst>
              <a:gd name="T0" fmla="*/ 2147483647 w 16537"/>
              <a:gd name="T1" fmla="*/ 2147483647 h 2489"/>
              <a:gd name="T2" fmla="*/ 2147483647 w 16537"/>
              <a:gd name="T3" fmla="*/ 2147483647 h 2489"/>
              <a:gd name="T4" fmla="*/ 2147483647 w 16537"/>
              <a:gd name="T5" fmla="*/ 2147483647 h 2489"/>
              <a:gd name="T6" fmla="*/ 2147483647 w 16537"/>
              <a:gd name="T7" fmla="*/ 2147483647 h 2489"/>
              <a:gd name="T8" fmla="*/ 2147483647 w 16537"/>
              <a:gd name="T9" fmla="*/ 2147483647 h 2489"/>
              <a:gd name="T10" fmla="*/ 2147483647 w 16537"/>
              <a:gd name="T11" fmla="*/ 2147483647 h 2489"/>
              <a:gd name="T12" fmla="*/ 2147483647 w 16537"/>
              <a:gd name="T13" fmla="*/ 2147483647 h 2489"/>
              <a:gd name="T14" fmla="*/ 2147483647 w 16537"/>
              <a:gd name="T15" fmla="*/ 2147483647 h 2489"/>
              <a:gd name="T16" fmla="*/ 2147483647 w 16537"/>
              <a:gd name="T17" fmla="*/ 2147483647 h 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37"/>
              <a:gd name="T28" fmla="*/ 0 h 2489"/>
              <a:gd name="T29" fmla="*/ 16537 w 16537"/>
              <a:gd name="T30" fmla="*/ 2489 h 24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37" h="2489">
                <a:moveTo>
                  <a:pt x="843" y="3"/>
                </a:moveTo>
                <a:cubicBezTo>
                  <a:pt x="843" y="3"/>
                  <a:pt x="13519" y="3"/>
                  <a:pt x="16533" y="5"/>
                </a:cubicBezTo>
                <a:cubicBezTo>
                  <a:pt x="16533" y="187"/>
                  <a:pt x="16533" y="1735"/>
                  <a:pt x="16533" y="1917"/>
                </a:cubicBezTo>
                <a:cubicBezTo>
                  <a:pt x="16515" y="2083"/>
                  <a:pt x="16536" y="2162"/>
                  <a:pt x="16377" y="2288"/>
                </a:cubicBezTo>
                <a:cubicBezTo>
                  <a:pt x="16147" y="2469"/>
                  <a:pt x="15923" y="2464"/>
                  <a:pt x="15645" y="2488"/>
                </a:cubicBezTo>
                <a:cubicBezTo>
                  <a:pt x="15354" y="2482"/>
                  <a:pt x="5238" y="2481"/>
                  <a:pt x="35" y="2479"/>
                </a:cubicBezTo>
                <a:cubicBezTo>
                  <a:pt x="30" y="2113"/>
                  <a:pt x="36" y="505"/>
                  <a:pt x="36" y="466"/>
                </a:cubicBezTo>
                <a:cubicBezTo>
                  <a:pt x="40" y="427"/>
                  <a:pt x="0" y="299"/>
                  <a:pt x="228" y="137"/>
                </a:cubicBezTo>
                <a:cubicBezTo>
                  <a:pt x="452" y="0"/>
                  <a:pt x="619" y="0"/>
                  <a:pt x="843"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6" name="Group 6"/>
          <p:cNvGrpSpPr>
            <a:grpSpLocks/>
          </p:cNvGrpSpPr>
          <p:nvPr/>
        </p:nvGrpSpPr>
        <p:grpSpPr bwMode="auto">
          <a:xfrm>
            <a:off x="5880100" y="2856408"/>
            <a:ext cx="2774950" cy="820737"/>
            <a:chOff x="4083" y="2267"/>
            <a:chExt cx="1927" cy="570"/>
          </a:xfrm>
        </p:grpSpPr>
        <p:sp>
          <p:nvSpPr>
            <p:cNvPr id="7" name="Freeform 7"/>
            <p:cNvSpPr>
              <a:spLocks noChangeArrowheads="1"/>
            </p:cNvSpPr>
            <p:nvPr/>
          </p:nvSpPr>
          <p:spPr bwMode="auto">
            <a:xfrm>
              <a:off x="4083" y="2267"/>
              <a:ext cx="1928" cy="571"/>
            </a:xfrm>
            <a:custGeom>
              <a:avLst/>
              <a:gdLst>
                <a:gd name="T0" fmla="*/ 0 w 8500"/>
                <a:gd name="T1" fmla="*/ 0 h 2520"/>
                <a:gd name="T2" fmla="*/ 0 w 8500"/>
                <a:gd name="T3" fmla="*/ 0 h 2520"/>
                <a:gd name="T4" fmla="*/ 0 w 8500"/>
                <a:gd name="T5" fmla="*/ 0 h 2520"/>
                <a:gd name="T6" fmla="*/ 0 w 8500"/>
                <a:gd name="T7" fmla="*/ 0 h 2520"/>
                <a:gd name="T8" fmla="*/ 0 w 8500"/>
                <a:gd name="T9" fmla="*/ 0 h 2520"/>
                <a:gd name="T10" fmla="*/ 0 w 8500"/>
                <a:gd name="T11" fmla="*/ 0 h 2520"/>
                <a:gd name="T12" fmla="*/ 0 w 8500"/>
                <a:gd name="T13" fmla="*/ 0 h 2520"/>
                <a:gd name="T14" fmla="*/ 0 w 8500"/>
                <a:gd name="T15" fmla="*/ 0 h 2520"/>
                <a:gd name="T16" fmla="*/ 0 w 8500"/>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00"/>
                <a:gd name="T28" fmla="*/ 0 h 2520"/>
                <a:gd name="T29" fmla="*/ 8500 w 8500"/>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00" h="2520">
                  <a:moveTo>
                    <a:pt x="842" y="4"/>
                  </a:moveTo>
                  <a:cubicBezTo>
                    <a:pt x="842" y="4"/>
                    <a:pt x="5475" y="5"/>
                    <a:pt x="8483" y="7"/>
                  </a:cubicBezTo>
                  <a:cubicBezTo>
                    <a:pt x="8483" y="298"/>
                    <a:pt x="8497" y="1313"/>
                    <a:pt x="8497" y="1605"/>
                  </a:cubicBezTo>
                  <a:cubicBezTo>
                    <a:pt x="8479" y="1871"/>
                    <a:pt x="8499" y="1997"/>
                    <a:pt x="8341" y="2199"/>
                  </a:cubicBezTo>
                  <a:cubicBezTo>
                    <a:pt x="8111" y="2490"/>
                    <a:pt x="7888" y="2481"/>
                    <a:pt x="7610" y="2519"/>
                  </a:cubicBezTo>
                  <a:cubicBezTo>
                    <a:pt x="7320" y="2510"/>
                    <a:pt x="40" y="2505"/>
                    <a:pt x="49" y="2505"/>
                  </a:cubicBezTo>
                  <a:cubicBezTo>
                    <a:pt x="58" y="2460"/>
                    <a:pt x="37" y="809"/>
                    <a:pt x="37" y="748"/>
                  </a:cubicBezTo>
                  <a:cubicBezTo>
                    <a:pt x="40" y="685"/>
                    <a:pt x="0" y="479"/>
                    <a:pt x="227" y="219"/>
                  </a:cubicBezTo>
                  <a:cubicBezTo>
                    <a:pt x="452" y="0"/>
                    <a:pt x="619" y="0"/>
                    <a:pt x="842"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Text Box 8"/>
            <p:cNvSpPr txBox="1">
              <a:spLocks noChangeArrowheads="1"/>
            </p:cNvSpPr>
            <p:nvPr/>
          </p:nvSpPr>
          <p:spPr bwMode="auto">
            <a:xfrm>
              <a:off x="4083" y="2267"/>
              <a:ext cx="1928"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数据可以是一个字符串，</a:t>
              </a:r>
              <a:br>
                <a:rPr lang="zh-CN" altLang="en-US">
                  <a:solidFill>
                    <a:schemeClr val="bg1"/>
                  </a:solidFill>
                </a:rPr>
              </a:br>
              <a:r>
                <a:rPr lang="zh-CN" altLang="en-US">
                  <a:solidFill>
                    <a:schemeClr val="bg1"/>
                  </a:solidFill>
                </a:rPr>
                <a:t>图片，颜色，画刷</a:t>
              </a:r>
              <a:br>
                <a:rPr lang="zh-CN" altLang="en-US">
                  <a:solidFill>
                    <a:schemeClr val="bg1"/>
                  </a:solidFill>
                </a:rPr>
              </a:br>
              <a:r>
                <a:rPr lang="zh-CN" altLang="en-US">
                  <a:solidFill>
                    <a:schemeClr val="bg1"/>
                  </a:solidFill>
                </a:rPr>
                <a:t>一个整数值，等</a:t>
              </a:r>
              <a:endParaRPr lang="en-US" altLang="zh-CN">
                <a:solidFill>
                  <a:schemeClr val="bg1"/>
                </a:solidFill>
              </a:endParaRPr>
            </a:p>
          </p:txBody>
        </p:sp>
      </p:grpSp>
    </p:spTree>
    <p:extLst>
      <p:ext uri="{BB962C8B-B14F-4D97-AF65-F5344CB8AC3E}">
        <p14:creationId xmlns:p14="http://schemas.microsoft.com/office/powerpoint/2010/main" val="808060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使用</a:t>
            </a:r>
            <a:r>
              <a:rPr lang="en-US" altLang="zh-CN" dirty="0" err="1">
                <a:ea typeface="SimSun" panose="02010600030101010101" pitchFamily="2" charset="-122"/>
              </a:rPr>
              <a:t>QVariant</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基本类型用构造函数和</a:t>
            </a:r>
            <a:r>
              <a:rPr lang="en-US" altLang="zh-CN" dirty="0">
                <a:ea typeface="SimSun" panose="02010600030101010101" pitchFamily="2" charset="-122"/>
              </a:rPr>
              <a:t> </a:t>
            </a:r>
            <a:r>
              <a:rPr lang="en-US" altLang="zh-CN" sz="2000" dirty="0" err="1">
                <a:latin typeface="DejaVu Sans Mono" pitchFamily="49" charset="0"/>
                <a:ea typeface="SimSun" panose="02010600030101010101" pitchFamily="2" charset="-122"/>
              </a:rPr>
              <a:t>to</a:t>
            </a:r>
            <a:r>
              <a:rPr lang="en-US" altLang="zh-CN" sz="2000" i="1" dirty="0" err="1">
                <a:latin typeface="DejaVu Sans Mono" pitchFamily="49" charset="0"/>
                <a:ea typeface="SimSun" panose="02010600030101010101" pitchFamily="2" charset="-122"/>
              </a:rPr>
              <a:t>Type</a:t>
            </a:r>
            <a:r>
              <a:rPr lang="en-US" altLang="zh-CN" i="1" dirty="0">
                <a:ea typeface="SimSun" panose="02010600030101010101" pitchFamily="2" charset="-122"/>
              </a:rPr>
              <a:t> </a:t>
            </a:r>
            <a:r>
              <a:rPr lang="zh-CN" altLang="en-US" dirty="0">
                <a:ea typeface="SimSun" panose="02010600030101010101" pitchFamily="2" charset="-122"/>
              </a:rPr>
              <a:t>函数处理</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zh-CN" altLang="en-US"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非</a:t>
            </a:r>
            <a:r>
              <a:rPr lang="en-US" altLang="zh-CN" dirty="0" err="1">
                <a:ea typeface="SimSun" panose="02010600030101010101" pitchFamily="2" charset="-122"/>
              </a:rPr>
              <a:t>QtCore</a:t>
            </a:r>
            <a:r>
              <a:rPr lang="zh-CN" altLang="en-US" dirty="0">
                <a:ea typeface="SimSun" panose="02010600030101010101" pitchFamily="2" charset="-122"/>
              </a:rPr>
              <a:t>类型，如自定义类型，使用</a:t>
            </a:r>
            <a:r>
              <a:rPr lang="en-US" altLang="zh-CN" sz="2000" dirty="0" err="1">
                <a:latin typeface="DejaVu Sans Mono" pitchFamily="49" charset="0"/>
                <a:ea typeface="SimSun" panose="02010600030101010101" pitchFamily="2" charset="-122"/>
              </a:rPr>
              <a:t>setValue</a:t>
            </a:r>
            <a:r>
              <a:rPr lang="en-US" altLang="zh-CN" dirty="0">
                <a:ea typeface="SimSun" panose="02010600030101010101" pitchFamily="2" charset="-122"/>
              </a:rPr>
              <a:t> </a:t>
            </a:r>
            <a:r>
              <a:rPr lang="zh-CN" altLang="en-US" dirty="0">
                <a:ea typeface="SimSun" panose="02010600030101010101" pitchFamily="2" charset="-122"/>
              </a:rPr>
              <a:t>函数和模板 </a:t>
            </a:r>
            <a:r>
              <a:rPr lang="en-US" altLang="zh-CN" dirty="0">
                <a:ea typeface="SimSun" panose="02010600030101010101" pitchFamily="2" charset="-122"/>
              </a:rPr>
              <a:t> </a:t>
            </a:r>
            <a:r>
              <a:rPr lang="en-US" altLang="zh-CN" sz="2000" dirty="0">
                <a:latin typeface="DejaVu Sans Mono" pitchFamily="49" charset="0"/>
                <a:ea typeface="SimSun" panose="02010600030101010101" pitchFamily="2" charset="-122"/>
              </a:rPr>
              <a:t>value&lt;</a:t>
            </a:r>
            <a:r>
              <a:rPr lang="en-US" altLang="zh-CN" sz="2000" i="1" dirty="0">
                <a:latin typeface="DejaVu Sans Mono" pitchFamily="49" charset="0"/>
                <a:ea typeface="SimSun" panose="02010600030101010101" pitchFamily="2" charset="-122"/>
              </a:rPr>
              <a:t>type</a:t>
            </a:r>
            <a:r>
              <a:rPr lang="en-US" altLang="zh-CN" sz="2000" dirty="0">
                <a:latin typeface="DejaVu Sans Mono" pitchFamily="49" charset="0"/>
                <a:ea typeface="SimSun" panose="02010600030101010101" pitchFamily="2" charset="-122"/>
              </a:rPr>
              <a:t>&gt;</a:t>
            </a:r>
            <a:r>
              <a:rPr lang="en-US" altLang="zh-CN" dirty="0">
                <a:ea typeface="SimSun" panose="02010600030101010101" pitchFamily="2" charset="-122"/>
              </a:rPr>
              <a:t> </a:t>
            </a:r>
            <a:r>
              <a:rPr lang="zh-CN" altLang="en-US" dirty="0">
                <a:ea typeface="SimSun" panose="02010600030101010101" pitchFamily="2" charset="-122"/>
              </a:rPr>
              <a:t>函数来处理</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633538" y="4819650"/>
            <a:ext cx="6796087"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QVariant v;</a:t>
            </a:r>
          </a:p>
          <a:p>
            <a:pPr eaLnBrk="1" hangingPunct="1">
              <a:lnSpc>
                <a:spcPct val="98000"/>
              </a:lnSpc>
            </a:pPr>
            <a:r>
              <a:rPr lang="en-US" altLang="zh-CN" sz="1400">
                <a:solidFill>
                  <a:srgbClr val="000000"/>
                </a:solidFill>
                <a:latin typeface="DejaVu Sans Mono" pitchFamily="49" charset="0"/>
              </a:rPr>
              <a:t>QColor c(Qt::red);</a:t>
            </a:r>
          </a:p>
          <a:p>
            <a:pPr eaLnBrk="1" hangingPunct="1">
              <a:lnSpc>
                <a:spcPct val="98000"/>
              </a:lnSpc>
            </a:pPr>
            <a:r>
              <a:rPr lang="en-US" altLang="zh-CN" sz="1400">
                <a:solidFill>
                  <a:srgbClr val="000000"/>
                </a:solidFill>
                <a:latin typeface="DejaVu Sans Mono" pitchFamily="49" charset="0"/>
              </a:rPr>
              <a:t>qDebug() &lt;&lt; "Before:" &lt;&lt; c; </a:t>
            </a:r>
            <a:r>
              <a:rPr lang="en-US" altLang="zh-CN" sz="1400">
                <a:solidFill>
                  <a:srgbClr val="999999"/>
                </a:solidFill>
                <a:latin typeface="DejaVu Sans Mono" pitchFamily="49" charset="0"/>
              </a:rPr>
              <a:t>// Before: QColor(ARGB 1, 1, 0, 0)</a:t>
            </a:r>
            <a:r>
              <a:rPr lang="en-US" altLang="zh-CN" sz="1400">
                <a:solidFill>
                  <a:srgbClr val="000000"/>
                </a:solidFill>
                <a:latin typeface="DejaVu Sans Mono" pitchFamily="49" charset="0"/>
              </a:rPr>
              <a:t> </a:t>
            </a:r>
          </a:p>
          <a:p>
            <a:pPr eaLnBrk="1" hangingPunct="1">
              <a:lnSpc>
                <a:spcPct val="98000"/>
              </a:lnSpc>
            </a:pPr>
            <a:r>
              <a:rPr lang="en-US" altLang="zh-CN" sz="1400">
                <a:solidFill>
                  <a:srgbClr val="000000"/>
                </a:solidFill>
                <a:latin typeface="DejaVu Sans Mono" pitchFamily="49" charset="0"/>
              </a:rPr>
              <a:t>v.setValue(c);</a:t>
            </a:r>
          </a:p>
          <a:p>
            <a:pPr eaLnBrk="1" hangingPunct="1">
              <a:lnSpc>
                <a:spcPct val="98000"/>
              </a:lnSpc>
            </a:pPr>
            <a:r>
              <a:rPr lang="en-US" altLang="zh-CN" sz="1400">
                <a:solidFill>
                  <a:srgbClr val="000000"/>
                </a:solidFill>
                <a:latin typeface="DejaVu Sans Mono" pitchFamily="49" charset="0"/>
              </a:rPr>
              <a:t>c = v.value&lt;QColor&gt;();      </a:t>
            </a:r>
            <a:r>
              <a:rPr lang="en-US" altLang="zh-CN" sz="1400">
                <a:solidFill>
                  <a:srgbClr val="999999"/>
                </a:solidFill>
                <a:latin typeface="DejaVu Sans Mono" pitchFamily="49" charset="0"/>
              </a:rPr>
              <a:t>// After: QColor(ARGB 1, 1, 0, 0)</a:t>
            </a:r>
            <a:r>
              <a:rPr lang="en-US" altLang="zh-CN" sz="1400">
                <a:solidFill>
                  <a:srgbClr val="000000"/>
                </a:solidFill>
                <a:latin typeface="DejaVu Sans Mono" pitchFamily="49" charset="0"/>
              </a:rPr>
              <a:t> </a:t>
            </a:r>
          </a:p>
          <a:p>
            <a:pPr eaLnBrk="1" hangingPunct="1">
              <a:lnSpc>
                <a:spcPct val="98000"/>
              </a:lnSpc>
            </a:pPr>
            <a:r>
              <a:rPr lang="en-US" altLang="zh-CN" sz="1400">
                <a:solidFill>
                  <a:srgbClr val="000000"/>
                </a:solidFill>
                <a:latin typeface="DejaVu Sans Mono" pitchFamily="49" charset="0"/>
              </a:rPr>
              <a:t>qDebug() &lt;&lt; "After:" &lt;&lt; c;</a:t>
            </a:r>
          </a:p>
        </p:txBody>
      </p:sp>
      <p:sp>
        <p:nvSpPr>
          <p:cNvPr id="5" name="Text Box 4"/>
          <p:cNvSpPr txBox="1">
            <a:spLocks noChangeArrowheads="1"/>
          </p:cNvSpPr>
          <p:nvPr/>
        </p:nvSpPr>
        <p:spPr bwMode="auto">
          <a:xfrm>
            <a:off x="1625600" y="2208213"/>
            <a:ext cx="4414838"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dirty="0" err="1">
                <a:solidFill>
                  <a:srgbClr val="000000"/>
                </a:solidFill>
                <a:latin typeface="DejaVu Sans Mono" pitchFamily="49" charset="0"/>
              </a:rPr>
              <a:t>QVariant</a:t>
            </a:r>
            <a:r>
              <a:rPr lang="en-US" altLang="zh-CN" sz="1400" dirty="0">
                <a:solidFill>
                  <a:srgbClr val="000000"/>
                </a:solidFill>
                <a:latin typeface="DejaVu Sans Mono" pitchFamily="49" charset="0"/>
              </a:rPr>
              <a:t> v;</a:t>
            </a:r>
          </a:p>
          <a:p>
            <a:pPr eaLnBrk="1" hangingPunct="1">
              <a:lnSpc>
                <a:spcPct val="98000"/>
              </a:lnSpc>
            </a:pPr>
            <a:r>
              <a:rPr lang="en-US" altLang="zh-CN" sz="1400" dirty="0" err="1">
                <a:solidFill>
                  <a:srgbClr val="000000"/>
                </a:solidFill>
                <a:latin typeface="DejaVu Sans Mono" pitchFamily="49" charset="0"/>
              </a:rPr>
              <a:t>int</a:t>
            </a:r>
            <a:r>
              <a:rPr lang="en-US" altLang="zh-CN" sz="1400" dirty="0">
                <a:solidFill>
                  <a:srgbClr val="000000"/>
                </a:solidFill>
                <a:latin typeface="DejaVu Sans Mono" pitchFamily="49" charset="0"/>
              </a:rPr>
              <a:t> </a:t>
            </a:r>
            <a:r>
              <a:rPr lang="en-US" altLang="zh-CN" sz="1400" dirty="0" err="1">
                <a:solidFill>
                  <a:srgbClr val="000000"/>
                </a:solidFill>
                <a:latin typeface="DejaVu Sans Mono" pitchFamily="49" charset="0"/>
              </a:rPr>
              <a:t>i</a:t>
            </a:r>
            <a:r>
              <a:rPr lang="en-US" altLang="zh-CN" sz="1400" dirty="0">
                <a:solidFill>
                  <a:srgbClr val="000000"/>
                </a:solidFill>
                <a:latin typeface="DejaVu Sans Mono" pitchFamily="49" charset="0"/>
              </a:rPr>
              <a:t> = 42;</a:t>
            </a:r>
          </a:p>
          <a:p>
            <a:pPr eaLnBrk="1" hangingPunct="1">
              <a:lnSpc>
                <a:spcPct val="98000"/>
              </a:lnSpc>
            </a:pPr>
            <a:r>
              <a:rPr lang="en-US" altLang="zh-CN" sz="1400" dirty="0" err="1">
                <a:solidFill>
                  <a:srgbClr val="000000"/>
                </a:solidFill>
                <a:latin typeface="DejaVu Sans Mono" pitchFamily="49" charset="0"/>
              </a:rPr>
              <a:t>qDebug</a:t>
            </a:r>
            <a:r>
              <a:rPr lang="en-US" altLang="zh-CN" sz="1400" dirty="0">
                <a:solidFill>
                  <a:srgbClr val="000000"/>
                </a:solidFill>
                <a:latin typeface="DejaVu Sans Mono" pitchFamily="49" charset="0"/>
              </a:rPr>
              <a:t>() &lt;&lt; "Before:" &lt;&lt; </a:t>
            </a:r>
            <a:r>
              <a:rPr lang="en-US" altLang="zh-CN" sz="1400" dirty="0" err="1">
                <a:solidFill>
                  <a:srgbClr val="000000"/>
                </a:solidFill>
                <a:latin typeface="DejaVu Sans Mono" pitchFamily="49" charset="0"/>
              </a:rPr>
              <a:t>i</a:t>
            </a:r>
            <a:r>
              <a:rPr lang="en-US" altLang="zh-CN" sz="1400" dirty="0">
                <a:solidFill>
                  <a:srgbClr val="000000"/>
                </a:solidFill>
                <a:latin typeface="DejaVu Sans Mono" pitchFamily="49" charset="0"/>
              </a:rPr>
              <a:t>; </a:t>
            </a:r>
            <a:r>
              <a:rPr lang="en-US" altLang="zh-CN" sz="1400" dirty="0">
                <a:solidFill>
                  <a:srgbClr val="999999"/>
                </a:solidFill>
                <a:latin typeface="DejaVu Sans Mono" pitchFamily="49" charset="0"/>
              </a:rPr>
              <a:t>// Before: 42</a:t>
            </a:r>
          </a:p>
          <a:p>
            <a:pPr eaLnBrk="1" hangingPunct="1">
              <a:lnSpc>
                <a:spcPct val="98000"/>
              </a:lnSpc>
            </a:pPr>
            <a:r>
              <a:rPr lang="en-US" altLang="zh-CN" sz="1400" dirty="0">
                <a:solidFill>
                  <a:srgbClr val="000000"/>
                </a:solidFill>
                <a:latin typeface="DejaVu Sans Mono" pitchFamily="49" charset="0"/>
              </a:rPr>
              <a:t>v = </a:t>
            </a:r>
            <a:r>
              <a:rPr lang="en-US" altLang="zh-CN" sz="1400" dirty="0" err="1">
                <a:solidFill>
                  <a:srgbClr val="000000"/>
                </a:solidFill>
                <a:latin typeface="DejaVu Sans Mono" pitchFamily="49" charset="0"/>
              </a:rPr>
              <a:t>i</a:t>
            </a:r>
            <a:r>
              <a:rPr lang="en-US" altLang="zh-CN" sz="1400" dirty="0">
                <a:solidFill>
                  <a:srgbClr val="000000"/>
                </a:solidFill>
                <a:latin typeface="DejaVu Sans Mono" pitchFamily="49" charset="0"/>
              </a:rPr>
              <a:t>;</a:t>
            </a:r>
          </a:p>
          <a:p>
            <a:pPr eaLnBrk="1" hangingPunct="1">
              <a:lnSpc>
                <a:spcPct val="98000"/>
              </a:lnSpc>
            </a:pPr>
            <a:r>
              <a:rPr lang="en-US" altLang="zh-CN" sz="1400" dirty="0" err="1">
                <a:solidFill>
                  <a:srgbClr val="000000"/>
                </a:solidFill>
                <a:latin typeface="DejaVu Sans Mono" pitchFamily="49" charset="0"/>
              </a:rPr>
              <a:t>i</a:t>
            </a:r>
            <a:r>
              <a:rPr lang="en-US" altLang="zh-CN" sz="1400" dirty="0">
                <a:solidFill>
                  <a:srgbClr val="000000"/>
                </a:solidFill>
                <a:latin typeface="DejaVu Sans Mono" pitchFamily="49" charset="0"/>
              </a:rPr>
              <a:t> = </a:t>
            </a:r>
            <a:r>
              <a:rPr lang="en-US" altLang="zh-CN" sz="1400" dirty="0" err="1">
                <a:solidFill>
                  <a:srgbClr val="000000"/>
                </a:solidFill>
                <a:latin typeface="DejaVu Sans Mono" pitchFamily="49" charset="0"/>
              </a:rPr>
              <a:t>v.toInt</a:t>
            </a:r>
            <a:r>
              <a:rPr lang="en-US" altLang="zh-CN" sz="1400" dirty="0">
                <a:solidFill>
                  <a:srgbClr val="000000"/>
                </a:solidFill>
                <a:latin typeface="DejaVu Sans Mono" pitchFamily="49" charset="0"/>
              </a:rPr>
              <a:t>();</a:t>
            </a:r>
          </a:p>
          <a:p>
            <a:pPr eaLnBrk="1" hangingPunct="1">
              <a:lnSpc>
                <a:spcPct val="98000"/>
              </a:lnSpc>
            </a:pPr>
            <a:r>
              <a:rPr lang="en-US" altLang="zh-CN" sz="1400" dirty="0" err="1">
                <a:solidFill>
                  <a:srgbClr val="000000"/>
                </a:solidFill>
                <a:latin typeface="DejaVu Sans Mono" pitchFamily="49" charset="0"/>
              </a:rPr>
              <a:t>qDebug</a:t>
            </a:r>
            <a:r>
              <a:rPr lang="en-US" altLang="zh-CN" sz="1400" dirty="0">
                <a:solidFill>
                  <a:srgbClr val="000000"/>
                </a:solidFill>
                <a:latin typeface="DejaVu Sans Mono" pitchFamily="49" charset="0"/>
              </a:rPr>
              <a:t>() &lt;&lt; "After:" &lt;&lt; </a:t>
            </a:r>
            <a:r>
              <a:rPr lang="en-US" altLang="zh-CN" sz="1400" dirty="0" err="1">
                <a:solidFill>
                  <a:srgbClr val="000000"/>
                </a:solidFill>
                <a:latin typeface="DejaVu Sans Mono" pitchFamily="49" charset="0"/>
              </a:rPr>
              <a:t>i</a:t>
            </a:r>
            <a:r>
              <a:rPr lang="en-US" altLang="zh-CN" sz="1400" dirty="0">
                <a:solidFill>
                  <a:srgbClr val="000000"/>
                </a:solidFill>
                <a:latin typeface="DejaVu Sans Mono" pitchFamily="49" charset="0"/>
              </a:rPr>
              <a:t>;  </a:t>
            </a:r>
            <a:r>
              <a:rPr lang="en-US" altLang="zh-CN" sz="1400" dirty="0">
                <a:solidFill>
                  <a:srgbClr val="999999"/>
                </a:solidFill>
                <a:latin typeface="DejaVu Sans Mono" pitchFamily="49" charset="0"/>
              </a:rPr>
              <a:t>// After: 42</a:t>
            </a:r>
          </a:p>
        </p:txBody>
      </p:sp>
      <p:sp>
        <p:nvSpPr>
          <p:cNvPr id="6" name="Freeform 5"/>
          <p:cNvSpPr>
            <a:spLocks noChangeArrowheads="1"/>
          </p:cNvSpPr>
          <p:nvPr/>
        </p:nvSpPr>
        <p:spPr bwMode="auto">
          <a:xfrm>
            <a:off x="1538288" y="2141538"/>
            <a:ext cx="4568825" cy="1471612"/>
          </a:xfrm>
          <a:custGeom>
            <a:avLst/>
            <a:gdLst>
              <a:gd name="T0" fmla="*/ 2147483647 w 13993"/>
              <a:gd name="T1" fmla="*/ 2147483647 h 4505"/>
              <a:gd name="T2" fmla="*/ 2147483647 w 13993"/>
              <a:gd name="T3" fmla="*/ 2147483647 h 4505"/>
              <a:gd name="T4" fmla="*/ 2147483647 w 13993"/>
              <a:gd name="T5" fmla="*/ 2147483647 h 4505"/>
              <a:gd name="T6" fmla="*/ 2147483647 w 13993"/>
              <a:gd name="T7" fmla="*/ 2147483647 h 4505"/>
              <a:gd name="T8" fmla="*/ 2147483647 w 13993"/>
              <a:gd name="T9" fmla="*/ 2147483647 h 4505"/>
              <a:gd name="T10" fmla="*/ 2147483647 w 13993"/>
              <a:gd name="T11" fmla="*/ 2147483647 h 4505"/>
              <a:gd name="T12" fmla="*/ 2147483647 w 13993"/>
              <a:gd name="T13" fmla="*/ 2147483647 h 4505"/>
              <a:gd name="T14" fmla="*/ 2147483647 w 13993"/>
              <a:gd name="T15" fmla="*/ 2147483647 h 4505"/>
              <a:gd name="T16" fmla="*/ 2147483647 w 13993"/>
              <a:gd name="T17" fmla="*/ 2147483647 h 4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93"/>
              <a:gd name="T28" fmla="*/ 0 h 4505"/>
              <a:gd name="T29" fmla="*/ 13993 w 13993"/>
              <a:gd name="T30" fmla="*/ 4505 h 4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93" h="4505">
                <a:moveTo>
                  <a:pt x="713" y="5"/>
                </a:moveTo>
                <a:cubicBezTo>
                  <a:pt x="713" y="5"/>
                  <a:pt x="11440" y="7"/>
                  <a:pt x="13990" y="10"/>
                </a:cubicBezTo>
                <a:cubicBezTo>
                  <a:pt x="13990" y="338"/>
                  <a:pt x="13990" y="3141"/>
                  <a:pt x="13990" y="3471"/>
                </a:cubicBezTo>
                <a:cubicBezTo>
                  <a:pt x="13975" y="3771"/>
                  <a:pt x="13992" y="3914"/>
                  <a:pt x="13858" y="4142"/>
                </a:cubicBezTo>
                <a:cubicBezTo>
                  <a:pt x="13663" y="4470"/>
                  <a:pt x="13474" y="4460"/>
                  <a:pt x="13238" y="4504"/>
                </a:cubicBezTo>
                <a:cubicBezTo>
                  <a:pt x="12992" y="4493"/>
                  <a:pt x="4432" y="4491"/>
                  <a:pt x="29" y="4487"/>
                </a:cubicBezTo>
                <a:cubicBezTo>
                  <a:pt x="26" y="3825"/>
                  <a:pt x="30" y="914"/>
                  <a:pt x="30" y="844"/>
                </a:cubicBezTo>
                <a:cubicBezTo>
                  <a:pt x="34" y="774"/>
                  <a:pt x="0" y="542"/>
                  <a:pt x="193" y="248"/>
                </a:cubicBezTo>
                <a:cubicBezTo>
                  <a:pt x="383" y="0"/>
                  <a:pt x="524" y="0"/>
                  <a:pt x="713" y="5"/>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6"/>
          <p:cNvSpPr>
            <a:spLocks noChangeArrowheads="1"/>
          </p:cNvSpPr>
          <p:nvPr/>
        </p:nvSpPr>
        <p:spPr bwMode="auto">
          <a:xfrm>
            <a:off x="1522413" y="4754563"/>
            <a:ext cx="6708775" cy="1471612"/>
          </a:xfrm>
          <a:custGeom>
            <a:avLst/>
            <a:gdLst>
              <a:gd name="T0" fmla="*/ 2147483647 w 20546"/>
              <a:gd name="T1" fmla="*/ 2147483647 h 4505"/>
              <a:gd name="T2" fmla="*/ 2147483647 w 20546"/>
              <a:gd name="T3" fmla="*/ 2147483647 h 4505"/>
              <a:gd name="T4" fmla="*/ 2147483647 w 20546"/>
              <a:gd name="T5" fmla="*/ 2147483647 h 4505"/>
              <a:gd name="T6" fmla="*/ 2147483647 w 20546"/>
              <a:gd name="T7" fmla="*/ 2147483647 h 4505"/>
              <a:gd name="T8" fmla="*/ 2147483647 w 20546"/>
              <a:gd name="T9" fmla="*/ 2147483647 h 4505"/>
              <a:gd name="T10" fmla="*/ 2147483647 w 20546"/>
              <a:gd name="T11" fmla="*/ 2147483647 h 4505"/>
              <a:gd name="T12" fmla="*/ 2147483647 w 20546"/>
              <a:gd name="T13" fmla="*/ 2147483647 h 4505"/>
              <a:gd name="T14" fmla="*/ 2147483647 w 20546"/>
              <a:gd name="T15" fmla="*/ 2147483647 h 4505"/>
              <a:gd name="T16" fmla="*/ 2147483647 w 20546"/>
              <a:gd name="T17" fmla="*/ 2147483647 h 4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546"/>
              <a:gd name="T28" fmla="*/ 0 h 4505"/>
              <a:gd name="T29" fmla="*/ 20546 w 20546"/>
              <a:gd name="T30" fmla="*/ 4505 h 4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546" h="4505">
                <a:moveTo>
                  <a:pt x="1047" y="5"/>
                </a:moveTo>
                <a:cubicBezTo>
                  <a:pt x="1047" y="5"/>
                  <a:pt x="16797" y="7"/>
                  <a:pt x="20541" y="10"/>
                </a:cubicBezTo>
                <a:cubicBezTo>
                  <a:pt x="20541" y="338"/>
                  <a:pt x="20541" y="3141"/>
                  <a:pt x="20541" y="3471"/>
                </a:cubicBezTo>
                <a:cubicBezTo>
                  <a:pt x="20519" y="3771"/>
                  <a:pt x="20545" y="3914"/>
                  <a:pt x="20348" y="4142"/>
                </a:cubicBezTo>
                <a:cubicBezTo>
                  <a:pt x="20061" y="4470"/>
                  <a:pt x="19784" y="4460"/>
                  <a:pt x="19438" y="4504"/>
                </a:cubicBezTo>
                <a:cubicBezTo>
                  <a:pt x="19076" y="4493"/>
                  <a:pt x="6507" y="4491"/>
                  <a:pt x="43" y="4487"/>
                </a:cubicBezTo>
                <a:cubicBezTo>
                  <a:pt x="38" y="3825"/>
                  <a:pt x="45" y="914"/>
                  <a:pt x="45" y="844"/>
                </a:cubicBezTo>
                <a:cubicBezTo>
                  <a:pt x="50" y="774"/>
                  <a:pt x="0" y="542"/>
                  <a:pt x="283" y="248"/>
                </a:cubicBezTo>
                <a:cubicBezTo>
                  <a:pt x="562" y="0"/>
                  <a:pt x="770" y="0"/>
                  <a:pt x="1047" y="5"/>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340067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SimSun" panose="02010600030101010101" pitchFamily="2" charset="-122"/>
              </a:rPr>
              <a:t>建立字符串</a:t>
            </a:r>
            <a:endParaRPr lang="zh-CN" altLang="en-US" dirty="0"/>
          </a:p>
        </p:txBody>
      </p:sp>
      <p:sp>
        <p:nvSpPr>
          <p:cNvPr id="3" name="内容占位符 2"/>
          <p:cNvSpPr>
            <a:spLocks noGrp="1"/>
          </p:cNvSpPr>
          <p:nvPr>
            <p:ph idx="1"/>
          </p:nvPr>
        </p:nvSpPr>
        <p:spPr/>
        <p:txBody>
          <a:bodyPr>
            <a:normAutofit/>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3200" dirty="0">
                <a:ea typeface="SimSun" panose="02010600030101010101" pitchFamily="2" charset="-122"/>
              </a:rPr>
              <a:t>有三种建立字符串的主要方法</a:t>
            </a:r>
            <a:endParaRPr lang="en-US" altLang="zh-CN" sz="32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1800" dirty="0">
                <a:solidFill>
                  <a:srgbClr val="66B036"/>
                </a:solidFill>
                <a:latin typeface="DejaVu Sans Mono" pitchFamily="49" charset="0"/>
                <a:ea typeface="SimSun" panose="02010600030101010101" pitchFamily="2" charset="-122"/>
              </a:rPr>
              <a:t>运算符‘</a:t>
            </a:r>
            <a:r>
              <a:rPr lang="en-US" altLang="zh-CN" sz="1800" dirty="0">
                <a:solidFill>
                  <a:srgbClr val="66B036"/>
                </a:solidFill>
                <a:latin typeface="DejaVu Sans Mono" pitchFamily="49" charset="0"/>
                <a:ea typeface="SimSun" panose="02010600030101010101" pitchFamily="2" charset="-122"/>
              </a:rPr>
              <a:t>+</a:t>
            </a:r>
            <a:r>
              <a:rPr lang="zh-CN" altLang="en-US" sz="1800" dirty="0">
                <a:solidFill>
                  <a:srgbClr val="66B036"/>
                </a:solidFill>
                <a:latin typeface="DejaVu Sans Mono" pitchFamily="49" charset="0"/>
                <a:ea typeface="SimSun" panose="02010600030101010101" pitchFamily="2" charset="-122"/>
              </a:rPr>
              <a:t>’</a:t>
            </a:r>
            <a:r>
              <a:rPr lang="en-US" altLang="zh-CN" sz="2400" dirty="0">
                <a:ea typeface="SimSun" panose="02010600030101010101" pitchFamily="2" charset="-122"/>
              </a:rPr>
              <a:t> </a:t>
            </a:r>
            <a:r>
              <a:rPr lang="zh-CN" altLang="en-US" sz="2400" dirty="0">
                <a:ea typeface="SimSun" panose="02010600030101010101" pitchFamily="2" charset="-122"/>
              </a:rPr>
              <a:t>方法</a:t>
            </a:r>
            <a:endParaRPr lang="en-US" altLang="zh-CN" sz="24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8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8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800" dirty="0" err="1">
                <a:solidFill>
                  <a:srgbClr val="66B036"/>
                </a:solidFill>
                <a:latin typeface="DejaVu Sans Mono" pitchFamily="49" charset="0"/>
                <a:ea typeface="SimSun" panose="02010600030101010101" pitchFamily="2" charset="-122"/>
              </a:rPr>
              <a:t>QStringBuilder</a:t>
            </a:r>
            <a:r>
              <a:rPr lang="en-US" altLang="zh-CN" sz="2400" dirty="0">
                <a:ea typeface="SimSun" panose="02010600030101010101" pitchFamily="2" charset="-122"/>
              </a:rPr>
              <a:t> </a:t>
            </a:r>
            <a:r>
              <a:rPr lang="zh-CN" altLang="en-US" sz="2400" dirty="0">
                <a:ea typeface="SimSun" panose="02010600030101010101" pitchFamily="2" charset="-122"/>
              </a:rPr>
              <a:t>的</a:t>
            </a:r>
            <a:r>
              <a:rPr lang="zh-CN" altLang="en-US" sz="2400" dirty="0" smtClean="0">
                <a:ea typeface="SimSun" panose="02010600030101010101" pitchFamily="2" charset="-122"/>
              </a:rPr>
              <a:t>方法</a:t>
            </a:r>
            <a:endParaRPr lang="en-US" altLang="zh-CN" sz="2400" dirty="0" smtClean="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2400" dirty="0">
              <a:solidFill>
                <a:srgbClr val="66B036"/>
              </a:solidFill>
              <a:latin typeface="DejaVu Sans Mono" pitchFamily="49" charset="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2400" dirty="0" smtClean="0">
              <a:solidFill>
                <a:srgbClr val="66B036"/>
              </a:solidFill>
              <a:latin typeface="DejaVu Sans Mono" pitchFamily="49" charset="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800" dirty="0" err="1" smtClean="0">
                <a:solidFill>
                  <a:srgbClr val="66B036"/>
                </a:solidFill>
                <a:latin typeface="DejaVu Sans Mono" pitchFamily="49" charset="0"/>
                <a:ea typeface="SimSun" panose="02010600030101010101" pitchFamily="2" charset="-122"/>
              </a:rPr>
              <a:t>arg</a:t>
            </a:r>
            <a:r>
              <a:rPr lang="en-US" altLang="zh-CN" sz="2400" dirty="0" smtClean="0">
                <a:ea typeface="SimSun" panose="02010600030101010101" pitchFamily="2" charset="-122"/>
              </a:rPr>
              <a:t> </a:t>
            </a:r>
            <a:r>
              <a:rPr lang="zh-CN" altLang="en-US" sz="2400" dirty="0">
                <a:ea typeface="SimSun" panose="02010600030101010101" pitchFamily="2" charset="-122"/>
              </a:rPr>
              <a:t>方法</a:t>
            </a:r>
            <a:endParaRPr lang="en-US" altLang="zh-CN" sz="2400" dirty="0">
              <a:ea typeface="SimSun" panose="02010600030101010101" pitchFamily="2" charset="-122"/>
            </a:endParaRPr>
          </a:p>
          <a:p>
            <a:endParaRPr lang="zh-CN" altLang="en-US" sz="1800" dirty="0"/>
          </a:p>
        </p:txBody>
      </p:sp>
      <p:sp>
        <p:nvSpPr>
          <p:cNvPr id="4" name="Text Box 4"/>
          <p:cNvSpPr txBox="1">
            <a:spLocks noChangeArrowheads="1"/>
          </p:cNvSpPr>
          <p:nvPr/>
        </p:nvSpPr>
        <p:spPr bwMode="auto">
          <a:xfrm>
            <a:off x="1461420" y="4959438"/>
            <a:ext cx="534828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 res = QString("Hello %1, the value is %2")</a:t>
            </a:r>
          </a:p>
          <a:p>
            <a:pPr eaLnBrk="1" hangingPunct="1">
              <a:lnSpc>
                <a:spcPct val="98000"/>
              </a:lnSpc>
            </a:pPr>
            <a:r>
              <a:rPr lang="en-US" altLang="zh-CN" sz="1400">
                <a:solidFill>
                  <a:srgbClr val="000000"/>
                </a:solidFill>
                <a:latin typeface="DejaVu Sans Mono" pitchFamily="49" charset="0"/>
              </a:rPr>
              <a:t>    .arg(name)</a:t>
            </a:r>
          </a:p>
          <a:p>
            <a:pPr eaLnBrk="1" hangingPunct="1">
              <a:lnSpc>
                <a:spcPct val="98000"/>
              </a:lnSpc>
            </a:pPr>
            <a:r>
              <a:rPr lang="en-US" altLang="zh-CN" sz="1400">
                <a:solidFill>
                  <a:srgbClr val="000000"/>
                </a:solidFill>
                <a:latin typeface="DejaVu Sans Mono" pitchFamily="49" charset="0"/>
              </a:rPr>
              <a:t>    .arg(42);</a:t>
            </a:r>
          </a:p>
        </p:txBody>
      </p:sp>
      <p:sp>
        <p:nvSpPr>
          <p:cNvPr id="5" name="Text Box 5"/>
          <p:cNvSpPr txBox="1">
            <a:spLocks noChangeArrowheads="1"/>
          </p:cNvSpPr>
          <p:nvPr/>
        </p:nvSpPr>
        <p:spPr bwMode="auto">
          <a:xfrm>
            <a:off x="1461420" y="2323525"/>
            <a:ext cx="47259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 res = "Hello “ + name + </a:t>
            </a:r>
          </a:p>
          <a:p>
            <a:pPr eaLnBrk="1" hangingPunct="1">
              <a:lnSpc>
                <a:spcPct val="98000"/>
              </a:lnSpc>
            </a:pPr>
            <a:r>
              <a:rPr lang="en-US" altLang="zh-CN" sz="1400">
                <a:solidFill>
                  <a:srgbClr val="000000"/>
                </a:solidFill>
                <a:latin typeface="DejaVu Sans Mono" pitchFamily="49" charset="0"/>
              </a:rPr>
              <a:t>    “, the value is " + QString::number(42);</a:t>
            </a:r>
          </a:p>
        </p:txBody>
      </p:sp>
      <p:sp>
        <p:nvSpPr>
          <p:cNvPr id="6" name="Text Box 6"/>
          <p:cNvSpPr txBox="1">
            <a:spLocks noChangeArrowheads="1"/>
          </p:cNvSpPr>
          <p:nvPr/>
        </p:nvSpPr>
        <p:spPr bwMode="auto">
          <a:xfrm>
            <a:off x="1461420" y="3764050"/>
            <a:ext cx="47259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 res = "Hello “ % name % </a:t>
            </a:r>
          </a:p>
          <a:p>
            <a:pPr eaLnBrk="1" hangingPunct="1">
              <a:lnSpc>
                <a:spcPct val="98000"/>
              </a:lnSpc>
            </a:pPr>
            <a:r>
              <a:rPr lang="en-US" altLang="zh-CN" sz="1400">
                <a:solidFill>
                  <a:srgbClr val="000000"/>
                </a:solidFill>
                <a:latin typeface="DejaVu Sans Mono" pitchFamily="49" charset="0"/>
              </a:rPr>
              <a:t>    “, the value is " % QString::number(42);</a:t>
            </a:r>
          </a:p>
        </p:txBody>
      </p:sp>
      <p:sp>
        <p:nvSpPr>
          <p:cNvPr id="7" name="Freeform 7"/>
          <p:cNvSpPr>
            <a:spLocks noChangeArrowheads="1"/>
          </p:cNvSpPr>
          <p:nvPr/>
        </p:nvSpPr>
        <p:spPr bwMode="auto">
          <a:xfrm>
            <a:off x="1305845" y="4894350"/>
            <a:ext cx="5564187" cy="849313"/>
          </a:xfrm>
          <a:custGeom>
            <a:avLst/>
            <a:gdLst>
              <a:gd name="T0" fmla="*/ 2147483647 w 17038"/>
              <a:gd name="T1" fmla="*/ 2147483647 h 2603"/>
              <a:gd name="T2" fmla="*/ 2147483647 w 17038"/>
              <a:gd name="T3" fmla="*/ 2147483647 h 2603"/>
              <a:gd name="T4" fmla="*/ 2147483647 w 17038"/>
              <a:gd name="T5" fmla="*/ 2147483647 h 2603"/>
              <a:gd name="T6" fmla="*/ 2147483647 w 17038"/>
              <a:gd name="T7" fmla="*/ 2147483647 h 2603"/>
              <a:gd name="T8" fmla="*/ 2147483647 w 17038"/>
              <a:gd name="T9" fmla="*/ 2147483647 h 2603"/>
              <a:gd name="T10" fmla="*/ 2147483647 w 17038"/>
              <a:gd name="T11" fmla="*/ 2147483647 h 2603"/>
              <a:gd name="T12" fmla="*/ 2147483647 w 17038"/>
              <a:gd name="T13" fmla="*/ 2147483647 h 2603"/>
              <a:gd name="T14" fmla="*/ 2147483647 w 17038"/>
              <a:gd name="T15" fmla="*/ 2147483647 h 2603"/>
              <a:gd name="T16" fmla="*/ 2147483647 w 17038"/>
              <a:gd name="T17" fmla="*/ 2147483647 h 26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38"/>
              <a:gd name="T28" fmla="*/ 0 h 2603"/>
              <a:gd name="T29" fmla="*/ 17038 w 17038"/>
              <a:gd name="T30" fmla="*/ 2603 h 26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38" h="2603">
                <a:moveTo>
                  <a:pt x="868" y="3"/>
                </a:moveTo>
                <a:cubicBezTo>
                  <a:pt x="868" y="3"/>
                  <a:pt x="13929" y="3"/>
                  <a:pt x="17034" y="5"/>
                </a:cubicBezTo>
                <a:cubicBezTo>
                  <a:pt x="17034" y="195"/>
                  <a:pt x="17034" y="1815"/>
                  <a:pt x="17034" y="2005"/>
                </a:cubicBezTo>
                <a:cubicBezTo>
                  <a:pt x="17016" y="2179"/>
                  <a:pt x="17037" y="2261"/>
                  <a:pt x="16874" y="2393"/>
                </a:cubicBezTo>
                <a:cubicBezTo>
                  <a:pt x="16636" y="2583"/>
                  <a:pt x="16406" y="2576"/>
                  <a:pt x="16119" y="2602"/>
                </a:cubicBezTo>
                <a:cubicBezTo>
                  <a:pt x="15819" y="2596"/>
                  <a:pt x="5396" y="2595"/>
                  <a:pt x="36" y="2592"/>
                </a:cubicBezTo>
                <a:cubicBezTo>
                  <a:pt x="31" y="2210"/>
                  <a:pt x="37" y="528"/>
                  <a:pt x="37" y="488"/>
                </a:cubicBezTo>
                <a:cubicBezTo>
                  <a:pt x="41" y="447"/>
                  <a:pt x="0" y="313"/>
                  <a:pt x="235" y="143"/>
                </a:cubicBezTo>
                <a:cubicBezTo>
                  <a:pt x="466" y="0"/>
                  <a:pt x="638" y="0"/>
                  <a:pt x="868"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8" name="Freeform 8"/>
          <p:cNvSpPr>
            <a:spLocks noChangeArrowheads="1"/>
          </p:cNvSpPr>
          <p:nvPr/>
        </p:nvSpPr>
        <p:spPr bwMode="auto">
          <a:xfrm>
            <a:off x="1305845" y="3670388"/>
            <a:ext cx="5564187" cy="649287"/>
          </a:xfrm>
          <a:custGeom>
            <a:avLst/>
            <a:gdLst>
              <a:gd name="T0" fmla="*/ 2147483647 w 17038"/>
              <a:gd name="T1" fmla="*/ 2147483647 h 1989"/>
              <a:gd name="T2" fmla="*/ 2147483647 w 17038"/>
              <a:gd name="T3" fmla="*/ 2147483647 h 1989"/>
              <a:gd name="T4" fmla="*/ 2147483647 w 17038"/>
              <a:gd name="T5" fmla="*/ 2147483647 h 1989"/>
              <a:gd name="T6" fmla="*/ 2147483647 w 17038"/>
              <a:gd name="T7" fmla="*/ 2147483647 h 1989"/>
              <a:gd name="T8" fmla="*/ 2147483647 w 17038"/>
              <a:gd name="T9" fmla="*/ 2147483647 h 1989"/>
              <a:gd name="T10" fmla="*/ 2147483647 w 17038"/>
              <a:gd name="T11" fmla="*/ 2147483647 h 1989"/>
              <a:gd name="T12" fmla="*/ 2147483647 w 17038"/>
              <a:gd name="T13" fmla="*/ 2147483647 h 1989"/>
              <a:gd name="T14" fmla="*/ 2147483647 w 17038"/>
              <a:gd name="T15" fmla="*/ 2147483647 h 1989"/>
              <a:gd name="T16" fmla="*/ 2147483647 w 17038"/>
              <a:gd name="T17" fmla="*/ 2147483647 h 1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38"/>
              <a:gd name="T28" fmla="*/ 0 h 1989"/>
              <a:gd name="T29" fmla="*/ 17038 w 17038"/>
              <a:gd name="T30" fmla="*/ 1989 h 1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38" h="1989">
                <a:moveTo>
                  <a:pt x="868" y="2"/>
                </a:moveTo>
                <a:cubicBezTo>
                  <a:pt x="868" y="2"/>
                  <a:pt x="13929" y="3"/>
                  <a:pt x="17034" y="4"/>
                </a:cubicBezTo>
                <a:cubicBezTo>
                  <a:pt x="17034" y="149"/>
                  <a:pt x="17034" y="1387"/>
                  <a:pt x="17034" y="1532"/>
                </a:cubicBezTo>
                <a:cubicBezTo>
                  <a:pt x="17016" y="1665"/>
                  <a:pt x="17037" y="1728"/>
                  <a:pt x="16874" y="1828"/>
                </a:cubicBezTo>
                <a:cubicBezTo>
                  <a:pt x="16636" y="1973"/>
                  <a:pt x="16406" y="1968"/>
                  <a:pt x="16119" y="1988"/>
                </a:cubicBezTo>
                <a:cubicBezTo>
                  <a:pt x="15819" y="1983"/>
                  <a:pt x="5396" y="1982"/>
                  <a:pt x="36" y="1980"/>
                </a:cubicBezTo>
                <a:cubicBezTo>
                  <a:pt x="31" y="1688"/>
                  <a:pt x="37" y="404"/>
                  <a:pt x="37" y="373"/>
                </a:cubicBezTo>
                <a:cubicBezTo>
                  <a:pt x="41" y="342"/>
                  <a:pt x="0" y="239"/>
                  <a:pt x="235" y="110"/>
                </a:cubicBezTo>
                <a:cubicBezTo>
                  <a:pt x="466" y="0"/>
                  <a:pt x="638" y="0"/>
                  <a:pt x="868"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9" name="Freeform 9"/>
          <p:cNvSpPr>
            <a:spLocks noChangeArrowheads="1"/>
          </p:cNvSpPr>
          <p:nvPr/>
        </p:nvSpPr>
        <p:spPr bwMode="auto">
          <a:xfrm>
            <a:off x="1305845" y="2229862"/>
            <a:ext cx="5564187" cy="649288"/>
          </a:xfrm>
          <a:custGeom>
            <a:avLst/>
            <a:gdLst>
              <a:gd name="T0" fmla="*/ 2147483647 w 17038"/>
              <a:gd name="T1" fmla="*/ 2147483647 h 1989"/>
              <a:gd name="T2" fmla="*/ 2147483647 w 17038"/>
              <a:gd name="T3" fmla="*/ 2147483647 h 1989"/>
              <a:gd name="T4" fmla="*/ 2147483647 w 17038"/>
              <a:gd name="T5" fmla="*/ 2147483647 h 1989"/>
              <a:gd name="T6" fmla="*/ 2147483647 w 17038"/>
              <a:gd name="T7" fmla="*/ 2147483647 h 1989"/>
              <a:gd name="T8" fmla="*/ 2147483647 w 17038"/>
              <a:gd name="T9" fmla="*/ 2147483647 h 1989"/>
              <a:gd name="T10" fmla="*/ 2147483647 w 17038"/>
              <a:gd name="T11" fmla="*/ 2147483647 h 1989"/>
              <a:gd name="T12" fmla="*/ 2147483647 w 17038"/>
              <a:gd name="T13" fmla="*/ 2147483647 h 1989"/>
              <a:gd name="T14" fmla="*/ 2147483647 w 17038"/>
              <a:gd name="T15" fmla="*/ 2147483647 h 1989"/>
              <a:gd name="T16" fmla="*/ 2147483647 w 17038"/>
              <a:gd name="T17" fmla="*/ 2147483647 h 1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38"/>
              <a:gd name="T28" fmla="*/ 0 h 1989"/>
              <a:gd name="T29" fmla="*/ 17038 w 17038"/>
              <a:gd name="T30" fmla="*/ 1989 h 1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38" h="1989">
                <a:moveTo>
                  <a:pt x="868" y="2"/>
                </a:moveTo>
                <a:cubicBezTo>
                  <a:pt x="868" y="2"/>
                  <a:pt x="13929" y="3"/>
                  <a:pt x="17034" y="4"/>
                </a:cubicBezTo>
                <a:cubicBezTo>
                  <a:pt x="17034" y="149"/>
                  <a:pt x="17034" y="1387"/>
                  <a:pt x="17034" y="1532"/>
                </a:cubicBezTo>
                <a:cubicBezTo>
                  <a:pt x="17016" y="1665"/>
                  <a:pt x="17037" y="1728"/>
                  <a:pt x="16874" y="1828"/>
                </a:cubicBezTo>
                <a:cubicBezTo>
                  <a:pt x="16636" y="1973"/>
                  <a:pt x="16406" y="1968"/>
                  <a:pt x="16119" y="1988"/>
                </a:cubicBezTo>
                <a:cubicBezTo>
                  <a:pt x="15819" y="1983"/>
                  <a:pt x="5396" y="1982"/>
                  <a:pt x="36" y="1980"/>
                </a:cubicBezTo>
                <a:cubicBezTo>
                  <a:pt x="31" y="1688"/>
                  <a:pt x="37" y="404"/>
                  <a:pt x="37" y="373"/>
                </a:cubicBezTo>
                <a:cubicBezTo>
                  <a:pt x="41" y="342"/>
                  <a:pt x="0" y="239"/>
                  <a:pt x="235" y="110"/>
                </a:cubicBezTo>
                <a:cubicBezTo>
                  <a:pt x="466" y="0"/>
                  <a:pt x="638" y="0"/>
                  <a:pt x="868"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405080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自定义的复杂类型</a:t>
            </a:r>
            <a:endParaRPr lang="zh-CN" altLang="en-US" dirty="0"/>
          </a:p>
        </p:txBody>
      </p:sp>
      <p:sp>
        <p:nvSpPr>
          <p:cNvPr id="3" name="内容占位符 2"/>
          <p:cNvSpPr>
            <a:spLocks noGrp="1"/>
          </p:cNvSpPr>
          <p:nvPr>
            <p:ph idx="1"/>
          </p:nvPr>
        </p:nvSpPr>
        <p:spPr/>
        <p:txBody>
          <a:bodyPr/>
          <a:lstStyle/>
          <a:p>
            <a:r>
              <a:rPr lang="zh-CN" altLang="en-US" dirty="0">
                <a:ea typeface="SimSun" panose="02010600030101010101" pitchFamily="2" charset="-122"/>
              </a:rPr>
              <a:t>我们实现一个小类，包含一个人的名字和年龄</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143000" y="2217738"/>
            <a:ext cx="3689350"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class Person</a:t>
            </a:r>
          </a:p>
          <a:p>
            <a:pPr eaLnBrk="1" hangingPunct="1">
              <a:lnSpc>
                <a:spcPct val="98000"/>
              </a:lnSpc>
            </a:pPr>
            <a:r>
              <a:rPr lang="en-US" altLang="zh-CN" sz="1400">
                <a:solidFill>
                  <a:srgbClr val="000000"/>
                </a:solidFill>
                <a:latin typeface="DejaVu Sans Mono" pitchFamily="49" charset="0"/>
              </a:rPr>
              <a:t>{</a:t>
            </a:r>
          </a:p>
          <a:p>
            <a:pPr eaLnBrk="1" hangingPunct="1">
              <a:lnSpc>
                <a:spcPct val="98000"/>
              </a:lnSpc>
            </a:pPr>
            <a:r>
              <a:rPr lang="en-US" altLang="zh-CN" sz="1400">
                <a:solidFill>
                  <a:srgbClr val="000000"/>
                </a:solidFill>
                <a:latin typeface="DejaVu Sans Mono" pitchFamily="49" charset="0"/>
              </a:rPr>
              <a:t>public:</a:t>
            </a:r>
          </a:p>
          <a:p>
            <a:pPr eaLnBrk="1" hangingPunct="1">
              <a:lnSpc>
                <a:spcPct val="98000"/>
              </a:lnSpc>
            </a:pPr>
            <a:r>
              <a:rPr lang="en-US" altLang="zh-CN" sz="1400">
                <a:solidFill>
                  <a:srgbClr val="000000"/>
                </a:solidFill>
                <a:latin typeface="DejaVu Sans Mono" pitchFamily="49" charset="0"/>
              </a:rPr>
              <a:t>    Person();</a:t>
            </a:r>
          </a:p>
          <a:p>
            <a:pPr eaLnBrk="1" hangingPunct="1">
              <a:lnSpc>
                <a:spcPct val="98000"/>
              </a:lnSpc>
            </a:pPr>
            <a:r>
              <a:rPr lang="en-US" altLang="zh-CN" sz="1400">
                <a:solidFill>
                  <a:srgbClr val="000000"/>
                </a:solidFill>
                <a:latin typeface="DejaVu Sans Mono" pitchFamily="49" charset="0"/>
              </a:rPr>
              <a:t>    Person(const Person &amp;);</a:t>
            </a:r>
          </a:p>
          <a:p>
            <a:pPr eaLnBrk="1" hangingPunct="1">
              <a:lnSpc>
                <a:spcPct val="98000"/>
              </a:lnSpc>
            </a:pPr>
            <a:r>
              <a:rPr lang="en-US" altLang="zh-CN" sz="1400">
                <a:solidFill>
                  <a:srgbClr val="000000"/>
                </a:solidFill>
                <a:latin typeface="DejaVu Sans Mono" pitchFamily="49" charset="0"/>
              </a:rPr>
              <a:t>    Person(const QString &amp;, int);</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    const QString &amp;name() const;</a:t>
            </a:r>
          </a:p>
          <a:p>
            <a:pPr eaLnBrk="1" hangingPunct="1">
              <a:lnSpc>
                <a:spcPct val="98000"/>
              </a:lnSpc>
            </a:pPr>
            <a:r>
              <a:rPr lang="en-US" altLang="zh-CN" sz="1400">
                <a:solidFill>
                  <a:srgbClr val="000000"/>
                </a:solidFill>
                <a:latin typeface="DejaVu Sans Mono" pitchFamily="49" charset="0"/>
              </a:rPr>
              <a:t>    int age() const;</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    void setName(const QString &amp;);</a:t>
            </a:r>
          </a:p>
          <a:p>
            <a:pPr eaLnBrk="1" hangingPunct="1">
              <a:lnSpc>
                <a:spcPct val="98000"/>
              </a:lnSpc>
            </a:pPr>
            <a:r>
              <a:rPr lang="en-US" altLang="zh-CN" sz="1400">
                <a:solidFill>
                  <a:srgbClr val="000000"/>
                </a:solidFill>
                <a:latin typeface="DejaVu Sans Mono" pitchFamily="49" charset="0"/>
              </a:rPr>
              <a:t>    void setAge(int);</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    bool isValid() const;</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private:</a:t>
            </a:r>
          </a:p>
          <a:p>
            <a:pPr eaLnBrk="1" hangingPunct="1">
              <a:lnSpc>
                <a:spcPct val="98000"/>
              </a:lnSpc>
            </a:pPr>
            <a:r>
              <a:rPr lang="en-US" altLang="zh-CN" sz="1400">
                <a:solidFill>
                  <a:srgbClr val="000000"/>
                </a:solidFill>
                <a:latin typeface="DejaVu Sans Mono" pitchFamily="49" charset="0"/>
              </a:rPr>
              <a:t>    QString m_name;</a:t>
            </a:r>
          </a:p>
          <a:p>
            <a:pPr eaLnBrk="1" hangingPunct="1">
              <a:lnSpc>
                <a:spcPct val="98000"/>
              </a:lnSpc>
            </a:pPr>
            <a:r>
              <a:rPr lang="en-US" altLang="zh-CN" sz="1400">
                <a:solidFill>
                  <a:srgbClr val="000000"/>
                </a:solidFill>
                <a:latin typeface="DejaVu Sans Mono" pitchFamily="49" charset="0"/>
              </a:rPr>
              <a:t>    int m_age;</a:t>
            </a:r>
          </a:p>
          <a:p>
            <a:pPr eaLnBrk="1" hangingPunct="1">
              <a:lnSpc>
                <a:spcPct val="98000"/>
              </a:lnSpc>
            </a:pPr>
            <a:r>
              <a:rPr lang="en-US" altLang="zh-CN" sz="1400">
                <a:solidFill>
                  <a:srgbClr val="000000"/>
                </a:solidFill>
                <a:latin typeface="DejaVu Sans Mono" pitchFamily="49" charset="0"/>
              </a:rPr>
              <a:t>};</a:t>
            </a:r>
          </a:p>
        </p:txBody>
      </p:sp>
      <p:sp>
        <p:nvSpPr>
          <p:cNvPr id="5" name="Text Box 4"/>
          <p:cNvSpPr txBox="1">
            <a:spLocks noChangeArrowheads="1"/>
          </p:cNvSpPr>
          <p:nvPr/>
        </p:nvSpPr>
        <p:spPr bwMode="auto">
          <a:xfrm>
            <a:off x="5689600" y="3330575"/>
            <a:ext cx="2733675"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3563" rIns="81639" bIns="40820"/>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Person::Person() : m_age(-1) {}</a:t>
            </a:r>
          </a:p>
          <a:p>
            <a:pPr eaLnBrk="1" hangingPunct="1">
              <a:lnSpc>
                <a:spcPct val="98000"/>
              </a:lnSpc>
            </a:pPr>
            <a:endParaRPr lang="en-US" altLang="zh-CN" sz="1200">
              <a:solidFill>
                <a:srgbClr val="000000"/>
              </a:solidFill>
              <a:latin typeface="DejaVu Sans Mono" pitchFamily="49" charset="0"/>
            </a:endParaRP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endParaRPr lang="en-US" altLang="zh-CN" sz="2000">
              <a:solidFill>
                <a:srgbClr val="000000"/>
              </a:solidFill>
              <a:latin typeface="DejaVu Sans Mono" pitchFamily="49" charset="0"/>
            </a:endParaRPr>
          </a:p>
          <a:p>
            <a:pPr eaLnBrk="1" hangingPunct="1">
              <a:lnSpc>
                <a:spcPct val="98000"/>
              </a:lnSpc>
            </a:pPr>
            <a:r>
              <a:rPr lang="en-US" altLang="zh-CN" sz="1200">
                <a:solidFill>
                  <a:srgbClr val="000000"/>
                </a:solidFill>
                <a:latin typeface="DejaVu Sans Mono" pitchFamily="49" charset="0"/>
              </a:rPr>
              <a:t>void Person::setAge(int a)</a:t>
            </a: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r>
              <a:rPr lang="en-US" altLang="zh-CN" sz="1200">
                <a:solidFill>
                  <a:srgbClr val="000000"/>
                </a:solidFill>
                <a:latin typeface="DejaVu Sans Mono" pitchFamily="49" charset="0"/>
              </a:rPr>
              <a:t>    m_age = a;</a:t>
            </a: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endParaRPr lang="en-US" altLang="zh-CN" sz="2000">
              <a:solidFill>
                <a:srgbClr val="000000"/>
              </a:solidFill>
              <a:latin typeface="DejaVu Sans Mono" pitchFamily="49" charset="0"/>
            </a:endParaRPr>
          </a:p>
          <a:p>
            <a:pPr eaLnBrk="1" hangingPunct="1">
              <a:lnSpc>
                <a:spcPct val="98000"/>
              </a:lnSpc>
            </a:pPr>
            <a:r>
              <a:rPr lang="en-US" altLang="zh-CN" sz="1200">
                <a:solidFill>
                  <a:srgbClr val="000000"/>
                </a:solidFill>
                <a:latin typeface="DejaVu Sans Mono" pitchFamily="49" charset="0"/>
              </a:rPr>
              <a:t>bool Person::isValid() const</a:t>
            </a: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r>
              <a:rPr lang="en-US" altLang="zh-CN" sz="1200">
                <a:solidFill>
                  <a:srgbClr val="000000"/>
                </a:solidFill>
                <a:latin typeface="DejaVu Sans Mono" pitchFamily="49" charset="0"/>
              </a:rPr>
              <a:t>    return (m_age &gt;= 0);</a:t>
            </a: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endParaRPr lang="en-US" altLang="zh-CN" sz="2000">
              <a:solidFill>
                <a:srgbClr val="000000"/>
              </a:solidFill>
              <a:latin typeface="DejaVu Sans Mono" pitchFamily="49" charset="0"/>
            </a:endParaRPr>
          </a:p>
        </p:txBody>
      </p:sp>
      <p:sp>
        <p:nvSpPr>
          <p:cNvPr id="6" name="Freeform 6"/>
          <p:cNvSpPr>
            <a:spLocks noChangeArrowheads="1"/>
          </p:cNvSpPr>
          <p:nvPr/>
        </p:nvSpPr>
        <p:spPr bwMode="auto">
          <a:xfrm>
            <a:off x="1036638" y="2184400"/>
            <a:ext cx="3763962" cy="4184650"/>
          </a:xfrm>
          <a:custGeom>
            <a:avLst/>
            <a:gdLst>
              <a:gd name="T0" fmla="*/ 2147483647 w 11526"/>
              <a:gd name="T1" fmla="*/ 2147483647 h 12810"/>
              <a:gd name="T2" fmla="*/ 2147483647 w 11526"/>
              <a:gd name="T3" fmla="*/ 2147483647 h 12810"/>
              <a:gd name="T4" fmla="*/ 2147483647 w 11526"/>
              <a:gd name="T5" fmla="*/ 2147483647 h 12810"/>
              <a:gd name="T6" fmla="*/ 2147483647 w 11526"/>
              <a:gd name="T7" fmla="*/ 2147483647 h 12810"/>
              <a:gd name="T8" fmla="*/ 2147483647 w 11526"/>
              <a:gd name="T9" fmla="*/ 2147483647 h 12810"/>
              <a:gd name="T10" fmla="*/ 2147483647 w 11526"/>
              <a:gd name="T11" fmla="*/ 2147483647 h 12810"/>
              <a:gd name="T12" fmla="*/ 2147483647 w 11526"/>
              <a:gd name="T13" fmla="*/ 2147483647 h 12810"/>
              <a:gd name="T14" fmla="*/ 2147483647 w 11526"/>
              <a:gd name="T15" fmla="*/ 2147483647 h 12810"/>
              <a:gd name="T16" fmla="*/ 2147483647 w 11526"/>
              <a:gd name="T17" fmla="*/ 2147483647 h 128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26"/>
              <a:gd name="T28" fmla="*/ 0 h 12810"/>
              <a:gd name="T29" fmla="*/ 11526 w 11526"/>
              <a:gd name="T30" fmla="*/ 12810 h 128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26" h="12810">
                <a:moveTo>
                  <a:pt x="587" y="13"/>
                </a:moveTo>
                <a:cubicBezTo>
                  <a:pt x="587" y="13"/>
                  <a:pt x="9423" y="17"/>
                  <a:pt x="11523" y="26"/>
                </a:cubicBezTo>
                <a:cubicBezTo>
                  <a:pt x="11523" y="960"/>
                  <a:pt x="11523" y="8933"/>
                  <a:pt x="11523" y="9872"/>
                </a:cubicBezTo>
                <a:cubicBezTo>
                  <a:pt x="11511" y="10725"/>
                  <a:pt x="11525" y="11132"/>
                  <a:pt x="11414" y="11780"/>
                </a:cubicBezTo>
                <a:cubicBezTo>
                  <a:pt x="11254" y="12714"/>
                  <a:pt x="11098" y="12684"/>
                  <a:pt x="10904" y="12809"/>
                </a:cubicBezTo>
                <a:cubicBezTo>
                  <a:pt x="10701" y="12779"/>
                  <a:pt x="3650" y="12774"/>
                  <a:pt x="24" y="12761"/>
                </a:cubicBezTo>
                <a:cubicBezTo>
                  <a:pt x="21" y="10880"/>
                  <a:pt x="25" y="2598"/>
                  <a:pt x="25" y="2401"/>
                </a:cubicBezTo>
                <a:cubicBezTo>
                  <a:pt x="28" y="2199"/>
                  <a:pt x="0" y="1539"/>
                  <a:pt x="159" y="703"/>
                </a:cubicBezTo>
                <a:cubicBezTo>
                  <a:pt x="315" y="0"/>
                  <a:pt x="432" y="0"/>
                  <a:pt x="587" y="1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7"/>
          <p:cNvSpPr>
            <a:spLocks noChangeArrowheads="1"/>
          </p:cNvSpPr>
          <p:nvPr/>
        </p:nvSpPr>
        <p:spPr bwMode="auto">
          <a:xfrm>
            <a:off x="5643563" y="3297238"/>
            <a:ext cx="3032125" cy="2652712"/>
          </a:xfrm>
          <a:custGeom>
            <a:avLst/>
            <a:gdLst>
              <a:gd name="T0" fmla="*/ 2147483647 w 8520"/>
              <a:gd name="T1" fmla="*/ 2147483647 h 7506"/>
              <a:gd name="T2" fmla="*/ 2147483647 w 8520"/>
              <a:gd name="T3" fmla="*/ 2147483647 h 7506"/>
              <a:gd name="T4" fmla="*/ 2147483647 w 8520"/>
              <a:gd name="T5" fmla="*/ 2147483647 h 7506"/>
              <a:gd name="T6" fmla="*/ 2147483647 w 8520"/>
              <a:gd name="T7" fmla="*/ 2147483647 h 7506"/>
              <a:gd name="T8" fmla="*/ 2147483647 w 8520"/>
              <a:gd name="T9" fmla="*/ 2147483647 h 7506"/>
              <a:gd name="T10" fmla="*/ 2147483647 w 8520"/>
              <a:gd name="T11" fmla="*/ 2147483647 h 7506"/>
              <a:gd name="T12" fmla="*/ 2147483647 w 8520"/>
              <a:gd name="T13" fmla="*/ 2147483647 h 7506"/>
              <a:gd name="T14" fmla="*/ 2147483647 w 8520"/>
              <a:gd name="T15" fmla="*/ 2147483647 h 7506"/>
              <a:gd name="T16" fmla="*/ 2147483647 w 8520"/>
              <a:gd name="T17" fmla="*/ 2147483647 h 75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20"/>
              <a:gd name="T28" fmla="*/ 0 h 7506"/>
              <a:gd name="T29" fmla="*/ 8520 w 8520"/>
              <a:gd name="T30" fmla="*/ 7506 h 75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20" h="7506">
                <a:moveTo>
                  <a:pt x="434" y="8"/>
                </a:moveTo>
                <a:cubicBezTo>
                  <a:pt x="434" y="8"/>
                  <a:pt x="6964" y="10"/>
                  <a:pt x="8517" y="15"/>
                </a:cubicBezTo>
                <a:cubicBezTo>
                  <a:pt x="8517" y="563"/>
                  <a:pt x="8517" y="5235"/>
                  <a:pt x="8517" y="5785"/>
                </a:cubicBezTo>
                <a:cubicBezTo>
                  <a:pt x="8508" y="6284"/>
                  <a:pt x="8519" y="6523"/>
                  <a:pt x="8437" y="6902"/>
                </a:cubicBezTo>
                <a:cubicBezTo>
                  <a:pt x="8318" y="7450"/>
                  <a:pt x="8203" y="7432"/>
                  <a:pt x="8059" y="7505"/>
                </a:cubicBezTo>
                <a:cubicBezTo>
                  <a:pt x="7910" y="7488"/>
                  <a:pt x="2698" y="7485"/>
                  <a:pt x="18" y="7478"/>
                </a:cubicBezTo>
                <a:cubicBezTo>
                  <a:pt x="16" y="6375"/>
                  <a:pt x="19" y="1522"/>
                  <a:pt x="19" y="1407"/>
                </a:cubicBezTo>
                <a:cubicBezTo>
                  <a:pt x="21" y="1289"/>
                  <a:pt x="0" y="902"/>
                  <a:pt x="117" y="412"/>
                </a:cubicBezTo>
                <a:cubicBezTo>
                  <a:pt x="233" y="0"/>
                  <a:pt x="319" y="0"/>
                  <a:pt x="434" y="8"/>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8" name="Group 8"/>
          <p:cNvGrpSpPr>
            <a:grpSpLocks/>
          </p:cNvGrpSpPr>
          <p:nvPr/>
        </p:nvGrpSpPr>
        <p:grpSpPr bwMode="auto">
          <a:xfrm>
            <a:off x="4511675" y="2346325"/>
            <a:ext cx="1954213" cy="657225"/>
            <a:chOff x="3133" y="1629"/>
            <a:chExt cx="1357" cy="457"/>
          </a:xfrm>
        </p:grpSpPr>
        <p:sp>
          <p:nvSpPr>
            <p:cNvPr id="9" name="Freeform 9"/>
            <p:cNvSpPr>
              <a:spLocks noChangeArrowheads="1"/>
            </p:cNvSpPr>
            <p:nvPr/>
          </p:nvSpPr>
          <p:spPr bwMode="auto">
            <a:xfrm>
              <a:off x="3133" y="1629"/>
              <a:ext cx="1358" cy="458"/>
            </a:xfrm>
            <a:custGeom>
              <a:avLst/>
              <a:gdLst>
                <a:gd name="T0" fmla="*/ 0 w 5988"/>
                <a:gd name="T1" fmla="*/ 0 h 2019"/>
                <a:gd name="T2" fmla="*/ 0 w 5988"/>
                <a:gd name="T3" fmla="*/ 0 h 2019"/>
                <a:gd name="T4" fmla="*/ 0 w 5988"/>
                <a:gd name="T5" fmla="*/ 0 h 2019"/>
                <a:gd name="T6" fmla="*/ 0 w 5988"/>
                <a:gd name="T7" fmla="*/ 0 h 2019"/>
                <a:gd name="T8" fmla="*/ 0 w 5988"/>
                <a:gd name="T9" fmla="*/ 0 h 2019"/>
                <a:gd name="T10" fmla="*/ 0 w 5988"/>
                <a:gd name="T11" fmla="*/ 0 h 2019"/>
                <a:gd name="T12" fmla="*/ 0 w 5988"/>
                <a:gd name="T13" fmla="*/ 0 h 2019"/>
                <a:gd name="T14" fmla="*/ 0 w 5988"/>
                <a:gd name="T15" fmla="*/ 0 h 2019"/>
                <a:gd name="T16" fmla="*/ 0 w 5988"/>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88"/>
                <a:gd name="T28" fmla="*/ 0 h 2019"/>
                <a:gd name="T29" fmla="*/ 5988 w 5988"/>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88" h="2019">
                  <a:moveTo>
                    <a:pt x="593" y="3"/>
                  </a:moveTo>
                  <a:cubicBezTo>
                    <a:pt x="593" y="3"/>
                    <a:pt x="3857" y="4"/>
                    <a:pt x="5976" y="5"/>
                  </a:cubicBezTo>
                  <a:cubicBezTo>
                    <a:pt x="5976" y="238"/>
                    <a:pt x="5986" y="1052"/>
                    <a:pt x="5986" y="1286"/>
                  </a:cubicBezTo>
                  <a:cubicBezTo>
                    <a:pt x="5973" y="1499"/>
                    <a:pt x="5987" y="1600"/>
                    <a:pt x="5876" y="1762"/>
                  </a:cubicBezTo>
                  <a:cubicBezTo>
                    <a:pt x="5714" y="1995"/>
                    <a:pt x="5557" y="1987"/>
                    <a:pt x="5361" y="2018"/>
                  </a:cubicBezTo>
                  <a:cubicBezTo>
                    <a:pt x="5157" y="2011"/>
                    <a:pt x="28" y="2007"/>
                    <a:pt x="34" y="2007"/>
                  </a:cubicBezTo>
                  <a:cubicBezTo>
                    <a:pt x="40" y="1971"/>
                    <a:pt x="26" y="648"/>
                    <a:pt x="26" y="599"/>
                  </a:cubicBezTo>
                  <a:cubicBezTo>
                    <a:pt x="28" y="548"/>
                    <a:pt x="0" y="383"/>
                    <a:pt x="159" y="175"/>
                  </a:cubicBezTo>
                  <a:cubicBezTo>
                    <a:pt x="318" y="0"/>
                    <a:pt x="436" y="0"/>
                    <a:pt x="593"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Text Box 10"/>
            <p:cNvSpPr txBox="1">
              <a:spLocks noChangeArrowheads="1"/>
            </p:cNvSpPr>
            <p:nvPr/>
          </p:nvSpPr>
          <p:spPr bwMode="auto">
            <a:xfrm>
              <a:off x="3133" y="1629"/>
              <a:ext cx="1358"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不必是一个</a:t>
              </a:r>
              <a:r>
                <a:rPr lang="en-US" altLang="zh-CN">
                  <a:solidFill>
                    <a:srgbClr val="FFFFFF"/>
                  </a:solidFill>
                </a:rPr>
                <a:t>QObject.</a:t>
              </a:r>
            </a:p>
          </p:txBody>
        </p:sp>
      </p:grpSp>
      <p:sp>
        <p:nvSpPr>
          <p:cNvPr id="11" name="Freeform 11"/>
          <p:cNvSpPr>
            <a:spLocks noChangeArrowheads="1"/>
          </p:cNvSpPr>
          <p:nvPr/>
        </p:nvSpPr>
        <p:spPr bwMode="auto">
          <a:xfrm>
            <a:off x="2547938" y="2351088"/>
            <a:ext cx="2122487" cy="490537"/>
          </a:xfrm>
          <a:custGeom>
            <a:avLst/>
            <a:gdLst>
              <a:gd name="T0" fmla="*/ 2147483647 w 6501"/>
              <a:gd name="T1" fmla="*/ 2147483647 h 1501"/>
              <a:gd name="T2" fmla="*/ 0 w 6501"/>
              <a:gd name="T3" fmla="*/ 0 h 1501"/>
              <a:gd name="T4" fmla="*/ 2147483647 w 6501"/>
              <a:gd name="T5" fmla="*/ 2147483647 h 1501"/>
              <a:gd name="T6" fmla="*/ 2147483647 w 6501"/>
              <a:gd name="T7" fmla="*/ 2147483647 h 1501"/>
              <a:gd name="T8" fmla="*/ 0 60000 65536"/>
              <a:gd name="T9" fmla="*/ 0 60000 65536"/>
              <a:gd name="T10" fmla="*/ 0 60000 65536"/>
              <a:gd name="T11" fmla="*/ 0 60000 65536"/>
              <a:gd name="T12" fmla="*/ 0 w 6501"/>
              <a:gd name="T13" fmla="*/ 0 h 1501"/>
              <a:gd name="T14" fmla="*/ 6501 w 6501"/>
              <a:gd name="T15" fmla="*/ 1501 h 1501"/>
            </a:gdLst>
            <a:ahLst/>
            <a:cxnLst>
              <a:cxn ang="T8">
                <a:pos x="T0" y="T1"/>
              </a:cxn>
              <a:cxn ang="T9">
                <a:pos x="T2" y="T3"/>
              </a:cxn>
              <a:cxn ang="T10">
                <a:pos x="T4" y="T5"/>
              </a:cxn>
              <a:cxn ang="T11">
                <a:pos x="T6" y="T7"/>
              </a:cxn>
            </a:cxnLst>
            <a:rect l="T12" t="T13" r="T14" b="T15"/>
            <a:pathLst>
              <a:path w="6501" h="1501">
                <a:moveTo>
                  <a:pt x="6500" y="1000"/>
                </a:moveTo>
                <a:lnTo>
                  <a:pt x="0" y="0"/>
                </a:lnTo>
                <a:lnTo>
                  <a:pt x="6500" y="1500"/>
                </a:lnTo>
                <a:lnTo>
                  <a:pt x="6500" y="10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916383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ea typeface="SimSun" panose="02010600030101010101" pitchFamily="2" charset="-122"/>
              </a:rPr>
              <a:t>QVariant</a:t>
            </a:r>
            <a:r>
              <a:rPr lang="zh-CN" altLang="en-US" dirty="0" smtClean="0">
                <a:ea typeface="SimSun" panose="02010600030101010101" pitchFamily="2" charset="-122"/>
              </a:rPr>
              <a:t>与</a:t>
            </a:r>
            <a:r>
              <a:rPr lang="en-US" altLang="zh-CN" dirty="0" smtClean="0">
                <a:ea typeface="SimSun" panose="02010600030101010101" pitchFamily="2" charset="-122"/>
              </a:rPr>
              <a:t>Person</a:t>
            </a:r>
            <a:r>
              <a:rPr lang="zh-CN" altLang="en-US" dirty="0" smtClean="0">
                <a:ea typeface="SimSun" panose="02010600030101010101" pitchFamily="2" charset="-122"/>
              </a:rPr>
              <a:t>对象</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试图通过一个</a:t>
            </a:r>
            <a:r>
              <a:rPr lang="en-US" altLang="zh-CN" dirty="0" err="1">
                <a:latin typeface="DejaVu Sans Mono" pitchFamily="49" charset="0"/>
                <a:ea typeface="SimSun" panose="02010600030101010101" pitchFamily="2" charset="-122"/>
              </a:rPr>
              <a:t>QVariant</a:t>
            </a:r>
            <a:r>
              <a:rPr lang="zh-CN" altLang="en-US" dirty="0">
                <a:ea typeface="SimSun" panose="02010600030101010101" pitchFamily="2" charset="-122"/>
              </a:rPr>
              <a:t>对象传递一个</a:t>
            </a:r>
            <a:r>
              <a:rPr lang="en-US" altLang="zh-CN" dirty="0">
                <a:latin typeface="DejaVu Sans Mono" pitchFamily="49" charset="0"/>
                <a:ea typeface="SimSun" panose="02010600030101010101" pitchFamily="2" charset="-122"/>
              </a:rPr>
              <a:t>Person</a:t>
            </a:r>
            <a:r>
              <a:rPr lang="zh-CN" altLang="en-US" dirty="0">
                <a:ea typeface="SimSun" panose="02010600030101010101" pitchFamily="2" charset="-122"/>
              </a:rPr>
              <a:t>对象失败</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在元类型系统中声明这一类型解决了问题</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3690938" y="3932065"/>
            <a:ext cx="25003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3791" rIns="81639" bIns="40820"/>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class Person</a:t>
            </a: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r>
              <a:rPr lang="en-US" altLang="zh-CN" sz="1200">
                <a:solidFill>
                  <a:srgbClr val="000000"/>
                </a:solidFill>
                <a:latin typeface="DejaVu Sans Mono" pitchFamily="49" charset="0"/>
              </a:rPr>
              <a:t>   ...</a:t>
            </a: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200" b="1">
                <a:solidFill>
                  <a:srgbClr val="000000"/>
                </a:solidFill>
                <a:latin typeface="DejaVu Sans Mono" pitchFamily="49" charset="0"/>
              </a:rPr>
              <a:t>Q_DECLARE_METATYPE(Person)</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200">
                <a:solidFill>
                  <a:srgbClr val="000000"/>
                </a:solidFill>
                <a:latin typeface="DejaVu Sans Mono" pitchFamily="49" charset="0"/>
              </a:rPr>
              <a:t>#endif // PERSON_H</a:t>
            </a:r>
          </a:p>
        </p:txBody>
      </p:sp>
      <p:sp>
        <p:nvSpPr>
          <p:cNvPr id="5" name="Text Box 4"/>
          <p:cNvSpPr txBox="1">
            <a:spLocks noChangeArrowheads="1"/>
          </p:cNvSpPr>
          <p:nvPr/>
        </p:nvSpPr>
        <p:spPr bwMode="auto">
          <a:xfrm>
            <a:off x="619125" y="2490615"/>
            <a:ext cx="80025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020"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300">
                <a:solidFill>
                  <a:srgbClr val="000000"/>
                </a:solidFill>
                <a:latin typeface="DejaVu Sans Mono" pitchFamily="49" charset="0"/>
              </a:rPr>
              <a:t>qmetatype.h:200: error: 'qt_metatype_id' is not a member of 'QMetaTypeId&lt;Person&gt;'</a:t>
            </a:r>
          </a:p>
        </p:txBody>
      </p:sp>
      <p:sp>
        <p:nvSpPr>
          <p:cNvPr id="6" name="Freeform 5"/>
          <p:cNvSpPr>
            <a:spLocks noChangeArrowheads="1"/>
          </p:cNvSpPr>
          <p:nvPr/>
        </p:nvSpPr>
        <p:spPr bwMode="auto">
          <a:xfrm>
            <a:off x="485775" y="2396952"/>
            <a:ext cx="8169275" cy="484188"/>
          </a:xfrm>
          <a:custGeom>
            <a:avLst/>
            <a:gdLst>
              <a:gd name="T0" fmla="*/ 2147483647 w 25017"/>
              <a:gd name="T1" fmla="*/ 2147483647 h 1488"/>
              <a:gd name="T2" fmla="*/ 2147483647 w 25017"/>
              <a:gd name="T3" fmla="*/ 2147483647 h 1488"/>
              <a:gd name="T4" fmla="*/ 2147483647 w 25017"/>
              <a:gd name="T5" fmla="*/ 2147483647 h 1488"/>
              <a:gd name="T6" fmla="*/ 2147483647 w 25017"/>
              <a:gd name="T7" fmla="*/ 2147483647 h 1488"/>
              <a:gd name="T8" fmla="*/ 2147483647 w 25017"/>
              <a:gd name="T9" fmla="*/ 2147483647 h 1488"/>
              <a:gd name="T10" fmla="*/ 2147483647 w 25017"/>
              <a:gd name="T11" fmla="*/ 2147483647 h 1488"/>
              <a:gd name="T12" fmla="*/ 2147483647 w 25017"/>
              <a:gd name="T13" fmla="*/ 2147483647 h 1488"/>
              <a:gd name="T14" fmla="*/ 2147483647 w 25017"/>
              <a:gd name="T15" fmla="*/ 2147483647 h 1488"/>
              <a:gd name="T16" fmla="*/ 2147483647 w 25017"/>
              <a:gd name="T17" fmla="*/ 2147483647 h 1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017"/>
              <a:gd name="T28" fmla="*/ 0 h 1488"/>
              <a:gd name="T29" fmla="*/ 25017 w 25017"/>
              <a:gd name="T30" fmla="*/ 1488 h 14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017" h="1488">
                <a:moveTo>
                  <a:pt x="1275" y="1"/>
                </a:moveTo>
                <a:cubicBezTo>
                  <a:pt x="1275" y="1"/>
                  <a:pt x="20453" y="2"/>
                  <a:pt x="25012" y="3"/>
                </a:cubicBezTo>
                <a:cubicBezTo>
                  <a:pt x="25012" y="111"/>
                  <a:pt x="25012" y="1037"/>
                  <a:pt x="25012" y="1146"/>
                </a:cubicBezTo>
                <a:cubicBezTo>
                  <a:pt x="24985" y="1245"/>
                  <a:pt x="25016" y="1292"/>
                  <a:pt x="24776" y="1367"/>
                </a:cubicBezTo>
                <a:cubicBezTo>
                  <a:pt x="24428" y="1476"/>
                  <a:pt x="24090" y="1472"/>
                  <a:pt x="23668" y="1487"/>
                </a:cubicBezTo>
                <a:cubicBezTo>
                  <a:pt x="23228" y="1483"/>
                  <a:pt x="7924" y="1483"/>
                  <a:pt x="52" y="1481"/>
                </a:cubicBezTo>
                <a:cubicBezTo>
                  <a:pt x="46" y="1263"/>
                  <a:pt x="54" y="301"/>
                  <a:pt x="54" y="279"/>
                </a:cubicBezTo>
                <a:cubicBezTo>
                  <a:pt x="61" y="255"/>
                  <a:pt x="0" y="178"/>
                  <a:pt x="344" y="81"/>
                </a:cubicBezTo>
                <a:cubicBezTo>
                  <a:pt x="685" y="0"/>
                  <a:pt x="937" y="0"/>
                  <a:pt x="1275"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6"/>
          <p:cNvSpPr>
            <a:spLocks noChangeArrowheads="1"/>
          </p:cNvSpPr>
          <p:nvPr/>
        </p:nvSpPr>
        <p:spPr bwMode="auto">
          <a:xfrm>
            <a:off x="3598863" y="3865390"/>
            <a:ext cx="2606675" cy="1797050"/>
          </a:xfrm>
          <a:custGeom>
            <a:avLst/>
            <a:gdLst>
              <a:gd name="T0" fmla="*/ 2147483647 w 7980"/>
              <a:gd name="T1" fmla="*/ 2147483647 h 5504"/>
              <a:gd name="T2" fmla="*/ 2147483647 w 7980"/>
              <a:gd name="T3" fmla="*/ 2147483647 h 5504"/>
              <a:gd name="T4" fmla="*/ 2147483647 w 7980"/>
              <a:gd name="T5" fmla="*/ 2147483647 h 5504"/>
              <a:gd name="T6" fmla="*/ 2147483647 w 7980"/>
              <a:gd name="T7" fmla="*/ 2147483647 h 5504"/>
              <a:gd name="T8" fmla="*/ 2147483647 w 7980"/>
              <a:gd name="T9" fmla="*/ 2147483647 h 5504"/>
              <a:gd name="T10" fmla="*/ 2147483647 w 7980"/>
              <a:gd name="T11" fmla="*/ 2147483647 h 5504"/>
              <a:gd name="T12" fmla="*/ 2147483647 w 7980"/>
              <a:gd name="T13" fmla="*/ 2147483647 h 5504"/>
              <a:gd name="T14" fmla="*/ 2147483647 w 7980"/>
              <a:gd name="T15" fmla="*/ 2147483647 h 5504"/>
              <a:gd name="T16" fmla="*/ 2147483647 w 7980"/>
              <a:gd name="T17" fmla="*/ 2147483647 h 5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80"/>
              <a:gd name="T28" fmla="*/ 0 h 5504"/>
              <a:gd name="T29" fmla="*/ 7980 w 7980"/>
              <a:gd name="T30" fmla="*/ 5504 h 5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80" h="5504">
                <a:moveTo>
                  <a:pt x="407" y="5"/>
                </a:moveTo>
                <a:cubicBezTo>
                  <a:pt x="407" y="5"/>
                  <a:pt x="6524" y="7"/>
                  <a:pt x="7978" y="11"/>
                </a:cubicBezTo>
                <a:cubicBezTo>
                  <a:pt x="7978" y="412"/>
                  <a:pt x="7978" y="3838"/>
                  <a:pt x="7978" y="4242"/>
                </a:cubicBezTo>
                <a:cubicBezTo>
                  <a:pt x="7969" y="4608"/>
                  <a:pt x="7979" y="4783"/>
                  <a:pt x="7903" y="5061"/>
                </a:cubicBezTo>
                <a:cubicBezTo>
                  <a:pt x="7792" y="5463"/>
                  <a:pt x="7684" y="5450"/>
                  <a:pt x="7549" y="5503"/>
                </a:cubicBezTo>
                <a:cubicBezTo>
                  <a:pt x="7409" y="5491"/>
                  <a:pt x="2527" y="5489"/>
                  <a:pt x="17" y="5483"/>
                </a:cubicBezTo>
                <a:cubicBezTo>
                  <a:pt x="15" y="4675"/>
                  <a:pt x="17" y="1116"/>
                  <a:pt x="17" y="1031"/>
                </a:cubicBezTo>
                <a:cubicBezTo>
                  <a:pt x="19" y="945"/>
                  <a:pt x="0" y="661"/>
                  <a:pt x="110" y="302"/>
                </a:cubicBezTo>
                <a:cubicBezTo>
                  <a:pt x="218" y="0"/>
                  <a:pt x="299" y="0"/>
                  <a:pt x="407" y="5"/>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3186159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QVariant</a:t>
            </a:r>
            <a:r>
              <a:rPr lang="zh-CN" altLang="en-US" dirty="0">
                <a:ea typeface="SimSun" panose="02010600030101010101" pitchFamily="2" charset="-122"/>
              </a:rPr>
              <a:t>与</a:t>
            </a:r>
            <a:r>
              <a:rPr lang="en-US" altLang="zh-CN" dirty="0">
                <a:ea typeface="SimSun" panose="02010600030101010101" pitchFamily="2" charset="-122"/>
              </a:rPr>
              <a:t>Person</a:t>
            </a:r>
            <a:r>
              <a:rPr lang="zh-CN" altLang="en-US" dirty="0">
                <a:ea typeface="SimSun" panose="02010600030101010101" pitchFamily="2" charset="-122"/>
              </a:rPr>
              <a:t>对象</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a:ea typeface="SimSun" panose="02010600030101010101" pitchFamily="2" charset="-122"/>
              </a:rPr>
              <a:t>当类型注册成为一个元类型</a:t>
            </a:r>
            <a:r>
              <a:rPr lang="en-US" altLang="zh-CN" sz="2400" dirty="0">
                <a:ea typeface="SimSun" panose="02010600030101010101" pitchFamily="2" charset="-122"/>
              </a:rPr>
              <a:t>, </a:t>
            </a:r>
            <a:r>
              <a:rPr lang="en-US" altLang="zh-CN" sz="2400" dirty="0" err="1">
                <a:ea typeface="SimSun" panose="02010600030101010101" pitchFamily="2" charset="-122"/>
              </a:rPr>
              <a:t>Qt</a:t>
            </a:r>
            <a:r>
              <a:rPr lang="zh-CN" altLang="en-US" sz="2400" dirty="0">
                <a:ea typeface="SimSun" panose="02010600030101010101" pitchFamily="2" charset="-122"/>
              </a:rPr>
              <a:t>能把</a:t>
            </a:r>
            <a:r>
              <a:rPr lang="zh-CN" altLang="en-US" sz="2400" dirty="0">
                <a:latin typeface="DejaVu Sans Mono" pitchFamily="49" charset="0"/>
                <a:ea typeface="SimSun" panose="02010600030101010101" pitchFamily="2" charset="-122"/>
              </a:rPr>
              <a:t>它存储</a:t>
            </a:r>
            <a:r>
              <a:rPr lang="zh-CN" altLang="en-US" sz="2400" dirty="0">
                <a:ea typeface="SimSun" panose="02010600030101010101" pitchFamily="2" charset="-122"/>
              </a:rPr>
              <a:t>在一个</a:t>
            </a:r>
            <a:r>
              <a:rPr lang="en-US" altLang="zh-CN" sz="2400" dirty="0" err="1">
                <a:latin typeface="DejaVu Sans Mono" pitchFamily="49" charset="0"/>
                <a:ea typeface="SimSun" panose="02010600030101010101" pitchFamily="2" charset="-122"/>
              </a:rPr>
              <a:t>Qvariant</a:t>
            </a:r>
            <a:r>
              <a:rPr lang="zh-CN" altLang="en-US" sz="2400" dirty="0">
                <a:latin typeface="DejaVu Sans Mono" pitchFamily="49" charset="0"/>
                <a:ea typeface="SimSun" panose="02010600030101010101" pitchFamily="2" charset="-122"/>
              </a:rPr>
              <a:t>中</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a:ea typeface="SimSun" panose="02010600030101010101" pitchFamily="2" charset="-122"/>
              </a:rPr>
              <a:t>要求声明类型</a:t>
            </a:r>
            <a:endParaRPr lang="en-US" altLang="zh-CN" sz="24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200" dirty="0">
                <a:ea typeface="SimSun" panose="02010600030101010101" pitchFamily="2" charset="-122"/>
              </a:rPr>
              <a:t>Public default constructor</a:t>
            </a: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200" dirty="0">
                <a:ea typeface="SimSun" panose="02010600030101010101" pitchFamily="2" charset="-122"/>
              </a:rPr>
              <a:t>Public copy constructor</a:t>
            </a: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200" dirty="0">
                <a:ea typeface="SimSun" panose="02010600030101010101" pitchFamily="2" charset="-122"/>
              </a:rPr>
              <a:t>Public destructor</a:t>
            </a:r>
          </a:p>
          <a:p>
            <a:endParaRPr lang="zh-CN" altLang="en-US" dirty="0"/>
          </a:p>
        </p:txBody>
      </p:sp>
      <p:sp>
        <p:nvSpPr>
          <p:cNvPr id="4" name="Text Box 3"/>
          <p:cNvSpPr txBox="1">
            <a:spLocks noChangeArrowheads="1"/>
          </p:cNvSpPr>
          <p:nvPr/>
        </p:nvSpPr>
        <p:spPr bwMode="auto">
          <a:xfrm>
            <a:off x="2108200" y="2308807"/>
            <a:ext cx="514032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QVariant var;</a:t>
            </a:r>
          </a:p>
          <a:p>
            <a:pPr eaLnBrk="1" hangingPunct="1">
              <a:lnSpc>
                <a:spcPct val="98000"/>
              </a:lnSpc>
            </a:pPr>
            <a:r>
              <a:rPr lang="en-US" altLang="zh-CN" sz="1400">
                <a:solidFill>
                  <a:srgbClr val="000000"/>
                </a:solidFill>
                <a:latin typeface="DejaVu Sans Mono" pitchFamily="49" charset="0"/>
              </a:rPr>
              <a:t>var.setValue(Person("Ole", 42));</a:t>
            </a:r>
          </a:p>
          <a:p>
            <a:pPr eaLnBrk="1" hangingPunct="1">
              <a:lnSpc>
                <a:spcPct val="98000"/>
              </a:lnSpc>
            </a:pPr>
            <a:r>
              <a:rPr lang="en-US" altLang="zh-CN" sz="1400">
                <a:solidFill>
                  <a:srgbClr val="000000"/>
                </a:solidFill>
                <a:latin typeface="DejaVu Sans Mono" pitchFamily="49" charset="0"/>
              </a:rPr>
              <a:t>Person p = var.value&lt;Person&gt;();</a:t>
            </a:r>
          </a:p>
          <a:p>
            <a:pPr eaLnBrk="1" hangingPunct="1">
              <a:lnSpc>
                <a:spcPct val="98000"/>
              </a:lnSpc>
            </a:pPr>
            <a:r>
              <a:rPr lang="en-US" altLang="zh-CN" sz="1400">
                <a:solidFill>
                  <a:srgbClr val="000000"/>
                </a:solidFill>
                <a:latin typeface="DejaVu Sans Mono" pitchFamily="49" charset="0"/>
              </a:rPr>
              <a:t>qDebug("%s, %d", qPrintable(p.name()), p.age());</a:t>
            </a:r>
          </a:p>
        </p:txBody>
      </p:sp>
      <p:sp>
        <p:nvSpPr>
          <p:cNvPr id="5" name="Freeform 4"/>
          <p:cNvSpPr>
            <a:spLocks noChangeArrowheads="1"/>
          </p:cNvSpPr>
          <p:nvPr/>
        </p:nvSpPr>
        <p:spPr bwMode="auto">
          <a:xfrm>
            <a:off x="2046288" y="2253244"/>
            <a:ext cx="5237162" cy="976313"/>
          </a:xfrm>
          <a:custGeom>
            <a:avLst/>
            <a:gdLst>
              <a:gd name="T0" fmla="*/ 2147483647 w 16036"/>
              <a:gd name="T1" fmla="*/ 2147483647 h 2989"/>
              <a:gd name="T2" fmla="*/ 2147483647 w 16036"/>
              <a:gd name="T3" fmla="*/ 2147483647 h 2989"/>
              <a:gd name="T4" fmla="*/ 2147483647 w 16036"/>
              <a:gd name="T5" fmla="*/ 2147483647 h 2989"/>
              <a:gd name="T6" fmla="*/ 2147483647 w 16036"/>
              <a:gd name="T7" fmla="*/ 2147483647 h 2989"/>
              <a:gd name="T8" fmla="*/ 2147483647 w 16036"/>
              <a:gd name="T9" fmla="*/ 2147483647 h 2989"/>
              <a:gd name="T10" fmla="*/ 2147483647 w 16036"/>
              <a:gd name="T11" fmla="*/ 2147483647 h 2989"/>
              <a:gd name="T12" fmla="*/ 2147483647 w 16036"/>
              <a:gd name="T13" fmla="*/ 2147483647 h 2989"/>
              <a:gd name="T14" fmla="*/ 2147483647 w 16036"/>
              <a:gd name="T15" fmla="*/ 2147483647 h 2989"/>
              <a:gd name="T16" fmla="*/ 2147483647 w 16036"/>
              <a:gd name="T17" fmla="*/ 2147483647 h 2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036"/>
              <a:gd name="T28" fmla="*/ 0 h 2989"/>
              <a:gd name="T29" fmla="*/ 16036 w 16036"/>
              <a:gd name="T30" fmla="*/ 2989 h 2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036" h="2989">
                <a:moveTo>
                  <a:pt x="817" y="3"/>
                </a:moveTo>
                <a:cubicBezTo>
                  <a:pt x="817" y="3"/>
                  <a:pt x="13110" y="4"/>
                  <a:pt x="16032" y="6"/>
                </a:cubicBezTo>
                <a:cubicBezTo>
                  <a:pt x="16032" y="224"/>
                  <a:pt x="16032" y="2084"/>
                  <a:pt x="16032" y="2303"/>
                </a:cubicBezTo>
                <a:cubicBezTo>
                  <a:pt x="16015" y="2502"/>
                  <a:pt x="16035" y="2597"/>
                  <a:pt x="15881" y="2748"/>
                </a:cubicBezTo>
                <a:cubicBezTo>
                  <a:pt x="15658" y="2966"/>
                  <a:pt x="15441" y="2959"/>
                  <a:pt x="15171" y="2988"/>
                </a:cubicBezTo>
                <a:cubicBezTo>
                  <a:pt x="14889" y="2981"/>
                  <a:pt x="5079" y="2980"/>
                  <a:pt x="33" y="2977"/>
                </a:cubicBezTo>
                <a:cubicBezTo>
                  <a:pt x="29" y="2538"/>
                  <a:pt x="35" y="606"/>
                  <a:pt x="35" y="560"/>
                </a:cubicBezTo>
                <a:cubicBezTo>
                  <a:pt x="39" y="513"/>
                  <a:pt x="0" y="359"/>
                  <a:pt x="221" y="164"/>
                </a:cubicBezTo>
                <a:cubicBezTo>
                  <a:pt x="439" y="0"/>
                  <a:pt x="601" y="0"/>
                  <a:pt x="817"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814336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然后，它中断了</a:t>
            </a:r>
            <a:r>
              <a:rPr lang="en-US" altLang="zh-CN" dirty="0">
                <a:ea typeface="SimSun" panose="02010600030101010101" pitchFamily="2" charset="-122"/>
              </a:rPr>
              <a:t>...</a:t>
            </a:r>
            <a:endParaRPr lang="zh-CN" altLang="en-US" dirty="0"/>
          </a:p>
        </p:txBody>
      </p:sp>
      <p:sp>
        <p:nvSpPr>
          <p:cNvPr id="3" name="内容占位符 2"/>
          <p:cNvSpPr>
            <a:spLocks noGrp="1"/>
          </p:cNvSpPr>
          <p:nvPr>
            <p:ph idx="1"/>
          </p:nvPr>
        </p:nvSpPr>
        <p:spPr/>
        <p:txBody>
          <a:bodyPr/>
          <a:lstStyle/>
          <a:p>
            <a:pPr>
              <a:buFont typeface="Times New Roman" panose="02020603050405020304" pitchFamily="18" charset="0"/>
              <a:buChar char="•"/>
            </a:pPr>
            <a:r>
              <a:rPr lang="zh-CN" altLang="en-US" sz="2200" dirty="0">
                <a:ea typeface="SimSun" panose="02010600030101010101" pitchFamily="2" charset="-122"/>
              </a:rPr>
              <a:t>当与信号和槽工作，大部分连接是直接的</a:t>
            </a:r>
            <a:endParaRPr lang="en-US" altLang="zh-CN" sz="2200" dirty="0">
              <a:ea typeface="SimSun" panose="02010600030101010101" pitchFamily="2" charset="-122"/>
            </a:endParaRPr>
          </a:p>
          <a:p>
            <a:pPr marL="782638" lvl="1" indent="-293688">
              <a:buSzPct val="45000"/>
              <a:buFont typeface="Wingdings" panose="05000000000000000000" pitchFamily="2" charset="2"/>
              <a:buChar char=""/>
            </a:pPr>
            <a:r>
              <a:rPr lang="zh-CN" altLang="en-US" sz="2000" dirty="0">
                <a:ea typeface="SimSun" panose="02010600030101010101" pitchFamily="2" charset="-122"/>
              </a:rPr>
              <a:t>直接连接时，类型可工作</a:t>
            </a:r>
            <a:endParaRPr lang="en-US" altLang="zh-CN" sz="2000" dirty="0">
              <a:ea typeface="SimSun" panose="02010600030101010101" pitchFamily="2" charset="-122"/>
            </a:endParaRPr>
          </a:p>
          <a:p>
            <a:pPr marL="782638" lvl="1" indent="-293688">
              <a:buSzPct val="45000"/>
              <a:buFont typeface="Wingdings" panose="05000000000000000000" pitchFamily="2" charset="2"/>
              <a:buChar char=""/>
            </a:pPr>
            <a:r>
              <a:rPr lang="zh-CN" altLang="en-US" sz="2200" dirty="0">
                <a:ea typeface="SimSun" panose="02010600030101010101" pitchFamily="2" charset="-122"/>
              </a:rPr>
              <a:t>排队的连接，即非阻塞，异步的时候，这些类型不能工作（比如跨越线程边界）</a:t>
            </a:r>
            <a:endParaRPr lang="en-US" altLang="zh-CN" sz="2200"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927100" y="3267075"/>
            <a:ext cx="6910388"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connect(src, SIGNAL(), dest, SLOT(), Qt::QueuedConnection);</a:t>
            </a:r>
          </a:p>
          <a:p>
            <a:pPr eaLnBrk="1" hangingPunct="1">
              <a:lnSpc>
                <a:spcPct val="98000"/>
              </a:lnSpc>
            </a:pPr>
            <a:endParaRPr lang="en-US" altLang="zh-CN" sz="1500">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a:t>
            </a:r>
          </a:p>
          <a:p>
            <a:pPr eaLnBrk="1" hangingPunct="1">
              <a:lnSpc>
                <a:spcPct val="98000"/>
              </a:lnSpc>
            </a:pPr>
            <a:endParaRPr lang="en-US" altLang="zh-CN" sz="1500">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QObject::connect: Cannot queue arguments of type 'Person'</a:t>
            </a:r>
          </a:p>
          <a:p>
            <a:pPr eaLnBrk="1" hangingPunct="1">
              <a:lnSpc>
                <a:spcPct val="98000"/>
              </a:lnSpc>
            </a:pPr>
            <a:r>
              <a:rPr lang="en-US" altLang="zh-CN" sz="1500">
                <a:solidFill>
                  <a:srgbClr val="000000"/>
                </a:solidFill>
                <a:latin typeface="DejaVu Sans Mono" pitchFamily="49" charset="0"/>
              </a:rPr>
              <a:t>(Make sure 'Person' is registered using qRegisterMetaType().)</a:t>
            </a:r>
          </a:p>
        </p:txBody>
      </p:sp>
      <p:sp>
        <p:nvSpPr>
          <p:cNvPr id="5" name="Freeform 4"/>
          <p:cNvSpPr>
            <a:spLocks noChangeArrowheads="1"/>
          </p:cNvSpPr>
          <p:nvPr/>
        </p:nvSpPr>
        <p:spPr bwMode="auto">
          <a:xfrm>
            <a:off x="879475" y="3219450"/>
            <a:ext cx="7024688" cy="1470025"/>
          </a:xfrm>
          <a:custGeom>
            <a:avLst/>
            <a:gdLst>
              <a:gd name="T0" fmla="*/ 2147483647 w 21510"/>
              <a:gd name="T1" fmla="*/ 2147483647 h 4504"/>
              <a:gd name="T2" fmla="*/ 2147483647 w 21510"/>
              <a:gd name="T3" fmla="*/ 2147483647 h 4504"/>
              <a:gd name="T4" fmla="*/ 2147483647 w 21510"/>
              <a:gd name="T5" fmla="*/ 2147483647 h 4504"/>
              <a:gd name="T6" fmla="*/ 2147483647 w 21510"/>
              <a:gd name="T7" fmla="*/ 2147483647 h 4504"/>
              <a:gd name="T8" fmla="*/ 2147483647 w 21510"/>
              <a:gd name="T9" fmla="*/ 2147483647 h 4504"/>
              <a:gd name="T10" fmla="*/ 2147483647 w 21510"/>
              <a:gd name="T11" fmla="*/ 2147483647 h 4504"/>
              <a:gd name="T12" fmla="*/ 2147483647 w 21510"/>
              <a:gd name="T13" fmla="*/ 2147483647 h 4504"/>
              <a:gd name="T14" fmla="*/ 2147483647 w 21510"/>
              <a:gd name="T15" fmla="*/ 2147483647 h 4504"/>
              <a:gd name="T16" fmla="*/ 2147483647 w 21510"/>
              <a:gd name="T17" fmla="*/ 2147483647 h 4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10"/>
              <a:gd name="T28" fmla="*/ 0 h 4504"/>
              <a:gd name="T29" fmla="*/ 21510 w 21510"/>
              <a:gd name="T30" fmla="*/ 4504 h 4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10" h="4504">
                <a:moveTo>
                  <a:pt x="1096" y="5"/>
                </a:moveTo>
                <a:cubicBezTo>
                  <a:pt x="1096" y="5"/>
                  <a:pt x="17585" y="7"/>
                  <a:pt x="21505" y="10"/>
                </a:cubicBezTo>
                <a:cubicBezTo>
                  <a:pt x="21505" y="338"/>
                  <a:pt x="21505" y="3141"/>
                  <a:pt x="21505" y="3471"/>
                </a:cubicBezTo>
                <a:cubicBezTo>
                  <a:pt x="21482" y="3771"/>
                  <a:pt x="21509" y="3914"/>
                  <a:pt x="21302" y="4142"/>
                </a:cubicBezTo>
                <a:cubicBezTo>
                  <a:pt x="21003" y="4470"/>
                  <a:pt x="20712" y="4460"/>
                  <a:pt x="20350" y="4503"/>
                </a:cubicBezTo>
                <a:cubicBezTo>
                  <a:pt x="19971" y="4493"/>
                  <a:pt x="6813" y="4491"/>
                  <a:pt x="45" y="4487"/>
                </a:cubicBezTo>
                <a:cubicBezTo>
                  <a:pt x="40" y="3825"/>
                  <a:pt x="47" y="914"/>
                  <a:pt x="47" y="844"/>
                </a:cubicBezTo>
                <a:cubicBezTo>
                  <a:pt x="52" y="774"/>
                  <a:pt x="0" y="542"/>
                  <a:pt x="296" y="248"/>
                </a:cubicBezTo>
                <a:cubicBezTo>
                  <a:pt x="589" y="0"/>
                  <a:pt x="806" y="0"/>
                  <a:pt x="1096" y="5"/>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6" name="Group 5"/>
          <p:cNvGrpSpPr>
            <a:grpSpLocks/>
          </p:cNvGrpSpPr>
          <p:nvPr/>
        </p:nvGrpSpPr>
        <p:grpSpPr bwMode="auto">
          <a:xfrm>
            <a:off x="4719638" y="4797425"/>
            <a:ext cx="3770312" cy="493713"/>
            <a:chOff x="3277" y="3855"/>
            <a:chExt cx="2619" cy="343"/>
          </a:xfrm>
        </p:grpSpPr>
        <p:sp>
          <p:nvSpPr>
            <p:cNvPr id="7" name="Freeform 6"/>
            <p:cNvSpPr>
              <a:spLocks noChangeArrowheads="1"/>
            </p:cNvSpPr>
            <p:nvPr/>
          </p:nvSpPr>
          <p:spPr bwMode="auto">
            <a:xfrm>
              <a:off x="3277" y="3855"/>
              <a:ext cx="2620" cy="344"/>
            </a:xfrm>
            <a:custGeom>
              <a:avLst/>
              <a:gdLst>
                <a:gd name="T0" fmla="*/ 0 w 11552"/>
                <a:gd name="T1" fmla="*/ 0 h 1519"/>
                <a:gd name="T2" fmla="*/ 0 w 11552"/>
                <a:gd name="T3" fmla="*/ 0 h 1519"/>
                <a:gd name="T4" fmla="*/ 0 w 11552"/>
                <a:gd name="T5" fmla="*/ 0 h 1519"/>
                <a:gd name="T6" fmla="*/ 0 w 11552"/>
                <a:gd name="T7" fmla="*/ 0 h 1519"/>
                <a:gd name="T8" fmla="*/ 0 w 11552"/>
                <a:gd name="T9" fmla="*/ 0 h 1519"/>
                <a:gd name="T10" fmla="*/ 0 w 11552"/>
                <a:gd name="T11" fmla="*/ 0 h 1519"/>
                <a:gd name="T12" fmla="*/ 0 w 11552"/>
                <a:gd name="T13" fmla="*/ 0 h 1519"/>
                <a:gd name="T14" fmla="*/ 0 w 11552"/>
                <a:gd name="T15" fmla="*/ 0 h 1519"/>
                <a:gd name="T16" fmla="*/ 0 w 11552"/>
                <a:gd name="T17" fmla="*/ 0 h 15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52"/>
                <a:gd name="T28" fmla="*/ 0 h 1519"/>
                <a:gd name="T29" fmla="*/ 11552 w 11552"/>
                <a:gd name="T30" fmla="*/ 1519 h 15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52" h="1519">
                  <a:moveTo>
                    <a:pt x="1145" y="3"/>
                  </a:moveTo>
                  <a:cubicBezTo>
                    <a:pt x="1145" y="3"/>
                    <a:pt x="7440" y="3"/>
                    <a:pt x="11528" y="4"/>
                  </a:cubicBezTo>
                  <a:cubicBezTo>
                    <a:pt x="11528" y="180"/>
                    <a:pt x="11548" y="791"/>
                    <a:pt x="11548" y="967"/>
                  </a:cubicBezTo>
                  <a:cubicBezTo>
                    <a:pt x="11523" y="1127"/>
                    <a:pt x="11551" y="1203"/>
                    <a:pt x="11335" y="1325"/>
                  </a:cubicBezTo>
                  <a:cubicBezTo>
                    <a:pt x="11022" y="1500"/>
                    <a:pt x="10720" y="1495"/>
                    <a:pt x="10343" y="1518"/>
                  </a:cubicBezTo>
                  <a:cubicBezTo>
                    <a:pt x="9948" y="1513"/>
                    <a:pt x="53" y="1510"/>
                    <a:pt x="65" y="1510"/>
                  </a:cubicBezTo>
                  <a:cubicBezTo>
                    <a:pt x="78" y="1482"/>
                    <a:pt x="49" y="488"/>
                    <a:pt x="49" y="451"/>
                  </a:cubicBezTo>
                  <a:cubicBezTo>
                    <a:pt x="53" y="413"/>
                    <a:pt x="0" y="289"/>
                    <a:pt x="308" y="132"/>
                  </a:cubicBezTo>
                  <a:cubicBezTo>
                    <a:pt x="614" y="0"/>
                    <a:pt x="840" y="0"/>
                    <a:pt x="1145"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Text Box 7"/>
            <p:cNvSpPr txBox="1">
              <a:spLocks noChangeArrowheads="1"/>
            </p:cNvSpPr>
            <p:nvPr/>
          </p:nvSpPr>
          <p:spPr bwMode="auto">
            <a:xfrm>
              <a:off x="3277" y="3855"/>
              <a:ext cx="2620"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运行时的错误信息</a:t>
              </a:r>
              <a:endParaRPr lang="en-US" altLang="zh-CN">
                <a:solidFill>
                  <a:srgbClr val="FFFFFF"/>
                </a:solidFill>
              </a:endParaRPr>
            </a:p>
          </p:txBody>
        </p:sp>
      </p:grpSp>
    </p:spTree>
    <p:extLst>
      <p:ext uri="{BB962C8B-B14F-4D97-AF65-F5344CB8AC3E}">
        <p14:creationId xmlns:p14="http://schemas.microsoft.com/office/powerpoint/2010/main" val="3962733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注册类型</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错误信息告诉我们如何解决问题</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dirty="0" err="1">
                <a:latin typeface="DejaVu Sans Mono" pitchFamily="49" charset="0"/>
                <a:ea typeface="SimSun" panose="02010600030101010101" pitchFamily="2" charset="-122"/>
              </a:rPr>
              <a:t>qRegisterMetaType</a:t>
            </a:r>
            <a:r>
              <a:rPr lang="zh-CN" altLang="en-US" dirty="0">
                <a:latin typeface="DejaVu Sans Mono" pitchFamily="49" charset="0"/>
                <a:ea typeface="SimSun" panose="02010600030101010101" pitchFamily="2" charset="-122"/>
              </a:rPr>
              <a:t>函数必须在连接建立之前被调用</a:t>
            </a:r>
            <a:r>
              <a:rPr lang="en-US" altLang="zh-CN" dirty="0">
                <a:ea typeface="SimSun" panose="02010600030101010101" pitchFamily="2" charset="-122"/>
              </a:rPr>
              <a:t> (</a:t>
            </a:r>
            <a:r>
              <a:rPr lang="zh-CN" altLang="en-US" dirty="0">
                <a:ea typeface="SimSun" panose="02010600030101010101" pitchFamily="2" charset="-122"/>
              </a:rPr>
              <a:t>通常从</a:t>
            </a:r>
            <a:r>
              <a:rPr lang="en-US" altLang="zh-CN" dirty="0">
                <a:latin typeface="DejaVu Sans Mono" pitchFamily="49" charset="0"/>
                <a:ea typeface="SimSun" panose="02010600030101010101" pitchFamily="2" charset="-122"/>
              </a:rPr>
              <a:t>main</a:t>
            </a:r>
            <a:r>
              <a:rPr lang="zh-CN" altLang="en-US" dirty="0">
                <a:latin typeface="DejaVu Sans Mono" pitchFamily="49" charset="0"/>
                <a:ea typeface="SimSun" panose="02010600030101010101" pitchFamily="2" charset="-122"/>
              </a:rPr>
              <a:t>开始</a:t>
            </a:r>
            <a:r>
              <a:rPr lang="en-US" altLang="zh-CN" dirty="0">
                <a:ea typeface="SimSun" panose="02010600030101010101" pitchFamily="2" charset="-122"/>
              </a:rPr>
              <a:t>)</a:t>
            </a:r>
          </a:p>
          <a:p>
            <a:endParaRPr lang="zh-CN" altLang="en-US" dirty="0"/>
          </a:p>
        </p:txBody>
      </p:sp>
      <p:sp>
        <p:nvSpPr>
          <p:cNvPr id="4" name="Text Box 3"/>
          <p:cNvSpPr txBox="1">
            <a:spLocks noChangeArrowheads="1"/>
          </p:cNvSpPr>
          <p:nvPr/>
        </p:nvSpPr>
        <p:spPr bwMode="auto">
          <a:xfrm>
            <a:off x="2286000" y="3265488"/>
            <a:ext cx="414496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int main(int argc, char **argv)</a:t>
            </a:r>
          </a:p>
          <a:p>
            <a:pPr eaLnBrk="1" hangingPunct="1">
              <a:lnSpc>
                <a:spcPct val="98000"/>
              </a:lnSpc>
            </a:pPr>
            <a:r>
              <a:rPr lang="en-US" altLang="zh-CN">
                <a:solidFill>
                  <a:srgbClr val="000000"/>
                </a:solidFill>
                <a:latin typeface="DejaVu Sans Mono" pitchFamily="49" charset="0"/>
              </a:rPr>
              <a:t>{</a:t>
            </a:r>
          </a:p>
          <a:p>
            <a:pPr eaLnBrk="1" hangingPunct="1">
              <a:lnSpc>
                <a:spcPct val="98000"/>
              </a:lnSpc>
            </a:pPr>
            <a:r>
              <a:rPr lang="en-US" altLang="zh-CN">
                <a:solidFill>
                  <a:srgbClr val="000000"/>
                </a:solidFill>
                <a:latin typeface="DejaVu Sans Mono" pitchFamily="49" charset="0"/>
              </a:rPr>
              <a:t>    qRegisterMetaType&lt;Person&gt;();</a:t>
            </a:r>
          </a:p>
          <a:p>
            <a:pPr eaLnBrk="1" hangingPunct="1">
              <a:lnSpc>
                <a:spcPct val="98000"/>
              </a:lnSpc>
            </a:pPr>
            <a:r>
              <a:rPr lang="en-US" altLang="zh-CN">
                <a:solidFill>
                  <a:srgbClr val="000000"/>
                </a:solidFill>
                <a:latin typeface="DejaVu Sans Mono" pitchFamily="49" charset="0"/>
              </a:rPr>
              <a:t>    ...</a:t>
            </a:r>
          </a:p>
        </p:txBody>
      </p:sp>
      <p:sp>
        <p:nvSpPr>
          <p:cNvPr id="5" name="Freeform 4"/>
          <p:cNvSpPr>
            <a:spLocks noChangeArrowheads="1"/>
          </p:cNvSpPr>
          <p:nvPr/>
        </p:nvSpPr>
        <p:spPr bwMode="auto">
          <a:xfrm>
            <a:off x="2224088" y="3200400"/>
            <a:ext cx="4508500" cy="1165225"/>
          </a:xfrm>
          <a:custGeom>
            <a:avLst/>
            <a:gdLst>
              <a:gd name="T0" fmla="*/ 2147483647 w 12991"/>
              <a:gd name="T1" fmla="*/ 2147483647 h 3504"/>
              <a:gd name="T2" fmla="*/ 2147483647 w 12991"/>
              <a:gd name="T3" fmla="*/ 2147483647 h 3504"/>
              <a:gd name="T4" fmla="*/ 2147483647 w 12991"/>
              <a:gd name="T5" fmla="*/ 2147483647 h 3504"/>
              <a:gd name="T6" fmla="*/ 2147483647 w 12991"/>
              <a:gd name="T7" fmla="*/ 2147483647 h 3504"/>
              <a:gd name="T8" fmla="*/ 2147483647 w 12991"/>
              <a:gd name="T9" fmla="*/ 2147483647 h 3504"/>
              <a:gd name="T10" fmla="*/ 2147483647 w 12991"/>
              <a:gd name="T11" fmla="*/ 2147483647 h 3504"/>
              <a:gd name="T12" fmla="*/ 2147483647 w 12991"/>
              <a:gd name="T13" fmla="*/ 2147483647 h 3504"/>
              <a:gd name="T14" fmla="*/ 2147483647 w 12991"/>
              <a:gd name="T15" fmla="*/ 2147483647 h 3504"/>
              <a:gd name="T16" fmla="*/ 2147483647 w 12991"/>
              <a:gd name="T17" fmla="*/ 2147483647 h 3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91"/>
              <a:gd name="T28" fmla="*/ 0 h 3504"/>
              <a:gd name="T29" fmla="*/ 12991 w 12991"/>
              <a:gd name="T30" fmla="*/ 3504 h 3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91" h="3504">
                <a:moveTo>
                  <a:pt x="662" y="4"/>
                </a:moveTo>
                <a:cubicBezTo>
                  <a:pt x="662" y="4"/>
                  <a:pt x="10620" y="5"/>
                  <a:pt x="12988" y="7"/>
                </a:cubicBezTo>
                <a:cubicBezTo>
                  <a:pt x="12988" y="263"/>
                  <a:pt x="12988" y="2443"/>
                  <a:pt x="12988" y="2700"/>
                </a:cubicBezTo>
                <a:cubicBezTo>
                  <a:pt x="12974" y="2933"/>
                  <a:pt x="12990" y="3044"/>
                  <a:pt x="12866" y="3221"/>
                </a:cubicBezTo>
                <a:cubicBezTo>
                  <a:pt x="12685" y="3477"/>
                  <a:pt x="12509" y="3469"/>
                  <a:pt x="12290" y="3503"/>
                </a:cubicBezTo>
                <a:cubicBezTo>
                  <a:pt x="12062" y="3494"/>
                  <a:pt x="4115" y="3493"/>
                  <a:pt x="27" y="3490"/>
                </a:cubicBezTo>
                <a:cubicBezTo>
                  <a:pt x="24" y="2975"/>
                  <a:pt x="28" y="711"/>
                  <a:pt x="28" y="657"/>
                </a:cubicBezTo>
                <a:cubicBezTo>
                  <a:pt x="32" y="602"/>
                  <a:pt x="0" y="421"/>
                  <a:pt x="179" y="193"/>
                </a:cubicBezTo>
                <a:cubicBezTo>
                  <a:pt x="356" y="0"/>
                  <a:pt x="487" y="0"/>
                  <a:pt x="662"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530950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文件和文件系统</a:t>
            </a:r>
            <a:endParaRPr lang="zh-CN" altLang="en-US" dirty="0"/>
          </a:p>
        </p:txBody>
      </p:sp>
      <p:sp>
        <p:nvSpPr>
          <p:cNvPr id="3" name="内容占位符 2"/>
          <p:cNvSpPr>
            <a:spLocks noGrp="1"/>
          </p:cNvSpPr>
          <p:nvPr>
            <p:ph idx="1"/>
          </p:nvPr>
        </p:nvSpPr>
        <p:spPr/>
        <p:txBody>
          <a:bodyPr/>
          <a:lstStyle/>
          <a:p>
            <a:pPr>
              <a:buFont typeface="Times New Roman" panose="02020603050405020304" pitchFamily="18" charset="0"/>
              <a:buChar char="•"/>
            </a:pPr>
            <a:r>
              <a:rPr lang="zh-CN" altLang="en-US" dirty="0">
                <a:ea typeface="SimSun" panose="02010600030101010101" pitchFamily="2" charset="-122"/>
              </a:rPr>
              <a:t>在跨平台中的文件和目录带来许多问题</a:t>
            </a:r>
            <a:endParaRPr lang="en-US" altLang="zh-CN" dirty="0">
              <a:ea typeface="SimSun" panose="02010600030101010101" pitchFamily="2" charset="-122"/>
            </a:endParaRPr>
          </a:p>
          <a:p>
            <a:pPr marL="782638" lvl="1" indent="-293688">
              <a:buSzPct val="45000"/>
              <a:buFont typeface="Wingdings" panose="05000000000000000000" pitchFamily="2" charset="2"/>
              <a:buChar char=""/>
            </a:pPr>
            <a:r>
              <a:rPr lang="zh-CN" altLang="en-US" dirty="0">
                <a:ea typeface="SimSun" panose="02010600030101010101" pitchFamily="2" charset="-122"/>
              </a:rPr>
              <a:t>系统是否有驱动器，或只是一个根？</a:t>
            </a:r>
            <a:endParaRPr lang="en-US" altLang="zh-CN" dirty="0">
              <a:ea typeface="SimSun" panose="02010600030101010101" pitchFamily="2" charset="-122"/>
            </a:endParaRPr>
          </a:p>
          <a:p>
            <a:pPr marL="782638" lvl="1" indent="-293688">
              <a:buSzPct val="45000"/>
              <a:buFont typeface="Wingdings" panose="05000000000000000000" pitchFamily="2" charset="2"/>
              <a:buChar char=""/>
            </a:pPr>
            <a:r>
              <a:rPr lang="zh-CN" altLang="en-US" dirty="0">
                <a:ea typeface="SimSun" panose="02010600030101010101" pitchFamily="2" charset="-122"/>
              </a:rPr>
              <a:t>路径是否被</a:t>
            </a:r>
            <a:r>
              <a:rPr lang="en-US" altLang="zh-CN" dirty="0">
                <a:ea typeface="SimSun" panose="02010600030101010101" pitchFamily="2" charset="-122"/>
              </a:rPr>
              <a:t>“</a:t>
            </a:r>
            <a:r>
              <a:rPr lang="en-US" altLang="zh-CN" sz="2200" dirty="0">
                <a:latin typeface="DejaVu Sans Mono" pitchFamily="49" charset="0"/>
                <a:ea typeface="SimSun" panose="02010600030101010101" pitchFamily="2" charset="-122"/>
              </a:rPr>
              <a:t>/</a:t>
            </a:r>
            <a:r>
              <a:rPr lang="en-US" altLang="zh-CN" dirty="0">
                <a:ea typeface="SimSun" panose="02010600030101010101" pitchFamily="2" charset="-122"/>
              </a:rPr>
              <a:t>” </a:t>
            </a:r>
            <a:r>
              <a:rPr lang="zh-CN" altLang="en-US" dirty="0">
                <a:ea typeface="SimSun" panose="02010600030101010101" pitchFamily="2" charset="-122"/>
              </a:rPr>
              <a:t>或</a:t>
            </a:r>
            <a:r>
              <a:rPr lang="en-US" altLang="zh-CN" dirty="0">
                <a:ea typeface="SimSun" panose="02010600030101010101" pitchFamily="2" charset="-122"/>
              </a:rPr>
              <a:t> “</a:t>
            </a:r>
            <a:r>
              <a:rPr lang="en-US" altLang="zh-CN" sz="2200" dirty="0">
                <a:latin typeface="DejaVu Sans Mono" pitchFamily="49" charset="0"/>
                <a:ea typeface="SimSun" panose="02010600030101010101" pitchFamily="2" charset="-122"/>
              </a:rPr>
              <a:t>\</a:t>
            </a:r>
            <a:r>
              <a:rPr lang="en-US" altLang="zh-CN" dirty="0">
                <a:ea typeface="SimSun" panose="02010600030101010101" pitchFamily="2" charset="-122"/>
              </a:rPr>
              <a:t>”</a:t>
            </a:r>
            <a:r>
              <a:rPr lang="zh-CN" altLang="en-US" dirty="0">
                <a:ea typeface="SimSun" panose="02010600030101010101" pitchFamily="2" charset="-122"/>
              </a:rPr>
              <a:t>隔开</a:t>
            </a:r>
            <a:r>
              <a:rPr lang="en-US" altLang="zh-CN" dirty="0">
                <a:ea typeface="SimSun" panose="02010600030101010101" pitchFamily="2" charset="-122"/>
              </a:rPr>
              <a:t>?</a:t>
            </a:r>
          </a:p>
          <a:p>
            <a:pPr marL="782638" lvl="1" indent="-293688">
              <a:buSzPct val="45000"/>
              <a:buFont typeface="Wingdings" panose="05000000000000000000" pitchFamily="2" charset="2"/>
              <a:buChar char=""/>
            </a:pPr>
            <a:r>
              <a:rPr lang="zh-CN" altLang="en-US" dirty="0">
                <a:ea typeface="SimSun" panose="02010600030101010101" pitchFamily="2" charset="-122"/>
              </a:rPr>
              <a:t>系统在哪里存储临时文件</a:t>
            </a:r>
            <a:r>
              <a:rPr lang="en-US" altLang="zh-CN" dirty="0">
                <a:ea typeface="SimSun" panose="02010600030101010101" pitchFamily="2" charset="-122"/>
              </a:rPr>
              <a:t>?</a:t>
            </a:r>
          </a:p>
          <a:p>
            <a:pPr marL="782638" lvl="1" indent="-293688">
              <a:buSzPct val="45000"/>
              <a:buFont typeface="Wingdings" panose="05000000000000000000" pitchFamily="2" charset="2"/>
              <a:buChar char=""/>
            </a:pPr>
            <a:r>
              <a:rPr lang="zh-CN" altLang="en-US" dirty="0">
                <a:ea typeface="SimSun" panose="02010600030101010101" pitchFamily="2" charset="-122"/>
              </a:rPr>
              <a:t>用户在哪里存储文档</a:t>
            </a:r>
            <a:r>
              <a:rPr lang="en-US" altLang="zh-CN" dirty="0">
                <a:ea typeface="SimSun" panose="02010600030101010101" pitchFamily="2" charset="-122"/>
              </a:rPr>
              <a:t>?</a:t>
            </a:r>
          </a:p>
          <a:p>
            <a:pPr marL="782638" lvl="1" indent="-293688">
              <a:buSzPct val="45000"/>
              <a:buFont typeface="Wingdings" panose="05000000000000000000" pitchFamily="2" charset="2"/>
              <a:buChar char=""/>
            </a:pPr>
            <a:r>
              <a:rPr lang="zh-CN" altLang="en-US" dirty="0">
                <a:ea typeface="SimSun" panose="02010600030101010101" pitchFamily="2" charset="-122"/>
              </a:rPr>
              <a:t>应用程序在哪里存储</a:t>
            </a:r>
            <a:r>
              <a:rPr lang="en-US" altLang="zh-CN" dirty="0">
                <a:ea typeface="SimSun" panose="02010600030101010101" pitchFamily="2" charset="-122"/>
              </a:rPr>
              <a:t>?</a:t>
            </a:r>
          </a:p>
          <a:p>
            <a:endParaRPr lang="zh-CN" altLang="en-US" dirty="0"/>
          </a:p>
        </p:txBody>
      </p:sp>
    </p:spTree>
    <p:extLst>
      <p:ext uri="{BB962C8B-B14F-4D97-AF65-F5344CB8AC3E}">
        <p14:creationId xmlns:p14="http://schemas.microsoft.com/office/powerpoint/2010/main" val="933728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路径</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用</a:t>
            </a:r>
            <a:r>
              <a:rPr lang="en-US" altLang="zh-CN" dirty="0" err="1">
                <a:ea typeface="SimSun" panose="02010600030101010101" pitchFamily="2" charset="-122"/>
              </a:rPr>
              <a:t>QDir</a:t>
            </a:r>
            <a:r>
              <a:rPr lang="en-US" altLang="zh-CN" dirty="0">
                <a:ea typeface="SimSun" panose="02010600030101010101" pitchFamily="2" charset="-122"/>
              </a:rPr>
              <a:t> </a:t>
            </a:r>
            <a:r>
              <a:rPr lang="zh-CN" altLang="en-US" dirty="0">
                <a:ea typeface="SimSun" panose="02010600030101010101" pitchFamily="2" charset="-122"/>
              </a:rPr>
              <a:t>类去处理路径</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学会用静态函数去初始化</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306513" y="3644900"/>
            <a:ext cx="51403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QDir d = QDir::root(); </a:t>
            </a:r>
            <a:r>
              <a:rPr lang="en-US" altLang="zh-CN">
                <a:solidFill>
                  <a:srgbClr val="66B036"/>
                </a:solidFill>
                <a:latin typeface="DejaVu Sans Mono" pitchFamily="49" charset="0"/>
              </a:rPr>
              <a:t>// C:/ on windows</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a:solidFill>
                  <a:srgbClr val="000000"/>
                </a:solidFill>
                <a:latin typeface="DejaVu Sans Mono" pitchFamily="49" charset="0"/>
              </a:rPr>
              <a:t>QDir::current() </a:t>
            </a:r>
            <a:r>
              <a:rPr lang="en-US" altLang="zh-CN">
                <a:solidFill>
                  <a:srgbClr val="66B036"/>
                </a:solidFill>
                <a:latin typeface="DejaVu Sans Mono" pitchFamily="49" charset="0"/>
              </a:rPr>
              <a:t>// Current directory</a:t>
            </a:r>
          </a:p>
          <a:p>
            <a:pPr eaLnBrk="1" hangingPunct="1">
              <a:lnSpc>
                <a:spcPct val="98000"/>
              </a:lnSpc>
            </a:pPr>
            <a:r>
              <a:rPr lang="en-US" altLang="zh-CN">
                <a:solidFill>
                  <a:srgbClr val="000000"/>
                </a:solidFill>
                <a:latin typeface="DejaVu Sans Mono" pitchFamily="49" charset="0"/>
              </a:rPr>
              <a:t>QDir::home()    </a:t>
            </a:r>
            <a:r>
              <a:rPr lang="en-US" altLang="zh-CN">
                <a:solidFill>
                  <a:srgbClr val="66B036"/>
                </a:solidFill>
                <a:latin typeface="DejaVu Sans Mono" pitchFamily="49" charset="0"/>
              </a:rPr>
              <a:t>// Home directory</a:t>
            </a:r>
          </a:p>
          <a:p>
            <a:pPr eaLnBrk="1" hangingPunct="1">
              <a:lnSpc>
                <a:spcPct val="98000"/>
              </a:lnSpc>
            </a:pPr>
            <a:r>
              <a:rPr lang="en-US" altLang="zh-CN">
                <a:solidFill>
                  <a:srgbClr val="000000"/>
                </a:solidFill>
                <a:latin typeface="DejaVu Sans Mono" pitchFamily="49" charset="0"/>
              </a:rPr>
              <a:t>QDir::temp()    </a:t>
            </a:r>
            <a:r>
              <a:rPr lang="en-US" altLang="zh-CN">
                <a:solidFill>
                  <a:srgbClr val="66B036"/>
                </a:solidFill>
                <a:latin typeface="DejaVu Sans Mono" pitchFamily="49" charset="0"/>
              </a:rPr>
              <a:t>// Temporary directory</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a:solidFill>
                  <a:srgbClr val="66B036"/>
                </a:solidFill>
                <a:latin typeface="DejaVu Sans Mono" pitchFamily="49" charset="0"/>
              </a:rPr>
              <a:t>// Executable directory path</a:t>
            </a:r>
          </a:p>
          <a:p>
            <a:pPr eaLnBrk="1" hangingPunct="1">
              <a:lnSpc>
                <a:spcPct val="98000"/>
              </a:lnSpc>
            </a:pPr>
            <a:r>
              <a:rPr lang="en-US" altLang="zh-CN">
                <a:solidFill>
                  <a:srgbClr val="000000"/>
                </a:solidFill>
                <a:latin typeface="DejaVu Sans Mono" pitchFamily="49" charset="0"/>
              </a:rPr>
              <a:t>QDir(QApplication::applicationDirPath())</a:t>
            </a:r>
          </a:p>
        </p:txBody>
      </p:sp>
      <p:sp>
        <p:nvSpPr>
          <p:cNvPr id="5" name="Text Box 4"/>
          <p:cNvSpPr txBox="1">
            <a:spLocks noChangeArrowheads="1"/>
          </p:cNvSpPr>
          <p:nvPr/>
        </p:nvSpPr>
        <p:spPr bwMode="auto">
          <a:xfrm>
            <a:off x="1306513" y="1935163"/>
            <a:ext cx="29019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QDir d = QDir("C:\\");</a:t>
            </a:r>
          </a:p>
        </p:txBody>
      </p:sp>
      <p:sp>
        <p:nvSpPr>
          <p:cNvPr id="6" name="Line 5"/>
          <p:cNvSpPr>
            <a:spLocks noChangeShapeType="1"/>
          </p:cNvSpPr>
          <p:nvPr/>
        </p:nvSpPr>
        <p:spPr bwMode="auto">
          <a:xfrm>
            <a:off x="1306513" y="4164013"/>
            <a:ext cx="5224462" cy="1587"/>
          </a:xfrm>
          <a:prstGeom prst="line">
            <a:avLst/>
          </a:prstGeom>
          <a:noFill/>
          <a:ln w="21600">
            <a:solidFill>
              <a:srgbClr val="808080"/>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7" name="Freeform 7"/>
          <p:cNvSpPr>
            <a:spLocks noChangeArrowheads="1"/>
          </p:cNvSpPr>
          <p:nvPr/>
        </p:nvSpPr>
        <p:spPr bwMode="auto">
          <a:xfrm>
            <a:off x="1216025" y="1844675"/>
            <a:ext cx="3030538" cy="490538"/>
          </a:xfrm>
          <a:custGeom>
            <a:avLst/>
            <a:gdLst>
              <a:gd name="T0" fmla="*/ 2147483647 w 9283"/>
              <a:gd name="T1" fmla="*/ 2147483647 h 1502"/>
              <a:gd name="T2" fmla="*/ 2147483647 w 9283"/>
              <a:gd name="T3" fmla="*/ 2147483647 h 1502"/>
              <a:gd name="T4" fmla="*/ 2147483647 w 9283"/>
              <a:gd name="T5" fmla="*/ 2147483647 h 1502"/>
              <a:gd name="T6" fmla="*/ 2147483647 w 9283"/>
              <a:gd name="T7" fmla="*/ 2147483647 h 1502"/>
              <a:gd name="T8" fmla="*/ 2147483647 w 9283"/>
              <a:gd name="T9" fmla="*/ 2147483647 h 1502"/>
              <a:gd name="T10" fmla="*/ 2147483647 w 9283"/>
              <a:gd name="T11" fmla="*/ 2147483647 h 1502"/>
              <a:gd name="T12" fmla="*/ 2147483647 w 9283"/>
              <a:gd name="T13" fmla="*/ 2147483647 h 1502"/>
              <a:gd name="T14" fmla="*/ 2147483647 w 9283"/>
              <a:gd name="T15" fmla="*/ 2147483647 h 1502"/>
              <a:gd name="T16" fmla="*/ 2147483647 w 9283"/>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283"/>
              <a:gd name="T28" fmla="*/ 0 h 1502"/>
              <a:gd name="T29" fmla="*/ 9283 w 9283"/>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283" h="1502">
                <a:moveTo>
                  <a:pt x="473" y="1"/>
                </a:moveTo>
                <a:cubicBezTo>
                  <a:pt x="473" y="1"/>
                  <a:pt x="7588" y="2"/>
                  <a:pt x="9280" y="3"/>
                </a:cubicBezTo>
                <a:cubicBezTo>
                  <a:pt x="9280" y="112"/>
                  <a:pt x="9280" y="1047"/>
                  <a:pt x="9280" y="1157"/>
                </a:cubicBezTo>
                <a:cubicBezTo>
                  <a:pt x="9270" y="1257"/>
                  <a:pt x="9282" y="1304"/>
                  <a:pt x="9193" y="1380"/>
                </a:cubicBezTo>
                <a:cubicBezTo>
                  <a:pt x="9063" y="1490"/>
                  <a:pt x="8938" y="1486"/>
                  <a:pt x="8781" y="1501"/>
                </a:cubicBezTo>
                <a:cubicBezTo>
                  <a:pt x="8618" y="1497"/>
                  <a:pt x="2939" y="1497"/>
                  <a:pt x="19" y="1495"/>
                </a:cubicBezTo>
                <a:cubicBezTo>
                  <a:pt x="17" y="1275"/>
                  <a:pt x="20" y="304"/>
                  <a:pt x="20" y="281"/>
                </a:cubicBezTo>
                <a:cubicBezTo>
                  <a:pt x="22" y="258"/>
                  <a:pt x="0" y="180"/>
                  <a:pt x="127" y="82"/>
                </a:cubicBezTo>
                <a:cubicBezTo>
                  <a:pt x="253" y="0"/>
                  <a:pt x="347" y="0"/>
                  <a:pt x="473"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8" name="Freeform 8"/>
          <p:cNvSpPr>
            <a:spLocks noChangeArrowheads="1"/>
          </p:cNvSpPr>
          <p:nvPr/>
        </p:nvSpPr>
        <p:spPr bwMode="auto">
          <a:xfrm>
            <a:off x="1243013" y="3575050"/>
            <a:ext cx="5849937" cy="2590800"/>
          </a:xfrm>
          <a:custGeom>
            <a:avLst/>
            <a:gdLst>
              <a:gd name="T0" fmla="*/ 2147483647 w 16198"/>
              <a:gd name="T1" fmla="*/ 2147483647 h 7206"/>
              <a:gd name="T2" fmla="*/ 2147483647 w 16198"/>
              <a:gd name="T3" fmla="*/ 2147483647 h 7206"/>
              <a:gd name="T4" fmla="*/ 2147483647 w 16198"/>
              <a:gd name="T5" fmla="*/ 2147483647 h 7206"/>
              <a:gd name="T6" fmla="*/ 2147483647 w 16198"/>
              <a:gd name="T7" fmla="*/ 2147483647 h 7206"/>
              <a:gd name="T8" fmla="*/ 2147483647 w 16198"/>
              <a:gd name="T9" fmla="*/ 2147483647 h 7206"/>
              <a:gd name="T10" fmla="*/ 2147483647 w 16198"/>
              <a:gd name="T11" fmla="*/ 2147483647 h 7206"/>
              <a:gd name="T12" fmla="*/ 2147483647 w 16198"/>
              <a:gd name="T13" fmla="*/ 2147483647 h 7206"/>
              <a:gd name="T14" fmla="*/ 2147483647 w 16198"/>
              <a:gd name="T15" fmla="*/ 2147483647 h 7206"/>
              <a:gd name="T16" fmla="*/ 2147483647 w 16198"/>
              <a:gd name="T17" fmla="*/ 2147483647 h 72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98"/>
              <a:gd name="T28" fmla="*/ 0 h 7206"/>
              <a:gd name="T29" fmla="*/ 16198 w 16198"/>
              <a:gd name="T30" fmla="*/ 7206 h 72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98" h="7206">
                <a:moveTo>
                  <a:pt x="825" y="8"/>
                </a:moveTo>
                <a:cubicBezTo>
                  <a:pt x="825" y="8"/>
                  <a:pt x="13242" y="10"/>
                  <a:pt x="16194" y="15"/>
                </a:cubicBezTo>
                <a:cubicBezTo>
                  <a:pt x="16194" y="541"/>
                  <a:pt x="16194" y="5025"/>
                  <a:pt x="16194" y="5554"/>
                </a:cubicBezTo>
                <a:cubicBezTo>
                  <a:pt x="16177" y="6033"/>
                  <a:pt x="16197" y="6262"/>
                  <a:pt x="16041" y="6627"/>
                </a:cubicBezTo>
                <a:cubicBezTo>
                  <a:pt x="15816" y="7152"/>
                  <a:pt x="15597" y="7135"/>
                  <a:pt x="15324" y="7205"/>
                </a:cubicBezTo>
                <a:cubicBezTo>
                  <a:pt x="15039" y="7188"/>
                  <a:pt x="5130" y="7186"/>
                  <a:pt x="34" y="7179"/>
                </a:cubicBezTo>
                <a:cubicBezTo>
                  <a:pt x="29" y="6120"/>
                  <a:pt x="35" y="1462"/>
                  <a:pt x="35" y="1351"/>
                </a:cubicBezTo>
                <a:cubicBezTo>
                  <a:pt x="39" y="1237"/>
                  <a:pt x="0" y="866"/>
                  <a:pt x="223" y="396"/>
                </a:cubicBezTo>
                <a:cubicBezTo>
                  <a:pt x="443" y="0"/>
                  <a:pt x="606" y="0"/>
                  <a:pt x="825" y="8"/>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156876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找目录内容</a:t>
            </a:r>
            <a:endParaRPr lang="zh-CN" altLang="en-US" dirty="0"/>
          </a:p>
        </p:txBody>
      </p:sp>
      <p:sp>
        <p:nvSpPr>
          <p:cNvPr id="3" name="内容占位符 2"/>
          <p:cNvSpPr>
            <a:spLocks noGrp="1"/>
          </p:cNvSpPr>
          <p:nvPr>
            <p:ph idx="1"/>
          </p:nvPr>
        </p:nvSpPr>
        <p:spPr/>
        <p:txBody>
          <a:bodyPr/>
          <a:lstStyle/>
          <a:p>
            <a:pPr>
              <a:buSzPct val="45000"/>
              <a:buFont typeface="Wingdings" panose="05000000000000000000" pitchFamily="2" charset="2"/>
              <a:buChar char=""/>
            </a:pPr>
            <a:r>
              <a:rPr lang="en-US" altLang="zh-CN" dirty="0" err="1" smtClean="0">
                <a:ea typeface="SimSun" panose="02010600030101010101" pitchFamily="2" charset="-122"/>
              </a:rPr>
              <a:t>entryInfoList</a:t>
            </a:r>
            <a:r>
              <a:rPr lang="zh-CN" altLang="en-US" dirty="0">
                <a:ea typeface="SimSun" panose="02010600030101010101" pitchFamily="2" charset="-122"/>
              </a:rPr>
              <a:t>返回该目录内容的信息列表</a:t>
            </a:r>
            <a:endParaRPr lang="en-US" altLang="zh-CN" dirty="0">
              <a:ea typeface="SimSun" panose="02010600030101010101" pitchFamily="2" charset="-122"/>
            </a:endParaRPr>
          </a:p>
          <a:p>
            <a:pPr>
              <a:buSzPct val="45000"/>
              <a:buNone/>
            </a:pPr>
            <a:endParaRPr lang="en-US" altLang="zh-CN" sz="6000" dirty="0">
              <a:ea typeface="SimSun" panose="02010600030101010101" pitchFamily="2" charset="-122"/>
            </a:endParaRPr>
          </a:p>
          <a:p>
            <a:pPr>
              <a:buSzPct val="45000"/>
              <a:buFont typeface="Wingdings" panose="05000000000000000000" pitchFamily="2" charset="2"/>
              <a:buChar char=""/>
            </a:pPr>
            <a:r>
              <a:rPr lang="zh-CN" altLang="en-US" dirty="0">
                <a:ea typeface="SimSun" panose="02010600030101010101" pitchFamily="2" charset="-122"/>
              </a:rPr>
              <a:t>你可以添加过滤器以跳过文件或目录</a:t>
            </a:r>
            <a:endParaRPr lang="en-US" altLang="zh-CN" dirty="0">
              <a:ea typeface="SimSun" panose="02010600030101010101" pitchFamily="2" charset="-122"/>
            </a:endParaRPr>
          </a:p>
          <a:p>
            <a:endParaRPr lang="zh-CN" altLang="en-US" dirty="0"/>
          </a:p>
        </p:txBody>
      </p:sp>
      <p:sp>
        <p:nvSpPr>
          <p:cNvPr id="22" name="Text Box 3"/>
          <p:cNvSpPr txBox="1">
            <a:spLocks noChangeArrowheads="1"/>
          </p:cNvSpPr>
          <p:nvPr/>
        </p:nvSpPr>
        <p:spPr bwMode="auto">
          <a:xfrm>
            <a:off x="1306513" y="1809251"/>
            <a:ext cx="58039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QFi</a:t>
            </a:r>
            <a:r>
              <a:rPr lang="en-US" altLang="zh-CN" sz="1500">
                <a:latin typeface="DejaVu Sans Mono" pitchFamily="49" charset="0"/>
              </a:rPr>
              <a:t>entryInfoList</a:t>
            </a:r>
            <a:r>
              <a:rPr lang="en-US" altLang="zh-CN" sz="1500">
                <a:solidFill>
                  <a:srgbClr val="000000"/>
                </a:solidFill>
                <a:latin typeface="DejaVu Sans Mono" pitchFamily="49" charset="0"/>
              </a:rPr>
              <a:t>leInfoList infos = QDir::root().entryInfoList();</a:t>
            </a:r>
          </a:p>
          <a:p>
            <a:pPr eaLnBrk="1" hangingPunct="1">
              <a:lnSpc>
                <a:spcPct val="98000"/>
              </a:lnSpc>
            </a:pPr>
            <a:r>
              <a:rPr lang="en-US" altLang="zh-CN" sz="1500">
                <a:solidFill>
                  <a:srgbClr val="000000"/>
                </a:solidFill>
                <a:latin typeface="DejaVu Sans Mono" pitchFamily="49" charset="0"/>
              </a:rPr>
              <a:t>foreach(const QFileInfo &amp;info, infos)</a:t>
            </a:r>
          </a:p>
          <a:p>
            <a:pPr eaLnBrk="1" hangingPunct="1">
              <a:lnSpc>
                <a:spcPct val="98000"/>
              </a:lnSpc>
            </a:pPr>
            <a:r>
              <a:rPr lang="en-US" altLang="zh-CN" sz="1500">
                <a:solidFill>
                  <a:srgbClr val="000000"/>
                </a:solidFill>
                <a:latin typeface="DejaVu Sans Mono" pitchFamily="49" charset="0"/>
              </a:rPr>
              <a:t>    qDebug("%s", qPrintable(info.fileName()));</a:t>
            </a:r>
          </a:p>
        </p:txBody>
      </p:sp>
      <p:sp>
        <p:nvSpPr>
          <p:cNvPr id="23" name="Text Box 4"/>
          <p:cNvSpPr txBox="1">
            <a:spLocks noChangeArrowheads="1"/>
          </p:cNvSpPr>
          <p:nvPr/>
        </p:nvSpPr>
        <p:spPr bwMode="auto">
          <a:xfrm>
            <a:off x="1143000" y="3314201"/>
            <a:ext cx="2449513"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4476" rIns="81639" bIns="40820"/>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QDir::Dirs</a:t>
            </a:r>
          </a:p>
          <a:p>
            <a:pPr eaLnBrk="1" hangingPunct="1">
              <a:lnSpc>
                <a:spcPct val="98000"/>
              </a:lnSpc>
            </a:pPr>
            <a:r>
              <a:rPr lang="en-US" altLang="zh-CN" sz="1500">
                <a:solidFill>
                  <a:srgbClr val="000000"/>
                </a:solidFill>
                <a:latin typeface="DejaVu Sans Mono" pitchFamily="49" charset="0"/>
              </a:rPr>
              <a:t>QDir::Files</a:t>
            </a:r>
          </a:p>
          <a:p>
            <a:pPr eaLnBrk="1" hangingPunct="1">
              <a:lnSpc>
                <a:spcPct val="98000"/>
              </a:lnSpc>
            </a:pPr>
            <a:r>
              <a:rPr lang="en-US" altLang="zh-CN" sz="1500">
                <a:solidFill>
                  <a:srgbClr val="000000"/>
                </a:solidFill>
                <a:latin typeface="DejaVu Sans Mono" pitchFamily="49" charset="0"/>
              </a:rPr>
              <a:t>QDir::NoSymLinks</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QDir::Readable</a:t>
            </a:r>
          </a:p>
          <a:p>
            <a:pPr eaLnBrk="1" hangingPunct="1">
              <a:lnSpc>
                <a:spcPct val="98000"/>
              </a:lnSpc>
            </a:pPr>
            <a:r>
              <a:rPr lang="en-US" altLang="zh-CN" sz="1500">
                <a:solidFill>
                  <a:srgbClr val="000000"/>
                </a:solidFill>
                <a:latin typeface="DejaVu Sans Mono" pitchFamily="49" charset="0"/>
              </a:rPr>
              <a:t>QDir::Writable</a:t>
            </a:r>
          </a:p>
          <a:p>
            <a:pPr eaLnBrk="1" hangingPunct="1">
              <a:lnSpc>
                <a:spcPct val="98000"/>
              </a:lnSpc>
            </a:pPr>
            <a:r>
              <a:rPr lang="en-US" altLang="zh-CN" sz="1500">
                <a:solidFill>
                  <a:srgbClr val="000000"/>
                </a:solidFill>
                <a:latin typeface="DejaVu Sans Mono" pitchFamily="49" charset="0"/>
              </a:rPr>
              <a:t>QDir::Executable</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QDir::Hidden</a:t>
            </a:r>
          </a:p>
          <a:p>
            <a:pPr eaLnBrk="1" hangingPunct="1">
              <a:lnSpc>
                <a:spcPct val="98000"/>
              </a:lnSpc>
            </a:pPr>
            <a:r>
              <a:rPr lang="en-US" altLang="zh-CN" sz="1500">
                <a:solidFill>
                  <a:srgbClr val="000000"/>
                </a:solidFill>
                <a:latin typeface="DejaVu Sans Mono" pitchFamily="49" charset="0"/>
              </a:rPr>
              <a:t>QDir::System</a:t>
            </a:r>
          </a:p>
        </p:txBody>
      </p:sp>
      <p:sp>
        <p:nvSpPr>
          <p:cNvPr id="24" name="Freeform 5"/>
          <p:cNvSpPr>
            <a:spLocks noChangeArrowheads="1"/>
          </p:cNvSpPr>
          <p:nvPr/>
        </p:nvSpPr>
        <p:spPr bwMode="auto">
          <a:xfrm>
            <a:off x="1230313" y="1717176"/>
            <a:ext cx="5891212" cy="909638"/>
          </a:xfrm>
          <a:custGeom>
            <a:avLst/>
            <a:gdLst>
              <a:gd name="T0" fmla="*/ 2147483647 w 18040"/>
              <a:gd name="T1" fmla="*/ 2147483647 h 2789"/>
              <a:gd name="T2" fmla="*/ 2147483647 w 18040"/>
              <a:gd name="T3" fmla="*/ 2147483647 h 2789"/>
              <a:gd name="T4" fmla="*/ 2147483647 w 18040"/>
              <a:gd name="T5" fmla="*/ 2147483647 h 2789"/>
              <a:gd name="T6" fmla="*/ 2147483647 w 18040"/>
              <a:gd name="T7" fmla="*/ 2147483647 h 2789"/>
              <a:gd name="T8" fmla="*/ 2147483647 w 18040"/>
              <a:gd name="T9" fmla="*/ 2147483647 h 2789"/>
              <a:gd name="T10" fmla="*/ 2147483647 w 18040"/>
              <a:gd name="T11" fmla="*/ 2147483647 h 2789"/>
              <a:gd name="T12" fmla="*/ 2147483647 w 18040"/>
              <a:gd name="T13" fmla="*/ 2147483647 h 2789"/>
              <a:gd name="T14" fmla="*/ 2147483647 w 18040"/>
              <a:gd name="T15" fmla="*/ 2147483647 h 2789"/>
              <a:gd name="T16" fmla="*/ 2147483647 w 18040"/>
              <a:gd name="T17" fmla="*/ 2147483647 h 27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40"/>
              <a:gd name="T28" fmla="*/ 0 h 2789"/>
              <a:gd name="T29" fmla="*/ 18040 w 18040"/>
              <a:gd name="T30" fmla="*/ 2789 h 27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40" h="2789">
                <a:moveTo>
                  <a:pt x="919" y="3"/>
                </a:moveTo>
                <a:cubicBezTo>
                  <a:pt x="919" y="3"/>
                  <a:pt x="14748" y="4"/>
                  <a:pt x="18036" y="5"/>
                </a:cubicBezTo>
                <a:cubicBezTo>
                  <a:pt x="18036" y="209"/>
                  <a:pt x="18036" y="1944"/>
                  <a:pt x="18036" y="2149"/>
                </a:cubicBezTo>
                <a:cubicBezTo>
                  <a:pt x="18017" y="2334"/>
                  <a:pt x="18039" y="2423"/>
                  <a:pt x="17866" y="2564"/>
                </a:cubicBezTo>
                <a:cubicBezTo>
                  <a:pt x="17615" y="2767"/>
                  <a:pt x="17371" y="2761"/>
                  <a:pt x="17067" y="2788"/>
                </a:cubicBezTo>
                <a:cubicBezTo>
                  <a:pt x="16750" y="2781"/>
                  <a:pt x="5714" y="2780"/>
                  <a:pt x="38" y="2777"/>
                </a:cubicBezTo>
                <a:cubicBezTo>
                  <a:pt x="33" y="2368"/>
                  <a:pt x="39" y="565"/>
                  <a:pt x="39" y="522"/>
                </a:cubicBezTo>
                <a:cubicBezTo>
                  <a:pt x="44" y="478"/>
                  <a:pt x="0" y="335"/>
                  <a:pt x="248" y="153"/>
                </a:cubicBezTo>
                <a:cubicBezTo>
                  <a:pt x="494" y="0"/>
                  <a:pt x="676" y="0"/>
                  <a:pt x="919"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25" name="Group 6"/>
          <p:cNvGrpSpPr>
            <a:grpSpLocks/>
          </p:cNvGrpSpPr>
          <p:nvPr/>
        </p:nvGrpSpPr>
        <p:grpSpPr bwMode="auto">
          <a:xfrm>
            <a:off x="7177088" y="1352051"/>
            <a:ext cx="1803400" cy="820738"/>
            <a:chOff x="4984" y="1473"/>
            <a:chExt cx="1252" cy="570"/>
          </a:xfrm>
        </p:grpSpPr>
        <p:sp>
          <p:nvSpPr>
            <p:cNvPr id="26" name="Freeform 7"/>
            <p:cNvSpPr>
              <a:spLocks noChangeArrowheads="1"/>
            </p:cNvSpPr>
            <p:nvPr/>
          </p:nvSpPr>
          <p:spPr bwMode="auto">
            <a:xfrm>
              <a:off x="4984" y="1473"/>
              <a:ext cx="1253" cy="571"/>
            </a:xfrm>
            <a:custGeom>
              <a:avLst/>
              <a:gdLst>
                <a:gd name="T0" fmla="*/ 0 w 5525"/>
                <a:gd name="T1" fmla="*/ 0 h 2520"/>
                <a:gd name="T2" fmla="*/ 0 w 5525"/>
                <a:gd name="T3" fmla="*/ 0 h 2520"/>
                <a:gd name="T4" fmla="*/ 0 w 5525"/>
                <a:gd name="T5" fmla="*/ 0 h 2520"/>
                <a:gd name="T6" fmla="*/ 0 w 5525"/>
                <a:gd name="T7" fmla="*/ 0 h 2520"/>
                <a:gd name="T8" fmla="*/ 0 w 5525"/>
                <a:gd name="T9" fmla="*/ 0 h 2520"/>
                <a:gd name="T10" fmla="*/ 0 w 5525"/>
                <a:gd name="T11" fmla="*/ 0 h 2520"/>
                <a:gd name="T12" fmla="*/ 0 w 5525"/>
                <a:gd name="T13" fmla="*/ 0 h 2520"/>
                <a:gd name="T14" fmla="*/ 0 w 5525"/>
                <a:gd name="T15" fmla="*/ 0 h 2520"/>
                <a:gd name="T16" fmla="*/ 0 w 5525"/>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25"/>
                <a:gd name="T28" fmla="*/ 0 h 2520"/>
                <a:gd name="T29" fmla="*/ 5525 w 5525"/>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25" h="2520">
                  <a:moveTo>
                    <a:pt x="547" y="4"/>
                  </a:moveTo>
                  <a:cubicBezTo>
                    <a:pt x="547" y="4"/>
                    <a:pt x="3558" y="5"/>
                    <a:pt x="5514" y="7"/>
                  </a:cubicBezTo>
                  <a:cubicBezTo>
                    <a:pt x="5514" y="298"/>
                    <a:pt x="5523" y="1313"/>
                    <a:pt x="5523" y="1605"/>
                  </a:cubicBezTo>
                  <a:cubicBezTo>
                    <a:pt x="5511" y="1871"/>
                    <a:pt x="5524" y="1997"/>
                    <a:pt x="5422" y="2199"/>
                  </a:cubicBezTo>
                  <a:cubicBezTo>
                    <a:pt x="5272" y="2490"/>
                    <a:pt x="5127" y="2481"/>
                    <a:pt x="4947" y="2519"/>
                  </a:cubicBezTo>
                  <a:cubicBezTo>
                    <a:pt x="4758" y="2510"/>
                    <a:pt x="26" y="2505"/>
                    <a:pt x="32" y="2505"/>
                  </a:cubicBezTo>
                  <a:cubicBezTo>
                    <a:pt x="37" y="2460"/>
                    <a:pt x="24" y="809"/>
                    <a:pt x="24" y="748"/>
                  </a:cubicBezTo>
                  <a:cubicBezTo>
                    <a:pt x="26" y="685"/>
                    <a:pt x="0" y="479"/>
                    <a:pt x="147" y="219"/>
                  </a:cubicBezTo>
                  <a:cubicBezTo>
                    <a:pt x="294" y="0"/>
                    <a:pt x="402" y="0"/>
                    <a:pt x="547"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7" name="Text Box 8"/>
            <p:cNvSpPr txBox="1">
              <a:spLocks noChangeArrowheads="1"/>
            </p:cNvSpPr>
            <p:nvPr/>
          </p:nvSpPr>
          <p:spPr bwMode="auto">
            <a:xfrm>
              <a:off x="4984" y="1473"/>
              <a:ext cx="1253"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以任意顺序列出文件和目录</a:t>
              </a:r>
              <a:endParaRPr lang="en-US" altLang="zh-CN">
                <a:solidFill>
                  <a:schemeClr val="bg1"/>
                </a:solidFill>
              </a:endParaRPr>
            </a:p>
          </p:txBody>
        </p:sp>
      </p:grpSp>
      <p:sp>
        <p:nvSpPr>
          <p:cNvPr id="28" name="Freeform 9"/>
          <p:cNvSpPr>
            <a:spLocks noChangeArrowheads="1"/>
          </p:cNvSpPr>
          <p:nvPr/>
        </p:nvSpPr>
        <p:spPr bwMode="auto">
          <a:xfrm>
            <a:off x="6530975" y="1515564"/>
            <a:ext cx="815975" cy="327025"/>
          </a:xfrm>
          <a:custGeom>
            <a:avLst/>
            <a:gdLst>
              <a:gd name="T0" fmla="*/ 2147483647 w 2501"/>
              <a:gd name="T1" fmla="*/ 0 h 1001"/>
              <a:gd name="T2" fmla="*/ 0 w 2501"/>
              <a:gd name="T3" fmla="*/ 2147483647 h 1001"/>
              <a:gd name="T4" fmla="*/ 2147483647 w 2501"/>
              <a:gd name="T5" fmla="*/ 2147483647 h 1001"/>
              <a:gd name="T6" fmla="*/ 2147483647 w 2501"/>
              <a:gd name="T7" fmla="*/ 0 h 1001"/>
              <a:gd name="T8" fmla="*/ 0 60000 65536"/>
              <a:gd name="T9" fmla="*/ 0 60000 65536"/>
              <a:gd name="T10" fmla="*/ 0 60000 65536"/>
              <a:gd name="T11" fmla="*/ 0 60000 65536"/>
              <a:gd name="T12" fmla="*/ 0 w 2501"/>
              <a:gd name="T13" fmla="*/ 0 h 1001"/>
              <a:gd name="T14" fmla="*/ 2501 w 2501"/>
              <a:gd name="T15" fmla="*/ 1001 h 1001"/>
            </a:gdLst>
            <a:ahLst/>
            <a:cxnLst>
              <a:cxn ang="T8">
                <a:pos x="T0" y="T1"/>
              </a:cxn>
              <a:cxn ang="T9">
                <a:pos x="T2" y="T3"/>
              </a:cxn>
              <a:cxn ang="T10">
                <a:pos x="T4" y="T5"/>
              </a:cxn>
              <a:cxn ang="T11">
                <a:pos x="T6" y="T7"/>
              </a:cxn>
            </a:cxnLst>
            <a:rect l="T12" t="T13" r="T14" b="T15"/>
            <a:pathLst>
              <a:path w="2501" h="1001">
                <a:moveTo>
                  <a:pt x="2500" y="0"/>
                </a:moveTo>
                <a:lnTo>
                  <a:pt x="0" y="1000"/>
                </a:lnTo>
                <a:lnTo>
                  <a:pt x="2000" y="500"/>
                </a:lnTo>
                <a:lnTo>
                  <a:pt x="25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29" name="Group 10"/>
          <p:cNvGrpSpPr>
            <a:grpSpLocks/>
          </p:cNvGrpSpPr>
          <p:nvPr/>
        </p:nvGrpSpPr>
        <p:grpSpPr bwMode="auto">
          <a:xfrm>
            <a:off x="3094038" y="5103314"/>
            <a:ext cx="1803400" cy="493712"/>
            <a:chOff x="2149" y="4078"/>
            <a:chExt cx="1252" cy="343"/>
          </a:xfrm>
        </p:grpSpPr>
        <p:sp>
          <p:nvSpPr>
            <p:cNvPr id="30" name="Freeform 11"/>
            <p:cNvSpPr>
              <a:spLocks noChangeArrowheads="1"/>
            </p:cNvSpPr>
            <p:nvPr/>
          </p:nvSpPr>
          <p:spPr bwMode="auto">
            <a:xfrm>
              <a:off x="2149" y="4078"/>
              <a:ext cx="1253" cy="344"/>
            </a:xfrm>
            <a:custGeom>
              <a:avLst/>
              <a:gdLst>
                <a:gd name="T0" fmla="*/ 0 w 5525"/>
                <a:gd name="T1" fmla="*/ 0 h 1519"/>
                <a:gd name="T2" fmla="*/ 0 w 5525"/>
                <a:gd name="T3" fmla="*/ 0 h 1519"/>
                <a:gd name="T4" fmla="*/ 0 w 5525"/>
                <a:gd name="T5" fmla="*/ 0 h 1519"/>
                <a:gd name="T6" fmla="*/ 0 w 5525"/>
                <a:gd name="T7" fmla="*/ 0 h 1519"/>
                <a:gd name="T8" fmla="*/ 0 w 5525"/>
                <a:gd name="T9" fmla="*/ 0 h 1519"/>
                <a:gd name="T10" fmla="*/ 0 w 5525"/>
                <a:gd name="T11" fmla="*/ 0 h 1519"/>
                <a:gd name="T12" fmla="*/ 0 w 5525"/>
                <a:gd name="T13" fmla="*/ 0 h 1519"/>
                <a:gd name="T14" fmla="*/ 0 w 5525"/>
                <a:gd name="T15" fmla="*/ 0 h 1519"/>
                <a:gd name="T16" fmla="*/ 0 w 5525"/>
                <a:gd name="T17" fmla="*/ 0 h 15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25"/>
                <a:gd name="T28" fmla="*/ 0 h 1519"/>
                <a:gd name="T29" fmla="*/ 5525 w 5525"/>
                <a:gd name="T30" fmla="*/ 1519 h 15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25" h="1519">
                  <a:moveTo>
                    <a:pt x="547" y="3"/>
                  </a:moveTo>
                  <a:cubicBezTo>
                    <a:pt x="547" y="3"/>
                    <a:pt x="3558" y="3"/>
                    <a:pt x="5514" y="4"/>
                  </a:cubicBezTo>
                  <a:cubicBezTo>
                    <a:pt x="5514" y="180"/>
                    <a:pt x="5523" y="791"/>
                    <a:pt x="5523" y="967"/>
                  </a:cubicBezTo>
                  <a:cubicBezTo>
                    <a:pt x="5511" y="1127"/>
                    <a:pt x="5524" y="1203"/>
                    <a:pt x="5422" y="1325"/>
                  </a:cubicBezTo>
                  <a:cubicBezTo>
                    <a:pt x="5272" y="1500"/>
                    <a:pt x="5127" y="1495"/>
                    <a:pt x="4947" y="1518"/>
                  </a:cubicBezTo>
                  <a:cubicBezTo>
                    <a:pt x="4758" y="1513"/>
                    <a:pt x="26" y="1510"/>
                    <a:pt x="32" y="1510"/>
                  </a:cubicBezTo>
                  <a:cubicBezTo>
                    <a:pt x="37" y="1482"/>
                    <a:pt x="24" y="488"/>
                    <a:pt x="24" y="451"/>
                  </a:cubicBezTo>
                  <a:cubicBezTo>
                    <a:pt x="26" y="413"/>
                    <a:pt x="0" y="289"/>
                    <a:pt x="147" y="132"/>
                  </a:cubicBezTo>
                  <a:cubicBezTo>
                    <a:pt x="294" y="0"/>
                    <a:pt x="402" y="0"/>
                    <a:pt x="547"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 name="Text Box 12"/>
            <p:cNvSpPr txBox="1">
              <a:spLocks noChangeArrowheads="1"/>
            </p:cNvSpPr>
            <p:nvPr/>
          </p:nvSpPr>
          <p:spPr bwMode="auto">
            <a:xfrm>
              <a:off x="2149" y="4078"/>
              <a:ext cx="125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隐藏文件</a:t>
              </a:r>
              <a:r>
                <a:rPr lang="en-US" altLang="zh-CN">
                  <a:solidFill>
                    <a:srgbClr val="FFFFFF"/>
                  </a:solidFill>
                </a:rPr>
                <a:t>?</a:t>
              </a:r>
            </a:p>
            <a:p>
              <a:pPr algn="ctr" eaLnBrk="1" hangingPunct="1"/>
              <a:r>
                <a:rPr lang="zh-CN" altLang="en-US">
                  <a:solidFill>
                    <a:srgbClr val="FFFFFF"/>
                  </a:solidFill>
                </a:rPr>
                <a:t>系统文件</a:t>
              </a:r>
              <a:r>
                <a:rPr lang="en-US" altLang="zh-CN">
                  <a:solidFill>
                    <a:srgbClr val="FFFFFF"/>
                  </a:solidFill>
                </a:rPr>
                <a:t>?</a:t>
              </a:r>
            </a:p>
          </p:txBody>
        </p:sp>
      </p:grpSp>
      <p:grpSp>
        <p:nvGrpSpPr>
          <p:cNvPr id="32" name="Group 13"/>
          <p:cNvGrpSpPr>
            <a:grpSpLocks/>
          </p:cNvGrpSpPr>
          <p:nvPr/>
        </p:nvGrpSpPr>
        <p:grpSpPr bwMode="auto">
          <a:xfrm>
            <a:off x="3106738" y="4188914"/>
            <a:ext cx="1790700" cy="658812"/>
            <a:chOff x="2158" y="3443"/>
            <a:chExt cx="1243" cy="457"/>
          </a:xfrm>
        </p:grpSpPr>
        <p:sp>
          <p:nvSpPr>
            <p:cNvPr id="33" name="Freeform 14"/>
            <p:cNvSpPr>
              <a:spLocks noChangeArrowheads="1"/>
            </p:cNvSpPr>
            <p:nvPr/>
          </p:nvSpPr>
          <p:spPr bwMode="auto">
            <a:xfrm>
              <a:off x="2158" y="3443"/>
              <a:ext cx="1244" cy="458"/>
            </a:xfrm>
            <a:custGeom>
              <a:avLst/>
              <a:gdLst>
                <a:gd name="T0" fmla="*/ 0 w 5486"/>
                <a:gd name="T1" fmla="*/ 0 h 2019"/>
                <a:gd name="T2" fmla="*/ 0 w 5486"/>
                <a:gd name="T3" fmla="*/ 0 h 2019"/>
                <a:gd name="T4" fmla="*/ 0 w 5486"/>
                <a:gd name="T5" fmla="*/ 0 h 2019"/>
                <a:gd name="T6" fmla="*/ 0 w 5486"/>
                <a:gd name="T7" fmla="*/ 0 h 2019"/>
                <a:gd name="T8" fmla="*/ 0 w 5486"/>
                <a:gd name="T9" fmla="*/ 0 h 2019"/>
                <a:gd name="T10" fmla="*/ 0 w 5486"/>
                <a:gd name="T11" fmla="*/ 0 h 2019"/>
                <a:gd name="T12" fmla="*/ 0 w 5486"/>
                <a:gd name="T13" fmla="*/ 0 h 2019"/>
                <a:gd name="T14" fmla="*/ 0 w 5486"/>
                <a:gd name="T15" fmla="*/ 0 h 2019"/>
                <a:gd name="T16" fmla="*/ 0 w 5486"/>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86"/>
                <a:gd name="T28" fmla="*/ 0 h 2019"/>
                <a:gd name="T29" fmla="*/ 5486 w 5486"/>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86" h="2019">
                  <a:moveTo>
                    <a:pt x="544" y="3"/>
                  </a:moveTo>
                  <a:cubicBezTo>
                    <a:pt x="544" y="3"/>
                    <a:pt x="3533" y="4"/>
                    <a:pt x="5475" y="5"/>
                  </a:cubicBezTo>
                  <a:cubicBezTo>
                    <a:pt x="5475" y="238"/>
                    <a:pt x="5484" y="1052"/>
                    <a:pt x="5484" y="1286"/>
                  </a:cubicBezTo>
                  <a:cubicBezTo>
                    <a:pt x="5472" y="1499"/>
                    <a:pt x="5485" y="1600"/>
                    <a:pt x="5384" y="1762"/>
                  </a:cubicBezTo>
                  <a:cubicBezTo>
                    <a:pt x="5235" y="1995"/>
                    <a:pt x="5091" y="1987"/>
                    <a:pt x="4912" y="2018"/>
                  </a:cubicBezTo>
                  <a:cubicBezTo>
                    <a:pt x="4724" y="2011"/>
                    <a:pt x="25" y="2007"/>
                    <a:pt x="32" y="2007"/>
                  </a:cubicBezTo>
                  <a:cubicBezTo>
                    <a:pt x="37" y="1971"/>
                    <a:pt x="24" y="648"/>
                    <a:pt x="24" y="599"/>
                  </a:cubicBezTo>
                  <a:cubicBezTo>
                    <a:pt x="25" y="548"/>
                    <a:pt x="0" y="383"/>
                    <a:pt x="146" y="175"/>
                  </a:cubicBezTo>
                  <a:cubicBezTo>
                    <a:pt x="292" y="0"/>
                    <a:pt x="399" y="0"/>
                    <a:pt x="544"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4" name="Text Box 15"/>
            <p:cNvSpPr txBox="1">
              <a:spLocks noChangeArrowheads="1"/>
            </p:cNvSpPr>
            <p:nvPr/>
          </p:nvSpPr>
          <p:spPr bwMode="auto">
            <a:xfrm>
              <a:off x="2158" y="3443"/>
              <a:ext cx="1244"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哪个文件</a:t>
              </a:r>
              <a:r>
                <a:rPr lang="en-US" altLang="zh-CN">
                  <a:solidFill>
                    <a:srgbClr val="FFFFFF"/>
                  </a:solidFill>
                </a:rPr>
                <a:t>?</a:t>
              </a:r>
            </a:p>
          </p:txBody>
        </p:sp>
      </p:grpSp>
      <p:grpSp>
        <p:nvGrpSpPr>
          <p:cNvPr id="35" name="Group 16"/>
          <p:cNvGrpSpPr>
            <a:grpSpLocks/>
          </p:cNvGrpSpPr>
          <p:nvPr/>
        </p:nvGrpSpPr>
        <p:grpSpPr bwMode="auto">
          <a:xfrm>
            <a:off x="3106738" y="3345951"/>
            <a:ext cx="1790700" cy="652463"/>
            <a:chOff x="2158" y="2857"/>
            <a:chExt cx="1243" cy="453"/>
          </a:xfrm>
        </p:grpSpPr>
        <p:sp>
          <p:nvSpPr>
            <p:cNvPr id="36" name="Freeform 17"/>
            <p:cNvSpPr>
              <a:spLocks noChangeArrowheads="1"/>
            </p:cNvSpPr>
            <p:nvPr/>
          </p:nvSpPr>
          <p:spPr bwMode="auto">
            <a:xfrm>
              <a:off x="2158" y="2857"/>
              <a:ext cx="1244" cy="454"/>
            </a:xfrm>
            <a:custGeom>
              <a:avLst/>
              <a:gdLst>
                <a:gd name="T0" fmla="*/ 0 w 5486"/>
                <a:gd name="T1" fmla="*/ 0 h 2003"/>
                <a:gd name="T2" fmla="*/ 0 w 5486"/>
                <a:gd name="T3" fmla="*/ 0 h 2003"/>
                <a:gd name="T4" fmla="*/ 0 w 5486"/>
                <a:gd name="T5" fmla="*/ 0 h 2003"/>
                <a:gd name="T6" fmla="*/ 0 w 5486"/>
                <a:gd name="T7" fmla="*/ 0 h 2003"/>
                <a:gd name="T8" fmla="*/ 0 w 5486"/>
                <a:gd name="T9" fmla="*/ 0 h 2003"/>
                <a:gd name="T10" fmla="*/ 0 w 5486"/>
                <a:gd name="T11" fmla="*/ 0 h 2003"/>
                <a:gd name="T12" fmla="*/ 0 w 5486"/>
                <a:gd name="T13" fmla="*/ 0 h 2003"/>
                <a:gd name="T14" fmla="*/ 0 w 5486"/>
                <a:gd name="T15" fmla="*/ 0 h 2003"/>
                <a:gd name="T16" fmla="*/ 0 w 5486"/>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86"/>
                <a:gd name="T28" fmla="*/ 0 h 2003"/>
                <a:gd name="T29" fmla="*/ 5486 w 5486"/>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86" h="2003">
                  <a:moveTo>
                    <a:pt x="544" y="3"/>
                  </a:moveTo>
                  <a:cubicBezTo>
                    <a:pt x="544" y="3"/>
                    <a:pt x="3533" y="4"/>
                    <a:pt x="5475" y="5"/>
                  </a:cubicBezTo>
                  <a:cubicBezTo>
                    <a:pt x="5475" y="236"/>
                    <a:pt x="5484" y="1043"/>
                    <a:pt x="5484" y="1275"/>
                  </a:cubicBezTo>
                  <a:cubicBezTo>
                    <a:pt x="5472" y="1487"/>
                    <a:pt x="5485" y="1587"/>
                    <a:pt x="5384" y="1748"/>
                  </a:cubicBezTo>
                  <a:cubicBezTo>
                    <a:pt x="5235" y="1979"/>
                    <a:pt x="5091" y="1972"/>
                    <a:pt x="4912" y="2002"/>
                  </a:cubicBezTo>
                  <a:cubicBezTo>
                    <a:pt x="4724" y="1995"/>
                    <a:pt x="25" y="1991"/>
                    <a:pt x="32" y="1991"/>
                  </a:cubicBezTo>
                  <a:cubicBezTo>
                    <a:pt x="37" y="1955"/>
                    <a:pt x="24" y="643"/>
                    <a:pt x="24" y="594"/>
                  </a:cubicBezTo>
                  <a:cubicBezTo>
                    <a:pt x="25" y="544"/>
                    <a:pt x="0" y="380"/>
                    <a:pt x="146" y="174"/>
                  </a:cubicBezTo>
                  <a:cubicBezTo>
                    <a:pt x="292" y="0"/>
                    <a:pt x="399" y="0"/>
                    <a:pt x="544"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7" name="Text Box 18"/>
            <p:cNvSpPr txBox="1">
              <a:spLocks noChangeArrowheads="1"/>
            </p:cNvSpPr>
            <p:nvPr/>
          </p:nvSpPr>
          <p:spPr bwMode="auto">
            <a:xfrm>
              <a:off x="2158" y="2857"/>
              <a:ext cx="124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目录，文件或</a:t>
              </a:r>
              <a:br>
                <a:rPr lang="zh-CN" altLang="en-US">
                  <a:solidFill>
                    <a:schemeClr val="bg1"/>
                  </a:solidFill>
                </a:rPr>
              </a:br>
              <a:r>
                <a:rPr lang="zh-CN" altLang="en-US">
                  <a:solidFill>
                    <a:schemeClr val="bg1"/>
                  </a:solidFill>
                </a:rPr>
                <a:t>符号链接？</a:t>
              </a:r>
              <a:endParaRPr lang="en-US" altLang="zh-CN">
                <a:solidFill>
                  <a:schemeClr val="bg1"/>
                </a:solidFill>
              </a:endParaRPr>
            </a:p>
          </p:txBody>
        </p:sp>
      </p:grpSp>
    </p:spTree>
    <p:extLst>
      <p:ext uri="{BB962C8B-B14F-4D97-AF65-F5344CB8AC3E}">
        <p14:creationId xmlns:p14="http://schemas.microsoft.com/office/powerpoint/2010/main" val="4042548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找目录内容</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l"/>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3600" dirty="0">
                <a:ea typeface="SimSun" panose="02010600030101010101" pitchFamily="2" charset="-122"/>
              </a:rPr>
              <a:t>你也可以指定排序顺序</a:t>
            </a:r>
            <a:endParaRPr lang="en-US" altLang="zh-CN" sz="36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36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36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36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smtClean="0">
                <a:ea typeface="SimSun" panose="02010600030101010101" pitchFamily="2" charset="-122"/>
              </a:rPr>
              <a:t>从</a:t>
            </a:r>
            <a:r>
              <a:rPr lang="zh-CN" altLang="en-US" dirty="0">
                <a:ea typeface="SimSun" panose="02010600030101010101" pitchFamily="2" charset="-122"/>
              </a:rPr>
              <a:t>主目录根据名字排列所有目录</a:t>
            </a:r>
            <a:endParaRPr lang="en-US" altLang="zh-CN" dirty="0">
              <a:ea typeface="SimSun" panose="02010600030101010101" pitchFamily="2" charset="-122"/>
            </a:endParaRPr>
          </a:p>
          <a:p>
            <a:endParaRPr lang="zh-CN" altLang="en-US" dirty="0"/>
          </a:p>
        </p:txBody>
      </p:sp>
      <p:sp>
        <p:nvSpPr>
          <p:cNvPr id="4" name="Text Box 2"/>
          <p:cNvSpPr txBox="1">
            <a:spLocks noChangeArrowheads="1"/>
          </p:cNvSpPr>
          <p:nvPr/>
        </p:nvSpPr>
        <p:spPr bwMode="auto">
          <a:xfrm>
            <a:off x="1143000" y="1881443"/>
            <a:ext cx="22860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4476" rIns="81639" bIns="40820"/>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QDir::Name</a:t>
            </a:r>
          </a:p>
          <a:p>
            <a:pPr eaLnBrk="1" hangingPunct="1">
              <a:lnSpc>
                <a:spcPct val="98000"/>
              </a:lnSpc>
            </a:pPr>
            <a:r>
              <a:rPr lang="en-US" altLang="zh-CN" sz="1500">
                <a:solidFill>
                  <a:srgbClr val="000000"/>
                </a:solidFill>
                <a:latin typeface="DejaVu Sans Mono" pitchFamily="49" charset="0"/>
              </a:rPr>
              <a:t>QDir::Time</a:t>
            </a:r>
          </a:p>
          <a:p>
            <a:pPr eaLnBrk="1" hangingPunct="1">
              <a:lnSpc>
                <a:spcPct val="98000"/>
              </a:lnSpc>
            </a:pPr>
            <a:r>
              <a:rPr lang="en-US" altLang="zh-CN" sz="1500">
                <a:solidFill>
                  <a:srgbClr val="000000"/>
                </a:solidFill>
                <a:latin typeface="DejaVu Sans Mono" pitchFamily="49" charset="0"/>
              </a:rPr>
              <a:t>QDir::Size</a:t>
            </a:r>
          </a:p>
          <a:p>
            <a:pPr eaLnBrk="1" hangingPunct="1">
              <a:lnSpc>
                <a:spcPct val="98000"/>
              </a:lnSpc>
            </a:pPr>
            <a:r>
              <a:rPr lang="en-US" altLang="zh-CN" sz="1500">
                <a:solidFill>
                  <a:srgbClr val="000000"/>
                </a:solidFill>
                <a:latin typeface="DejaVu Sans Mono" pitchFamily="49" charset="0"/>
              </a:rPr>
              <a:t>QDir::Type</a:t>
            </a:r>
          </a:p>
          <a:p>
            <a:pPr eaLnBrk="1" hangingPunct="1">
              <a:lnSpc>
                <a:spcPct val="98000"/>
              </a:lnSpc>
            </a:pPr>
            <a:endParaRPr lang="en-US" altLang="zh-CN" sz="1500">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QDir::DirsFirst</a:t>
            </a:r>
          </a:p>
          <a:p>
            <a:pPr eaLnBrk="1" hangingPunct="1">
              <a:lnSpc>
                <a:spcPct val="98000"/>
              </a:lnSpc>
            </a:pPr>
            <a:r>
              <a:rPr lang="en-US" altLang="zh-CN" sz="1500">
                <a:solidFill>
                  <a:srgbClr val="000000"/>
                </a:solidFill>
                <a:latin typeface="DejaVu Sans Mono" pitchFamily="49" charset="0"/>
              </a:rPr>
              <a:t>QDir::DirsLast</a:t>
            </a:r>
          </a:p>
          <a:p>
            <a:pPr eaLnBrk="1" hangingPunct="1">
              <a:lnSpc>
                <a:spcPct val="98000"/>
              </a:lnSpc>
            </a:pPr>
            <a:endParaRPr lang="en-US" altLang="zh-CN" sz="1500">
              <a:solidFill>
                <a:srgbClr val="000000"/>
              </a:solidFill>
              <a:latin typeface="DejaVu Sans Mono" pitchFamily="49" charset="0"/>
            </a:endParaRPr>
          </a:p>
          <a:p>
            <a:pPr eaLnBrk="1" hangingPunct="1">
              <a:lnSpc>
                <a:spcPct val="98000"/>
              </a:lnSpc>
            </a:pPr>
            <a:endParaRPr lang="en-US" altLang="zh-CN" sz="1500">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QDir::Reversed</a:t>
            </a:r>
          </a:p>
        </p:txBody>
      </p:sp>
      <p:sp>
        <p:nvSpPr>
          <p:cNvPr id="5" name="Text Box 3"/>
          <p:cNvSpPr txBox="1">
            <a:spLocks noChangeArrowheads="1"/>
          </p:cNvSpPr>
          <p:nvPr/>
        </p:nvSpPr>
        <p:spPr bwMode="auto">
          <a:xfrm>
            <a:off x="1306513" y="5013581"/>
            <a:ext cx="624681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QFileInfoList infos = </a:t>
            </a:r>
          </a:p>
          <a:p>
            <a:pPr eaLnBrk="1" hangingPunct="1">
              <a:lnSpc>
                <a:spcPct val="98000"/>
              </a:lnSpc>
            </a:pPr>
            <a:r>
              <a:rPr lang="en-US" altLang="zh-CN" sz="1500">
                <a:solidFill>
                  <a:srgbClr val="000000"/>
                </a:solidFill>
                <a:latin typeface="DejaVu Sans Mono" pitchFamily="49" charset="0"/>
              </a:rPr>
              <a:t>    QDir::root().entryInfoList(</a:t>
            </a:r>
            <a:r>
              <a:rPr lang="en-US" altLang="zh-CN" sz="1500" b="1">
                <a:solidFill>
                  <a:srgbClr val="000000"/>
                </a:solidFill>
                <a:latin typeface="DejaVu Sans Mono" pitchFamily="49" charset="0"/>
              </a:rPr>
              <a:t>QDir::Dirs</a:t>
            </a:r>
            <a:r>
              <a:rPr lang="en-US" altLang="zh-CN" sz="1500">
                <a:solidFill>
                  <a:srgbClr val="000000"/>
                </a:solidFill>
                <a:latin typeface="DejaVu Sans Mono" pitchFamily="49" charset="0"/>
              </a:rPr>
              <a:t>, </a:t>
            </a:r>
            <a:r>
              <a:rPr lang="en-US" altLang="zh-CN" sz="1500" b="1">
                <a:solidFill>
                  <a:srgbClr val="000000"/>
                </a:solidFill>
                <a:latin typeface="DejaVu Sans Mono" pitchFamily="49" charset="0"/>
              </a:rPr>
              <a:t>QDir::Name</a:t>
            </a:r>
            <a:r>
              <a:rPr lang="en-US" altLang="zh-CN" sz="1500">
                <a:solidFill>
                  <a:srgbClr val="000000"/>
                </a:solidFill>
                <a:latin typeface="DejaVu Sans Mono" pitchFamily="49" charset="0"/>
              </a:rPr>
              <a:t>);</a:t>
            </a:r>
          </a:p>
          <a:p>
            <a:pPr eaLnBrk="1" hangingPunct="1">
              <a:lnSpc>
                <a:spcPct val="98000"/>
              </a:lnSpc>
            </a:pPr>
            <a:r>
              <a:rPr lang="en-US" altLang="zh-CN" sz="1500">
                <a:solidFill>
                  <a:srgbClr val="000000"/>
                </a:solidFill>
                <a:latin typeface="DejaVu Sans Mono" pitchFamily="49" charset="0"/>
              </a:rPr>
              <a:t>foreach(const QFileInfo &amp;info, infos)</a:t>
            </a:r>
          </a:p>
          <a:p>
            <a:pPr eaLnBrk="1" hangingPunct="1">
              <a:lnSpc>
                <a:spcPct val="98000"/>
              </a:lnSpc>
            </a:pPr>
            <a:r>
              <a:rPr lang="en-US" altLang="zh-CN" sz="1500">
                <a:solidFill>
                  <a:srgbClr val="000000"/>
                </a:solidFill>
                <a:latin typeface="DejaVu Sans Mono" pitchFamily="49" charset="0"/>
              </a:rPr>
              <a:t>    qDebug("%s", qPrintable(info.fileName()));</a:t>
            </a:r>
          </a:p>
        </p:txBody>
      </p:sp>
      <p:sp>
        <p:nvSpPr>
          <p:cNvPr id="6" name="Freeform 4"/>
          <p:cNvSpPr>
            <a:spLocks noChangeArrowheads="1"/>
          </p:cNvSpPr>
          <p:nvPr/>
        </p:nvSpPr>
        <p:spPr bwMode="auto">
          <a:xfrm>
            <a:off x="1228725" y="4921506"/>
            <a:ext cx="6381750" cy="1139825"/>
          </a:xfrm>
          <a:custGeom>
            <a:avLst/>
            <a:gdLst>
              <a:gd name="T0" fmla="*/ 2147483647 w 19543"/>
              <a:gd name="T1" fmla="*/ 2147483647 h 3490"/>
              <a:gd name="T2" fmla="*/ 2147483647 w 19543"/>
              <a:gd name="T3" fmla="*/ 2147483647 h 3490"/>
              <a:gd name="T4" fmla="*/ 2147483647 w 19543"/>
              <a:gd name="T5" fmla="*/ 2147483647 h 3490"/>
              <a:gd name="T6" fmla="*/ 2147483647 w 19543"/>
              <a:gd name="T7" fmla="*/ 2147483647 h 3490"/>
              <a:gd name="T8" fmla="*/ 2147483647 w 19543"/>
              <a:gd name="T9" fmla="*/ 2147483647 h 3490"/>
              <a:gd name="T10" fmla="*/ 2147483647 w 19543"/>
              <a:gd name="T11" fmla="*/ 2147483647 h 3490"/>
              <a:gd name="T12" fmla="*/ 2147483647 w 19543"/>
              <a:gd name="T13" fmla="*/ 2147483647 h 3490"/>
              <a:gd name="T14" fmla="*/ 2147483647 w 19543"/>
              <a:gd name="T15" fmla="*/ 2147483647 h 3490"/>
              <a:gd name="T16" fmla="*/ 2147483647 w 19543"/>
              <a:gd name="T17" fmla="*/ 2147483647 h 3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43"/>
              <a:gd name="T28" fmla="*/ 0 h 3490"/>
              <a:gd name="T29" fmla="*/ 19543 w 19543"/>
              <a:gd name="T30" fmla="*/ 3490 h 3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43" h="3490">
                <a:moveTo>
                  <a:pt x="996" y="4"/>
                </a:moveTo>
                <a:cubicBezTo>
                  <a:pt x="996" y="4"/>
                  <a:pt x="15977" y="5"/>
                  <a:pt x="19539" y="7"/>
                </a:cubicBezTo>
                <a:cubicBezTo>
                  <a:pt x="19539" y="262"/>
                  <a:pt x="19539" y="2433"/>
                  <a:pt x="19539" y="2689"/>
                </a:cubicBezTo>
                <a:cubicBezTo>
                  <a:pt x="19518" y="2921"/>
                  <a:pt x="19542" y="3032"/>
                  <a:pt x="19355" y="3208"/>
                </a:cubicBezTo>
                <a:cubicBezTo>
                  <a:pt x="19083" y="3463"/>
                  <a:pt x="18819" y="3455"/>
                  <a:pt x="18489" y="3489"/>
                </a:cubicBezTo>
                <a:cubicBezTo>
                  <a:pt x="18145" y="3480"/>
                  <a:pt x="6190" y="3479"/>
                  <a:pt x="41" y="3476"/>
                </a:cubicBezTo>
                <a:cubicBezTo>
                  <a:pt x="36" y="2963"/>
                  <a:pt x="42" y="708"/>
                  <a:pt x="42" y="654"/>
                </a:cubicBezTo>
                <a:cubicBezTo>
                  <a:pt x="47" y="599"/>
                  <a:pt x="0" y="419"/>
                  <a:pt x="269" y="192"/>
                </a:cubicBezTo>
                <a:cubicBezTo>
                  <a:pt x="535" y="0"/>
                  <a:pt x="732" y="0"/>
                  <a:pt x="996"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7" name="Group 5"/>
          <p:cNvGrpSpPr>
            <a:grpSpLocks/>
          </p:cNvGrpSpPr>
          <p:nvPr/>
        </p:nvGrpSpPr>
        <p:grpSpPr bwMode="auto">
          <a:xfrm>
            <a:off x="5384800" y="3840418"/>
            <a:ext cx="819150" cy="493713"/>
            <a:chOff x="3739" y="2834"/>
            <a:chExt cx="569" cy="343"/>
          </a:xfrm>
        </p:grpSpPr>
        <p:sp>
          <p:nvSpPr>
            <p:cNvPr id="8" name="Freeform 6"/>
            <p:cNvSpPr>
              <a:spLocks noChangeArrowheads="1"/>
            </p:cNvSpPr>
            <p:nvPr/>
          </p:nvSpPr>
          <p:spPr bwMode="auto">
            <a:xfrm>
              <a:off x="3739" y="2834"/>
              <a:ext cx="570" cy="344"/>
            </a:xfrm>
            <a:custGeom>
              <a:avLst/>
              <a:gdLst>
                <a:gd name="T0" fmla="*/ 0 w 2513"/>
                <a:gd name="T1" fmla="*/ 0 h 1519"/>
                <a:gd name="T2" fmla="*/ 0 w 2513"/>
                <a:gd name="T3" fmla="*/ 0 h 1519"/>
                <a:gd name="T4" fmla="*/ 0 w 2513"/>
                <a:gd name="T5" fmla="*/ 0 h 1519"/>
                <a:gd name="T6" fmla="*/ 0 w 2513"/>
                <a:gd name="T7" fmla="*/ 0 h 1519"/>
                <a:gd name="T8" fmla="*/ 0 w 2513"/>
                <a:gd name="T9" fmla="*/ 0 h 1519"/>
                <a:gd name="T10" fmla="*/ 0 w 2513"/>
                <a:gd name="T11" fmla="*/ 0 h 1519"/>
                <a:gd name="T12" fmla="*/ 0 w 2513"/>
                <a:gd name="T13" fmla="*/ 0 h 1519"/>
                <a:gd name="T14" fmla="*/ 0 w 2513"/>
                <a:gd name="T15" fmla="*/ 0 h 1519"/>
                <a:gd name="T16" fmla="*/ 0 w 2513"/>
                <a:gd name="T17" fmla="*/ 0 h 15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13"/>
                <a:gd name="T28" fmla="*/ 0 h 1519"/>
                <a:gd name="T29" fmla="*/ 2513 w 2513"/>
                <a:gd name="T30" fmla="*/ 1519 h 15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13" h="1519">
                  <a:moveTo>
                    <a:pt x="249" y="3"/>
                  </a:moveTo>
                  <a:cubicBezTo>
                    <a:pt x="249" y="3"/>
                    <a:pt x="1618" y="3"/>
                    <a:pt x="2507" y="4"/>
                  </a:cubicBezTo>
                  <a:cubicBezTo>
                    <a:pt x="2507" y="180"/>
                    <a:pt x="2511" y="791"/>
                    <a:pt x="2511" y="967"/>
                  </a:cubicBezTo>
                  <a:cubicBezTo>
                    <a:pt x="2506" y="1127"/>
                    <a:pt x="2512" y="1203"/>
                    <a:pt x="2465" y="1325"/>
                  </a:cubicBezTo>
                  <a:cubicBezTo>
                    <a:pt x="2397" y="1500"/>
                    <a:pt x="2331" y="1495"/>
                    <a:pt x="2249" y="1518"/>
                  </a:cubicBezTo>
                  <a:cubicBezTo>
                    <a:pt x="2163" y="1513"/>
                    <a:pt x="12" y="1510"/>
                    <a:pt x="15" y="1510"/>
                  </a:cubicBezTo>
                  <a:cubicBezTo>
                    <a:pt x="17" y="1482"/>
                    <a:pt x="11" y="488"/>
                    <a:pt x="11" y="451"/>
                  </a:cubicBezTo>
                  <a:cubicBezTo>
                    <a:pt x="12" y="413"/>
                    <a:pt x="0" y="289"/>
                    <a:pt x="67" y="132"/>
                  </a:cubicBezTo>
                  <a:cubicBezTo>
                    <a:pt x="134" y="0"/>
                    <a:pt x="183" y="0"/>
                    <a:pt x="249"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Text Box 7"/>
            <p:cNvSpPr txBox="1">
              <a:spLocks noChangeArrowheads="1"/>
            </p:cNvSpPr>
            <p:nvPr/>
          </p:nvSpPr>
          <p:spPr bwMode="auto">
            <a:xfrm>
              <a:off x="3739" y="2834"/>
              <a:ext cx="570"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过滤器</a:t>
              </a:r>
            </a:p>
          </p:txBody>
        </p:sp>
      </p:grpSp>
      <p:sp>
        <p:nvSpPr>
          <p:cNvPr id="10" name="Freeform 8"/>
          <p:cNvSpPr>
            <a:spLocks noChangeArrowheads="1"/>
          </p:cNvSpPr>
          <p:nvPr/>
        </p:nvSpPr>
        <p:spPr bwMode="auto">
          <a:xfrm>
            <a:off x="5387975" y="4167443"/>
            <a:ext cx="490538" cy="981075"/>
          </a:xfrm>
          <a:custGeom>
            <a:avLst/>
            <a:gdLst>
              <a:gd name="T0" fmla="*/ 2147483647 w 1501"/>
              <a:gd name="T1" fmla="*/ 2147483647 h 3001"/>
              <a:gd name="T2" fmla="*/ 0 w 1501"/>
              <a:gd name="T3" fmla="*/ 2147483647 h 3001"/>
              <a:gd name="T4" fmla="*/ 2147483647 w 1501"/>
              <a:gd name="T5" fmla="*/ 0 h 3001"/>
              <a:gd name="T6" fmla="*/ 2147483647 w 1501"/>
              <a:gd name="T7" fmla="*/ 2147483647 h 3001"/>
              <a:gd name="T8" fmla="*/ 0 60000 65536"/>
              <a:gd name="T9" fmla="*/ 0 60000 65536"/>
              <a:gd name="T10" fmla="*/ 0 60000 65536"/>
              <a:gd name="T11" fmla="*/ 0 60000 65536"/>
              <a:gd name="T12" fmla="*/ 0 w 1501"/>
              <a:gd name="T13" fmla="*/ 0 h 3001"/>
              <a:gd name="T14" fmla="*/ 1501 w 1501"/>
              <a:gd name="T15" fmla="*/ 3001 h 3001"/>
            </a:gdLst>
            <a:ahLst/>
            <a:cxnLst>
              <a:cxn ang="T8">
                <a:pos x="T0" y="T1"/>
              </a:cxn>
              <a:cxn ang="T9">
                <a:pos x="T2" y="T3"/>
              </a:cxn>
              <a:cxn ang="T10">
                <a:pos x="T4" y="T5"/>
              </a:cxn>
              <a:cxn ang="T11">
                <a:pos x="T6" y="T7"/>
              </a:cxn>
            </a:cxnLst>
            <a:rect l="T12" t="T13" r="T14" b="T15"/>
            <a:pathLst>
              <a:path w="1501" h="3001">
                <a:moveTo>
                  <a:pt x="500" y="500"/>
                </a:moveTo>
                <a:lnTo>
                  <a:pt x="0" y="3000"/>
                </a:lnTo>
                <a:lnTo>
                  <a:pt x="1500" y="0"/>
                </a:lnTo>
                <a:lnTo>
                  <a:pt x="500" y="5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1" name="Group 9"/>
          <p:cNvGrpSpPr>
            <a:grpSpLocks/>
          </p:cNvGrpSpPr>
          <p:nvPr/>
        </p:nvGrpSpPr>
        <p:grpSpPr bwMode="auto">
          <a:xfrm>
            <a:off x="6689725" y="3840418"/>
            <a:ext cx="819150" cy="493713"/>
            <a:chOff x="4646" y="2834"/>
            <a:chExt cx="569" cy="343"/>
          </a:xfrm>
        </p:grpSpPr>
        <p:sp>
          <p:nvSpPr>
            <p:cNvPr id="12" name="Freeform 10"/>
            <p:cNvSpPr>
              <a:spLocks noChangeArrowheads="1"/>
            </p:cNvSpPr>
            <p:nvPr/>
          </p:nvSpPr>
          <p:spPr bwMode="auto">
            <a:xfrm>
              <a:off x="4646" y="2834"/>
              <a:ext cx="570" cy="344"/>
            </a:xfrm>
            <a:custGeom>
              <a:avLst/>
              <a:gdLst>
                <a:gd name="T0" fmla="*/ 0 w 2513"/>
                <a:gd name="T1" fmla="*/ 0 h 1519"/>
                <a:gd name="T2" fmla="*/ 0 w 2513"/>
                <a:gd name="T3" fmla="*/ 0 h 1519"/>
                <a:gd name="T4" fmla="*/ 0 w 2513"/>
                <a:gd name="T5" fmla="*/ 0 h 1519"/>
                <a:gd name="T6" fmla="*/ 0 w 2513"/>
                <a:gd name="T7" fmla="*/ 0 h 1519"/>
                <a:gd name="T8" fmla="*/ 0 w 2513"/>
                <a:gd name="T9" fmla="*/ 0 h 1519"/>
                <a:gd name="T10" fmla="*/ 0 w 2513"/>
                <a:gd name="T11" fmla="*/ 0 h 1519"/>
                <a:gd name="T12" fmla="*/ 0 w 2513"/>
                <a:gd name="T13" fmla="*/ 0 h 1519"/>
                <a:gd name="T14" fmla="*/ 0 w 2513"/>
                <a:gd name="T15" fmla="*/ 0 h 1519"/>
                <a:gd name="T16" fmla="*/ 0 w 2513"/>
                <a:gd name="T17" fmla="*/ 0 h 15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13"/>
                <a:gd name="T28" fmla="*/ 0 h 1519"/>
                <a:gd name="T29" fmla="*/ 2513 w 2513"/>
                <a:gd name="T30" fmla="*/ 1519 h 15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13" h="1519">
                  <a:moveTo>
                    <a:pt x="249" y="3"/>
                  </a:moveTo>
                  <a:cubicBezTo>
                    <a:pt x="249" y="3"/>
                    <a:pt x="1618" y="3"/>
                    <a:pt x="2507" y="4"/>
                  </a:cubicBezTo>
                  <a:cubicBezTo>
                    <a:pt x="2507" y="180"/>
                    <a:pt x="2511" y="791"/>
                    <a:pt x="2511" y="967"/>
                  </a:cubicBezTo>
                  <a:cubicBezTo>
                    <a:pt x="2506" y="1127"/>
                    <a:pt x="2512" y="1203"/>
                    <a:pt x="2465" y="1325"/>
                  </a:cubicBezTo>
                  <a:cubicBezTo>
                    <a:pt x="2397" y="1500"/>
                    <a:pt x="2331" y="1495"/>
                    <a:pt x="2249" y="1518"/>
                  </a:cubicBezTo>
                  <a:cubicBezTo>
                    <a:pt x="2163" y="1513"/>
                    <a:pt x="12" y="1510"/>
                    <a:pt x="15" y="1510"/>
                  </a:cubicBezTo>
                  <a:cubicBezTo>
                    <a:pt x="17" y="1482"/>
                    <a:pt x="11" y="488"/>
                    <a:pt x="11" y="451"/>
                  </a:cubicBezTo>
                  <a:cubicBezTo>
                    <a:pt x="12" y="413"/>
                    <a:pt x="0" y="289"/>
                    <a:pt x="67" y="132"/>
                  </a:cubicBezTo>
                  <a:cubicBezTo>
                    <a:pt x="134" y="0"/>
                    <a:pt x="183" y="0"/>
                    <a:pt x="249"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Text Box 11"/>
            <p:cNvSpPr txBox="1">
              <a:spLocks noChangeArrowheads="1"/>
            </p:cNvSpPr>
            <p:nvPr/>
          </p:nvSpPr>
          <p:spPr bwMode="auto">
            <a:xfrm>
              <a:off x="4646" y="2834"/>
              <a:ext cx="570"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顺序</a:t>
              </a:r>
            </a:p>
          </p:txBody>
        </p:sp>
      </p:grpSp>
      <p:sp>
        <p:nvSpPr>
          <p:cNvPr id="14" name="Freeform 12"/>
          <p:cNvSpPr>
            <a:spLocks noChangeArrowheads="1"/>
          </p:cNvSpPr>
          <p:nvPr/>
        </p:nvSpPr>
        <p:spPr bwMode="auto">
          <a:xfrm>
            <a:off x="6694488" y="4167443"/>
            <a:ext cx="327025" cy="1143000"/>
          </a:xfrm>
          <a:custGeom>
            <a:avLst/>
            <a:gdLst>
              <a:gd name="T0" fmla="*/ 2147483647 w 1001"/>
              <a:gd name="T1" fmla="*/ 0 h 3501"/>
              <a:gd name="T2" fmla="*/ 0 w 1001"/>
              <a:gd name="T3" fmla="*/ 2147483647 h 3501"/>
              <a:gd name="T4" fmla="*/ 2147483647 w 1001"/>
              <a:gd name="T5" fmla="*/ 2147483647 h 3501"/>
              <a:gd name="T6" fmla="*/ 2147483647 w 1001"/>
              <a:gd name="T7" fmla="*/ 0 h 3501"/>
              <a:gd name="T8" fmla="*/ 0 60000 65536"/>
              <a:gd name="T9" fmla="*/ 0 60000 65536"/>
              <a:gd name="T10" fmla="*/ 0 60000 65536"/>
              <a:gd name="T11" fmla="*/ 0 60000 65536"/>
              <a:gd name="T12" fmla="*/ 0 w 1001"/>
              <a:gd name="T13" fmla="*/ 0 h 3501"/>
              <a:gd name="T14" fmla="*/ 1001 w 1001"/>
              <a:gd name="T15" fmla="*/ 3501 h 3501"/>
            </a:gdLst>
            <a:ahLst/>
            <a:cxnLst>
              <a:cxn ang="T8">
                <a:pos x="T0" y="T1"/>
              </a:cxn>
              <a:cxn ang="T9">
                <a:pos x="T2" y="T3"/>
              </a:cxn>
              <a:cxn ang="T10">
                <a:pos x="T4" y="T5"/>
              </a:cxn>
              <a:cxn ang="T11">
                <a:pos x="T6" y="T7"/>
              </a:cxn>
            </a:cxnLst>
            <a:rect l="T12" t="T13" r="T14" b="T15"/>
            <a:pathLst>
              <a:path w="1001" h="3501">
                <a:moveTo>
                  <a:pt x="500" y="0"/>
                </a:moveTo>
                <a:lnTo>
                  <a:pt x="0" y="3500"/>
                </a:lnTo>
                <a:lnTo>
                  <a:pt x="1000" y="500"/>
                </a:lnTo>
                <a:lnTo>
                  <a:pt x="5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5" name="Group 13"/>
          <p:cNvGrpSpPr>
            <a:grpSpLocks/>
          </p:cNvGrpSpPr>
          <p:nvPr/>
        </p:nvGrpSpPr>
        <p:grpSpPr bwMode="auto">
          <a:xfrm>
            <a:off x="3106738" y="1913193"/>
            <a:ext cx="1790700" cy="815975"/>
            <a:chOff x="2158" y="1496"/>
            <a:chExt cx="1243" cy="567"/>
          </a:xfrm>
        </p:grpSpPr>
        <p:sp>
          <p:nvSpPr>
            <p:cNvPr id="16" name="Freeform 14"/>
            <p:cNvSpPr>
              <a:spLocks noChangeArrowheads="1"/>
            </p:cNvSpPr>
            <p:nvPr/>
          </p:nvSpPr>
          <p:spPr bwMode="auto">
            <a:xfrm>
              <a:off x="2158" y="1496"/>
              <a:ext cx="1244" cy="568"/>
            </a:xfrm>
            <a:custGeom>
              <a:avLst/>
              <a:gdLst>
                <a:gd name="T0" fmla="*/ 0 w 5486"/>
                <a:gd name="T1" fmla="*/ 0 h 2504"/>
                <a:gd name="T2" fmla="*/ 0 w 5486"/>
                <a:gd name="T3" fmla="*/ 0 h 2504"/>
                <a:gd name="T4" fmla="*/ 0 w 5486"/>
                <a:gd name="T5" fmla="*/ 0 h 2504"/>
                <a:gd name="T6" fmla="*/ 0 w 5486"/>
                <a:gd name="T7" fmla="*/ 0 h 2504"/>
                <a:gd name="T8" fmla="*/ 0 w 5486"/>
                <a:gd name="T9" fmla="*/ 0 h 2504"/>
                <a:gd name="T10" fmla="*/ 0 w 5486"/>
                <a:gd name="T11" fmla="*/ 0 h 2504"/>
                <a:gd name="T12" fmla="*/ 0 w 5486"/>
                <a:gd name="T13" fmla="*/ 0 h 2504"/>
                <a:gd name="T14" fmla="*/ 0 w 5486"/>
                <a:gd name="T15" fmla="*/ 0 h 2504"/>
                <a:gd name="T16" fmla="*/ 0 w 5486"/>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86"/>
                <a:gd name="T28" fmla="*/ 0 h 2504"/>
                <a:gd name="T29" fmla="*/ 5486 w 5486"/>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86" h="2504">
                  <a:moveTo>
                    <a:pt x="544" y="4"/>
                  </a:moveTo>
                  <a:cubicBezTo>
                    <a:pt x="544" y="4"/>
                    <a:pt x="3533" y="5"/>
                    <a:pt x="5475" y="7"/>
                  </a:cubicBezTo>
                  <a:cubicBezTo>
                    <a:pt x="5475" y="296"/>
                    <a:pt x="5484" y="1305"/>
                    <a:pt x="5484" y="1595"/>
                  </a:cubicBezTo>
                  <a:cubicBezTo>
                    <a:pt x="5472" y="1859"/>
                    <a:pt x="5485" y="1984"/>
                    <a:pt x="5384" y="2185"/>
                  </a:cubicBezTo>
                  <a:cubicBezTo>
                    <a:pt x="5235" y="2474"/>
                    <a:pt x="5091" y="2465"/>
                    <a:pt x="4912" y="2503"/>
                  </a:cubicBezTo>
                  <a:cubicBezTo>
                    <a:pt x="4724" y="2494"/>
                    <a:pt x="25" y="2489"/>
                    <a:pt x="32" y="2489"/>
                  </a:cubicBezTo>
                  <a:cubicBezTo>
                    <a:pt x="37" y="2444"/>
                    <a:pt x="24" y="804"/>
                    <a:pt x="24" y="743"/>
                  </a:cubicBezTo>
                  <a:cubicBezTo>
                    <a:pt x="25" y="681"/>
                    <a:pt x="0" y="476"/>
                    <a:pt x="146" y="218"/>
                  </a:cubicBezTo>
                  <a:cubicBezTo>
                    <a:pt x="292" y="0"/>
                    <a:pt x="399" y="0"/>
                    <a:pt x="544"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 name="Text Box 15"/>
            <p:cNvSpPr txBox="1">
              <a:spLocks noChangeArrowheads="1"/>
            </p:cNvSpPr>
            <p:nvPr/>
          </p:nvSpPr>
          <p:spPr bwMode="auto">
            <a:xfrm>
              <a:off x="2158" y="1496"/>
              <a:ext cx="1244"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排序方法 </a:t>
              </a:r>
              <a:r>
                <a:rPr lang="en-US" altLang="zh-CN">
                  <a:solidFill>
                    <a:srgbClr val="FFFFFF"/>
                  </a:solidFill>
                </a:rPr>
                <a:t>...</a:t>
              </a:r>
            </a:p>
          </p:txBody>
        </p:sp>
      </p:grpSp>
      <p:grpSp>
        <p:nvGrpSpPr>
          <p:cNvPr id="18" name="Group 16"/>
          <p:cNvGrpSpPr>
            <a:grpSpLocks/>
          </p:cNvGrpSpPr>
          <p:nvPr/>
        </p:nvGrpSpPr>
        <p:grpSpPr bwMode="auto">
          <a:xfrm>
            <a:off x="3094038" y="2926018"/>
            <a:ext cx="1803400" cy="488950"/>
            <a:chOff x="2149" y="2199"/>
            <a:chExt cx="1252" cy="340"/>
          </a:xfrm>
        </p:grpSpPr>
        <p:sp>
          <p:nvSpPr>
            <p:cNvPr id="19" name="Freeform 17"/>
            <p:cNvSpPr>
              <a:spLocks noChangeArrowheads="1"/>
            </p:cNvSpPr>
            <p:nvPr/>
          </p:nvSpPr>
          <p:spPr bwMode="auto">
            <a:xfrm>
              <a:off x="2149" y="2199"/>
              <a:ext cx="1253" cy="341"/>
            </a:xfrm>
            <a:custGeom>
              <a:avLst/>
              <a:gdLst>
                <a:gd name="T0" fmla="*/ 0 w 5525"/>
                <a:gd name="T1" fmla="*/ 0 h 1503"/>
                <a:gd name="T2" fmla="*/ 0 w 5525"/>
                <a:gd name="T3" fmla="*/ 0 h 1503"/>
                <a:gd name="T4" fmla="*/ 0 w 5525"/>
                <a:gd name="T5" fmla="*/ 0 h 1503"/>
                <a:gd name="T6" fmla="*/ 0 w 5525"/>
                <a:gd name="T7" fmla="*/ 0 h 1503"/>
                <a:gd name="T8" fmla="*/ 0 w 5525"/>
                <a:gd name="T9" fmla="*/ 0 h 1503"/>
                <a:gd name="T10" fmla="*/ 0 w 5525"/>
                <a:gd name="T11" fmla="*/ 0 h 1503"/>
                <a:gd name="T12" fmla="*/ 0 w 5525"/>
                <a:gd name="T13" fmla="*/ 0 h 1503"/>
                <a:gd name="T14" fmla="*/ 0 w 5525"/>
                <a:gd name="T15" fmla="*/ 0 h 1503"/>
                <a:gd name="T16" fmla="*/ 0 w 5525"/>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25"/>
                <a:gd name="T28" fmla="*/ 0 h 1503"/>
                <a:gd name="T29" fmla="*/ 5525 w 5525"/>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25" h="1503">
                  <a:moveTo>
                    <a:pt x="547" y="3"/>
                  </a:moveTo>
                  <a:cubicBezTo>
                    <a:pt x="547" y="3"/>
                    <a:pt x="3558" y="3"/>
                    <a:pt x="5514" y="4"/>
                  </a:cubicBezTo>
                  <a:cubicBezTo>
                    <a:pt x="5514" y="178"/>
                    <a:pt x="5523" y="783"/>
                    <a:pt x="5523" y="957"/>
                  </a:cubicBezTo>
                  <a:cubicBezTo>
                    <a:pt x="5511" y="1116"/>
                    <a:pt x="5524" y="1191"/>
                    <a:pt x="5422" y="1311"/>
                  </a:cubicBezTo>
                  <a:cubicBezTo>
                    <a:pt x="5272" y="1485"/>
                    <a:pt x="5127" y="1479"/>
                    <a:pt x="4947" y="1502"/>
                  </a:cubicBezTo>
                  <a:cubicBezTo>
                    <a:pt x="4758" y="1497"/>
                    <a:pt x="26" y="1494"/>
                    <a:pt x="32" y="1494"/>
                  </a:cubicBezTo>
                  <a:cubicBezTo>
                    <a:pt x="37" y="1467"/>
                    <a:pt x="24" y="482"/>
                    <a:pt x="24" y="446"/>
                  </a:cubicBezTo>
                  <a:cubicBezTo>
                    <a:pt x="26" y="409"/>
                    <a:pt x="0" y="286"/>
                    <a:pt x="147" y="131"/>
                  </a:cubicBezTo>
                  <a:cubicBezTo>
                    <a:pt x="294" y="0"/>
                    <a:pt x="402" y="0"/>
                    <a:pt x="547"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 name="Text Box 18"/>
            <p:cNvSpPr txBox="1">
              <a:spLocks noChangeArrowheads="1"/>
            </p:cNvSpPr>
            <p:nvPr/>
          </p:nvSpPr>
          <p:spPr bwMode="auto">
            <a:xfrm>
              <a:off x="2149" y="2199"/>
              <a:ext cx="1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目录在文件的前面还是后面</a:t>
              </a:r>
              <a:endParaRPr lang="en-US" altLang="zh-CN">
                <a:solidFill>
                  <a:srgbClr val="FFFFFF"/>
                </a:solidFill>
              </a:endParaRPr>
            </a:p>
          </p:txBody>
        </p:sp>
      </p:grpSp>
      <p:grpSp>
        <p:nvGrpSpPr>
          <p:cNvPr id="21" name="Group 19"/>
          <p:cNvGrpSpPr>
            <a:grpSpLocks/>
          </p:cNvGrpSpPr>
          <p:nvPr/>
        </p:nvGrpSpPr>
        <p:grpSpPr bwMode="auto">
          <a:xfrm>
            <a:off x="3106738" y="3676906"/>
            <a:ext cx="1790700" cy="490537"/>
            <a:chOff x="2158" y="2721"/>
            <a:chExt cx="1243" cy="340"/>
          </a:xfrm>
        </p:grpSpPr>
        <p:sp>
          <p:nvSpPr>
            <p:cNvPr id="22" name="Freeform 20"/>
            <p:cNvSpPr>
              <a:spLocks noChangeArrowheads="1"/>
            </p:cNvSpPr>
            <p:nvPr/>
          </p:nvSpPr>
          <p:spPr bwMode="auto">
            <a:xfrm>
              <a:off x="2158" y="2721"/>
              <a:ext cx="1244" cy="341"/>
            </a:xfrm>
            <a:custGeom>
              <a:avLst/>
              <a:gdLst>
                <a:gd name="T0" fmla="*/ 0 w 5486"/>
                <a:gd name="T1" fmla="*/ 0 h 1503"/>
                <a:gd name="T2" fmla="*/ 0 w 5486"/>
                <a:gd name="T3" fmla="*/ 0 h 1503"/>
                <a:gd name="T4" fmla="*/ 0 w 5486"/>
                <a:gd name="T5" fmla="*/ 0 h 1503"/>
                <a:gd name="T6" fmla="*/ 0 w 5486"/>
                <a:gd name="T7" fmla="*/ 0 h 1503"/>
                <a:gd name="T8" fmla="*/ 0 w 5486"/>
                <a:gd name="T9" fmla="*/ 0 h 1503"/>
                <a:gd name="T10" fmla="*/ 0 w 5486"/>
                <a:gd name="T11" fmla="*/ 0 h 1503"/>
                <a:gd name="T12" fmla="*/ 0 w 5486"/>
                <a:gd name="T13" fmla="*/ 0 h 1503"/>
                <a:gd name="T14" fmla="*/ 0 w 5486"/>
                <a:gd name="T15" fmla="*/ 0 h 1503"/>
                <a:gd name="T16" fmla="*/ 0 w 5486"/>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86"/>
                <a:gd name="T28" fmla="*/ 0 h 1503"/>
                <a:gd name="T29" fmla="*/ 5486 w 5486"/>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86" h="1503">
                  <a:moveTo>
                    <a:pt x="544" y="3"/>
                  </a:moveTo>
                  <a:cubicBezTo>
                    <a:pt x="544" y="3"/>
                    <a:pt x="3533" y="3"/>
                    <a:pt x="5475" y="4"/>
                  </a:cubicBezTo>
                  <a:cubicBezTo>
                    <a:pt x="5475" y="178"/>
                    <a:pt x="5484" y="783"/>
                    <a:pt x="5484" y="957"/>
                  </a:cubicBezTo>
                  <a:cubicBezTo>
                    <a:pt x="5472" y="1116"/>
                    <a:pt x="5485" y="1191"/>
                    <a:pt x="5384" y="1311"/>
                  </a:cubicBezTo>
                  <a:cubicBezTo>
                    <a:pt x="5235" y="1485"/>
                    <a:pt x="5091" y="1479"/>
                    <a:pt x="4912" y="1502"/>
                  </a:cubicBezTo>
                  <a:cubicBezTo>
                    <a:pt x="4724" y="1497"/>
                    <a:pt x="25" y="1494"/>
                    <a:pt x="32" y="1494"/>
                  </a:cubicBezTo>
                  <a:cubicBezTo>
                    <a:pt x="37" y="1467"/>
                    <a:pt x="24" y="482"/>
                    <a:pt x="24" y="446"/>
                  </a:cubicBezTo>
                  <a:cubicBezTo>
                    <a:pt x="25" y="409"/>
                    <a:pt x="0" y="286"/>
                    <a:pt x="146" y="131"/>
                  </a:cubicBezTo>
                  <a:cubicBezTo>
                    <a:pt x="292" y="0"/>
                    <a:pt x="399" y="0"/>
                    <a:pt x="544"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 name="Text Box 21"/>
            <p:cNvSpPr txBox="1">
              <a:spLocks noChangeArrowheads="1"/>
            </p:cNvSpPr>
            <p:nvPr/>
          </p:nvSpPr>
          <p:spPr bwMode="auto">
            <a:xfrm>
              <a:off x="2158" y="2721"/>
              <a:ext cx="124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倒序</a:t>
              </a:r>
            </a:p>
          </p:txBody>
        </p:sp>
      </p:grpSp>
    </p:spTree>
    <p:extLst>
      <p:ext uri="{BB962C8B-B14F-4D97-AF65-F5344CB8AC3E}">
        <p14:creationId xmlns:p14="http://schemas.microsoft.com/office/powerpoint/2010/main" val="224749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找目录内容</a:t>
            </a:r>
            <a:endParaRPr lang="zh-CN" altLang="en-US" dirty="0"/>
          </a:p>
        </p:txBody>
      </p:sp>
      <p:sp>
        <p:nvSpPr>
          <p:cNvPr id="3" name="内容占位符 2"/>
          <p:cNvSpPr>
            <a:spLocks noGrp="1"/>
          </p:cNvSpPr>
          <p:nvPr>
            <p:ph idx="1"/>
          </p:nvPr>
        </p:nvSpPr>
        <p:spPr/>
        <p:txBody>
          <a:bodyPr/>
          <a:lstStyle/>
          <a:p>
            <a:r>
              <a:rPr lang="zh-CN" altLang="en-US" dirty="0">
                <a:ea typeface="SimSun" panose="02010600030101010101" pitchFamily="2" charset="-122"/>
              </a:rPr>
              <a:t>最后，可以添加名字过滤器</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143000" y="2127250"/>
            <a:ext cx="646747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QFileInfoList infos =</a:t>
            </a:r>
          </a:p>
          <a:p>
            <a:pPr eaLnBrk="1" hangingPunct="1">
              <a:lnSpc>
                <a:spcPct val="98000"/>
              </a:lnSpc>
            </a:pPr>
            <a:r>
              <a:rPr lang="en-US" altLang="zh-CN" sz="1500">
                <a:solidFill>
                  <a:srgbClr val="000000"/>
                </a:solidFill>
                <a:latin typeface="DejaVu Sans Mono" pitchFamily="49" charset="0"/>
              </a:rPr>
              <a:t>    dir.entryInfoList(</a:t>
            </a:r>
            <a:r>
              <a:rPr lang="en-US" altLang="zh-CN" sz="1500" b="1">
                <a:solidFill>
                  <a:srgbClr val="000000"/>
                </a:solidFill>
                <a:latin typeface="DejaVu Sans Mono" pitchFamily="49" charset="0"/>
              </a:rPr>
              <a:t>QStringList() &lt;&lt; "*.cpp" &lt;&lt; "*.h"</a:t>
            </a:r>
            <a:r>
              <a:rPr lang="en-US" altLang="zh-CN" sz="1500">
                <a:solidFill>
                  <a:srgbClr val="000000"/>
                </a:solidFill>
                <a:latin typeface="DejaVu Sans Mono" pitchFamily="49" charset="0"/>
              </a:rPr>
              <a:t>, </a:t>
            </a:r>
          </a:p>
          <a:p>
            <a:pPr eaLnBrk="1" hangingPunct="1">
              <a:lnSpc>
                <a:spcPct val="98000"/>
              </a:lnSpc>
            </a:pPr>
            <a:r>
              <a:rPr lang="en-US" altLang="zh-CN" sz="1500">
                <a:solidFill>
                  <a:srgbClr val="000000"/>
                </a:solidFill>
                <a:latin typeface="DejaVu Sans Mono" pitchFamily="49" charset="0"/>
              </a:rPr>
              <a:t>                      QDir::Files, QDir::Name);</a:t>
            </a:r>
          </a:p>
          <a:p>
            <a:pPr eaLnBrk="1" hangingPunct="1">
              <a:lnSpc>
                <a:spcPct val="98000"/>
              </a:lnSpc>
            </a:pPr>
            <a:r>
              <a:rPr lang="en-US" altLang="zh-CN" sz="1500">
                <a:solidFill>
                  <a:srgbClr val="000000"/>
                </a:solidFill>
                <a:latin typeface="DejaVu Sans Mono" pitchFamily="49" charset="0"/>
              </a:rPr>
              <a:t>foreach(const QFileInfo &amp;info, infos)</a:t>
            </a:r>
          </a:p>
          <a:p>
            <a:pPr eaLnBrk="1" hangingPunct="1">
              <a:lnSpc>
                <a:spcPct val="98000"/>
              </a:lnSpc>
            </a:pPr>
            <a:r>
              <a:rPr lang="en-US" altLang="zh-CN" sz="1500">
                <a:solidFill>
                  <a:srgbClr val="000000"/>
                </a:solidFill>
                <a:latin typeface="DejaVu Sans Mono" pitchFamily="49" charset="0"/>
              </a:rPr>
              <a:t>    qDebug("%s", qPrintable(info.fileName()));</a:t>
            </a:r>
          </a:p>
        </p:txBody>
      </p:sp>
      <p:sp>
        <p:nvSpPr>
          <p:cNvPr id="5" name="Freeform 4"/>
          <p:cNvSpPr>
            <a:spLocks noChangeArrowheads="1"/>
          </p:cNvSpPr>
          <p:nvPr/>
        </p:nvSpPr>
        <p:spPr bwMode="auto">
          <a:xfrm>
            <a:off x="1031875" y="2060575"/>
            <a:ext cx="6546850" cy="1308100"/>
          </a:xfrm>
          <a:custGeom>
            <a:avLst/>
            <a:gdLst>
              <a:gd name="T0" fmla="*/ 2147483647 w 20045"/>
              <a:gd name="T1" fmla="*/ 2147483647 h 4004"/>
              <a:gd name="T2" fmla="*/ 2147483647 w 20045"/>
              <a:gd name="T3" fmla="*/ 2147483647 h 4004"/>
              <a:gd name="T4" fmla="*/ 2147483647 w 20045"/>
              <a:gd name="T5" fmla="*/ 2147483647 h 4004"/>
              <a:gd name="T6" fmla="*/ 2147483647 w 20045"/>
              <a:gd name="T7" fmla="*/ 2147483647 h 4004"/>
              <a:gd name="T8" fmla="*/ 2147483647 w 20045"/>
              <a:gd name="T9" fmla="*/ 2147483647 h 4004"/>
              <a:gd name="T10" fmla="*/ 2147483647 w 20045"/>
              <a:gd name="T11" fmla="*/ 2147483647 h 4004"/>
              <a:gd name="T12" fmla="*/ 2147483647 w 20045"/>
              <a:gd name="T13" fmla="*/ 2147483647 h 4004"/>
              <a:gd name="T14" fmla="*/ 2147483647 w 20045"/>
              <a:gd name="T15" fmla="*/ 2147483647 h 4004"/>
              <a:gd name="T16" fmla="*/ 2147483647 w 20045"/>
              <a:gd name="T17" fmla="*/ 2147483647 h 40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45"/>
              <a:gd name="T28" fmla="*/ 0 h 4004"/>
              <a:gd name="T29" fmla="*/ 20045 w 20045"/>
              <a:gd name="T30" fmla="*/ 4004 h 40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45" h="4004">
                <a:moveTo>
                  <a:pt x="1022" y="4"/>
                </a:moveTo>
                <a:cubicBezTo>
                  <a:pt x="1022" y="4"/>
                  <a:pt x="16387" y="5"/>
                  <a:pt x="20040" y="8"/>
                </a:cubicBezTo>
                <a:cubicBezTo>
                  <a:pt x="20040" y="300"/>
                  <a:pt x="20040" y="2792"/>
                  <a:pt x="20040" y="3085"/>
                </a:cubicBezTo>
                <a:cubicBezTo>
                  <a:pt x="20018" y="3352"/>
                  <a:pt x="20044" y="3479"/>
                  <a:pt x="19851" y="3681"/>
                </a:cubicBezTo>
                <a:cubicBezTo>
                  <a:pt x="19572" y="3973"/>
                  <a:pt x="19301" y="3964"/>
                  <a:pt x="18963" y="4003"/>
                </a:cubicBezTo>
                <a:cubicBezTo>
                  <a:pt x="18611" y="3993"/>
                  <a:pt x="6349" y="3992"/>
                  <a:pt x="42" y="3988"/>
                </a:cubicBezTo>
                <a:cubicBezTo>
                  <a:pt x="37" y="3400"/>
                  <a:pt x="44" y="812"/>
                  <a:pt x="44" y="750"/>
                </a:cubicBezTo>
                <a:cubicBezTo>
                  <a:pt x="49" y="687"/>
                  <a:pt x="0" y="481"/>
                  <a:pt x="276" y="220"/>
                </a:cubicBezTo>
                <a:cubicBezTo>
                  <a:pt x="548" y="0"/>
                  <a:pt x="751" y="0"/>
                  <a:pt x="1022"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6" name="Group 5"/>
          <p:cNvGrpSpPr>
            <a:grpSpLocks/>
          </p:cNvGrpSpPr>
          <p:nvPr/>
        </p:nvGrpSpPr>
        <p:grpSpPr bwMode="auto">
          <a:xfrm>
            <a:off x="6850063" y="3592513"/>
            <a:ext cx="1966912" cy="493712"/>
            <a:chOff x="4757" y="2604"/>
            <a:chExt cx="1366" cy="343"/>
          </a:xfrm>
        </p:grpSpPr>
        <p:sp>
          <p:nvSpPr>
            <p:cNvPr id="7" name="Freeform 6"/>
            <p:cNvSpPr>
              <a:spLocks noChangeArrowheads="1"/>
            </p:cNvSpPr>
            <p:nvPr/>
          </p:nvSpPr>
          <p:spPr bwMode="auto">
            <a:xfrm>
              <a:off x="4757" y="2604"/>
              <a:ext cx="1367" cy="344"/>
            </a:xfrm>
            <a:custGeom>
              <a:avLst/>
              <a:gdLst>
                <a:gd name="T0" fmla="*/ 0 w 6027"/>
                <a:gd name="T1" fmla="*/ 0 h 1519"/>
                <a:gd name="T2" fmla="*/ 0 w 6027"/>
                <a:gd name="T3" fmla="*/ 0 h 1519"/>
                <a:gd name="T4" fmla="*/ 0 w 6027"/>
                <a:gd name="T5" fmla="*/ 0 h 1519"/>
                <a:gd name="T6" fmla="*/ 0 w 6027"/>
                <a:gd name="T7" fmla="*/ 0 h 1519"/>
                <a:gd name="T8" fmla="*/ 0 w 6027"/>
                <a:gd name="T9" fmla="*/ 0 h 1519"/>
                <a:gd name="T10" fmla="*/ 0 w 6027"/>
                <a:gd name="T11" fmla="*/ 0 h 1519"/>
                <a:gd name="T12" fmla="*/ 0 w 6027"/>
                <a:gd name="T13" fmla="*/ 0 h 1519"/>
                <a:gd name="T14" fmla="*/ 0 w 6027"/>
                <a:gd name="T15" fmla="*/ 0 h 1519"/>
                <a:gd name="T16" fmla="*/ 0 w 6027"/>
                <a:gd name="T17" fmla="*/ 0 h 15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27"/>
                <a:gd name="T28" fmla="*/ 0 h 1519"/>
                <a:gd name="T29" fmla="*/ 6027 w 6027"/>
                <a:gd name="T30" fmla="*/ 1519 h 15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27" h="1519">
                  <a:moveTo>
                    <a:pt x="597" y="3"/>
                  </a:moveTo>
                  <a:cubicBezTo>
                    <a:pt x="597" y="3"/>
                    <a:pt x="3882" y="3"/>
                    <a:pt x="6015" y="4"/>
                  </a:cubicBezTo>
                  <a:cubicBezTo>
                    <a:pt x="6015" y="180"/>
                    <a:pt x="6025" y="791"/>
                    <a:pt x="6025" y="967"/>
                  </a:cubicBezTo>
                  <a:cubicBezTo>
                    <a:pt x="6012" y="1127"/>
                    <a:pt x="6026" y="1203"/>
                    <a:pt x="5915" y="1325"/>
                  </a:cubicBezTo>
                  <a:cubicBezTo>
                    <a:pt x="5751" y="1500"/>
                    <a:pt x="5593" y="1495"/>
                    <a:pt x="5396" y="1518"/>
                  </a:cubicBezTo>
                  <a:cubicBezTo>
                    <a:pt x="5190" y="1513"/>
                    <a:pt x="28" y="1510"/>
                    <a:pt x="34" y="1510"/>
                  </a:cubicBezTo>
                  <a:cubicBezTo>
                    <a:pt x="40" y="1482"/>
                    <a:pt x="26" y="488"/>
                    <a:pt x="26" y="451"/>
                  </a:cubicBezTo>
                  <a:cubicBezTo>
                    <a:pt x="28" y="413"/>
                    <a:pt x="0" y="289"/>
                    <a:pt x="160" y="132"/>
                  </a:cubicBezTo>
                  <a:cubicBezTo>
                    <a:pt x="320" y="0"/>
                    <a:pt x="438" y="0"/>
                    <a:pt x="597"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Text Box 7"/>
            <p:cNvSpPr txBox="1">
              <a:spLocks noChangeArrowheads="1"/>
            </p:cNvSpPr>
            <p:nvPr/>
          </p:nvSpPr>
          <p:spPr bwMode="auto">
            <a:xfrm>
              <a:off x="4757" y="2604"/>
              <a:ext cx="136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所有</a:t>
              </a:r>
              <a:r>
                <a:rPr lang="en-US" altLang="zh-CN">
                  <a:solidFill>
                    <a:srgbClr val="FFFFFF"/>
                  </a:solidFill>
                </a:rPr>
                <a:t>cpp</a:t>
              </a:r>
              <a:r>
                <a:rPr lang="zh-CN" altLang="en-US">
                  <a:solidFill>
                    <a:srgbClr val="FFFFFF"/>
                  </a:solidFill>
                </a:rPr>
                <a:t>文件和头文件</a:t>
              </a:r>
              <a:endParaRPr lang="en-US" altLang="zh-CN">
                <a:solidFill>
                  <a:srgbClr val="FFFFFF"/>
                </a:solidFill>
              </a:endParaRPr>
            </a:p>
          </p:txBody>
        </p:sp>
      </p:grpSp>
      <p:sp>
        <p:nvSpPr>
          <p:cNvPr id="9" name="Freeform 8"/>
          <p:cNvSpPr>
            <a:spLocks noChangeArrowheads="1"/>
          </p:cNvSpPr>
          <p:nvPr/>
        </p:nvSpPr>
        <p:spPr bwMode="auto">
          <a:xfrm>
            <a:off x="6858000" y="2616200"/>
            <a:ext cx="784225" cy="1046163"/>
          </a:xfrm>
          <a:custGeom>
            <a:avLst/>
            <a:gdLst>
              <a:gd name="T0" fmla="*/ 2147483647 w 2501"/>
              <a:gd name="T1" fmla="*/ 2147483647 h 3501"/>
              <a:gd name="T2" fmla="*/ 0 w 2501"/>
              <a:gd name="T3" fmla="*/ 0 h 3501"/>
              <a:gd name="T4" fmla="*/ 2147483647 w 2501"/>
              <a:gd name="T5" fmla="*/ 2147483647 h 3501"/>
              <a:gd name="T6" fmla="*/ 2147483647 w 2501"/>
              <a:gd name="T7" fmla="*/ 2147483647 h 3501"/>
              <a:gd name="T8" fmla="*/ 0 60000 65536"/>
              <a:gd name="T9" fmla="*/ 0 60000 65536"/>
              <a:gd name="T10" fmla="*/ 0 60000 65536"/>
              <a:gd name="T11" fmla="*/ 0 60000 65536"/>
              <a:gd name="T12" fmla="*/ 0 w 2501"/>
              <a:gd name="T13" fmla="*/ 0 h 3501"/>
              <a:gd name="T14" fmla="*/ 2501 w 2501"/>
              <a:gd name="T15" fmla="*/ 3501 h 3501"/>
            </a:gdLst>
            <a:ahLst/>
            <a:cxnLst>
              <a:cxn ang="T8">
                <a:pos x="T0" y="T1"/>
              </a:cxn>
              <a:cxn ang="T9">
                <a:pos x="T2" y="T3"/>
              </a:cxn>
              <a:cxn ang="T10">
                <a:pos x="T4" y="T5"/>
              </a:cxn>
              <a:cxn ang="T11">
                <a:pos x="T6" y="T7"/>
              </a:cxn>
            </a:cxnLst>
            <a:rect l="T12" t="T13" r="T14" b="T15"/>
            <a:pathLst>
              <a:path w="2501" h="3501">
                <a:moveTo>
                  <a:pt x="2000" y="3500"/>
                </a:moveTo>
                <a:lnTo>
                  <a:pt x="0" y="0"/>
                </a:lnTo>
                <a:lnTo>
                  <a:pt x="2500" y="3000"/>
                </a:lnTo>
                <a:lnTo>
                  <a:pt x="2000" y="35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41907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QStringBuilder</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使用</a:t>
            </a:r>
            <a:r>
              <a:rPr lang="en-US" altLang="zh-CN" dirty="0">
                <a:ea typeface="SimSun" panose="02010600030101010101" pitchFamily="2" charset="-122"/>
              </a:rPr>
              <a:t>+</a:t>
            </a:r>
            <a:r>
              <a:rPr lang="zh-CN" altLang="en-US" dirty="0">
                <a:ea typeface="SimSun" panose="02010600030101010101" pitchFamily="2" charset="-122"/>
              </a:rPr>
              <a:t>运算符来连接字符串，这需要多次内存分配和字符串长度检查</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一个更好的方式是包含</a:t>
            </a:r>
            <a:r>
              <a:rPr lang="en-US" altLang="zh-CN" dirty="0" err="1">
                <a:ea typeface="SimSun" panose="02010600030101010101" pitchFamily="2" charset="-122"/>
              </a:rPr>
              <a:t>QStringBuilder</a:t>
            </a:r>
            <a:r>
              <a:rPr lang="zh-CN" altLang="en-US" dirty="0">
                <a:ea typeface="SimSun" panose="02010600030101010101" pitchFamily="2" charset="-122"/>
              </a:rPr>
              <a:t>并使用％操作符</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该字符串生成器在连接之前一次性收集所有字符串的长度，只需执行一次内存分配</a:t>
            </a:r>
            <a:endParaRPr lang="en-US" altLang="zh-CN" dirty="0">
              <a:ea typeface="SimSun" panose="02010600030101010101" pitchFamily="2" charset="-122"/>
            </a:endParaRPr>
          </a:p>
          <a:p>
            <a:endParaRPr lang="zh-CN" altLang="en-US" dirty="0"/>
          </a:p>
        </p:txBody>
      </p:sp>
      <p:pic>
        <p:nvPicPr>
          <p:cNvPr id="4" name="Picture 1"/>
          <p:cNvPicPr>
            <a:picLocks noChangeAspect="1" noChangeArrowheads="1"/>
          </p:cNvPicPr>
          <p:nvPr/>
        </p:nvPicPr>
        <p:blipFill>
          <a:blip r:embed="rId3" cstate="print">
            <a:lum bright="70000"/>
            <a:extLst>
              <a:ext uri="{28A0092B-C50C-407E-A947-70E740481C1C}">
                <a14:useLocalDpi xmlns:a14="http://schemas.microsoft.com/office/drawing/2010/main" val="0"/>
              </a:ext>
            </a:extLst>
          </a:blip>
          <a:srcRect/>
          <a:stretch>
            <a:fillRect/>
          </a:stretch>
        </p:blipFill>
        <p:spPr bwMode="auto">
          <a:xfrm>
            <a:off x="2938463" y="5066799"/>
            <a:ext cx="1335087"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Text Box 4"/>
          <p:cNvSpPr txBox="1">
            <a:spLocks noChangeArrowheads="1"/>
          </p:cNvSpPr>
          <p:nvPr/>
        </p:nvSpPr>
        <p:spPr bwMode="auto">
          <a:xfrm>
            <a:off x="1939925" y="4147637"/>
            <a:ext cx="48291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 res = "Hello “ % name % </a:t>
            </a:r>
          </a:p>
          <a:p>
            <a:pPr eaLnBrk="1" hangingPunct="1">
              <a:lnSpc>
                <a:spcPct val="98000"/>
              </a:lnSpc>
            </a:pPr>
            <a:r>
              <a:rPr lang="en-US" altLang="zh-CN" sz="1400">
                <a:solidFill>
                  <a:srgbClr val="000000"/>
                </a:solidFill>
                <a:latin typeface="DejaVu Sans Mono" pitchFamily="49" charset="0"/>
              </a:rPr>
              <a:t>    “, the value is %" % QString::number(42);</a:t>
            </a:r>
          </a:p>
        </p:txBody>
      </p:sp>
      <p:sp>
        <p:nvSpPr>
          <p:cNvPr id="6" name="Text Box 5"/>
          <p:cNvSpPr txBox="1">
            <a:spLocks noChangeArrowheads="1"/>
          </p:cNvSpPr>
          <p:nvPr/>
        </p:nvSpPr>
        <p:spPr bwMode="auto">
          <a:xfrm>
            <a:off x="1939925" y="5290637"/>
            <a:ext cx="36893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 temp = "Hello “;</a:t>
            </a:r>
          </a:p>
          <a:p>
            <a:pPr eaLnBrk="1" hangingPunct="1">
              <a:lnSpc>
                <a:spcPct val="98000"/>
              </a:lnSpc>
            </a:pPr>
            <a:r>
              <a:rPr lang="en-US" altLang="zh-CN" sz="1400">
                <a:solidFill>
                  <a:srgbClr val="000000"/>
                </a:solidFill>
                <a:latin typeface="DejaVu Sans Mono" pitchFamily="49" charset="0"/>
              </a:rPr>
              <a:t>temp = temp % name;</a:t>
            </a:r>
          </a:p>
          <a:p>
            <a:pPr eaLnBrk="1" hangingPunct="1">
              <a:lnSpc>
                <a:spcPct val="98000"/>
              </a:lnSpc>
            </a:pPr>
            <a:r>
              <a:rPr lang="en-US" altLang="zh-CN" sz="1400">
                <a:solidFill>
                  <a:srgbClr val="000000"/>
                </a:solidFill>
                <a:latin typeface="DejaVu Sans Mono" pitchFamily="49" charset="0"/>
              </a:rPr>
              <a:t>temp = temp % “, the value is %" </a:t>
            </a:r>
          </a:p>
          <a:p>
            <a:pPr eaLnBrk="1" hangingPunct="1">
              <a:lnSpc>
                <a:spcPct val="98000"/>
              </a:lnSpc>
            </a:pPr>
            <a:r>
              <a:rPr lang="en-US" altLang="zh-CN" sz="1400">
                <a:solidFill>
                  <a:srgbClr val="000000"/>
                </a:solidFill>
                <a:latin typeface="DejaVu Sans Mono" pitchFamily="49" charset="0"/>
              </a:rPr>
              <a:t>temp = temp % QString::number(42);</a:t>
            </a:r>
          </a:p>
        </p:txBody>
      </p:sp>
      <p:sp>
        <p:nvSpPr>
          <p:cNvPr id="7" name="Freeform 6"/>
          <p:cNvSpPr>
            <a:spLocks noChangeArrowheads="1"/>
          </p:cNvSpPr>
          <p:nvPr/>
        </p:nvSpPr>
        <p:spPr bwMode="auto">
          <a:xfrm>
            <a:off x="1800225" y="5257299"/>
            <a:ext cx="3914775" cy="977900"/>
          </a:xfrm>
          <a:custGeom>
            <a:avLst/>
            <a:gdLst>
              <a:gd name="T0" fmla="*/ 2147483647 w 11989"/>
              <a:gd name="T1" fmla="*/ 2147483647 h 2989"/>
              <a:gd name="T2" fmla="*/ 2147483647 w 11989"/>
              <a:gd name="T3" fmla="*/ 2147483647 h 2989"/>
              <a:gd name="T4" fmla="*/ 2147483647 w 11989"/>
              <a:gd name="T5" fmla="*/ 2147483647 h 2989"/>
              <a:gd name="T6" fmla="*/ 2147483647 w 11989"/>
              <a:gd name="T7" fmla="*/ 2147483647 h 2989"/>
              <a:gd name="T8" fmla="*/ 2147483647 w 11989"/>
              <a:gd name="T9" fmla="*/ 2147483647 h 2989"/>
              <a:gd name="T10" fmla="*/ 2147483647 w 11989"/>
              <a:gd name="T11" fmla="*/ 2147483647 h 2989"/>
              <a:gd name="T12" fmla="*/ 2147483647 w 11989"/>
              <a:gd name="T13" fmla="*/ 2147483647 h 2989"/>
              <a:gd name="T14" fmla="*/ 2147483647 w 11989"/>
              <a:gd name="T15" fmla="*/ 2147483647 h 2989"/>
              <a:gd name="T16" fmla="*/ 2147483647 w 11989"/>
              <a:gd name="T17" fmla="*/ 2147483647 h 2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9"/>
              <a:gd name="T28" fmla="*/ 0 h 2989"/>
              <a:gd name="T29" fmla="*/ 11989 w 11989"/>
              <a:gd name="T30" fmla="*/ 2989 h 2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9" h="2989">
                <a:moveTo>
                  <a:pt x="611" y="3"/>
                </a:moveTo>
                <a:cubicBezTo>
                  <a:pt x="611" y="3"/>
                  <a:pt x="9801" y="4"/>
                  <a:pt x="11986" y="6"/>
                </a:cubicBezTo>
                <a:cubicBezTo>
                  <a:pt x="11986" y="224"/>
                  <a:pt x="11986" y="2084"/>
                  <a:pt x="11986" y="2303"/>
                </a:cubicBezTo>
                <a:cubicBezTo>
                  <a:pt x="11973" y="2502"/>
                  <a:pt x="11988" y="2597"/>
                  <a:pt x="11873" y="2748"/>
                </a:cubicBezTo>
                <a:cubicBezTo>
                  <a:pt x="11706" y="2966"/>
                  <a:pt x="11544" y="2959"/>
                  <a:pt x="11342" y="2988"/>
                </a:cubicBezTo>
                <a:cubicBezTo>
                  <a:pt x="11131" y="2981"/>
                  <a:pt x="3797" y="2980"/>
                  <a:pt x="25" y="2977"/>
                </a:cubicBezTo>
                <a:cubicBezTo>
                  <a:pt x="22" y="2538"/>
                  <a:pt x="26" y="606"/>
                  <a:pt x="26" y="560"/>
                </a:cubicBezTo>
                <a:cubicBezTo>
                  <a:pt x="29" y="513"/>
                  <a:pt x="0" y="359"/>
                  <a:pt x="165" y="164"/>
                </a:cubicBezTo>
                <a:cubicBezTo>
                  <a:pt x="328" y="0"/>
                  <a:pt x="449" y="0"/>
                  <a:pt x="611"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8" name="Group 7"/>
          <p:cNvGrpSpPr>
            <a:grpSpLocks/>
          </p:cNvGrpSpPr>
          <p:nvPr/>
        </p:nvGrpSpPr>
        <p:grpSpPr bwMode="auto">
          <a:xfrm>
            <a:off x="6042025" y="4963612"/>
            <a:ext cx="2938463" cy="822325"/>
            <a:chOff x="4196" y="3628"/>
            <a:chExt cx="2040" cy="570"/>
          </a:xfrm>
        </p:grpSpPr>
        <p:sp>
          <p:nvSpPr>
            <p:cNvPr id="9" name="Freeform 8"/>
            <p:cNvSpPr>
              <a:spLocks noChangeArrowheads="1"/>
            </p:cNvSpPr>
            <p:nvPr/>
          </p:nvSpPr>
          <p:spPr bwMode="auto">
            <a:xfrm>
              <a:off x="4196" y="3628"/>
              <a:ext cx="2041" cy="571"/>
            </a:xfrm>
            <a:custGeom>
              <a:avLst/>
              <a:gdLst>
                <a:gd name="T0" fmla="*/ 0 w 9002"/>
                <a:gd name="T1" fmla="*/ 0 h 2520"/>
                <a:gd name="T2" fmla="*/ 0 w 9002"/>
                <a:gd name="T3" fmla="*/ 0 h 2520"/>
                <a:gd name="T4" fmla="*/ 0 w 9002"/>
                <a:gd name="T5" fmla="*/ 0 h 2520"/>
                <a:gd name="T6" fmla="*/ 0 w 9002"/>
                <a:gd name="T7" fmla="*/ 0 h 2520"/>
                <a:gd name="T8" fmla="*/ 0 w 9002"/>
                <a:gd name="T9" fmla="*/ 0 h 2520"/>
                <a:gd name="T10" fmla="*/ 0 w 9002"/>
                <a:gd name="T11" fmla="*/ 0 h 2520"/>
                <a:gd name="T12" fmla="*/ 0 w 9002"/>
                <a:gd name="T13" fmla="*/ 0 h 2520"/>
                <a:gd name="T14" fmla="*/ 0 w 9002"/>
                <a:gd name="T15" fmla="*/ 0 h 2520"/>
                <a:gd name="T16" fmla="*/ 0 w 9002"/>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02"/>
                <a:gd name="T28" fmla="*/ 0 h 2520"/>
                <a:gd name="T29" fmla="*/ 9002 w 9002"/>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02" h="2520">
                  <a:moveTo>
                    <a:pt x="892" y="4"/>
                  </a:moveTo>
                  <a:cubicBezTo>
                    <a:pt x="892" y="4"/>
                    <a:pt x="5798" y="5"/>
                    <a:pt x="8984" y="7"/>
                  </a:cubicBezTo>
                  <a:cubicBezTo>
                    <a:pt x="8984" y="298"/>
                    <a:pt x="8999" y="1313"/>
                    <a:pt x="8999" y="1605"/>
                  </a:cubicBezTo>
                  <a:cubicBezTo>
                    <a:pt x="8980" y="1871"/>
                    <a:pt x="9001" y="1997"/>
                    <a:pt x="8834" y="2199"/>
                  </a:cubicBezTo>
                  <a:cubicBezTo>
                    <a:pt x="8590" y="2490"/>
                    <a:pt x="8354" y="2481"/>
                    <a:pt x="8060" y="2519"/>
                  </a:cubicBezTo>
                  <a:cubicBezTo>
                    <a:pt x="7752" y="2510"/>
                    <a:pt x="42" y="2505"/>
                    <a:pt x="52" y="2505"/>
                  </a:cubicBezTo>
                  <a:cubicBezTo>
                    <a:pt x="61" y="2460"/>
                    <a:pt x="39" y="809"/>
                    <a:pt x="39" y="748"/>
                  </a:cubicBezTo>
                  <a:cubicBezTo>
                    <a:pt x="42" y="685"/>
                    <a:pt x="0" y="479"/>
                    <a:pt x="240" y="219"/>
                  </a:cubicBezTo>
                  <a:cubicBezTo>
                    <a:pt x="479" y="0"/>
                    <a:pt x="655" y="0"/>
                    <a:pt x="892"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Text Box 9"/>
            <p:cNvSpPr txBox="1">
              <a:spLocks noChangeArrowheads="1"/>
            </p:cNvSpPr>
            <p:nvPr/>
          </p:nvSpPr>
          <p:spPr bwMode="auto">
            <a:xfrm>
              <a:off x="4196" y="3628"/>
              <a:ext cx="2041"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分成多个小步骤连接字符串会降低性能</a:t>
              </a:r>
              <a:endParaRPr lang="en-US" altLang="zh-CN">
                <a:solidFill>
                  <a:srgbClr val="FFFFFF"/>
                </a:solidFill>
              </a:endParaRPr>
            </a:p>
          </p:txBody>
        </p:sp>
      </p:grpSp>
      <p:sp>
        <p:nvSpPr>
          <p:cNvPr id="11" name="Freeform 10"/>
          <p:cNvSpPr>
            <a:spLocks noChangeArrowheads="1"/>
          </p:cNvSpPr>
          <p:nvPr/>
        </p:nvSpPr>
        <p:spPr bwMode="auto">
          <a:xfrm>
            <a:off x="5551488" y="5617662"/>
            <a:ext cx="815975" cy="165100"/>
          </a:xfrm>
          <a:custGeom>
            <a:avLst/>
            <a:gdLst>
              <a:gd name="T0" fmla="*/ 2147483647 w 2501"/>
              <a:gd name="T1" fmla="*/ 0 h 501"/>
              <a:gd name="T2" fmla="*/ 0 w 2501"/>
              <a:gd name="T3" fmla="*/ 2147483647 h 501"/>
              <a:gd name="T4" fmla="*/ 2147483647 w 2501"/>
              <a:gd name="T5" fmla="*/ 2147483647 h 501"/>
              <a:gd name="T6" fmla="*/ 2147483647 w 2501"/>
              <a:gd name="T7" fmla="*/ 0 h 501"/>
              <a:gd name="T8" fmla="*/ 0 60000 65536"/>
              <a:gd name="T9" fmla="*/ 0 60000 65536"/>
              <a:gd name="T10" fmla="*/ 0 60000 65536"/>
              <a:gd name="T11" fmla="*/ 0 60000 65536"/>
              <a:gd name="T12" fmla="*/ 0 w 2501"/>
              <a:gd name="T13" fmla="*/ 0 h 501"/>
              <a:gd name="T14" fmla="*/ 2501 w 2501"/>
              <a:gd name="T15" fmla="*/ 501 h 501"/>
            </a:gdLst>
            <a:ahLst/>
            <a:cxnLst>
              <a:cxn ang="T8">
                <a:pos x="T0" y="T1"/>
              </a:cxn>
              <a:cxn ang="T9">
                <a:pos x="T2" y="T3"/>
              </a:cxn>
              <a:cxn ang="T10">
                <a:pos x="T4" y="T5"/>
              </a:cxn>
              <a:cxn ang="T11">
                <a:pos x="T6" y="T7"/>
              </a:cxn>
            </a:cxnLst>
            <a:rect l="T12" t="T13" r="T14" b="T15"/>
            <a:pathLst>
              <a:path w="2501" h="501">
                <a:moveTo>
                  <a:pt x="2000" y="0"/>
                </a:moveTo>
                <a:lnTo>
                  <a:pt x="0" y="500"/>
                </a:lnTo>
                <a:lnTo>
                  <a:pt x="2500" y="500"/>
                </a:lnTo>
                <a:lnTo>
                  <a:pt x="20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
        <p:nvSpPr>
          <p:cNvPr id="12" name="Freeform 11"/>
          <p:cNvSpPr>
            <a:spLocks noChangeArrowheads="1"/>
          </p:cNvSpPr>
          <p:nvPr/>
        </p:nvSpPr>
        <p:spPr bwMode="auto">
          <a:xfrm>
            <a:off x="1785938" y="4053974"/>
            <a:ext cx="5564187" cy="649288"/>
          </a:xfrm>
          <a:custGeom>
            <a:avLst/>
            <a:gdLst>
              <a:gd name="T0" fmla="*/ 2147483647 w 17038"/>
              <a:gd name="T1" fmla="*/ 2147483647 h 1989"/>
              <a:gd name="T2" fmla="*/ 2147483647 w 17038"/>
              <a:gd name="T3" fmla="*/ 2147483647 h 1989"/>
              <a:gd name="T4" fmla="*/ 2147483647 w 17038"/>
              <a:gd name="T5" fmla="*/ 2147483647 h 1989"/>
              <a:gd name="T6" fmla="*/ 2147483647 w 17038"/>
              <a:gd name="T7" fmla="*/ 2147483647 h 1989"/>
              <a:gd name="T8" fmla="*/ 2147483647 w 17038"/>
              <a:gd name="T9" fmla="*/ 2147483647 h 1989"/>
              <a:gd name="T10" fmla="*/ 2147483647 w 17038"/>
              <a:gd name="T11" fmla="*/ 2147483647 h 1989"/>
              <a:gd name="T12" fmla="*/ 2147483647 w 17038"/>
              <a:gd name="T13" fmla="*/ 2147483647 h 1989"/>
              <a:gd name="T14" fmla="*/ 2147483647 w 17038"/>
              <a:gd name="T15" fmla="*/ 2147483647 h 1989"/>
              <a:gd name="T16" fmla="*/ 2147483647 w 17038"/>
              <a:gd name="T17" fmla="*/ 2147483647 h 1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38"/>
              <a:gd name="T28" fmla="*/ 0 h 1989"/>
              <a:gd name="T29" fmla="*/ 17038 w 17038"/>
              <a:gd name="T30" fmla="*/ 1989 h 1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38" h="1989">
                <a:moveTo>
                  <a:pt x="868" y="2"/>
                </a:moveTo>
                <a:cubicBezTo>
                  <a:pt x="868" y="2"/>
                  <a:pt x="13929" y="3"/>
                  <a:pt x="17034" y="4"/>
                </a:cubicBezTo>
                <a:cubicBezTo>
                  <a:pt x="17034" y="149"/>
                  <a:pt x="17034" y="1387"/>
                  <a:pt x="17034" y="1532"/>
                </a:cubicBezTo>
                <a:cubicBezTo>
                  <a:pt x="17016" y="1665"/>
                  <a:pt x="17037" y="1728"/>
                  <a:pt x="16874" y="1828"/>
                </a:cubicBezTo>
                <a:cubicBezTo>
                  <a:pt x="16636" y="1973"/>
                  <a:pt x="16406" y="1968"/>
                  <a:pt x="16119" y="1988"/>
                </a:cubicBezTo>
                <a:cubicBezTo>
                  <a:pt x="15819" y="1983"/>
                  <a:pt x="5396" y="1982"/>
                  <a:pt x="36" y="1980"/>
                </a:cubicBezTo>
                <a:cubicBezTo>
                  <a:pt x="31" y="1688"/>
                  <a:pt x="37" y="404"/>
                  <a:pt x="37" y="373"/>
                </a:cubicBezTo>
                <a:cubicBezTo>
                  <a:pt x="41" y="342"/>
                  <a:pt x="0" y="239"/>
                  <a:pt x="235" y="110"/>
                </a:cubicBezTo>
                <a:cubicBezTo>
                  <a:pt x="466" y="0"/>
                  <a:pt x="638" y="0"/>
                  <a:pt x="868"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5654331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QFileInfo</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500" dirty="0">
                <a:solidFill>
                  <a:srgbClr val="000000"/>
                </a:solidFill>
                <a:ea typeface="SimSun" panose="02010600030101010101" pitchFamily="2" charset="-122"/>
              </a:rPr>
              <a:t>每个</a:t>
            </a:r>
            <a:r>
              <a:rPr lang="en-US" altLang="zh-CN" sz="2500" dirty="0">
                <a:solidFill>
                  <a:srgbClr val="000000"/>
                </a:solidFill>
                <a:ea typeface="SimSun" panose="02010600030101010101" pitchFamily="2" charset="-122"/>
              </a:rPr>
              <a:t> </a:t>
            </a:r>
            <a:r>
              <a:rPr lang="en-US" altLang="zh-CN" sz="2200" dirty="0" err="1">
                <a:solidFill>
                  <a:srgbClr val="000000"/>
                </a:solidFill>
                <a:latin typeface="DejaVu Sans Mono" pitchFamily="49" charset="0"/>
                <a:ea typeface="SimSun" panose="02010600030101010101" pitchFamily="2" charset="-122"/>
              </a:rPr>
              <a:t>QFileInfo</a:t>
            </a:r>
            <a:r>
              <a:rPr lang="en-US" altLang="zh-CN" sz="2500" dirty="0">
                <a:solidFill>
                  <a:srgbClr val="000000"/>
                </a:solidFill>
                <a:ea typeface="SimSun" panose="02010600030101010101" pitchFamily="2" charset="-122"/>
              </a:rPr>
              <a:t> </a:t>
            </a:r>
            <a:r>
              <a:rPr lang="zh-CN" altLang="en-US" sz="2500" dirty="0">
                <a:solidFill>
                  <a:srgbClr val="000000"/>
                </a:solidFill>
                <a:ea typeface="SimSun" panose="02010600030101010101" pitchFamily="2" charset="-122"/>
              </a:rPr>
              <a:t>对象都有许多函数</a:t>
            </a:r>
            <a:endParaRPr lang="en-US" altLang="zh-CN" sz="2500" dirty="0">
              <a:solidFill>
                <a:srgbClr val="000000"/>
              </a:solidFill>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solidFill>
                  <a:srgbClr val="000000"/>
                </a:solidFill>
                <a:latin typeface="DejaVu Sans Mono" pitchFamily="49" charset="0"/>
                <a:ea typeface="SimSun" panose="02010600030101010101" pitchFamily="2" charset="-122"/>
              </a:rPr>
              <a:t>absoluteFilePath</a:t>
            </a:r>
            <a:r>
              <a:rPr lang="en-US" altLang="zh-CN" sz="2000" dirty="0">
                <a:solidFill>
                  <a:srgbClr val="000000"/>
                </a:solidFill>
                <a:ea typeface="SimSun" panose="02010600030101010101" pitchFamily="2" charset="-122"/>
              </a:rPr>
              <a:t> – </a:t>
            </a:r>
            <a:r>
              <a:rPr lang="zh-CN" altLang="en-US" sz="2000" dirty="0">
                <a:solidFill>
                  <a:srgbClr val="000000"/>
                </a:solidFill>
                <a:ea typeface="SimSun" panose="02010600030101010101" pitchFamily="2" charset="-122"/>
              </a:rPr>
              <a:t>某项的完整路径</a:t>
            </a:r>
            <a:endParaRPr lang="en-US" altLang="zh-CN" sz="2000" dirty="0">
              <a:solidFill>
                <a:srgbClr val="000000"/>
              </a:solidFill>
              <a:ea typeface="SimSun" panose="02010600030101010101" pitchFamily="2" charset="-122"/>
            </a:endParaRP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300" dirty="0">
              <a:solidFill>
                <a:srgbClr val="000000"/>
              </a:solidFill>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solidFill>
                  <a:srgbClr val="000000"/>
                </a:solidFill>
                <a:latin typeface="DejaVu Sans Mono" pitchFamily="49" charset="0"/>
                <a:ea typeface="SimSun" panose="02010600030101010101" pitchFamily="2" charset="-122"/>
              </a:rPr>
              <a:t>isDir</a:t>
            </a:r>
            <a:r>
              <a:rPr lang="en-US" altLang="zh-CN" sz="2000" dirty="0">
                <a:solidFill>
                  <a:srgbClr val="000000"/>
                </a:solidFill>
                <a:ea typeface="SimSun" panose="02010600030101010101" pitchFamily="2" charset="-122"/>
              </a:rPr>
              <a:t> / </a:t>
            </a:r>
            <a:r>
              <a:rPr lang="en-US" altLang="zh-CN" sz="1600" dirty="0" err="1">
                <a:solidFill>
                  <a:srgbClr val="000000"/>
                </a:solidFill>
                <a:latin typeface="DejaVu Sans Mono" pitchFamily="49" charset="0"/>
                <a:ea typeface="SimSun" panose="02010600030101010101" pitchFamily="2" charset="-122"/>
              </a:rPr>
              <a:t>isFile</a:t>
            </a:r>
            <a:r>
              <a:rPr lang="en-US" altLang="zh-CN" sz="2000" dirty="0">
                <a:solidFill>
                  <a:srgbClr val="000000"/>
                </a:solidFill>
                <a:ea typeface="SimSun" panose="02010600030101010101" pitchFamily="2" charset="-122"/>
              </a:rPr>
              <a:t> / </a:t>
            </a:r>
            <a:r>
              <a:rPr lang="en-US" altLang="zh-CN" sz="1600" dirty="0" err="1">
                <a:solidFill>
                  <a:srgbClr val="000000"/>
                </a:solidFill>
                <a:latin typeface="DejaVu Sans Mono" pitchFamily="49" charset="0"/>
                <a:ea typeface="SimSun" panose="02010600030101010101" pitchFamily="2" charset="-122"/>
              </a:rPr>
              <a:t>isRoot</a:t>
            </a:r>
            <a:r>
              <a:rPr lang="en-US" altLang="zh-CN" sz="2000" dirty="0">
                <a:solidFill>
                  <a:srgbClr val="000000"/>
                </a:solidFill>
                <a:ea typeface="SimSun" panose="02010600030101010101" pitchFamily="2" charset="-122"/>
              </a:rPr>
              <a:t> –</a:t>
            </a:r>
            <a:r>
              <a:rPr lang="zh-CN" altLang="en-US" sz="2000" dirty="0">
                <a:solidFill>
                  <a:srgbClr val="000000"/>
                </a:solidFill>
                <a:ea typeface="SimSun" panose="02010600030101010101" pitchFamily="2" charset="-122"/>
              </a:rPr>
              <a:t>项的类型</a:t>
            </a:r>
            <a:endParaRPr lang="en-US" altLang="zh-CN" sz="2000" dirty="0">
              <a:solidFill>
                <a:srgbClr val="000000"/>
              </a:solidFill>
              <a:ea typeface="SimSun" panose="02010600030101010101" pitchFamily="2" charset="-122"/>
            </a:endParaRP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300" dirty="0">
              <a:solidFill>
                <a:srgbClr val="000000"/>
              </a:solidFill>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600" dirty="0" err="1">
                <a:solidFill>
                  <a:srgbClr val="000000"/>
                </a:solidFill>
                <a:latin typeface="DejaVu Sans Mono" pitchFamily="49" charset="0"/>
                <a:ea typeface="SimSun" panose="02010600030101010101" pitchFamily="2" charset="-122"/>
              </a:rPr>
              <a:t>isWriteable</a:t>
            </a:r>
            <a:r>
              <a:rPr lang="en-US" altLang="zh-CN" sz="2000" dirty="0">
                <a:solidFill>
                  <a:srgbClr val="000000"/>
                </a:solidFill>
                <a:ea typeface="SimSun" panose="02010600030101010101" pitchFamily="2" charset="-122"/>
              </a:rPr>
              <a:t> / </a:t>
            </a:r>
            <a:r>
              <a:rPr lang="en-US" altLang="zh-CN" sz="1600" dirty="0" err="1">
                <a:solidFill>
                  <a:srgbClr val="000000"/>
                </a:solidFill>
                <a:latin typeface="DejaVu Sans Mono" pitchFamily="49" charset="0"/>
                <a:ea typeface="SimSun" panose="02010600030101010101" pitchFamily="2" charset="-122"/>
              </a:rPr>
              <a:t>isReadable</a:t>
            </a:r>
            <a:r>
              <a:rPr lang="en-US" altLang="zh-CN" sz="2000" dirty="0">
                <a:solidFill>
                  <a:srgbClr val="000000"/>
                </a:solidFill>
                <a:ea typeface="SimSun" panose="02010600030101010101" pitchFamily="2" charset="-122"/>
              </a:rPr>
              <a:t> / </a:t>
            </a:r>
            <a:r>
              <a:rPr lang="en-US" altLang="zh-CN" sz="1600" dirty="0" err="1">
                <a:solidFill>
                  <a:srgbClr val="000000"/>
                </a:solidFill>
                <a:latin typeface="DejaVu Sans Mono" pitchFamily="49" charset="0"/>
                <a:ea typeface="SimSun" panose="02010600030101010101" pitchFamily="2" charset="-122"/>
              </a:rPr>
              <a:t>isExecutable</a:t>
            </a:r>
            <a:r>
              <a:rPr lang="en-US" altLang="zh-CN" sz="2000" dirty="0">
                <a:solidFill>
                  <a:srgbClr val="000000"/>
                </a:solidFill>
                <a:ea typeface="SimSun" panose="02010600030101010101" pitchFamily="2" charset="-122"/>
              </a:rPr>
              <a:t> – </a:t>
            </a:r>
            <a:r>
              <a:rPr lang="zh-CN" altLang="en-US" sz="2000" dirty="0">
                <a:solidFill>
                  <a:srgbClr val="000000"/>
                </a:solidFill>
                <a:ea typeface="SimSun" panose="02010600030101010101" pitchFamily="2" charset="-122"/>
              </a:rPr>
              <a:t>文件的权限</a:t>
            </a:r>
            <a:endParaRPr lang="en-US" altLang="zh-CN" sz="2000" dirty="0">
              <a:solidFill>
                <a:srgbClr val="000000"/>
              </a:solidFill>
              <a:ea typeface="SimSun" panose="02010600030101010101" pitchFamily="2" charset="-122"/>
            </a:endParaRPr>
          </a:p>
          <a:p>
            <a:endParaRPr lang="zh-CN" altLang="en-US" dirty="0"/>
          </a:p>
        </p:txBody>
      </p:sp>
      <p:sp>
        <p:nvSpPr>
          <p:cNvPr id="4" name="Text Box 3"/>
          <p:cNvSpPr txBox="1">
            <a:spLocks noChangeArrowheads="1"/>
          </p:cNvSpPr>
          <p:nvPr/>
        </p:nvSpPr>
        <p:spPr bwMode="auto">
          <a:xfrm>
            <a:off x="2449513" y="4294188"/>
            <a:ext cx="42132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5391"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/home/john/the-archive.tar.gz</a:t>
            </a:r>
          </a:p>
        </p:txBody>
      </p:sp>
      <p:sp>
        <p:nvSpPr>
          <p:cNvPr id="5" name="AutoShape 4"/>
          <p:cNvSpPr>
            <a:spLocks/>
          </p:cNvSpPr>
          <p:nvPr/>
        </p:nvSpPr>
        <p:spPr bwMode="auto">
          <a:xfrm rot="5400000">
            <a:off x="5226050" y="3013075"/>
            <a:ext cx="163513" cy="2449513"/>
          </a:xfrm>
          <a:prstGeom prst="leftBrace">
            <a:avLst>
              <a:gd name="adj1" fmla="val 12483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6" name="AutoShape 5"/>
          <p:cNvSpPr>
            <a:spLocks/>
          </p:cNvSpPr>
          <p:nvPr/>
        </p:nvSpPr>
        <p:spPr bwMode="auto">
          <a:xfrm rot="5400000">
            <a:off x="3186906" y="3415507"/>
            <a:ext cx="161925" cy="1630362"/>
          </a:xfrm>
          <a:prstGeom prst="leftBrace">
            <a:avLst>
              <a:gd name="adj1" fmla="val 8390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7" name="AutoShape 6"/>
          <p:cNvSpPr>
            <a:spLocks/>
          </p:cNvSpPr>
          <p:nvPr/>
        </p:nvSpPr>
        <p:spPr bwMode="auto">
          <a:xfrm rot="16200000" flipV="1">
            <a:off x="4768851" y="3944937"/>
            <a:ext cx="163512" cy="1535113"/>
          </a:xfrm>
          <a:prstGeom prst="leftBrace">
            <a:avLst>
              <a:gd name="adj1" fmla="val 7823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8" name="AutoShape 7"/>
          <p:cNvSpPr>
            <a:spLocks/>
          </p:cNvSpPr>
          <p:nvPr/>
        </p:nvSpPr>
        <p:spPr bwMode="auto">
          <a:xfrm rot="16200000" flipV="1">
            <a:off x="6081712" y="4740276"/>
            <a:ext cx="163513" cy="881062"/>
          </a:xfrm>
          <a:prstGeom prst="leftBrace">
            <a:avLst>
              <a:gd name="adj1" fmla="val 4490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 name="Text Box 8"/>
          <p:cNvSpPr txBox="1">
            <a:spLocks noChangeArrowheads="1"/>
          </p:cNvSpPr>
          <p:nvPr/>
        </p:nvSpPr>
        <p:spPr bwMode="auto">
          <a:xfrm>
            <a:off x="4819650" y="3871913"/>
            <a:ext cx="9937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fileName</a:t>
            </a:r>
          </a:p>
        </p:txBody>
      </p:sp>
      <p:sp>
        <p:nvSpPr>
          <p:cNvPr id="10" name="Text Box 9"/>
          <p:cNvSpPr txBox="1">
            <a:spLocks noChangeArrowheads="1"/>
          </p:cNvSpPr>
          <p:nvPr/>
        </p:nvSpPr>
        <p:spPr bwMode="auto">
          <a:xfrm>
            <a:off x="2547938" y="3665538"/>
            <a:ext cx="14081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absolutePath</a:t>
            </a:r>
          </a:p>
          <a:p>
            <a:pPr eaLnBrk="1" hangingPunct="1">
              <a:lnSpc>
                <a:spcPct val="98000"/>
              </a:lnSpc>
            </a:pPr>
            <a:r>
              <a:rPr lang="en-US" altLang="zh-CN" sz="1400">
                <a:solidFill>
                  <a:srgbClr val="000000"/>
                </a:solidFill>
                <a:latin typeface="DejaVu Sans Mono" pitchFamily="49" charset="0"/>
              </a:rPr>
              <a:t>path</a:t>
            </a:r>
          </a:p>
        </p:txBody>
      </p:sp>
      <p:sp>
        <p:nvSpPr>
          <p:cNvPr id="11" name="Text Box 10"/>
          <p:cNvSpPr txBox="1">
            <a:spLocks noChangeArrowheads="1"/>
          </p:cNvSpPr>
          <p:nvPr/>
        </p:nvSpPr>
        <p:spPr bwMode="auto">
          <a:xfrm>
            <a:off x="4362450" y="4851400"/>
            <a:ext cx="9921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baseName</a:t>
            </a:r>
          </a:p>
        </p:txBody>
      </p:sp>
      <p:sp>
        <p:nvSpPr>
          <p:cNvPr id="12" name="Text Box 11"/>
          <p:cNvSpPr txBox="1">
            <a:spLocks noChangeArrowheads="1"/>
          </p:cNvSpPr>
          <p:nvPr/>
        </p:nvSpPr>
        <p:spPr bwMode="auto">
          <a:xfrm>
            <a:off x="5297488" y="5313363"/>
            <a:ext cx="1616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completeSuffix</a:t>
            </a:r>
          </a:p>
        </p:txBody>
      </p:sp>
      <p:sp>
        <p:nvSpPr>
          <p:cNvPr id="13" name="AutoShape 12"/>
          <p:cNvSpPr>
            <a:spLocks/>
          </p:cNvSpPr>
          <p:nvPr/>
        </p:nvSpPr>
        <p:spPr bwMode="auto">
          <a:xfrm rot="16200000" flipV="1">
            <a:off x="6385719" y="4598194"/>
            <a:ext cx="163512" cy="260350"/>
          </a:xfrm>
          <a:prstGeom prst="leftBrace">
            <a:avLst>
              <a:gd name="adj1" fmla="val 1326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 name="Text Box 13"/>
          <p:cNvSpPr txBox="1">
            <a:spLocks noChangeArrowheads="1"/>
          </p:cNvSpPr>
          <p:nvPr/>
        </p:nvSpPr>
        <p:spPr bwMode="auto">
          <a:xfrm>
            <a:off x="6070600" y="4806950"/>
            <a:ext cx="787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suffix</a:t>
            </a:r>
          </a:p>
        </p:txBody>
      </p:sp>
      <p:sp>
        <p:nvSpPr>
          <p:cNvPr id="15" name="Line 14"/>
          <p:cNvSpPr>
            <a:spLocks noChangeShapeType="1"/>
          </p:cNvSpPr>
          <p:nvPr/>
        </p:nvSpPr>
        <p:spPr bwMode="auto">
          <a:xfrm flipV="1">
            <a:off x="5715000" y="4578350"/>
            <a:ext cx="1588" cy="492125"/>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6" name="Freeform 16"/>
          <p:cNvSpPr>
            <a:spLocks noChangeArrowheads="1"/>
          </p:cNvSpPr>
          <p:nvPr/>
        </p:nvSpPr>
        <p:spPr bwMode="auto">
          <a:xfrm>
            <a:off x="2276475" y="3597275"/>
            <a:ext cx="4746625" cy="2124075"/>
          </a:xfrm>
          <a:custGeom>
            <a:avLst/>
            <a:gdLst>
              <a:gd name="T0" fmla="*/ 2147483647 w 14533"/>
              <a:gd name="T1" fmla="*/ 2147483647 h 6506"/>
              <a:gd name="T2" fmla="*/ 2147483647 w 14533"/>
              <a:gd name="T3" fmla="*/ 2147483647 h 6506"/>
              <a:gd name="T4" fmla="*/ 2147483647 w 14533"/>
              <a:gd name="T5" fmla="*/ 2147483647 h 6506"/>
              <a:gd name="T6" fmla="*/ 2147483647 w 14533"/>
              <a:gd name="T7" fmla="*/ 2147483647 h 6506"/>
              <a:gd name="T8" fmla="*/ 2147483647 w 14533"/>
              <a:gd name="T9" fmla="*/ 2147483647 h 6506"/>
              <a:gd name="T10" fmla="*/ 2147483647 w 14533"/>
              <a:gd name="T11" fmla="*/ 2147483647 h 6506"/>
              <a:gd name="T12" fmla="*/ 2147483647 w 14533"/>
              <a:gd name="T13" fmla="*/ 2147483647 h 6506"/>
              <a:gd name="T14" fmla="*/ 2147483647 w 14533"/>
              <a:gd name="T15" fmla="*/ 2147483647 h 6506"/>
              <a:gd name="T16" fmla="*/ 2147483647 w 14533"/>
              <a:gd name="T17" fmla="*/ 2147483647 h 65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33"/>
              <a:gd name="T28" fmla="*/ 0 h 6506"/>
              <a:gd name="T29" fmla="*/ 14533 w 14533"/>
              <a:gd name="T30" fmla="*/ 6506 h 65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33" h="6506">
                <a:moveTo>
                  <a:pt x="741" y="6"/>
                </a:moveTo>
                <a:cubicBezTo>
                  <a:pt x="741" y="6"/>
                  <a:pt x="11881" y="9"/>
                  <a:pt x="14529" y="13"/>
                </a:cubicBezTo>
                <a:cubicBezTo>
                  <a:pt x="14529" y="488"/>
                  <a:pt x="14529" y="4537"/>
                  <a:pt x="14529" y="5014"/>
                </a:cubicBezTo>
                <a:cubicBezTo>
                  <a:pt x="14513" y="5447"/>
                  <a:pt x="14532" y="5654"/>
                  <a:pt x="14392" y="5983"/>
                </a:cubicBezTo>
                <a:cubicBezTo>
                  <a:pt x="14190" y="6457"/>
                  <a:pt x="13993" y="6442"/>
                  <a:pt x="13749" y="6505"/>
                </a:cubicBezTo>
                <a:cubicBezTo>
                  <a:pt x="13493" y="6490"/>
                  <a:pt x="4603" y="6488"/>
                  <a:pt x="30" y="6481"/>
                </a:cubicBezTo>
                <a:cubicBezTo>
                  <a:pt x="27" y="5526"/>
                  <a:pt x="32" y="1319"/>
                  <a:pt x="32" y="1219"/>
                </a:cubicBezTo>
                <a:cubicBezTo>
                  <a:pt x="35" y="1117"/>
                  <a:pt x="0" y="782"/>
                  <a:pt x="200" y="357"/>
                </a:cubicBezTo>
                <a:cubicBezTo>
                  <a:pt x="398" y="0"/>
                  <a:pt x="544" y="0"/>
                  <a:pt x="741" y="6"/>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17" name="Group 17"/>
          <p:cNvGrpSpPr>
            <a:grpSpLocks/>
          </p:cNvGrpSpPr>
          <p:nvPr/>
        </p:nvGrpSpPr>
        <p:grpSpPr bwMode="auto">
          <a:xfrm>
            <a:off x="6523038" y="1854200"/>
            <a:ext cx="1966912" cy="820738"/>
            <a:chOff x="4530" y="1470"/>
            <a:chExt cx="1366" cy="570"/>
          </a:xfrm>
        </p:grpSpPr>
        <p:sp>
          <p:nvSpPr>
            <p:cNvPr id="18" name="Freeform 18"/>
            <p:cNvSpPr>
              <a:spLocks noChangeArrowheads="1"/>
            </p:cNvSpPr>
            <p:nvPr/>
          </p:nvSpPr>
          <p:spPr bwMode="auto">
            <a:xfrm>
              <a:off x="4530" y="1470"/>
              <a:ext cx="1367" cy="571"/>
            </a:xfrm>
            <a:custGeom>
              <a:avLst/>
              <a:gdLst>
                <a:gd name="T0" fmla="*/ 0 w 6027"/>
                <a:gd name="T1" fmla="*/ 0 h 2520"/>
                <a:gd name="T2" fmla="*/ 0 w 6027"/>
                <a:gd name="T3" fmla="*/ 0 h 2520"/>
                <a:gd name="T4" fmla="*/ 0 w 6027"/>
                <a:gd name="T5" fmla="*/ 0 h 2520"/>
                <a:gd name="T6" fmla="*/ 0 w 6027"/>
                <a:gd name="T7" fmla="*/ 0 h 2520"/>
                <a:gd name="T8" fmla="*/ 0 w 6027"/>
                <a:gd name="T9" fmla="*/ 0 h 2520"/>
                <a:gd name="T10" fmla="*/ 0 w 6027"/>
                <a:gd name="T11" fmla="*/ 0 h 2520"/>
                <a:gd name="T12" fmla="*/ 0 w 6027"/>
                <a:gd name="T13" fmla="*/ 0 h 2520"/>
                <a:gd name="T14" fmla="*/ 0 w 6027"/>
                <a:gd name="T15" fmla="*/ 0 h 2520"/>
                <a:gd name="T16" fmla="*/ 0 w 6027"/>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27"/>
                <a:gd name="T28" fmla="*/ 0 h 2520"/>
                <a:gd name="T29" fmla="*/ 6027 w 6027"/>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27" h="2520">
                  <a:moveTo>
                    <a:pt x="597" y="4"/>
                  </a:moveTo>
                  <a:cubicBezTo>
                    <a:pt x="597" y="4"/>
                    <a:pt x="3882" y="5"/>
                    <a:pt x="6015" y="7"/>
                  </a:cubicBezTo>
                  <a:cubicBezTo>
                    <a:pt x="6015" y="298"/>
                    <a:pt x="6025" y="1313"/>
                    <a:pt x="6025" y="1605"/>
                  </a:cubicBezTo>
                  <a:cubicBezTo>
                    <a:pt x="6012" y="1871"/>
                    <a:pt x="6026" y="1997"/>
                    <a:pt x="5915" y="2199"/>
                  </a:cubicBezTo>
                  <a:cubicBezTo>
                    <a:pt x="5751" y="2490"/>
                    <a:pt x="5593" y="2481"/>
                    <a:pt x="5396" y="2519"/>
                  </a:cubicBezTo>
                  <a:cubicBezTo>
                    <a:pt x="5190" y="2510"/>
                    <a:pt x="28" y="2505"/>
                    <a:pt x="34" y="2505"/>
                  </a:cubicBezTo>
                  <a:cubicBezTo>
                    <a:pt x="40" y="2460"/>
                    <a:pt x="26" y="809"/>
                    <a:pt x="26" y="748"/>
                  </a:cubicBezTo>
                  <a:cubicBezTo>
                    <a:pt x="28" y="685"/>
                    <a:pt x="0" y="479"/>
                    <a:pt x="160" y="219"/>
                  </a:cubicBezTo>
                  <a:cubicBezTo>
                    <a:pt x="320" y="0"/>
                    <a:pt x="438" y="0"/>
                    <a:pt x="597"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Text Box 19"/>
            <p:cNvSpPr txBox="1">
              <a:spLocks noChangeArrowheads="1"/>
            </p:cNvSpPr>
            <p:nvPr/>
          </p:nvSpPr>
          <p:spPr bwMode="auto">
            <a:xfrm>
              <a:off x="4530" y="1470"/>
              <a:ext cx="1367"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当遍历时，有利于建立新的</a:t>
              </a:r>
              <a:r>
                <a:rPr lang="en-US" altLang="zh-CN">
                  <a:solidFill>
                    <a:srgbClr val="FFFFFF"/>
                  </a:solidFill>
                  <a:latin typeface="DejaVu Sans Mono" pitchFamily="49" charset="0"/>
                </a:rPr>
                <a:t>Qdir</a:t>
              </a:r>
              <a:r>
                <a:rPr lang="zh-CN" altLang="en-US">
                  <a:solidFill>
                    <a:srgbClr val="FFFFFF"/>
                  </a:solidFill>
                  <a:latin typeface="DejaVu Sans Mono" pitchFamily="49" charset="0"/>
                </a:rPr>
                <a:t>对象</a:t>
              </a:r>
              <a:endParaRPr lang="en-US" altLang="zh-CN">
                <a:solidFill>
                  <a:srgbClr val="FFFFFF"/>
                </a:solidFill>
              </a:endParaRPr>
            </a:p>
          </p:txBody>
        </p:sp>
      </p:grpSp>
      <p:sp>
        <p:nvSpPr>
          <p:cNvPr id="20" name="Freeform 20"/>
          <p:cNvSpPr>
            <a:spLocks noChangeArrowheads="1"/>
          </p:cNvSpPr>
          <p:nvPr/>
        </p:nvSpPr>
        <p:spPr bwMode="auto">
          <a:xfrm>
            <a:off x="5387975" y="2022475"/>
            <a:ext cx="1306513" cy="163513"/>
          </a:xfrm>
          <a:custGeom>
            <a:avLst/>
            <a:gdLst>
              <a:gd name="T0" fmla="*/ 2147483647 w 4001"/>
              <a:gd name="T1" fmla="*/ 0 h 501"/>
              <a:gd name="T2" fmla="*/ 0 w 4001"/>
              <a:gd name="T3" fmla="*/ 0 h 501"/>
              <a:gd name="T4" fmla="*/ 2147483647 w 4001"/>
              <a:gd name="T5" fmla="*/ 2147483647 h 501"/>
              <a:gd name="T6" fmla="*/ 2147483647 w 4001"/>
              <a:gd name="T7" fmla="*/ 0 h 501"/>
              <a:gd name="T8" fmla="*/ 0 60000 65536"/>
              <a:gd name="T9" fmla="*/ 0 60000 65536"/>
              <a:gd name="T10" fmla="*/ 0 60000 65536"/>
              <a:gd name="T11" fmla="*/ 0 60000 65536"/>
              <a:gd name="T12" fmla="*/ 0 w 4001"/>
              <a:gd name="T13" fmla="*/ 0 h 501"/>
              <a:gd name="T14" fmla="*/ 4001 w 4001"/>
              <a:gd name="T15" fmla="*/ 501 h 501"/>
            </a:gdLst>
            <a:ahLst/>
            <a:cxnLst>
              <a:cxn ang="T8">
                <a:pos x="T0" y="T1"/>
              </a:cxn>
              <a:cxn ang="T9">
                <a:pos x="T2" y="T3"/>
              </a:cxn>
              <a:cxn ang="T10">
                <a:pos x="T4" y="T5"/>
              </a:cxn>
              <a:cxn ang="T11">
                <a:pos x="T6" y="T7"/>
              </a:cxn>
            </a:cxnLst>
            <a:rect l="T12" t="T13" r="T14" b="T15"/>
            <a:pathLst>
              <a:path w="4001" h="501">
                <a:moveTo>
                  <a:pt x="3500" y="0"/>
                </a:moveTo>
                <a:lnTo>
                  <a:pt x="0" y="0"/>
                </a:lnTo>
                <a:lnTo>
                  <a:pt x="4000" y="500"/>
                </a:lnTo>
                <a:lnTo>
                  <a:pt x="35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457337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打开和读取文件</a:t>
            </a:r>
            <a:endParaRPr lang="zh-CN" altLang="en-US" dirty="0"/>
          </a:p>
        </p:txBody>
      </p:sp>
      <p:sp>
        <p:nvSpPr>
          <p:cNvPr id="3" name="内容占位符 2"/>
          <p:cNvSpPr>
            <a:spLocks noGrp="1"/>
          </p:cNvSpPr>
          <p:nvPr>
            <p:ph idx="1"/>
          </p:nvPr>
        </p:nvSpPr>
        <p:spPr/>
        <p:txBody>
          <a:bodyPr/>
          <a:lstStyle/>
          <a:p>
            <a:r>
              <a:rPr lang="en-US" altLang="zh-CN" sz="2000" dirty="0" err="1">
                <a:latin typeface="DejaVu Sans Mono" pitchFamily="49" charset="0"/>
                <a:ea typeface="SimSun" panose="02010600030101010101" pitchFamily="2" charset="-122"/>
              </a:rPr>
              <a:t>QFile</a:t>
            </a:r>
            <a:r>
              <a:rPr lang="en-US" altLang="zh-CN" dirty="0">
                <a:ea typeface="SimSun" panose="02010600030101010101" pitchFamily="2" charset="-122"/>
              </a:rPr>
              <a:t> </a:t>
            </a:r>
            <a:r>
              <a:rPr lang="zh-CN" altLang="en-US" dirty="0">
                <a:ea typeface="SimSun" panose="02010600030101010101" pitchFamily="2" charset="-122"/>
              </a:rPr>
              <a:t>用来访问文件</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654050" y="1989138"/>
            <a:ext cx="36893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QFile f("/home/john/input.txt");</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if (!f.open(QIODevice::ReadOnly))</a:t>
            </a:r>
          </a:p>
          <a:p>
            <a:pPr eaLnBrk="1" hangingPunct="1">
              <a:lnSpc>
                <a:spcPct val="98000"/>
              </a:lnSpc>
            </a:pPr>
            <a:r>
              <a:rPr lang="en-US" altLang="zh-CN" sz="1400">
                <a:solidFill>
                  <a:srgbClr val="000000"/>
                </a:solidFill>
                <a:latin typeface="DejaVu Sans Mono" pitchFamily="49" charset="0"/>
              </a:rPr>
              <a:t>    qFatal("Could not open file");</a:t>
            </a:r>
          </a:p>
        </p:txBody>
      </p:sp>
      <p:sp>
        <p:nvSpPr>
          <p:cNvPr id="5" name="Text Box 4"/>
          <p:cNvSpPr txBox="1">
            <a:spLocks noChangeArrowheads="1"/>
          </p:cNvSpPr>
          <p:nvPr/>
        </p:nvSpPr>
        <p:spPr bwMode="auto">
          <a:xfrm>
            <a:off x="4899025" y="3622675"/>
            <a:ext cx="368935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while(!f.atEnd())</a:t>
            </a:r>
          </a:p>
          <a:p>
            <a:pPr eaLnBrk="1" hangingPunct="1">
              <a:lnSpc>
                <a:spcPct val="98000"/>
              </a:lnSpc>
            </a:pPr>
            <a:r>
              <a:rPr lang="en-US" altLang="zh-CN" sz="1400">
                <a:solidFill>
                  <a:srgbClr val="000000"/>
                </a:solidFill>
                <a:latin typeface="DejaVu Sans Mono" pitchFamily="49" charset="0"/>
              </a:rPr>
              <a:t>{</a:t>
            </a:r>
          </a:p>
          <a:p>
            <a:pPr eaLnBrk="1" hangingPunct="1">
              <a:lnSpc>
                <a:spcPct val="98000"/>
              </a:lnSpc>
            </a:pPr>
            <a:r>
              <a:rPr lang="en-US" altLang="zh-CN" sz="1400">
                <a:solidFill>
                  <a:srgbClr val="000000"/>
                </a:solidFill>
                <a:latin typeface="DejaVu Sans Mono" pitchFamily="49" charset="0"/>
              </a:rPr>
              <a:t>    QByteArray data = f.read(160);</a:t>
            </a:r>
          </a:p>
          <a:p>
            <a:pPr eaLnBrk="1" hangingPunct="1">
              <a:lnSpc>
                <a:spcPct val="98000"/>
              </a:lnSpc>
            </a:pPr>
            <a:r>
              <a:rPr lang="en-US" altLang="zh-CN" sz="1400">
                <a:solidFill>
                  <a:srgbClr val="000000"/>
                </a:solidFill>
                <a:latin typeface="DejaVu Sans Mono" pitchFamily="49" charset="0"/>
              </a:rPr>
              <a:t>    processData(data);</a:t>
            </a:r>
          </a:p>
          <a:p>
            <a:pPr eaLnBrk="1" hangingPunct="1">
              <a:lnSpc>
                <a:spcPct val="98000"/>
              </a:lnSpc>
            </a:pPr>
            <a:r>
              <a:rPr lang="en-US" altLang="zh-CN" sz="1400">
                <a:solidFill>
                  <a:srgbClr val="000000"/>
                </a:solidFill>
                <a:latin typeface="DejaVu Sans Mono" pitchFamily="49" charset="0"/>
              </a:rPr>
              <a:t>}</a:t>
            </a:r>
          </a:p>
        </p:txBody>
      </p:sp>
      <p:sp>
        <p:nvSpPr>
          <p:cNvPr id="6" name="Text Box 5"/>
          <p:cNvSpPr txBox="1">
            <a:spLocks noChangeArrowheads="1"/>
          </p:cNvSpPr>
          <p:nvPr/>
        </p:nvSpPr>
        <p:spPr bwMode="auto">
          <a:xfrm>
            <a:off x="654050" y="3987800"/>
            <a:ext cx="32750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QByteArray data = f.readAll();</a:t>
            </a:r>
          </a:p>
          <a:p>
            <a:pPr eaLnBrk="1" hangingPunct="1">
              <a:lnSpc>
                <a:spcPct val="98000"/>
              </a:lnSpc>
            </a:pPr>
            <a:r>
              <a:rPr lang="en-US" altLang="zh-CN" sz="1400">
                <a:solidFill>
                  <a:srgbClr val="000000"/>
                </a:solidFill>
                <a:latin typeface="DejaVu Sans Mono" pitchFamily="49" charset="0"/>
              </a:rPr>
              <a:t>processData(data);</a:t>
            </a:r>
          </a:p>
        </p:txBody>
      </p:sp>
      <p:sp>
        <p:nvSpPr>
          <p:cNvPr id="7" name="Text Box 6"/>
          <p:cNvSpPr txBox="1">
            <a:spLocks noChangeArrowheads="1"/>
          </p:cNvSpPr>
          <p:nvPr/>
        </p:nvSpPr>
        <p:spPr bwMode="auto">
          <a:xfrm>
            <a:off x="654050" y="5581650"/>
            <a:ext cx="12001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f.close();</a:t>
            </a:r>
          </a:p>
        </p:txBody>
      </p:sp>
      <p:sp>
        <p:nvSpPr>
          <p:cNvPr id="8" name="AutoShape 7"/>
          <p:cNvSpPr>
            <a:spLocks noChangeArrowheads="1"/>
          </p:cNvSpPr>
          <p:nvPr/>
        </p:nvSpPr>
        <p:spPr bwMode="auto">
          <a:xfrm rot="2520000" flipH="1">
            <a:off x="4194175" y="2908300"/>
            <a:ext cx="979488" cy="488950"/>
          </a:xfrm>
          <a:prstGeom prst="leftArrow">
            <a:avLst>
              <a:gd name="adj1" fmla="val 50000"/>
              <a:gd name="adj2" fmla="val 50090"/>
            </a:avLst>
          </a:prstGeom>
          <a:solidFill>
            <a:srgbClr val="66B036"/>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 name="AutoShape 8"/>
          <p:cNvSpPr>
            <a:spLocks noChangeArrowheads="1"/>
          </p:cNvSpPr>
          <p:nvPr/>
        </p:nvSpPr>
        <p:spPr bwMode="auto">
          <a:xfrm rot="19080000">
            <a:off x="4041775" y="4865688"/>
            <a:ext cx="979488" cy="490537"/>
          </a:xfrm>
          <a:prstGeom prst="leftArrow">
            <a:avLst>
              <a:gd name="adj1" fmla="val 50000"/>
              <a:gd name="adj2" fmla="val 49928"/>
            </a:avLst>
          </a:prstGeom>
          <a:solidFill>
            <a:srgbClr val="66B036"/>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0" name="AutoShape 9"/>
          <p:cNvSpPr>
            <a:spLocks noChangeArrowheads="1"/>
          </p:cNvSpPr>
          <p:nvPr/>
        </p:nvSpPr>
        <p:spPr bwMode="auto">
          <a:xfrm>
            <a:off x="979488" y="3132138"/>
            <a:ext cx="488950" cy="815975"/>
          </a:xfrm>
          <a:prstGeom prst="downArrow">
            <a:avLst>
              <a:gd name="adj1" fmla="val 50000"/>
              <a:gd name="adj2" fmla="val 41713"/>
            </a:avLst>
          </a:prstGeom>
          <a:solidFill>
            <a:srgbClr val="66B036"/>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1" name="AutoShape 10"/>
          <p:cNvSpPr>
            <a:spLocks noChangeArrowheads="1"/>
          </p:cNvSpPr>
          <p:nvPr/>
        </p:nvSpPr>
        <p:spPr bwMode="auto">
          <a:xfrm>
            <a:off x="979488" y="4602163"/>
            <a:ext cx="488950" cy="817562"/>
          </a:xfrm>
          <a:prstGeom prst="downArrow">
            <a:avLst>
              <a:gd name="adj1" fmla="val 50000"/>
              <a:gd name="adj2" fmla="val 41794"/>
            </a:avLst>
          </a:prstGeom>
          <a:solidFill>
            <a:srgbClr val="66B036"/>
          </a:solidFill>
          <a:ln w="9525">
            <a:solidFill>
              <a:srgbClr val="000000"/>
            </a:solidFill>
            <a:round/>
            <a:headEnd/>
            <a:tailEnd/>
          </a:ln>
        </p:spPr>
        <p:txBody>
          <a:bodyPr wrap="none" lIns="82945" tIns="41473" rIns="82945" bIns="41473"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grpSp>
        <p:nvGrpSpPr>
          <p:cNvPr id="12" name="Group 12"/>
          <p:cNvGrpSpPr>
            <a:grpSpLocks/>
          </p:cNvGrpSpPr>
          <p:nvPr/>
        </p:nvGrpSpPr>
        <p:grpSpPr bwMode="auto">
          <a:xfrm>
            <a:off x="7177088" y="2478088"/>
            <a:ext cx="1638300" cy="820737"/>
            <a:chOff x="4984" y="1927"/>
            <a:chExt cx="1138" cy="570"/>
          </a:xfrm>
        </p:grpSpPr>
        <p:sp>
          <p:nvSpPr>
            <p:cNvPr id="13" name="Freeform 13"/>
            <p:cNvSpPr>
              <a:spLocks noChangeArrowheads="1"/>
            </p:cNvSpPr>
            <p:nvPr/>
          </p:nvSpPr>
          <p:spPr bwMode="auto">
            <a:xfrm>
              <a:off x="4984" y="1927"/>
              <a:ext cx="1139" cy="571"/>
            </a:xfrm>
            <a:custGeom>
              <a:avLst/>
              <a:gdLst>
                <a:gd name="T0" fmla="*/ 0 w 5023"/>
                <a:gd name="T1" fmla="*/ 0 h 2520"/>
                <a:gd name="T2" fmla="*/ 0 w 5023"/>
                <a:gd name="T3" fmla="*/ 0 h 2520"/>
                <a:gd name="T4" fmla="*/ 0 w 5023"/>
                <a:gd name="T5" fmla="*/ 0 h 2520"/>
                <a:gd name="T6" fmla="*/ 0 w 5023"/>
                <a:gd name="T7" fmla="*/ 0 h 2520"/>
                <a:gd name="T8" fmla="*/ 0 w 5023"/>
                <a:gd name="T9" fmla="*/ 0 h 2520"/>
                <a:gd name="T10" fmla="*/ 0 w 5023"/>
                <a:gd name="T11" fmla="*/ 0 h 2520"/>
                <a:gd name="T12" fmla="*/ 0 w 5023"/>
                <a:gd name="T13" fmla="*/ 0 h 2520"/>
                <a:gd name="T14" fmla="*/ 0 w 5023"/>
                <a:gd name="T15" fmla="*/ 0 h 2520"/>
                <a:gd name="T16" fmla="*/ 0 w 5023"/>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23"/>
                <a:gd name="T28" fmla="*/ 0 h 2520"/>
                <a:gd name="T29" fmla="*/ 5023 w 5023"/>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23" h="2520">
                  <a:moveTo>
                    <a:pt x="497" y="4"/>
                  </a:moveTo>
                  <a:cubicBezTo>
                    <a:pt x="497" y="4"/>
                    <a:pt x="3235" y="5"/>
                    <a:pt x="5013" y="7"/>
                  </a:cubicBezTo>
                  <a:cubicBezTo>
                    <a:pt x="5013" y="298"/>
                    <a:pt x="5021" y="1313"/>
                    <a:pt x="5021" y="1605"/>
                  </a:cubicBezTo>
                  <a:cubicBezTo>
                    <a:pt x="5011" y="1871"/>
                    <a:pt x="5022" y="1997"/>
                    <a:pt x="4929" y="2199"/>
                  </a:cubicBezTo>
                  <a:cubicBezTo>
                    <a:pt x="4793" y="2490"/>
                    <a:pt x="4661" y="2481"/>
                    <a:pt x="4497" y="2519"/>
                  </a:cubicBezTo>
                  <a:cubicBezTo>
                    <a:pt x="4325" y="2510"/>
                    <a:pt x="23" y="2505"/>
                    <a:pt x="29" y="2505"/>
                  </a:cubicBezTo>
                  <a:cubicBezTo>
                    <a:pt x="34" y="2460"/>
                    <a:pt x="22" y="809"/>
                    <a:pt x="22" y="748"/>
                  </a:cubicBezTo>
                  <a:cubicBezTo>
                    <a:pt x="23" y="685"/>
                    <a:pt x="0" y="479"/>
                    <a:pt x="133" y="219"/>
                  </a:cubicBezTo>
                  <a:cubicBezTo>
                    <a:pt x="267" y="0"/>
                    <a:pt x="365" y="0"/>
                    <a:pt x="497"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Text Box 14"/>
            <p:cNvSpPr txBox="1">
              <a:spLocks noChangeArrowheads="1"/>
            </p:cNvSpPr>
            <p:nvPr/>
          </p:nvSpPr>
          <p:spPr bwMode="auto">
            <a:xfrm>
              <a:off x="4984" y="1927"/>
              <a:ext cx="1139"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每次读取</a:t>
              </a:r>
              <a:r>
                <a:rPr lang="en-US" altLang="zh-CN">
                  <a:solidFill>
                    <a:srgbClr val="FFFFFF"/>
                  </a:solidFill>
                </a:rPr>
                <a:t>160</a:t>
              </a:r>
              <a:r>
                <a:rPr lang="zh-CN" altLang="en-US">
                  <a:solidFill>
                    <a:srgbClr val="FFFFFF"/>
                  </a:solidFill>
                </a:rPr>
                <a:t>字节</a:t>
              </a:r>
            </a:p>
          </p:txBody>
        </p:sp>
      </p:grpSp>
      <p:sp>
        <p:nvSpPr>
          <p:cNvPr id="15" name="Freeform 15"/>
          <p:cNvSpPr>
            <a:spLocks noChangeArrowheads="1"/>
          </p:cNvSpPr>
          <p:nvPr/>
        </p:nvSpPr>
        <p:spPr bwMode="auto">
          <a:xfrm>
            <a:off x="7837488" y="3295650"/>
            <a:ext cx="327025" cy="652463"/>
          </a:xfrm>
          <a:custGeom>
            <a:avLst/>
            <a:gdLst>
              <a:gd name="T0" fmla="*/ 0 w 1001"/>
              <a:gd name="T1" fmla="*/ 0 h 2001"/>
              <a:gd name="T2" fmla="*/ 2147483647 w 1001"/>
              <a:gd name="T3" fmla="*/ 2147483647 h 2001"/>
              <a:gd name="T4" fmla="*/ 2147483647 w 1001"/>
              <a:gd name="T5" fmla="*/ 0 h 2001"/>
              <a:gd name="T6" fmla="*/ 0 w 1001"/>
              <a:gd name="T7" fmla="*/ 0 h 2001"/>
              <a:gd name="T8" fmla="*/ 0 60000 65536"/>
              <a:gd name="T9" fmla="*/ 0 60000 65536"/>
              <a:gd name="T10" fmla="*/ 0 60000 65536"/>
              <a:gd name="T11" fmla="*/ 0 60000 65536"/>
              <a:gd name="T12" fmla="*/ 0 w 1001"/>
              <a:gd name="T13" fmla="*/ 0 h 2001"/>
              <a:gd name="T14" fmla="*/ 1001 w 1001"/>
              <a:gd name="T15" fmla="*/ 2001 h 2001"/>
            </a:gdLst>
            <a:ahLst/>
            <a:cxnLst>
              <a:cxn ang="T8">
                <a:pos x="T0" y="T1"/>
              </a:cxn>
              <a:cxn ang="T9">
                <a:pos x="T2" y="T3"/>
              </a:cxn>
              <a:cxn ang="T10">
                <a:pos x="T4" y="T5"/>
              </a:cxn>
              <a:cxn ang="T11">
                <a:pos x="T6" y="T7"/>
              </a:cxn>
            </a:cxnLst>
            <a:rect l="T12" t="T13" r="T14" b="T15"/>
            <a:pathLst>
              <a:path w="1001" h="2001">
                <a:moveTo>
                  <a:pt x="0" y="0"/>
                </a:moveTo>
                <a:lnTo>
                  <a:pt x="500" y="2000"/>
                </a:lnTo>
                <a:lnTo>
                  <a:pt x="1000" y="0"/>
                </a:lnTo>
                <a:lnTo>
                  <a:pt x="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6" name="Group 16"/>
          <p:cNvGrpSpPr>
            <a:grpSpLocks/>
          </p:cNvGrpSpPr>
          <p:nvPr/>
        </p:nvGrpSpPr>
        <p:grpSpPr bwMode="auto">
          <a:xfrm>
            <a:off x="2279650" y="4922838"/>
            <a:ext cx="1638300" cy="657225"/>
            <a:chOff x="1583" y="3624"/>
            <a:chExt cx="1138" cy="457"/>
          </a:xfrm>
        </p:grpSpPr>
        <p:sp>
          <p:nvSpPr>
            <p:cNvPr id="17" name="Freeform 17"/>
            <p:cNvSpPr>
              <a:spLocks noChangeArrowheads="1"/>
            </p:cNvSpPr>
            <p:nvPr/>
          </p:nvSpPr>
          <p:spPr bwMode="auto">
            <a:xfrm>
              <a:off x="1583" y="3624"/>
              <a:ext cx="1139" cy="458"/>
            </a:xfrm>
            <a:custGeom>
              <a:avLst/>
              <a:gdLst>
                <a:gd name="T0" fmla="*/ 0 w 5023"/>
                <a:gd name="T1" fmla="*/ 0 h 2019"/>
                <a:gd name="T2" fmla="*/ 0 w 5023"/>
                <a:gd name="T3" fmla="*/ 0 h 2019"/>
                <a:gd name="T4" fmla="*/ 0 w 5023"/>
                <a:gd name="T5" fmla="*/ 0 h 2019"/>
                <a:gd name="T6" fmla="*/ 0 w 5023"/>
                <a:gd name="T7" fmla="*/ 0 h 2019"/>
                <a:gd name="T8" fmla="*/ 0 w 5023"/>
                <a:gd name="T9" fmla="*/ 0 h 2019"/>
                <a:gd name="T10" fmla="*/ 0 w 5023"/>
                <a:gd name="T11" fmla="*/ 0 h 2019"/>
                <a:gd name="T12" fmla="*/ 0 w 5023"/>
                <a:gd name="T13" fmla="*/ 0 h 2019"/>
                <a:gd name="T14" fmla="*/ 0 w 5023"/>
                <a:gd name="T15" fmla="*/ 0 h 2019"/>
                <a:gd name="T16" fmla="*/ 0 w 5023"/>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23"/>
                <a:gd name="T28" fmla="*/ 0 h 2019"/>
                <a:gd name="T29" fmla="*/ 5023 w 5023"/>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23" h="2019">
                  <a:moveTo>
                    <a:pt x="497" y="3"/>
                  </a:moveTo>
                  <a:cubicBezTo>
                    <a:pt x="497" y="3"/>
                    <a:pt x="3235" y="4"/>
                    <a:pt x="5013" y="5"/>
                  </a:cubicBezTo>
                  <a:cubicBezTo>
                    <a:pt x="5013" y="238"/>
                    <a:pt x="5021" y="1052"/>
                    <a:pt x="5021" y="1286"/>
                  </a:cubicBezTo>
                  <a:cubicBezTo>
                    <a:pt x="5011" y="1499"/>
                    <a:pt x="5022" y="1600"/>
                    <a:pt x="4929" y="1762"/>
                  </a:cubicBezTo>
                  <a:cubicBezTo>
                    <a:pt x="4793" y="1995"/>
                    <a:pt x="4661" y="1987"/>
                    <a:pt x="4497" y="2018"/>
                  </a:cubicBezTo>
                  <a:cubicBezTo>
                    <a:pt x="4325" y="2011"/>
                    <a:pt x="23" y="2007"/>
                    <a:pt x="29" y="2007"/>
                  </a:cubicBezTo>
                  <a:cubicBezTo>
                    <a:pt x="34" y="1971"/>
                    <a:pt x="22" y="648"/>
                    <a:pt x="22" y="599"/>
                  </a:cubicBezTo>
                  <a:cubicBezTo>
                    <a:pt x="23" y="548"/>
                    <a:pt x="0" y="383"/>
                    <a:pt x="133" y="175"/>
                  </a:cubicBezTo>
                  <a:cubicBezTo>
                    <a:pt x="267" y="0"/>
                    <a:pt x="365" y="0"/>
                    <a:pt x="497"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 name="Text Box 18"/>
            <p:cNvSpPr txBox="1">
              <a:spLocks noChangeArrowheads="1"/>
            </p:cNvSpPr>
            <p:nvPr/>
          </p:nvSpPr>
          <p:spPr bwMode="auto">
            <a:xfrm>
              <a:off x="1583" y="3624"/>
              <a:ext cx="1139"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一次性读取所有文件</a:t>
              </a:r>
            </a:p>
          </p:txBody>
        </p:sp>
      </p:grpSp>
      <p:sp>
        <p:nvSpPr>
          <p:cNvPr id="19" name="Freeform 19"/>
          <p:cNvSpPr>
            <a:spLocks noChangeArrowheads="1"/>
          </p:cNvSpPr>
          <p:nvPr/>
        </p:nvSpPr>
        <p:spPr bwMode="auto">
          <a:xfrm>
            <a:off x="2938463" y="4275138"/>
            <a:ext cx="327025" cy="654050"/>
          </a:xfrm>
          <a:custGeom>
            <a:avLst/>
            <a:gdLst>
              <a:gd name="T0" fmla="*/ 0 w 1001"/>
              <a:gd name="T1" fmla="*/ 2147483647 h 2001"/>
              <a:gd name="T2" fmla="*/ 2147483647 w 1001"/>
              <a:gd name="T3" fmla="*/ 0 h 2001"/>
              <a:gd name="T4" fmla="*/ 2147483647 w 1001"/>
              <a:gd name="T5" fmla="*/ 2147483647 h 2001"/>
              <a:gd name="T6" fmla="*/ 0 w 1001"/>
              <a:gd name="T7" fmla="*/ 2147483647 h 2001"/>
              <a:gd name="T8" fmla="*/ 0 60000 65536"/>
              <a:gd name="T9" fmla="*/ 0 60000 65536"/>
              <a:gd name="T10" fmla="*/ 0 60000 65536"/>
              <a:gd name="T11" fmla="*/ 0 60000 65536"/>
              <a:gd name="T12" fmla="*/ 0 w 1001"/>
              <a:gd name="T13" fmla="*/ 0 h 2001"/>
              <a:gd name="T14" fmla="*/ 1001 w 1001"/>
              <a:gd name="T15" fmla="*/ 2001 h 2001"/>
            </a:gdLst>
            <a:ahLst/>
            <a:cxnLst>
              <a:cxn ang="T8">
                <a:pos x="T0" y="T1"/>
              </a:cxn>
              <a:cxn ang="T9">
                <a:pos x="T2" y="T3"/>
              </a:cxn>
              <a:cxn ang="T10">
                <a:pos x="T4" y="T5"/>
              </a:cxn>
              <a:cxn ang="T11">
                <a:pos x="T6" y="T7"/>
              </a:cxn>
            </a:cxnLst>
            <a:rect l="T12" t="T13" r="T14" b="T15"/>
            <a:pathLst>
              <a:path w="1001" h="2001">
                <a:moveTo>
                  <a:pt x="0" y="2000"/>
                </a:moveTo>
                <a:lnTo>
                  <a:pt x="500" y="0"/>
                </a:lnTo>
                <a:lnTo>
                  <a:pt x="1000" y="2000"/>
                </a:lnTo>
                <a:lnTo>
                  <a:pt x="0" y="20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946893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写文件</a:t>
            </a:r>
            <a:endParaRPr lang="zh-CN" altLang="en-US" dirty="0"/>
          </a:p>
        </p:txBody>
      </p:sp>
      <p:sp>
        <p:nvSpPr>
          <p:cNvPr id="3" name="内容占位符 2"/>
          <p:cNvSpPr>
            <a:spLocks noGrp="1"/>
          </p:cNvSpPr>
          <p:nvPr>
            <p:ph idx="1"/>
          </p:nvPr>
        </p:nvSpPr>
        <p:spPr/>
        <p:txBody>
          <a:bodyPr>
            <a:normAutofit/>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a:ea typeface="SimSun" panose="02010600030101010101" pitchFamily="2" charset="-122"/>
              </a:rPr>
              <a:t>写入文件时，用</a:t>
            </a:r>
            <a:r>
              <a:rPr lang="en-US" altLang="zh-CN" sz="1800" dirty="0" err="1">
                <a:latin typeface="DejaVu Sans Mono" pitchFamily="49" charset="0"/>
                <a:ea typeface="SimSun" panose="02010600030101010101" pitchFamily="2" charset="-122"/>
              </a:rPr>
              <a:t>WriteOnly</a:t>
            </a:r>
            <a:r>
              <a:rPr lang="en-US" altLang="zh-CN" sz="2400" dirty="0">
                <a:ea typeface="SimSun" panose="02010600030101010101" pitchFamily="2" charset="-122"/>
              </a:rPr>
              <a:t> </a:t>
            </a:r>
            <a:r>
              <a:rPr lang="zh-CN" altLang="en-US" sz="2400" dirty="0">
                <a:ea typeface="SimSun" panose="02010600030101010101" pitchFamily="2" charset="-122"/>
              </a:rPr>
              <a:t>模式打开文件，用写函数向文件添加数据</a:t>
            </a:r>
            <a:endParaRPr lang="en-US" altLang="zh-CN" sz="2400"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40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smtClean="0">
                <a:latin typeface="DejaVu Sans Mono" pitchFamily="49" charset="0"/>
                <a:ea typeface="SimSun" panose="02010600030101010101" pitchFamily="2" charset="-122"/>
              </a:rPr>
              <a:t>文件</a:t>
            </a:r>
            <a:r>
              <a:rPr lang="zh-CN" altLang="en-US" sz="2400" dirty="0">
                <a:latin typeface="DejaVu Sans Mono" pitchFamily="49" charset="0"/>
                <a:ea typeface="SimSun" panose="02010600030101010101" pitchFamily="2" charset="-122"/>
              </a:rPr>
              <a:t>也可用</a:t>
            </a:r>
            <a:r>
              <a:rPr lang="en-US" altLang="zh-CN" sz="2400" dirty="0" err="1">
                <a:latin typeface="DejaVu Sans Mono" pitchFamily="49" charset="0"/>
                <a:ea typeface="SimSun" panose="02010600030101010101" pitchFamily="2" charset="-122"/>
              </a:rPr>
              <a:t>ReadWrite</a:t>
            </a:r>
            <a:r>
              <a:rPr lang="en-US" altLang="zh-CN" sz="2400" dirty="0">
                <a:ea typeface="SimSun" panose="02010600030101010101" pitchFamily="2" charset="-122"/>
              </a:rPr>
              <a:t> </a:t>
            </a:r>
            <a:r>
              <a:rPr lang="zh-CN" altLang="en-US" sz="2400" dirty="0">
                <a:ea typeface="SimSun" panose="02010600030101010101" pitchFamily="2" charset="-122"/>
              </a:rPr>
              <a:t>模式打开</a:t>
            </a:r>
            <a:endParaRPr lang="en-US" altLang="zh-CN" sz="24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a:latin typeface="DejaVu Sans Mono" pitchFamily="49" charset="0"/>
                <a:ea typeface="SimSun" panose="02010600030101010101" pitchFamily="2" charset="-122"/>
              </a:rPr>
              <a:t>Append</a:t>
            </a:r>
            <a:r>
              <a:rPr lang="zh-CN" altLang="en-US" dirty="0">
                <a:ea typeface="SimSun" panose="02010600030101010101" pitchFamily="2" charset="-122"/>
              </a:rPr>
              <a:t>或</a:t>
            </a:r>
            <a:r>
              <a:rPr lang="en-US" altLang="zh-CN" sz="2000" dirty="0">
                <a:latin typeface="DejaVu Sans Mono" pitchFamily="49" charset="0"/>
                <a:ea typeface="SimSun" panose="02010600030101010101" pitchFamily="2" charset="-122"/>
              </a:rPr>
              <a:t>Truncate</a:t>
            </a:r>
            <a:r>
              <a:rPr lang="zh-CN" altLang="en-US" dirty="0">
                <a:ea typeface="SimSun" panose="02010600030101010101" pitchFamily="2" charset="-122"/>
              </a:rPr>
              <a:t>标志可以与写入模式相结合以追加数据到文件或截断它（即清除文件以前的内容）</a:t>
            </a:r>
            <a:endParaRPr lang="en-US" altLang="zh-CN" dirty="0">
              <a:ea typeface="SimSun" panose="02010600030101010101" pitchFamily="2" charset="-122"/>
            </a:endParaRPr>
          </a:p>
          <a:p>
            <a:endParaRPr lang="zh-CN" altLang="en-US" sz="2400" dirty="0"/>
          </a:p>
        </p:txBody>
      </p:sp>
      <p:sp>
        <p:nvSpPr>
          <p:cNvPr id="4" name="Text Box 2"/>
          <p:cNvSpPr txBox="1">
            <a:spLocks noChangeArrowheads="1"/>
          </p:cNvSpPr>
          <p:nvPr/>
        </p:nvSpPr>
        <p:spPr bwMode="auto">
          <a:xfrm>
            <a:off x="2143125" y="2071003"/>
            <a:ext cx="33083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3791"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dirty="0" err="1">
                <a:solidFill>
                  <a:srgbClr val="000000"/>
                </a:solidFill>
                <a:latin typeface="DejaVu Sans Mono" pitchFamily="49" charset="0"/>
              </a:rPr>
              <a:t>QFile</a:t>
            </a:r>
            <a:r>
              <a:rPr lang="en-US" altLang="zh-CN" sz="1200" dirty="0">
                <a:solidFill>
                  <a:srgbClr val="000000"/>
                </a:solidFill>
                <a:latin typeface="DejaVu Sans Mono" pitchFamily="49" charset="0"/>
              </a:rPr>
              <a:t> f("/home/john/input.txt");</a:t>
            </a:r>
          </a:p>
          <a:p>
            <a:pPr eaLnBrk="1" hangingPunct="1">
              <a:lnSpc>
                <a:spcPct val="98000"/>
              </a:lnSpc>
            </a:pPr>
            <a:r>
              <a:rPr lang="en-US" altLang="zh-CN" sz="1200" dirty="0">
                <a:solidFill>
                  <a:srgbClr val="000000"/>
                </a:solidFill>
                <a:latin typeface="DejaVu Sans Mono" pitchFamily="49" charset="0"/>
              </a:rPr>
              <a:t>    </a:t>
            </a:r>
          </a:p>
          <a:p>
            <a:pPr eaLnBrk="1" hangingPunct="1">
              <a:lnSpc>
                <a:spcPct val="98000"/>
              </a:lnSpc>
            </a:pPr>
            <a:r>
              <a:rPr lang="en-US" altLang="zh-CN" sz="1200" dirty="0">
                <a:solidFill>
                  <a:srgbClr val="000000"/>
                </a:solidFill>
                <a:latin typeface="DejaVu Sans Mono" pitchFamily="49" charset="0"/>
              </a:rPr>
              <a:t>if (!</a:t>
            </a:r>
            <a:r>
              <a:rPr lang="en-US" altLang="zh-CN" sz="1200" dirty="0" err="1">
                <a:solidFill>
                  <a:srgbClr val="000000"/>
                </a:solidFill>
                <a:latin typeface="DejaVu Sans Mono" pitchFamily="49" charset="0"/>
              </a:rPr>
              <a:t>f.open</a:t>
            </a:r>
            <a:r>
              <a:rPr lang="en-US" altLang="zh-CN" sz="1200" dirty="0">
                <a:solidFill>
                  <a:srgbClr val="000000"/>
                </a:solidFill>
                <a:latin typeface="DejaVu Sans Mono" pitchFamily="49" charset="0"/>
              </a:rPr>
              <a:t>(</a:t>
            </a:r>
            <a:r>
              <a:rPr lang="en-US" altLang="zh-CN" sz="1200" dirty="0" err="1">
                <a:solidFill>
                  <a:srgbClr val="000000"/>
                </a:solidFill>
                <a:latin typeface="DejaVu Sans Mono" pitchFamily="49" charset="0"/>
              </a:rPr>
              <a:t>QIODevice</a:t>
            </a:r>
            <a:r>
              <a:rPr lang="en-US" altLang="zh-CN" sz="1200" dirty="0">
                <a:solidFill>
                  <a:srgbClr val="000000"/>
                </a:solidFill>
                <a:latin typeface="DejaVu Sans Mono" pitchFamily="49" charset="0"/>
              </a:rPr>
              <a:t>::</a:t>
            </a:r>
            <a:r>
              <a:rPr lang="en-US" altLang="zh-CN" sz="1200" dirty="0" err="1">
                <a:solidFill>
                  <a:srgbClr val="000000"/>
                </a:solidFill>
                <a:latin typeface="DejaVu Sans Mono" pitchFamily="49" charset="0"/>
              </a:rPr>
              <a:t>WriteOnly</a:t>
            </a:r>
            <a:r>
              <a:rPr lang="en-US" altLang="zh-CN" sz="1200" dirty="0">
                <a:solidFill>
                  <a:srgbClr val="000000"/>
                </a:solidFill>
                <a:latin typeface="DejaVu Sans Mono" pitchFamily="49" charset="0"/>
              </a:rPr>
              <a:t>))</a:t>
            </a:r>
          </a:p>
          <a:p>
            <a:pPr eaLnBrk="1" hangingPunct="1">
              <a:lnSpc>
                <a:spcPct val="98000"/>
              </a:lnSpc>
            </a:pPr>
            <a:r>
              <a:rPr lang="en-US" altLang="zh-CN" sz="1200" dirty="0">
                <a:solidFill>
                  <a:srgbClr val="000000"/>
                </a:solidFill>
                <a:latin typeface="DejaVu Sans Mono" pitchFamily="49" charset="0"/>
              </a:rPr>
              <a:t>    </a:t>
            </a:r>
            <a:r>
              <a:rPr lang="en-US" altLang="zh-CN" sz="1200" dirty="0" err="1">
                <a:solidFill>
                  <a:srgbClr val="000000"/>
                </a:solidFill>
                <a:latin typeface="DejaVu Sans Mono" pitchFamily="49" charset="0"/>
              </a:rPr>
              <a:t>qFatal</a:t>
            </a:r>
            <a:r>
              <a:rPr lang="en-US" altLang="zh-CN" sz="1200" dirty="0">
                <a:solidFill>
                  <a:srgbClr val="000000"/>
                </a:solidFill>
                <a:latin typeface="DejaVu Sans Mono" pitchFamily="49" charset="0"/>
              </a:rPr>
              <a:t>("Could not open file");</a:t>
            </a:r>
          </a:p>
          <a:p>
            <a:pPr eaLnBrk="1" hangingPunct="1">
              <a:lnSpc>
                <a:spcPct val="98000"/>
              </a:lnSpc>
            </a:pPr>
            <a:endParaRPr lang="en-US" altLang="zh-CN" dirty="0">
              <a:solidFill>
                <a:srgbClr val="000000"/>
              </a:solidFill>
              <a:latin typeface="DejaVu Sans Mono" pitchFamily="49" charset="0"/>
            </a:endParaRPr>
          </a:p>
          <a:p>
            <a:pPr eaLnBrk="1" hangingPunct="1">
              <a:lnSpc>
                <a:spcPct val="98000"/>
              </a:lnSpc>
            </a:pPr>
            <a:r>
              <a:rPr lang="en-US" altLang="zh-CN" sz="1200" dirty="0" err="1">
                <a:solidFill>
                  <a:srgbClr val="000000"/>
                </a:solidFill>
                <a:latin typeface="DejaVu Sans Mono" pitchFamily="49" charset="0"/>
              </a:rPr>
              <a:t>QByteArray</a:t>
            </a:r>
            <a:r>
              <a:rPr lang="en-US" altLang="zh-CN" sz="1200" dirty="0">
                <a:solidFill>
                  <a:srgbClr val="000000"/>
                </a:solidFill>
                <a:latin typeface="DejaVu Sans Mono" pitchFamily="49" charset="0"/>
              </a:rPr>
              <a:t> data = </a:t>
            </a:r>
            <a:r>
              <a:rPr lang="en-US" altLang="zh-CN" sz="1200" dirty="0" err="1">
                <a:solidFill>
                  <a:srgbClr val="000000"/>
                </a:solidFill>
                <a:latin typeface="DejaVu Sans Mono" pitchFamily="49" charset="0"/>
              </a:rPr>
              <a:t>createData</a:t>
            </a:r>
            <a:r>
              <a:rPr lang="en-US" altLang="zh-CN" sz="1200" dirty="0">
                <a:solidFill>
                  <a:srgbClr val="000000"/>
                </a:solidFill>
                <a:latin typeface="DejaVu Sans Mono" pitchFamily="49" charset="0"/>
              </a:rPr>
              <a:t>();    </a:t>
            </a:r>
          </a:p>
          <a:p>
            <a:pPr eaLnBrk="1" hangingPunct="1">
              <a:lnSpc>
                <a:spcPct val="98000"/>
              </a:lnSpc>
            </a:pPr>
            <a:r>
              <a:rPr lang="en-US" altLang="zh-CN" sz="1200" dirty="0" err="1">
                <a:solidFill>
                  <a:srgbClr val="000000"/>
                </a:solidFill>
                <a:latin typeface="DejaVu Sans Mono" pitchFamily="49" charset="0"/>
              </a:rPr>
              <a:t>f.write</a:t>
            </a:r>
            <a:r>
              <a:rPr lang="en-US" altLang="zh-CN" sz="1200" dirty="0">
                <a:solidFill>
                  <a:srgbClr val="000000"/>
                </a:solidFill>
                <a:latin typeface="DejaVu Sans Mono" pitchFamily="49" charset="0"/>
              </a:rPr>
              <a:t>(data);</a:t>
            </a:r>
          </a:p>
          <a:p>
            <a:pPr eaLnBrk="1" hangingPunct="1">
              <a:lnSpc>
                <a:spcPct val="98000"/>
              </a:lnSpc>
            </a:pPr>
            <a:r>
              <a:rPr lang="en-US" altLang="zh-CN" sz="1200" dirty="0">
                <a:solidFill>
                  <a:srgbClr val="000000"/>
                </a:solidFill>
                <a:latin typeface="DejaVu Sans Mono" pitchFamily="49" charset="0"/>
              </a:rPr>
              <a:t>    </a:t>
            </a:r>
          </a:p>
          <a:p>
            <a:pPr eaLnBrk="1" hangingPunct="1">
              <a:lnSpc>
                <a:spcPct val="98000"/>
              </a:lnSpc>
            </a:pPr>
            <a:r>
              <a:rPr lang="en-US" altLang="zh-CN" sz="1200" dirty="0" err="1">
                <a:solidFill>
                  <a:srgbClr val="000000"/>
                </a:solidFill>
                <a:latin typeface="DejaVu Sans Mono" pitchFamily="49" charset="0"/>
              </a:rPr>
              <a:t>f.close</a:t>
            </a:r>
            <a:r>
              <a:rPr lang="en-US" altLang="zh-CN" sz="1200" dirty="0">
                <a:solidFill>
                  <a:srgbClr val="000000"/>
                </a:solidFill>
                <a:latin typeface="DejaVu Sans Mono" pitchFamily="49" charset="0"/>
              </a:rPr>
              <a:t>();</a:t>
            </a:r>
          </a:p>
        </p:txBody>
      </p:sp>
      <p:sp>
        <p:nvSpPr>
          <p:cNvPr id="5" name="Text Box 4"/>
          <p:cNvSpPr txBox="1">
            <a:spLocks noChangeArrowheads="1"/>
          </p:cNvSpPr>
          <p:nvPr/>
        </p:nvSpPr>
        <p:spPr bwMode="auto">
          <a:xfrm>
            <a:off x="1679575" y="6130257"/>
            <a:ext cx="4837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3791" rIns="81639" bIns="40820"/>
          <a:lstStyle>
            <a:lvl1pPr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if (!f.open(QIODevice::WriteOnly|QIODevice::Append))</a:t>
            </a:r>
          </a:p>
        </p:txBody>
      </p:sp>
      <p:sp>
        <p:nvSpPr>
          <p:cNvPr id="6" name="Freeform 5"/>
          <p:cNvSpPr>
            <a:spLocks noChangeArrowheads="1"/>
          </p:cNvSpPr>
          <p:nvPr/>
        </p:nvSpPr>
        <p:spPr bwMode="auto">
          <a:xfrm>
            <a:off x="1604963" y="5998495"/>
            <a:ext cx="4908550" cy="492125"/>
          </a:xfrm>
          <a:custGeom>
            <a:avLst/>
            <a:gdLst>
              <a:gd name="T0" fmla="*/ 2147483647 w 15034"/>
              <a:gd name="T1" fmla="*/ 2147483647 h 1502"/>
              <a:gd name="T2" fmla="*/ 2147483647 w 15034"/>
              <a:gd name="T3" fmla="*/ 2147483647 h 1502"/>
              <a:gd name="T4" fmla="*/ 2147483647 w 15034"/>
              <a:gd name="T5" fmla="*/ 2147483647 h 1502"/>
              <a:gd name="T6" fmla="*/ 2147483647 w 15034"/>
              <a:gd name="T7" fmla="*/ 2147483647 h 1502"/>
              <a:gd name="T8" fmla="*/ 2147483647 w 15034"/>
              <a:gd name="T9" fmla="*/ 2147483647 h 1502"/>
              <a:gd name="T10" fmla="*/ 2147483647 w 15034"/>
              <a:gd name="T11" fmla="*/ 2147483647 h 1502"/>
              <a:gd name="T12" fmla="*/ 2147483647 w 15034"/>
              <a:gd name="T13" fmla="*/ 2147483647 h 1502"/>
              <a:gd name="T14" fmla="*/ 2147483647 w 15034"/>
              <a:gd name="T15" fmla="*/ 2147483647 h 1502"/>
              <a:gd name="T16" fmla="*/ 2147483647 w 15034"/>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034"/>
              <a:gd name="T28" fmla="*/ 0 h 1502"/>
              <a:gd name="T29" fmla="*/ 15034 w 15034"/>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034" h="1502">
                <a:moveTo>
                  <a:pt x="766" y="1"/>
                </a:moveTo>
                <a:cubicBezTo>
                  <a:pt x="766" y="1"/>
                  <a:pt x="12290" y="2"/>
                  <a:pt x="15030" y="3"/>
                </a:cubicBezTo>
                <a:cubicBezTo>
                  <a:pt x="15030" y="112"/>
                  <a:pt x="15030" y="1047"/>
                  <a:pt x="15030" y="1157"/>
                </a:cubicBezTo>
                <a:cubicBezTo>
                  <a:pt x="15014" y="1257"/>
                  <a:pt x="15033" y="1304"/>
                  <a:pt x="14888" y="1380"/>
                </a:cubicBezTo>
                <a:cubicBezTo>
                  <a:pt x="14679" y="1490"/>
                  <a:pt x="14476" y="1486"/>
                  <a:pt x="14223" y="1501"/>
                </a:cubicBezTo>
                <a:cubicBezTo>
                  <a:pt x="13958" y="1497"/>
                  <a:pt x="4761" y="1497"/>
                  <a:pt x="31" y="1495"/>
                </a:cubicBezTo>
                <a:cubicBezTo>
                  <a:pt x="28" y="1275"/>
                  <a:pt x="33" y="304"/>
                  <a:pt x="33" y="281"/>
                </a:cubicBezTo>
                <a:cubicBezTo>
                  <a:pt x="36" y="258"/>
                  <a:pt x="0" y="180"/>
                  <a:pt x="207" y="82"/>
                </a:cubicBezTo>
                <a:cubicBezTo>
                  <a:pt x="411" y="0"/>
                  <a:pt x="563" y="0"/>
                  <a:pt x="766"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6"/>
          <p:cNvSpPr>
            <a:spLocks noChangeArrowheads="1"/>
          </p:cNvSpPr>
          <p:nvPr/>
        </p:nvSpPr>
        <p:spPr bwMode="auto">
          <a:xfrm>
            <a:off x="2070100" y="1982103"/>
            <a:ext cx="3438525" cy="1957388"/>
          </a:xfrm>
          <a:custGeom>
            <a:avLst/>
            <a:gdLst>
              <a:gd name="T0" fmla="*/ 2147483647 w 10524"/>
              <a:gd name="T1" fmla="*/ 2147483647 h 5991"/>
              <a:gd name="T2" fmla="*/ 2147483647 w 10524"/>
              <a:gd name="T3" fmla="*/ 2147483647 h 5991"/>
              <a:gd name="T4" fmla="*/ 2147483647 w 10524"/>
              <a:gd name="T5" fmla="*/ 2147483647 h 5991"/>
              <a:gd name="T6" fmla="*/ 2147483647 w 10524"/>
              <a:gd name="T7" fmla="*/ 2147483647 h 5991"/>
              <a:gd name="T8" fmla="*/ 2147483647 w 10524"/>
              <a:gd name="T9" fmla="*/ 2147483647 h 5991"/>
              <a:gd name="T10" fmla="*/ 2147483647 w 10524"/>
              <a:gd name="T11" fmla="*/ 2147483647 h 5991"/>
              <a:gd name="T12" fmla="*/ 2147483647 w 10524"/>
              <a:gd name="T13" fmla="*/ 2147483647 h 5991"/>
              <a:gd name="T14" fmla="*/ 2147483647 w 10524"/>
              <a:gd name="T15" fmla="*/ 2147483647 h 5991"/>
              <a:gd name="T16" fmla="*/ 2147483647 w 10524"/>
              <a:gd name="T17" fmla="*/ 2147483647 h 59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24"/>
              <a:gd name="T28" fmla="*/ 0 h 5991"/>
              <a:gd name="T29" fmla="*/ 10524 w 10524"/>
              <a:gd name="T30" fmla="*/ 5991 h 59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24" h="5991">
                <a:moveTo>
                  <a:pt x="536" y="6"/>
                </a:moveTo>
                <a:cubicBezTo>
                  <a:pt x="536" y="6"/>
                  <a:pt x="8603" y="8"/>
                  <a:pt x="10521" y="12"/>
                </a:cubicBezTo>
                <a:cubicBezTo>
                  <a:pt x="10521" y="449"/>
                  <a:pt x="10521" y="4178"/>
                  <a:pt x="10521" y="4617"/>
                </a:cubicBezTo>
                <a:cubicBezTo>
                  <a:pt x="10510" y="5016"/>
                  <a:pt x="10523" y="5207"/>
                  <a:pt x="10422" y="5509"/>
                </a:cubicBezTo>
                <a:cubicBezTo>
                  <a:pt x="10275" y="5946"/>
                  <a:pt x="10133" y="5932"/>
                  <a:pt x="9956" y="5990"/>
                </a:cubicBezTo>
                <a:cubicBezTo>
                  <a:pt x="9771" y="5976"/>
                  <a:pt x="3333" y="5974"/>
                  <a:pt x="22" y="5968"/>
                </a:cubicBezTo>
                <a:cubicBezTo>
                  <a:pt x="19" y="5088"/>
                  <a:pt x="23" y="1215"/>
                  <a:pt x="23" y="1123"/>
                </a:cubicBezTo>
                <a:cubicBezTo>
                  <a:pt x="25" y="1029"/>
                  <a:pt x="0" y="720"/>
                  <a:pt x="145" y="329"/>
                </a:cubicBezTo>
                <a:cubicBezTo>
                  <a:pt x="288" y="0"/>
                  <a:pt x="394" y="0"/>
                  <a:pt x="536" y="6"/>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57741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QIODevice</a:t>
            </a:r>
            <a:endParaRPr lang="zh-CN" altLang="en-US" dirty="0"/>
          </a:p>
        </p:txBody>
      </p:sp>
      <p:sp>
        <p:nvSpPr>
          <p:cNvPr id="3" name="内容占位符 2"/>
          <p:cNvSpPr>
            <a:spLocks noGrp="1"/>
          </p:cNvSpPr>
          <p:nvPr>
            <p:ph idx="1"/>
          </p:nvPr>
        </p:nvSpPr>
        <p:spPr/>
        <p:txBody>
          <a:bodyPr/>
          <a:lstStyle/>
          <a:p>
            <a:pPr marL="390525"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latin typeface="DejaVu Sans Mono" pitchFamily="49" charset="0"/>
                <a:ea typeface="SimSun" panose="02010600030101010101" pitchFamily="2" charset="-122"/>
              </a:rPr>
              <a:t>QFile</a:t>
            </a:r>
            <a:r>
              <a:rPr lang="zh-CN" altLang="en-US" dirty="0">
                <a:ea typeface="SimSun" panose="02010600030101010101" pitchFamily="2" charset="-122"/>
              </a:rPr>
              <a:t>由</a:t>
            </a:r>
            <a:r>
              <a:rPr lang="en-US" altLang="zh-CN" dirty="0" err="1">
                <a:latin typeface="DejaVu Sans Mono" pitchFamily="49" charset="0"/>
                <a:ea typeface="SimSun" panose="02010600030101010101" pitchFamily="2" charset="-122"/>
              </a:rPr>
              <a:t>QIODevice</a:t>
            </a:r>
            <a:r>
              <a:rPr lang="zh-CN" altLang="en-US" dirty="0">
                <a:latin typeface="DejaVu Sans Mono" pitchFamily="49" charset="0"/>
                <a:ea typeface="SimSun" panose="02010600030101010101" pitchFamily="2" charset="-122"/>
              </a:rPr>
              <a:t>派生</a:t>
            </a:r>
            <a:endParaRPr lang="zh-CN" altLang="en-US" dirty="0">
              <a:ea typeface="SimSun" panose="02010600030101010101" pitchFamily="2" charset="-122"/>
            </a:endParaRPr>
          </a:p>
          <a:p>
            <a:pPr marL="390525"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构造函数</a:t>
            </a:r>
            <a:r>
              <a:rPr lang="en-US" altLang="zh-CN" dirty="0" err="1">
                <a:latin typeface="DejaVu Sans Mono" pitchFamily="49" charset="0"/>
                <a:ea typeface="SimSun" panose="02010600030101010101" pitchFamily="2" charset="-122"/>
              </a:rPr>
              <a:t>QTextStream</a:t>
            </a:r>
            <a:r>
              <a:rPr lang="zh-CN" altLang="en-US" dirty="0">
                <a:ea typeface="SimSun" panose="02010600030101010101" pitchFamily="2" charset="-122"/>
              </a:rPr>
              <a:t>和</a:t>
            </a:r>
            <a:r>
              <a:rPr lang="en-US" altLang="zh-CN" dirty="0" err="1">
                <a:latin typeface="DejaVu Sans Mono" pitchFamily="49" charset="0"/>
                <a:ea typeface="SimSun" panose="02010600030101010101" pitchFamily="2" charset="-122"/>
              </a:rPr>
              <a:t>QDataStream</a:t>
            </a:r>
            <a:r>
              <a:rPr lang="zh-CN" altLang="en-US" dirty="0">
                <a:ea typeface="SimSun" panose="02010600030101010101" pitchFamily="2" charset="-122"/>
              </a:rPr>
              <a:t>以</a:t>
            </a:r>
            <a:r>
              <a:rPr lang="en-US" altLang="zh-CN" dirty="0" err="1">
                <a:latin typeface="DejaVu Sans Mono" pitchFamily="49" charset="0"/>
                <a:ea typeface="SimSun" panose="02010600030101010101" pitchFamily="2" charset="-122"/>
              </a:rPr>
              <a:t>QIODevice</a:t>
            </a:r>
            <a:r>
              <a:rPr lang="zh-CN" altLang="en-US" dirty="0">
                <a:ea typeface="SimSun" panose="02010600030101010101" pitchFamily="2" charset="-122"/>
              </a:rPr>
              <a:t>指针</a:t>
            </a:r>
            <a:r>
              <a:rPr lang="zh-CN" altLang="en-US" dirty="0">
                <a:latin typeface="DejaVu Sans Mono" pitchFamily="49" charset="0"/>
                <a:ea typeface="SimSun" panose="02010600030101010101" pitchFamily="2" charset="-122"/>
              </a:rPr>
              <a:t>为参数</a:t>
            </a:r>
            <a:r>
              <a:rPr lang="zh-CN" altLang="en-US" dirty="0">
                <a:ea typeface="SimSun" panose="02010600030101010101" pitchFamily="2" charset="-122"/>
              </a:rPr>
              <a:t>，而不是</a:t>
            </a:r>
            <a:r>
              <a:rPr lang="en-US" altLang="zh-CN" dirty="0" err="1">
                <a:latin typeface="DejaVu Sans Mono" pitchFamily="49" charset="0"/>
                <a:ea typeface="SimSun" panose="02010600030101010101" pitchFamily="2" charset="-122"/>
              </a:rPr>
              <a:t>QFile</a:t>
            </a:r>
            <a:r>
              <a:rPr lang="zh-CN" altLang="en-US" dirty="0">
                <a:ea typeface="SimSun" panose="02010600030101010101" pitchFamily="2" charset="-122"/>
              </a:rPr>
              <a:t>指针</a:t>
            </a:r>
            <a:endParaRPr lang="en-US" altLang="zh-CN" dirty="0">
              <a:ea typeface="SimSun" panose="02010600030101010101" pitchFamily="2" charset="-122"/>
            </a:endParaRPr>
          </a:p>
          <a:p>
            <a:pPr marL="390525"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latin typeface="DejaVu Sans Mono" pitchFamily="49" charset="0"/>
                <a:ea typeface="SimSun" panose="02010600030101010101" pitchFamily="2" charset="-122"/>
              </a:rPr>
              <a:t>QIODevice</a:t>
            </a:r>
            <a:r>
              <a:rPr lang="zh-CN" altLang="en-US" dirty="0">
                <a:ea typeface="SimSun" panose="02010600030101010101" pitchFamily="2" charset="-122"/>
              </a:rPr>
              <a:t>的实现</a:t>
            </a:r>
            <a:endParaRPr lang="en-US" altLang="zh-CN"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solidFill>
                  <a:srgbClr val="66B036"/>
                </a:solidFill>
                <a:latin typeface="DejaVu Sans Mono" pitchFamily="49" charset="0"/>
                <a:ea typeface="SimSun" panose="02010600030101010101" pitchFamily="2" charset="-122"/>
              </a:rPr>
              <a:t>QBuffer</a:t>
            </a:r>
            <a:r>
              <a:rPr lang="en-US" altLang="zh-CN" dirty="0">
                <a:ea typeface="SimSun" panose="02010600030101010101" pitchFamily="2" charset="-122"/>
              </a:rPr>
              <a:t> – </a:t>
            </a:r>
            <a:r>
              <a:rPr lang="zh-CN" altLang="en-US" dirty="0">
                <a:ea typeface="SimSun" panose="02010600030101010101" pitchFamily="2" charset="-122"/>
              </a:rPr>
              <a:t>读写到内存缓冲 区</a:t>
            </a:r>
            <a:endParaRPr lang="en-US" altLang="zh-CN"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solidFill>
                  <a:srgbClr val="66B036"/>
                </a:solidFill>
                <a:latin typeface="DejaVu Sans Mono" pitchFamily="49" charset="0"/>
                <a:ea typeface="SimSun" panose="02010600030101010101" pitchFamily="2" charset="-122"/>
              </a:rPr>
              <a:t>QextSerialPort</a:t>
            </a:r>
            <a:r>
              <a:rPr lang="en-US" altLang="zh-CN" dirty="0">
                <a:ea typeface="SimSun" panose="02010600030101010101" pitchFamily="2" charset="-122"/>
              </a:rPr>
              <a:t> – </a:t>
            </a:r>
            <a:r>
              <a:rPr lang="zh-CN" altLang="en-US" dirty="0">
                <a:ea typeface="SimSun" panose="02010600030101010101" pitchFamily="2" charset="-122"/>
              </a:rPr>
              <a:t>串行</a:t>
            </a:r>
            <a:r>
              <a:rPr lang="en-US" altLang="zh-CN" dirty="0">
                <a:ea typeface="SimSun" panose="02010600030101010101" pitchFamily="2" charset="-122"/>
              </a:rPr>
              <a:t>(RS232) </a:t>
            </a:r>
            <a:r>
              <a:rPr lang="zh-CN" altLang="en-US" dirty="0">
                <a:ea typeface="SimSun" panose="02010600030101010101" pitchFamily="2" charset="-122"/>
              </a:rPr>
              <a:t>通讯</a:t>
            </a:r>
            <a:r>
              <a:rPr lang="en-US" altLang="zh-CN" dirty="0">
                <a:ea typeface="SimSun" panose="02010600030101010101" pitchFamily="2" charset="-122"/>
              </a:rPr>
              <a:t> (</a:t>
            </a:r>
            <a:r>
              <a:rPr lang="zh-CN" altLang="en-US" dirty="0">
                <a:ea typeface="SimSun" panose="02010600030101010101" pitchFamily="2" charset="-122"/>
              </a:rPr>
              <a:t>第三方</a:t>
            </a:r>
            <a:r>
              <a:rPr lang="en-US" altLang="zh-CN" dirty="0">
                <a:ea typeface="SimSun" panose="02010600030101010101" pitchFamily="2" charset="-122"/>
              </a:rPr>
              <a:t>)</a:t>
            </a: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solidFill>
                  <a:srgbClr val="66B036"/>
                </a:solidFill>
                <a:latin typeface="DejaVu Sans Mono" pitchFamily="49" charset="0"/>
                <a:ea typeface="SimSun" panose="02010600030101010101" pitchFamily="2" charset="-122"/>
              </a:rPr>
              <a:t>QAbstractSocket</a:t>
            </a:r>
            <a:r>
              <a:rPr lang="en-US" altLang="zh-CN" dirty="0">
                <a:ea typeface="SimSun" panose="02010600030101010101" pitchFamily="2" charset="-122"/>
              </a:rPr>
              <a:t> - TCP</a:t>
            </a:r>
            <a:r>
              <a:rPr lang="zh-CN" altLang="en-US" dirty="0">
                <a:ea typeface="SimSun" panose="02010600030101010101" pitchFamily="2" charset="-122"/>
              </a:rPr>
              <a:t>，</a:t>
            </a:r>
            <a:r>
              <a:rPr lang="en-US" altLang="zh-CN" dirty="0">
                <a:ea typeface="SimSun" panose="02010600030101010101" pitchFamily="2" charset="-122"/>
              </a:rPr>
              <a:t>SSL</a:t>
            </a:r>
            <a:r>
              <a:rPr lang="zh-CN" altLang="en-US" dirty="0">
                <a:ea typeface="SimSun" panose="02010600030101010101" pitchFamily="2" charset="-122"/>
              </a:rPr>
              <a:t>和</a:t>
            </a:r>
            <a:r>
              <a:rPr lang="en-US" altLang="zh-CN" dirty="0">
                <a:ea typeface="SimSun" panose="02010600030101010101" pitchFamily="2" charset="-122"/>
              </a:rPr>
              <a:t>UDP</a:t>
            </a:r>
            <a:r>
              <a:rPr lang="zh-CN" altLang="en-US" dirty="0">
                <a:ea typeface="SimSun" panose="02010600030101010101" pitchFamily="2" charset="-122"/>
              </a:rPr>
              <a:t>套接字类的基</a:t>
            </a:r>
            <a:endParaRPr lang="en-US" altLang="zh-CN"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solidFill>
                  <a:srgbClr val="66B036"/>
                </a:solidFill>
                <a:latin typeface="DejaVu Sans Mono" pitchFamily="49" charset="0"/>
                <a:ea typeface="SimSun" panose="02010600030101010101" pitchFamily="2" charset="-122"/>
              </a:rPr>
              <a:t>QProcess</a:t>
            </a:r>
            <a:r>
              <a:rPr lang="en-US" altLang="zh-CN" dirty="0">
                <a:ea typeface="SimSun" panose="02010600030101010101" pitchFamily="2" charset="-122"/>
              </a:rPr>
              <a:t> –</a:t>
            </a:r>
            <a:r>
              <a:rPr lang="zh-CN" altLang="en-US" dirty="0">
                <a:ea typeface="SimSun" panose="02010600030101010101" pitchFamily="2" charset="-122"/>
              </a:rPr>
              <a:t>读写进程的标准输入和输出</a:t>
            </a:r>
            <a:endParaRPr lang="en-US" altLang="zh-CN" dirty="0">
              <a:ea typeface="SimSun" panose="02010600030101010101" pitchFamily="2" charset="-122"/>
            </a:endParaRPr>
          </a:p>
          <a:p>
            <a:endParaRPr lang="zh-CN" altLang="en-US" dirty="0"/>
          </a:p>
        </p:txBody>
      </p:sp>
    </p:spTree>
    <p:extLst>
      <p:ext uri="{BB962C8B-B14F-4D97-AF65-F5344CB8AC3E}">
        <p14:creationId xmlns:p14="http://schemas.microsoft.com/office/powerpoint/2010/main" val="3343670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流操作与文件</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500" dirty="0">
                <a:ea typeface="SimSun" panose="02010600030101010101" pitchFamily="2" charset="-122"/>
              </a:rPr>
              <a:t>读取和写入函数在许多情况下显得尴尬 </a:t>
            </a:r>
            <a:r>
              <a:rPr lang="en-US" altLang="zh-CN" sz="2500" dirty="0">
                <a:ea typeface="SimSun" panose="02010600030101010101" pitchFamily="2" charset="-122"/>
              </a:rPr>
              <a:t>– </a:t>
            </a:r>
            <a:r>
              <a:rPr lang="zh-CN" altLang="en-US" sz="2500" dirty="0">
                <a:ea typeface="SimSun" panose="02010600030101010101" pitchFamily="2" charset="-122"/>
              </a:rPr>
              <a:t>如处理复杂类型等</a:t>
            </a: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25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500" dirty="0">
                <a:ea typeface="SimSun" panose="02010600030101010101" pitchFamily="2" charset="-122"/>
              </a:rPr>
              <a:t>一个现代的方案是使用流操作</a:t>
            </a: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25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2500" dirty="0" err="1">
                <a:ea typeface="SimSun" panose="02010600030101010101" pitchFamily="2" charset="-122"/>
              </a:rPr>
              <a:t>Qt</a:t>
            </a:r>
            <a:r>
              <a:rPr lang="zh-CN" altLang="en-US" sz="2500" dirty="0">
                <a:ea typeface="SimSun" panose="02010600030101010101" pitchFamily="2" charset="-122"/>
              </a:rPr>
              <a:t>的提供两种流操作</a:t>
            </a:r>
            <a:endParaRPr lang="en-US" altLang="zh-CN" sz="2500" dirty="0">
              <a:ea typeface="SimSun" panose="02010600030101010101" pitchFamily="2" charset="-122"/>
            </a:endParaRPr>
          </a:p>
          <a:p>
            <a:pPr lvl="1">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200" dirty="0">
                <a:ea typeface="SimSun" panose="02010600030101010101" pitchFamily="2" charset="-122"/>
              </a:rPr>
              <a:t>用于处理文本文件</a:t>
            </a:r>
            <a:endParaRPr lang="en-US" altLang="zh-CN" sz="2200" dirty="0">
              <a:ea typeface="SimSun" panose="02010600030101010101" pitchFamily="2" charset="-122"/>
            </a:endParaRPr>
          </a:p>
          <a:p>
            <a:pPr lvl="1">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200" dirty="0">
                <a:ea typeface="SimSun" panose="02010600030101010101" pitchFamily="2" charset="-122"/>
              </a:rPr>
              <a:t>用于处理二进制文件格式</a:t>
            </a:r>
            <a:endParaRPr lang="en-US" altLang="zh-CN" sz="2200" dirty="0">
              <a:ea typeface="SimSun" panose="02010600030101010101" pitchFamily="2" charset="-122"/>
            </a:endParaRPr>
          </a:p>
          <a:p>
            <a:endParaRPr lang="zh-CN" altLang="en-US" dirty="0"/>
          </a:p>
        </p:txBody>
      </p:sp>
    </p:spTree>
    <p:extLst>
      <p:ext uri="{BB962C8B-B14F-4D97-AF65-F5344CB8AC3E}">
        <p14:creationId xmlns:p14="http://schemas.microsoft.com/office/powerpoint/2010/main" val="2021829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SimSun" panose="02010600030101010101" pitchFamily="2" charset="-122"/>
              </a:rPr>
              <a:t>QTextStream</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2400" dirty="0" err="1">
                <a:latin typeface="DejaVu Sans Mono" pitchFamily="49" charset="0"/>
                <a:ea typeface="SimSun" panose="02010600030101010101" pitchFamily="2" charset="-122"/>
              </a:rPr>
              <a:t>QTextStream</a:t>
            </a:r>
            <a:r>
              <a:rPr lang="en-US" altLang="zh-CN" dirty="0">
                <a:ea typeface="SimSun" panose="02010600030101010101" pitchFamily="2" charset="-122"/>
              </a:rPr>
              <a:t> </a:t>
            </a:r>
            <a:r>
              <a:rPr lang="zh-CN" altLang="en-US" dirty="0">
                <a:ea typeface="SimSun" panose="02010600030101010101" pitchFamily="2" charset="-122"/>
              </a:rPr>
              <a:t>类处理基于文本的文件读写</a:t>
            </a: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这个类能</a:t>
            </a:r>
            <a:endParaRPr lang="en-US" altLang="zh-CN"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感知编解码（默认是使用区域设置，但也可以显式设置） </a:t>
            </a:r>
            <a:endParaRPr lang="en-US" altLang="zh-CN"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感知行和字</a:t>
            </a:r>
            <a:endParaRPr lang="en-US" altLang="zh-CN"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感知数字</a:t>
            </a:r>
            <a:endParaRPr lang="en-US" altLang="zh-CN" dirty="0">
              <a:ea typeface="SimSun" panose="02010600030101010101" pitchFamily="2" charset="-122"/>
            </a:endParaRPr>
          </a:p>
          <a:p>
            <a:endParaRPr lang="zh-CN" altLang="en-US" dirty="0"/>
          </a:p>
        </p:txBody>
      </p:sp>
    </p:spTree>
    <p:extLst>
      <p:ext uri="{BB962C8B-B14F-4D97-AF65-F5344CB8AC3E}">
        <p14:creationId xmlns:p14="http://schemas.microsoft.com/office/powerpoint/2010/main" val="3291827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写入文本流</a:t>
            </a:r>
            <a:endParaRPr lang="zh-CN" altLang="en-US" dirty="0"/>
          </a:p>
        </p:txBody>
      </p:sp>
      <p:sp>
        <p:nvSpPr>
          <p:cNvPr id="3" name="内容占位符 2"/>
          <p:cNvSpPr>
            <a:spLocks noGrp="1"/>
          </p:cNvSpPr>
          <p:nvPr>
            <p:ph idx="1"/>
          </p:nvPr>
        </p:nvSpPr>
        <p:spPr/>
        <p:txBody>
          <a:bodyPr/>
          <a:lstStyle/>
          <a:p>
            <a:r>
              <a:rPr lang="zh-CN" altLang="en-US" dirty="0">
                <a:ea typeface="SimSun" panose="02010600030101010101" pitchFamily="2" charset="-122"/>
              </a:rPr>
              <a:t>使用操作符</a:t>
            </a:r>
            <a:r>
              <a:rPr lang="en-US" altLang="zh-CN" dirty="0">
                <a:ea typeface="SimSun" panose="02010600030101010101" pitchFamily="2" charset="-122"/>
              </a:rPr>
              <a:t> </a:t>
            </a:r>
            <a:r>
              <a:rPr lang="en-US" altLang="zh-CN" sz="2400" dirty="0">
                <a:latin typeface="DejaVu Sans Mono" pitchFamily="49" charset="0"/>
                <a:ea typeface="SimSun" panose="02010600030101010101" pitchFamily="2" charset="-122"/>
              </a:rPr>
              <a:t>&lt;&lt;</a:t>
            </a:r>
            <a:r>
              <a:rPr lang="en-US" altLang="zh-CN" dirty="0">
                <a:ea typeface="SimSun" panose="02010600030101010101" pitchFamily="2" charset="-122"/>
              </a:rPr>
              <a:t> </a:t>
            </a:r>
            <a:r>
              <a:rPr lang="zh-CN" altLang="en-US" dirty="0">
                <a:ea typeface="SimSun" panose="02010600030101010101" pitchFamily="2" charset="-122"/>
              </a:rPr>
              <a:t>和修饰符</a:t>
            </a:r>
            <a:r>
              <a:rPr lang="en-US" altLang="zh-CN" dirty="0">
                <a:ea typeface="SimSun" panose="02010600030101010101" pitchFamily="2" charset="-122"/>
              </a:rPr>
              <a:t>, </a:t>
            </a:r>
            <a:r>
              <a:rPr lang="zh-CN" altLang="en-US" dirty="0">
                <a:ea typeface="SimSun" panose="02010600030101010101" pitchFamily="2" charset="-122"/>
              </a:rPr>
              <a:t>跟使用</a:t>
            </a:r>
            <a:r>
              <a:rPr lang="en-US" altLang="zh-CN" dirty="0">
                <a:ea typeface="SimSun" panose="02010600030101010101" pitchFamily="2" charset="-122"/>
              </a:rPr>
              <a:t> STL </a:t>
            </a:r>
            <a:r>
              <a:rPr lang="zh-CN" altLang="en-US" dirty="0">
                <a:ea typeface="SimSun" panose="02010600030101010101" pitchFamily="2" charset="-122"/>
              </a:rPr>
              <a:t>的流类似 </a:t>
            </a:r>
            <a:endParaRPr lang="en-US" altLang="zh-CN" dirty="0">
              <a:ea typeface="SimSun" panose="02010600030101010101" pitchFamily="2" charset="-122"/>
            </a:endParaRPr>
          </a:p>
          <a:p>
            <a:endParaRPr lang="zh-CN" altLang="en-US" dirty="0"/>
          </a:p>
        </p:txBody>
      </p:sp>
      <p:grpSp>
        <p:nvGrpSpPr>
          <p:cNvPr id="4" name="Group 1"/>
          <p:cNvGrpSpPr>
            <a:grpSpLocks/>
          </p:cNvGrpSpPr>
          <p:nvPr/>
        </p:nvGrpSpPr>
        <p:grpSpPr bwMode="auto">
          <a:xfrm>
            <a:off x="327025" y="4513263"/>
            <a:ext cx="3101975" cy="1147762"/>
            <a:chOff x="227" y="3624"/>
            <a:chExt cx="2154" cy="797"/>
          </a:xfrm>
        </p:grpSpPr>
        <p:sp>
          <p:nvSpPr>
            <p:cNvPr id="5" name="Freeform 2"/>
            <p:cNvSpPr>
              <a:spLocks noChangeArrowheads="1"/>
            </p:cNvSpPr>
            <p:nvPr/>
          </p:nvSpPr>
          <p:spPr bwMode="auto">
            <a:xfrm>
              <a:off x="227" y="3624"/>
              <a:ext cx="2155" cy="798"/>
            </a:xfrm>
            <a:custGeom>
              <a:avLst/>
              <a:gdLst>
                <a:gd name="T0" fmla="*/ 0 w 9504"/>
                <a:gd name="T1" fmla="*/ 0 h 3521"/>
                <a:gd name="T2" fmla="*/ 0 w 9504"/>
                <a:gd name="T3" fmla="*/ 0 h 3521"/>
                <a:gd name="T4" fmla="*/ 0 w 9504"/>
                <a:gd name="T5" fmla="*/ 0 h 3521"/>
                <a:gd name="T6" fmla="*/ 0 w 9504"/>
                <a:gd name="T7" fmla="*/ 0 h 3521"/>
                <a:gd name="T8" fmla="*/ 0 w 9504"/>
                <a:gd name="T9" fmla="*/ 0 h 3521"/>
                <a:gd name="T10" fmla="*/ 0 w 9504"/>
                <a:gd name="T11" fmla="*/ 0 h 3521"/>
                <a:gd name="T12" fmla="*/ 0 w 9504"/>
                <a:gd name="T13" fmla="*/ 0 h 3521"/>
                <a:gd name="T14" fmla="*/ 0 w 9504"/>
                <a:gd name="T15" fmla="*/ 0 h 3521"/>
                <a:gd name="T16" fmla="*/ 0 w 9504"/>
                <a:gd name="T17" fmla="*/ 0 h 35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504"/>
                <a:gd name="T28" fmla="*/ 0 h 3521"/>
                <a:gd name="T29" fmla="*/ 9504 w 9504"/>
                <a:gd name="T30" fmla="*/ 3521 h 35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504" h="3521">
                  <a:moveTo>
                    <a:pt x="941" y="5"/>
                  </a:moveTo>
                  <a:cubicBezTo>
                    <a:pt x="941" y="5"/>
                    <a:pt x="6122" y="7"/>
                    <a:pt x="9485" y="9"/>
                  </a:cubicBezTo>
                  <a:cubicBezTo>
                    <a:pt x="9485" y="416"/>
                    <a:pt x="9501" y="1835"/>
                    <a:pt x="9501" y="2243"/>
                  </a:cubicBezTo>
                  <a:cubicBezTo>
                    <a:pt x="9481" y="2614"/>
                    <a:pt x="9503" y="2790"/>
                    <a:pt x="9327" y="3073"/>
                  </a:cubicBezTo>
                  <a:cubicBezTo>
                    <a:pt x="9069" y="3479"/>
                    <a:pt x="8820" y="3467"/>
                    <a:pt x="8509" y="3520"/>
                  </a:cubicBezTo>
                  <a:cubicBezTo>
                    <a:pt x="8185" y="3507"/>
                    <a:pt x="44" y="3500"/>
                    <a:pt x="55" y="3500"/>
                  </a:cubicBezTo>
                  <a:cubicBezTo>
                    <a:pt x="65" y="3437"/>
                    <a:pt x="41" y="1130"/>
                    <a:pt x="41" y="1045"/>
                  </a:cubicBezTo>
                  <a:cubicBezTo>
                    <a:pt x="44" y="957"/>
                    <a:pt x="0" y="669"/>
                    <a:pt x="254" y="306"/>
                  </a:cubicBezTo>
                  <a:cubicBezTo>
                    <a:pt x="505" y="0"/>
                    <a:pt x="692" y="0"/>
                    <a:pt x="941" y="5"/>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Text Box 3"/>
            <p:cNvSpPr txBox="1">
              <a:spLocks noChangeArrowheads="1"/>
            </p:cNvSpPr>
            <p:nvPr/>
          </p:nvSpPr>
          <p:spPr bwMode="auto">
            <a:xfrm>
              <a:off x="227" y="3624"/>
              <a:ext cx="2155"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zh-CN">
                  <a:solidFill>
                    <a:srgbClr val="FFFFFF"/>
                  </a:solidFill>
                </a:rPr>
                <a:t>Results in:</a:t>
              </a:r>
            </a:p>
            <a:p>
              <a:pPr algn="ctr" eaLnBrk="1" hangingPunct="1"/>
              <a:endParaRPr lang="en-US" altLang="zh-CN">
                <a:solidFill>
                  <a:srgbClr val="FFFFFF"/>
                </a:solidFill>
              </a:endParaRPr>
            </a:p>
            <a:p>
              <a:pPr algn="ctr" eaLnBrk="1" hangingPunct="1"/>
              <a:endParaRPr lang="en-US" altLang="zh-CN">
                <a:solidFill>
                  <a:srgbClr val="FFFFFF"/>
                </a:solidFill>
              </a:endParaRPr>
            </a:p>
            <a:p>
              <a:pPr algn="ctr" eaLnBrk="1" hangingPunct="1"/>
              <a:endParaRPr lang="en-US" altLang="zh-CN" sz="1300">
                <a:solidFill>
                  <a:srgbClr val="FFFFFF"/>
                </a:solidFill>
              </a:endParaRPr>
            </a:p>
          </p:txBody>
        </p:sp>
      </p:grpSp>
      <p:sp>
        <p:nvSpPr>
          <p:cNvPr id="7" name="Text Box 6"/>
          <p:cNvSpPr txBox="1">
            <a:spLocks noChangeArrowheads="1"/>
          </p:cNvSpPr>
          <p:nvPr/>
        </p:nvSpPr>
        <p:spPr bwMode="auto">
          <a:xfrm>
            <a:off x="752475" y="2017713"/>
            <a:ext cx="757555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dirty="0" err="1">
                <a:solidFill>
                  <a:srgbClr val="000000"/>
                </a:solidFill>
                <a:latin typeface="DejaVu Sans Mono" pitchFamily="49" charset="0"/>
              </a:rPr>
              <a:t>QFile</a:t>
            </a:r>
            <a:r>
              <a:rPr lang="en-US" altLang="zh-CN" sz="1500" dirty="0">
                <a:solidFill>
                  <a:srgbClr val="000000"/>
                </a:solidFill>
                <a:latin typeface="DejaVu Sans Mono" pitchFamily="49" charset="0"/>
              </a:rPr>
              <a:t> f(...);</a:t>
            </a:r>
          </a:p>
          <a:p>
            <a:pPr eaLnBrk="1" hangingPunct="1">
              <a:lnSpc>
                <a:spcPct val="98000"/>
              </a:lnSpc>
            </a:pPr>
            <a:r>
              <a:rPr lang="en-US" altLang="zh-CN" sz="1500" dirty="0">
                <a:solidFill>
                  <a:srgbClr val="000000"/>
                </a:solidFill>
                <a:latin typeface="DejaVu Sans Mono" pitchFamily="49" charset="0"/>
              </a:rPr>
              <a:t>if(!</a:t>
            </a:r>
            <a:r>
              <a:rPr lang="en-US" altLang="zh-CN" sz="1500" dirty="0" err="1">
                <a:solidFill>
                  <a:srgbClr val="000000"/>
                </a:solidFill>
                <a:latin typeface="DejaVu Sans Mono" pitchFamily="49" charset="0"/>
              </a:rPr>
              <a:t>f.open</a:t>
            </a:r>
            <a:r>
              <a:rPr lang="en-US" altLang="zh-CN" sz="1500" dirty="0">
                <a:solidFill>
                  <a:srgbClr val="000000"/>
                </a:solidFill>
                <a:latin typeface="DejaVu Sans Mono" pitchFamily="49" charset="0"/>
              </a:rPr>
              <a:t>(</a:t>
            </a:r>
            <a:r>
              <a:rPr lang="en-US" altLang="zh-CN" sz="1500" dirty="0" err="1">
                <a:solidFill>
                  <a:srgbClr val="000000"/>
                </a:solidFill>
                <a:latin typeface="DejaVu Sans Mono" pitchFamily="49" charset="0"/>
              </a:rPr>
              <a:t>QIODevice</a:t>
            </a:r>
            <a:r>
              <a:rPr lang="en-US" altLang="zh-CN" sz="1500" dirty="0">
                <a:solidFill>
                  <a:srgbClr val="000000"/>
                </a:solidFill>
                <a:latin typeface="DejaVu Sans Mono" pitchFamily="49" charset="0"/>
              </a:rPr>
              <a:t>::</a:t>
            </a:r>
            <a:r>
              <a:rPr lang="en-US" altLang="zh-CN" sz="1500" dirty="0" err="1">
                <a:solidFill>
                  <a:srgbClr val="000000"/>
                </a:solidFill>
                <a:latin typeface="DejaVu Sans Mono" pitchFamily="49" charset="0"/>
              </a:rPr>
              <a:t>WriteOnly</a:t>
            </a:r>
            <a:r>
              <a:rPr lang="en-US" altLang="zh-CN" sz="1500" dirty="0">
                <a:solidFill>
                  <a:srgbClr val="000000"/>
                </a:solidFill>
                <a:latin typeface="DejaVu Sans Mono" pitchFamily="49" charset="0"/>
              </a:rPr>
              <a:t>))</a:t>
            </a:r>
          </a:p>
          <a:p>
            <a:pPr eaLnBrk="1" hangingPunct="1">
              <a:lnSpc>
                <a:spcPct val="98000"/>
              </a:lnSpc>
            </a:pPr>
            <a:r>
              <a:rPr lang="en-US" altLang="zh-CN" sz="1500" dirty="0">
                <a:solidFill>
                  <a:srgbClr val="000000"/>
                </a:solidFill>
                <a:latin typeface="DejaVu Sans Mono" pitchFamily="49" charset="0"/>
              </a:rPr>
              <a:t>    </a:t>
            </a:r>
            <a:r>
              <a:rPr lang="en-US" altLang="zh-CN" sz="1500" dirty="0" err="1">
                <a:solidFill>
                  <a:srgbClr val="000000"/>
                </a:solidFill>
                <a:latin typeface="DejaVu Sans Mono" pitchFamily="49" charset="0"/>
              </a:rPr>
              <a:t>qFatal</a:t>
            </a:r>
            <a:r>
              <a:rPr lang="en-US" altLang="zh-CN" sz="1500" dirty="0">
                <a:solidFill>
                  <a:srgbClr val="000000"/>
                </a:solidFill>
                <a:latin typeface="DejaVu Sans Mono" pitchFamily="49" charset="0"/>
              </a:rPr>
              <a:t>("Could not open file");</a:t>
            </a:r>
          </a:p>
          <a:p>
            <a:pPr eaLnBrk="1" hangingPunct="1">
              <a:lnSpc>
                <a:spcPct val="98000"/>
              </a:lnSpc>
            </a:pPr>
            <a:endParaRPr lang="en-US" altLang="zh-CN" sz="1500" dirty="0">
              <a:solidFill>
                <a:srgbClr val="000000"/>
              </a:solidFill>
              <a:latin typeface="DejaVu Sans Mono" pitchFamily="49" charset="0"/>
            </a:endParaRPr>
          </a:p>
          <a:p>
            <a:pPr eaLnBrk="1" hangingPunct="1">
              <a:lnSpc>
                <a:spcPct val="98000"/>
              </a:lnSpc>
            </a:pPr>
            <a:r>
              <a:rPr lang="en-US" altLang="zh-CN" sz="1500" dirty="0" err="1">
                <a:solidFill>
                  <a:srgbClr val="000000"/>
                </a:solidFill>
                <a:latin typeface="DejaVu Sans Mono" pitchFamily="49" charset="0"/>
              </a:rPr>
              <a:t>QTextStream</a:t>
            </a:r>
            <a:r>
              <a:rPr lang="en-US" altLang="zh-CN" sz="1500" dirty="0">
                <a:solidFill>
                  <a:srgbClr val="000000"/>
                </a:solidFill>
                <a:latin typeface="DejaVu Sans Mono" pitchFamily="49" charset="0"/>
              </a:rPr>
              <a:t> out(&amp;f);</a:t>
            </a:r>
          </a:p>
          <a:p>
            <a:pPr eaLnBrk="1" hangingPunct="1">
              <a:lnSpc>
                <a:spcPct val="98000"/>
              </a:lnSpc>
            </a:pPr>
            <a:r>
              <a:rPr lang="en-US" altLang="zh-CN" sz="1500" dirty="0">
                <a:solidFill>
                  <a:srgbClr val="000000"/>
                </a:solidFill>
                <a:latin typeface="DejaVu Sans Mono" pitchFamily="49" charset="0"/>
              </a:rPr>
              <a:t>out &lt;&lt; "Primes: " &lt;&lt; </a:t>
            </a:r>
            <a:r>
              <a:rPr lang="en-US" altLang="zh-CN" sz="1500" dirty="0" err="1">
                <a:solidFill>
                  <a:srgbClr val="000000"/>
                </a:solidFill>
                <a:latin typeface="DejaVu Sans Mono" pitchFamily="49" charset="0"/>
              </a:rPr>
              <a:t>qSetFieldWidth</a:t>
            </a:r>
            <a:r>
              <a:rPr lang="en-US" altLang="zh-CN" sz="1500" dirty="0">
                <a:solidFill>
                  <a:srgbClr val="000000"/>
                </a:solidFill>
                <a:latin typeface="DejaVu Sans Mono" pitchFamily="49" charset="0"/>
              </a:rPr>
              <a:t>(3) &lt;&lt; 2 &lt;&lt; 3 &lt;&lt; 5 &lt;&lt; 7 &lt;&lt; </a:t>
            </a:r>
            <a:r>
              <a:rPr lang="en-US" altLang="zh-CN" sz="1500" dirty="0" err="1">
                <a:solidFill>
                  <a:srgbClr val="000000"/>
                </a:solidFill>
                <a:latin typeface="DejaVu Sans Mono" pitchFamily="49" charset="0"/>
              </a:rPr>
              <a:t>endl</a:t>
            </a:r>
            <a:r>
              <a:rPr lang="en-US" altLang="zh-CN" sz="1500" dirty="0">
                <a:solidFill>
                  <a:srgbClr val="000000"/>
                </a:solidFill>
                <a:latin typeface="DejaVu Sans Mono" pitchFamily="49" charset="0"/>
              </a:rPr>
              <a:t>;</a:t>
            </a:r>
          </a:p>
        </p:txBody>
      </p:sp>
      <p:sp>
        <p:nvSpPr>
          <p:cNvPr id="8" name="Text Box 7"/>
          <p:cNvSpPr txBox="1">
            <a:spLocks noChangeArrowheads="1"/>
          </p:cNvSpPr>
          <p:nvPr/>
        </p:nvSpPr>
        <p:spPr bwMode="auto">
          <a:xfrm>
            <a:off x="654050" y="5113338"/>
            <a:ext cx="25971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Primes:   2  3  5  7  </a:t>
            </a:r>
          </a:p>
          <a:p>
            <a:pPr eaLnBrk="1" hangingPunct="1">
              <a:lnSpc>
                <a:spcPct val="98000"/>
              </a:lnSpc>
            </a:pPr>
            <a:endParaRPr lang="en-US" altLang="zh-CN">
              <a:solidFill>
                <a:srgbClr val="000000"/>
              </a:solidFill>
              <a:latin typeface="DejaVu Sans Mono" pitchFamily="49" charset="0"/>
            </a:endParaRPr>
          </a:p>
        </p:txBody>
      </p:sp>
      <p:sp>
        <p:nvSpPr>
          <p:cNvPr id="9" name="Freeform 8"/>
          <p:cNvSpPr>
            <a:spLocks noChangeArrowheads="1"/>
          </p:cNvSpPr>
          <p:nvPr/>
        </p:nvSpPr>
        <p:spPr bwMode="auto">
          <a:xfrm>
            <a:off x="703263" y="1976438"/>
            <a:ext cx="7658100" cy="1465262"/>
          </a:xfrm>
          <a:custGeom>
            <a:avLst/>
            <a:gdLst>
              <a:gd name="T0" fmla="*/ 2147483647 w 23452"/>
              <a:gd name="T1" fmla="*/ 2147483647 h 4490"/>
              <a:gd name="T2" fmla="*/ 2147483647 w 23452"/>
              <a:gd name="T3" fmla="*/ 2147483647 h 4490"/>
              <a:gd name="T4" fmla="*/ 2147483647 w 23452"/>
              <a:gd name="T5" fmla="*/ 2147483647 h 4490"/>
              <a:gd name="T6" fmla="*/ 2147483647 w 23452"/>
              <a:gd name="T7" fmla="*/ 2147483647 h 4490"/>
              <a:gd name="T8" fmla="*/ 2147483647 w 23452"/>
              <a:gd name="T9" fmla="*/ 2147483647 h 4490"/>
              <a:gd name="T10" fmla="*/ 2147483647 w 23452"/>
              <a:gd name="T11" fmla="*/ 2147483647 h 4490"/>
              <a:gd name="T12" fmla="*/ 2147483647 w 23452"/>
              <a:gd name="T13" fmla="*/ 2147483647 h 4490"/>
              <a:gd name="T14" fmla="*/ 2147483647 w 23452"/>
              <a:gd name="T15" fmla="*/ 2147483647 h 4490"/>
              <a:gd name="T16" fmla="*/ 2147483647 w 23452"/>
              <a:gd name="T17" fmla="*/ 2147483647 h 4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452"/>
              <a:gd name="T28" fmla="*/ 0 h 4490"/>
              <a:gd name="T29" fmla="*/ 23452 w 23452"/>
              <a:gd name="T30" fmla="*/ 4490 h 4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452" h="4490">
                <a:moveTo>
                  <a:pt x="1196" y="4"/>
                </a:moveTo>
                <a:cubicBezTo>
                  <a:pt x="1196" y="4"/>
                  <a:pt x="19173" y="6"/>
                  <a:pt x="23447" y="9"/>
                </a:cubicBezTo>
                <a:cubicBezTo>
                  <a:pt x="23447" y="336"/>
                  <a:pt x="23447" y="3130"/>
                  <a:pt x="23447" y="3459"/>
                </a:cubicBezTo>
                <a:cubicBezTo>
                  <a:pt x="23422" y="3758"/>
                  <a:pt x="23451" y="3901"/>
                  <a:pt x="23226" y="4128"/>
                </a:cubicBezTo>
                <a:cubicBezTo>
                  <a:pt x="22899" y="4455"/>
                  <a:pt x="22583" y="4445"/>
                  <a:pt x="22187" y="4489"/>
                </a:cubicBezTo>
                <a:cubicBezTo>
                  <a:pt x="21775" y="4478"/>
                  <a:pt x="7428" y="4476"/>
                  <a:pt x="49" y="4472"/>
                </a:cubicBezTo>
                <a:cubicBezTo>
                  <a:pt x="43" y="3812"/>
                  <a:pt x="51" y="910"/>
                  <a:pt x="51" y="841"/>
                </a:cubicBezTo>
                <a:cubicBezTo>
                  <a:pt x="57" y="770"/>
                  <a:pt x="0" y="539"/>
                  <a:pt x="323" y="246"/>
                </a:cubicBezTo>
                <a:cubicBezTo>
                  <a:pt x="642" y="0"/>
                  <a:pt x="879" y="0"/>
                  <a:pt x="1196"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10" name="Freeform 9"/>
          <p:cNvSpPr>
            <a:spLocks noChangeArrowheads="1"/>
          </p:cNvSpPr>
          <p:nvPr/>
        </p:nvSpPr>
        <p:spPr bwMode="auto">
          <a:xfrm>
            <a:off x="563563" y="5013325"/>
            <a:ext cx="2605087" cy="485775"/>
          </a:xfrm>
          <a:custGeom>
            <a:avLst/>
            <a:gdLst>
              <a:gd name="T0" fmla="*/ 2147483647 w 7980"/>
              <a:gd name="T1" fmla="*/ 2147483647 h 1488"/>
              <a:gd name="T2" fmla="*/ 2147483647 w 7980"/>
              <a:gd name="T3" fmla="*/ 2147483647 h 1488"/>
              <a:gd name="T4" fmla="*/ 2147483647 w 7980"/>
              <a:gd name="T5" fmla="*/ 2147483647 h 1488"/>
              <a:gd name="T6" fmla="*/ 2147483647 w 7980"/>
              <a:gd name="T7" fmla="*/ 2147483647 h 1488"/>
              <a:gd name="T8" fmla="*/ 2147483647 w 7980"/>
              <a:gd name="T9" fmla="*/ 2147483647 h 1488"/>
              <a:gd name="T10" fmla="*/ 2147483647 w 7980"/>
              <a:gd name="T11" fmla="*/ 2147483647 h 1488"/>
              <a:gd name="T12" fmla="*/ 2147483647 w 7980"/>
              <a:gd name="T13" fmla="*/ 2147483647 h 1488"/>
              <a:gd name="T14" fmla="*/ 2147483647 w 7980"/>
              <a:gd name="T15" fmla="*/ 2147483647 h 1488"/>
              <a:gd name="T16" fmla="*/ 2147483647 w 7980"/>
              <a:gd name="T17" fmla="*/ 2147483647 h 1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80"/>
              <a:gd name="T28" fmla="*/ 0 h 1488"/>
              <a:gd name="T29" fmla="*/ 7980 w 7980"/>
              <a:gd name="T30" fmla="*/ 1488 h 14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80" h="1488">
                <a:moveTo>
                  <a:pt x="407" y="1"/>
                </a:moveTo>
                <a:cubicBezTo>
                  <a:pt x="407" y="1"/>
                  <a:pt x="6524" y="2"/>
                  <a:pt x="7978" y="3"/>
                </a:cubicBezTo>
                <a:cubicBezTo>
                  <a:pt x="7978" y="111"/>
                  <a:pt x="7978" y="1037"/>
                  <a:pt x="7978" y="1146"/>
                </a:cubicBezTo>
                <a:cubicBezTo>
                  <a:pt x="7969" y="1245"/>
                  <a:pt x="7979" y="1292"/>
                  <a:pt x="7903" y="1367"/>
                </a:cubicBezTo>
                <a:cubicBezTo>
                  <a:pt x="7792" y="1476"/>
                  <a:pt x="7684" y="1472"/>
                  <a:pt x="7549" y="1487"/>
                </a:cubicBezTo>
                <a:cubicBezTo>
                  <a:pt x="7409" y="1483"/>
                  <a:pt x="2527" y="1483"/>
                  <a:pt x="17" y="1481"/>
                </a:cubicBezTo>
                <a:cubicBezTo>
                  <a:pt x="15" y="1263"/>
                  <a:pt x="17" y="301"/>
                  <a:pt x="17" y="279"/>
                </a:cubicBezTo>
                <a:cubicBezTo>
                  <a:pt x="19" y="255"/>
                  <a:pt x="0" y="178"/>
                  <a:pt x="110" y="81"/>
                </a:cubicBezTo>
                <a:cubicBezTo>
                  <a:pt x="218" y="0"/>
                  <a:pt x="299" y="0"/>
                  <a:pt x="407"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11" name="Group 10"/>
          <p:cNvGrpSpPr>
            <a:grpSpLocks/>
          </p:cNvGrpSpPr>
          <p:nvPr/>
        </p:nvGrpSpPr>
        <p:grpSpPr bwMode="auto">
          <a:xfrm>
            <a:off x="4902200" y="1906588"/>
            <a:ext cx="2281238" cy="658812"/>
            <a:chOff x="3404" y="1814"/>
            <a:chExt cx="1585" cy="457"/>
          </a:xfrm>
        </p:grpSpPr>
        <p:sp>
          <p:nvSpPr>
            <p:cNvPr id="12" name="Freeform 11"/>
            <p:cNvSpPr>
              <a:spLocks noChangeArrowheads="1"/>
            </p:cNvSpPr>
            <p:nvPr/>
          </p:nvSpPr>
          <p:spPr bwMode="auto">
            <a:xfrm>
              <a:off x="3404" y="1814"/>
              <a:ext cx="1586" cy="458"/>
            </a:xfrm>
            <a:custGeom>
              <a:avLst/>
              <a:gdLst>
                <a:gd name="T0" fmla="*/ 0 w 6993"/>
                <a:gd name="T1" fmla="*/ 0 h 2019"/>
                <a:gd name="T2" fmla="*/ 0 w 6993"/>
                <a:gd name="T3" fmla="*/ 0 h 2019"/>
                <a:gd name="T4" fmla="*/ 0 w 6993"/>
                <a:gd name="T5" fmla="*/ 0 h 2019"/>
                <a:gd name="T6" fmla="*/ 0 w 6993"/>
                <a:gd name="T7" fmla="*/ 0 h 2019"/>
                <a:gd name="T8" fmla="*/ 0 w 6993"/>
                <a:gd name="T9" fmla="*/ 0 h 2019"/>
                <a:gd name="T10" fmla="*/ 0 w 6993"/>
                <a:gd name="T11" fmla="*/ 0 h 2019"/>
                <a:gd name="T12" fmla="*/ 0 w 6993"/>
                <a:gd name="T13" fmla="*/ 0 h 2019"/>
                <a:gd name="T14" fmla="*/ 0 w 6993"/>
                <a:gd name="T15" fmla="*/ 0 h 2019"/>
                <a:gd name="T16" fmla="*/ 0 w 6993"/>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93"/>
                <a:gd name="T28" fmla="*/ 0 h 2019"/>
                <a:gd name="T29" fmla="*/ 6993 w 6993"/>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93" h="2019">
                  <a:moveTo>
                    <a:pt x="693" y="3"/>
                  </a:moveTo>
                  <a:cubicBezTo>
                    <a:pt x="693" y="3"/>
                    <a:pt x="4503" y="4"/>
                    <a:pt x="6978" y="5"/>
                  </a:cubicBezTo>
                  <a:cubicBezTo>
                    <a:pt x="6978" y="238"/>
                    <a:pt x="6990" y="1052"/>
                    <a:pt x="6990" y="1286"/>
                  </a:cubicBezTo>
                  <a:cubicBezTo>
                    <a:pt x="6975" y="1499"/>
                    <a:pt x="6992" y="1600"/>
                    <a:pt x="6862" y="1762"/>
                  </a:cubicBezTo>
                  <a:cubicBezTo>
                    <a:pt x="6672" y="1995"/>
                    <a:pt x="6489" y="1987"/>
                    <a:pt x="6260" y="2018"/>
                  </a:cubicBezTo>
                  <a:cubicBezTo>
                    <a:pt x="6021" y="2011"/>
                    <a:pt x="32" y="2007"/>
                    <a:pt x="40" y="2007"/>
                  </a:cubicBezTo>
                  <a:cubicBezTo>
                    <a:pt x="47" y="1971"/>
                    <a:pt x="30" y="648"/>
                    <a:pt x="30" y="599"/>
                  </a:cubicBezTo>
                  <a:cubicBezTo>
                    <a:pt x="32" y="548"/>
                    <a:pt x="0" y="383"/>
                    <a:pt x="186" y="175"/>
                  </a:cubicBezTo>
                  <a:cubicBezTo>
                    <a:pt x="371" y="0"/>
                    <a:pt x="508" y="0"/>
                    <a:pt x="693"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Text Box 12"/>
            <p:cNvSpPr txBox="1">
              <a:spLocks noChangeArrowheads="1"/>
            </p:cNvSpPr>
            <p:nvPr/>
          </p:nvSpPr>
          <p:spPr bwMode="auto">
            <a:xfrm>
              <a:off x="3404" y="1814"/>
              <a:ext cx="1586"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zh-CN" altLang="en-US">
                  <a:solidFill>
                    <a:schemeClr val="bg1"/>
                  </a:solidFill>
                </a:rPr>
                <a:t>数字可以直接放到流中</a:t>
              </a:r>
              <a:endParaRPr lang="en-US" altLang="zh-CN">
                <a:solidFill>
                  <a:schemeClr val="bg1"/>
                </a:solidFill>
              </a:endParaRPr>
            </a:p>
          </p:txBody>
        </p:sp>
      </p:grpSp>
      <p:sp>
        <p:nvSpPr>
          <p:cNvPr id="14" name="Freeform 13"/>
          <p:cNvSpPr>
            <a:spLocks noChangeArrowheads="1"/>
          </p:cNvSpPr>
          <p:nvPr/>
        </p:nvSpPr>
        <p:spPr bwMode="auto">
          <a:xfrm>
            <a:off x="5551488" y="2397125"/>
            <a:ext cx="327025" cy="652463"/>
          </a:xfrm>
          <a:custGeom>
            <a:avLst/>
            <a:gdLst>
              <a:gd name="T0" fmla="*/ 0 w 1001"/>
              <a:gd name="T1" fmla="*/ 0 h 2001"/>
              <a:gd name="T2" fmla="*/ 0 w 1001"/>
              <a:gd name="T3" fmla="*/ 2147483647 h 2001"/>
              <a:gd name="T4" fmla="*/ 2147483647 w 1001"/>
              <a:gd name="T5" fmla="*/ 2147483647 h 2001"/>
              <a:gd name="T6" fmla="*/ 0 w 1001"/>
              <a:gd name="T7" fmla="*/ 0 h 2001"/>
              <a:gd name="T8" fmla="*/ 0 60000 65536"/>
              <a:gd name="T9" fmla="*/ 0 60000 65536"/>
              <a:gd name="T10" fmla="*/ 0 60000 65536"/>
              <a:gd name="T11" fmla="*/ 0 60000 65536"/>
              <a:gd name="T12" fmla="*/ 0 w 1001"/>
              <a:gd name="T13" fmla="*/ 0 h 2001"/>
              <a:gd name="T14" fmla="*/ 1001 w 1001"/>
              <a:gd name="T15" fmla="*/ 2001 h 2001"/>
            </a:gdLst>
            <a:ahLst/>
            <a:cxnLst>
              <a:cxn ang="T8">
                <a:pos x="T0" y="T1"/>
              </a:cxn>
              <a:cxn ang="T9">
                <a:pos x="T2" y="T3"/>
              </a:cxn>
              <a:cxn ang="T10">
                <a:pos x="T4" y="T5"/>
              </a:cxn>
              <a:cxn ang="T11">
                <a:pos x="T6" y="T7"/>
              </a:cxn>
            </a:cxnLst>
            <a:rect l="T12" t="T13" r="T14" b="T15"/>
            <a:pathLst>
              <a:path w="1001" h="2001">
                <a:moveTo>
                  <a:pt x="0" y="0"/>
                </a:moveTo>
                <a:lnTo>
                  <a:pt x="0" y="2000"/>
                </a:lnTo>
                <a:lnTo>
                  <a:pt x="1000" y="500"/>
                </a:lnTo>
                <a:lnTo>
                  <a:pt x="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5" name="Group 14"/>
          <p:cNvGrpSpPr>
            <a:grpSpLocks/>
          </p:cNvGrpSpPr>
          <p:nvPr/>
        </p:nvGrpSpPr>
        <p:grpSpPr bwMode="auto">
          <a:xfrm>
            <a:off x="6850063" y="4029075"/>
            <a:ext cx="1803400" cy="652463"/>
            <a:chOff x="4757" y="3288"/>
            <a:chExt cx="1252" cy="453"/>
          </a:xfrm>
        </p:grpSpPr>
        <p:sp>
          <p:nvSpPr>
            <p:cNvPr id="16" name="Freeform 15"/>
            <p:cNvSpPr>
              <a:spLocks noChangeArrowheads="1"/>
            </p:cNvSpPr>
            <p:nvPr/>
          </p:nvSpPr>
          <p:spPr bwMode="auto">
            <a:xfrm>
              <a:off x="4757" y="3288"/>
              <a:ext cx="1253" cy="454"/>
            </a:xfrm>
            <a:custGeom>
              <a:avLst/>
              <a:gdLst>
                <a:gd name="T0" fmla="*/ 0 w 5525"/>
                <a:gd name="T1" fmla="*/ 0 h 2003"/>
                <a:gd name="T2" fmla="*/ 0 w 5525"/>
                <a:gd name="T3" fmla="*/ 0 h 2003"/>
                <a:gd name="T4" fmla="*/ 0 w 5525"/>
                <a:gd name="T5" fmla="*/ 0 h 2003"/>
                <a:gd name="T6" fmla="*/ 0 w 5525"/>
                <a:gd name="T7" fmla="*/ 0 h 2003"/>
                <a:gd name="T8" fmla="*/ 0 w 5525"/>
                <a:gd name="T9" fmla="*/ 0 h 2003"/>
                <a:gd name="T10" fmla="*/ 0 w 5525"/>
                <a:gd name="T11" fmla="*/ 0 h 2003"/>
                <a:gd name="T12" fmla="*/ 0 w 5525"/>
                <a:gd name="T13" fmla="*/ 0 h 2003"/>
                <a:gd name="T14" fmla="*/ 0 w 5525"/>
                <a:gd name="T15" fmla="*/ 0 h 2003"/>
                <a:gd name="T16" fmla="*/ 0 w 5525"/>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25"/>
                <a:gd name="T28" fmla="*/ 0 h 2003"/>
                <a:gd name="T29" fmla="*/ 5525 w 5525"/>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25" h="2003">
                  <a:moveTo>
                    <a:pt x="547" y="3"/>
                  </a:moveTo>
                  <a:cubicBezTo>
                    <a:pt x="547" y="3"/>
                    <a:pt x="3558" y="4"/>
                    <a:pt x="5514" y="5"/>
                  </a:cubicBezTo>
                  <a:cubicBezTo>
                    <a:pt x="5514" y="236"/>
                    <a:pt x="5523" y="1043"/>
                    <a:pt x="5523" y="1275"/>
                  </a:cubicBezTo>
                  <a:cubicBezTo>
                    <a:pt x="5511" y="1487"/>
                    <a:pt x="5524" y="1587"/>
                    <a:pt x="5422" y="1748"/>
                  </a:cubicBezTo>
                  <a:cubicBezTo>
                    <a:pt x="5272" y="1979"/>
                    <a:pt x="5127" y="1972"/>
                    <a:pt x="4947" y="2002"/>
                  </a:cubicBezTo>
                  <a:cubicBezTo>
                    <a:pt x="4758" y="1995"/>
                    <a:pt x="26" y="1991"/>
                    <a:pt x="32" y="1991"/>
                  </a:cubicBezTo>
                  <a:cubicBezTo>
                    <a:pt x="37" y="1955"/>
                    <a:pt x="24" y="643"/>
                    <a:pt x="24" y="594"/>
                  </a:cubicBezTo>
                  <a:cubicBezTo>
                    <a:pt x="26" y="544"/>
                    <a:pt x="0" y="380"/>
                    <a:pt x="147" y="174"/>
                  </a:cubicBezTo>
                  <a:cubicBezTo>
                    <a:pt x="294" y="0"/>
                    <a:pt x="402" y="0"/>
                    <a:pt x="547"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 name="Text Box 16"/>
            <p:cNvSpPr txBox="1">
              <a:spLocks noChangeArrowheads="1"/>
            </p:cNvSpPr>
            <p:nvPr/>
          </p:nvSpPr>
          <p:spPr bwMode="auto">
            <a:xfrm>
              <a:off x="4757" y="3288"/>
              <a:ext cx="1253"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向流添加一个换行符</a:t>
              </a:r>
              <a:endParaRPr lang="en-US" altLang="zh-CN">
                <a:solidFill>
                  <a:srgbClr val="FFFFFF"/>
                </a:solidFill>
              </a:endParaRPr>
            </a:p>
          </p:txBody>
        </p:sp>
      </p:grpSp>
      <p:sp>
        <p:nvSpPr>
          <p:cNvPr id="18" name="Freeform 17"/>
          <p:cNvSpPr>
            <a:spLocks noChangeArrowheads="1"/>
          </p:cNvSpPr>
          <p:nvPr/>
        </p:nvSpPr>
        <p:spPr bwMode="auto">
          <a:xfrm>
            <a:off x="7510463" y="3376613"/>
            <a:ext cx="327025" cy="817562"/>
          </a:xfrm>
          <a:custGeom>
            <a:avLst/>
            <a:gdLst>
              <a:gd name="T0" fmla="*/ 2147483647 w 1001"/>
              <a:gd name="T1" fmla="*/ 2147483647 h 2501"/>
              <a:gd name="T2" fmla="*/ 2147483647 w 1001"/>
              <a:gd name="T3" fmla="*/ 0 h 2501"/>
              <a:gd name="T4" fmla="*/ 0 w 1001"/>
              <a:gd name="T5" fmla="*/ 2147483647 h 2501"/>
              <a:gd name="T6" fmla="*/ 2147483647 w 1001"/>
              <a:gd name="T7" fmla="*/ 2147483647 h 2501"/>
              <a:gd name="T8" fmla="*/ 0 60000 65536"/>
              <a:gd name="T9" fmla="*/ 0 60000 65536"/>
              <a:gd name="T10" fmla="*/ 0 60000 65536"/>
              <a:gd name="T11" fmla="*/ 0 60000 65536"/>
              <a:gd name="T12" fmla="*/ 0 w 1001"/>
              <a:gd name="T13" fmla="*/ 0 h 2501"/>
              <a:gd name="T14" fmla="*/ 1001 w 1001"/>
              <a:gd name="T15" fmla="*/ 2501 h 2501"/>
            </a:gdLst>
            <a:ahLst/>
            <a:cxnLst>
              <a:cxn ang="T8">
                <a:pos x="T0" y="T1"/>
              </a:cxn>
              <a:cxn ang="T9">
                <a:pos x="T2" y="T3"/>
              </a:cxn>
              <a:cxn ang="T10">
                <a:pos x="T4" y="T5"/>
              </a:cxn>
              <a:cxn ang="T11">
                <a:pos x="T6" y="T7"/>
              </a:cxn>
            </a:cxnLst>
            <a:rect l="T12" t="T13" r="T14" b="T15"/>
            <a:pathLst>
              <a:path w="1001" h="2501">
                <a:moveTo>
                  <a:pt x="1000" y="2500"/>
                </a:moveTo>
                <a:lnTo>
                  <a:pt x="1000" y="0"/>
                </a:lnTo>
                <a:lnTo>
                  <a:pt x="0" y="2000"/>
                </a:lnTo>
                <a:lnTo>
                  <a:pt x="1000" y="25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9" name="Group 18"/>
          <p:cNvGrpSpPr>
            <a:grpSpLocks/>
          </p:cNvGrpSpPr>
          <p:nvPr/>
        </p:nvGrpSpPr>
        <p:grpSpPr bwMode="auto">
          <a:xfrm>
            <a:off x="4073525" y="4024313"/>
            <a:ext cx="1966913" cy="657225"/>
            <a:chOff x="2829" y="3284"/>
            <a:chExt cx="1366" cy="457"/>
          </a:xfrm>
        </p:grpSpPr>
        <p:sp>
          <p:nvSpPr>
            <p:cNvPr id="20" name="Freeform 19"/>
            <p:cNvSpPr>
              <a:spLocks noChangeArrowheads="1"/>
            </p:cNvSpPr>
            <p:nvPr/>
          </p:nvSpPr>
          <p:spPr bwMode="auto">
            <a:xfrm>
              <a:off x="2829" y="3284"/>
              <a:ext cx="1367" cy="458"/>
            </a:xfrm>
            <a:custGeom>
              <a:avLst/>
              <a:gdLst>
                <a:gd name="T0" fmla="*/ 0 w 6027"/>
                <a:gd name="T1" fmla="*/ 0 h 2019"/>
                <a:gd name="T2" fmla="*/ 0 w 6027"/>
                <a:gd name="T3" fmla="*/ 0 h 2019"/>
                <a:gd name="T4" fmla="*/ 0 w 6027"/>
                <a:gd name="T5" fmla="*/ 0 h 2019"/>
                <a:gd name="T6" fmla="*/ 0 w 6027"/>
                <a:gd name="T7" fmla="*/ 0 h 2019"/>
                <a:gd name="T8" fmla="*/ 0 w 6027"/>
                <a:gd name="T9" fmla="*/ 0 h 2019"/>
                <a:gd name="T10" fmla="*/ 0 w 6027"/>
                <a:gd name="T11" fmla="*/ 0 h 2019"/>
                <a:gd name="T12" fmla="*/ 0 w 6027"/>
                <a:gd name="T13" fmla="*/ 0 h 2019"/>
                <a:gd name="T14" fmla="*/ 0 w 6027"/>
                <a:gd name="T15" fmla="*/ 0 h 2019"/>
                <a:gd name="T16" fmla="*/ 0 w 6027"/>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27"/>
                <a:gd name="T28" fmla="*/ 0 h 2019"/>
                <a:gd name="T29" fmla="*/ 6027 w 6027"/>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27" h="2019">
                  <a:moveTo>
                    <a:pt x="597" y="3"/>
                  </a:moveTo>
                  <a:cubicBezTo>
                    <a:pt x="597" y="3"/>
                    <a:pt x="3882" y="4"/>
                    <a:pt x="6015" y="5"/>
                  </a:cubicBezTo>
                  <a:cubicBezTo>
                    <a:pt x="6015" y="238"/>
                    <a:pt x="6025" y="1052"/>
                    <a:pt x="6025" y="1286"/>
                  </a:cubicBezTo>
                  <a:cubicBezTo>
                    <a:pt x="6012" y="1499"/>
                    <a:pt x="6026" y="1600"/>
                    <a:pt x="5915" y="1762"/>
                  </a:cubicBezTo>
                  <a:cubicBezTo>
                    <a:pt x="5751" y="1995"/>
                    <a:pt x="5593" y="1987"/>
                    <a:pt x="5396" y="2018"/>
                  </a:cubicBezTo>
                  <a:cubicBezTo>
                    <a:pt x="5190" y="2011"/>
                    <a:pt x="28" y="2007"/>
                    <a:pt x="34" y="2007"/>
                  </a:cubicBezTo>
                  <a:cubicBezTo>
                    <a:pt x="40" y="1971"/>
                    <a:pt x="26" y="648"/>
                    <a:pt x="26" y="599"/>
                  </a:cubicBezTo>
                  <a:cubicBezTo>
                    <a:pt x="28" y="548"/>
                    <a:pt x="0" y="383"/>
                    <a:pt x="160" y="175"/>
                  </a:cubicBezTo>
                  <a:cubicBezTo>
                    <a:pt x="320" y="0"/>
                    <a:pt x="438" y="0"/>
                    <a:pt x="597"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 name="Text Box 20"/>
            <p:cNvSpPr txBox="1">
              <a:spLocks noChangeArrowheads="1"/>
            </p:cNvSpPr>
            <p:nvPr/>
          </p:nvSpPr>
          <p:spPr bwMode="auto">
            <a:xfrm>
              <a:off x="2829" y="3284"/>
              <a:ext cx="1367"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修饰符</a:t>
              </a:r>
              <a:r>
                <a:rPr lang="en-US" altLang="zh-CN">
                  <a:solidFill>
                    <a:schemeClr val="bg1"/>
                  </a:solidFill>
                </a:rPr>
                <a:t>,</a:t>
              </a:r>
              <a:r>
                <a:rPr lang="zh-CN" altLang="en-US">
                  <a:solidFill>
                    <a:schemeClr val="bg1"/>
                  </a:solidFill>
                </a:rPr>
                <a:t>设置字段最小宽度</a:t>
              </a:r>
              <a:endParaRPr lang="en-US" altLang="zh-CN">
                <a:solidFill>
                  <a:schemeClr val="bg1"/>
                </a:solidFill>
              </a:endParaRPr>
            </a:p>
          </p:txBody>
        </p:sp>
      </p:grpSp>
      <p:sp>
        <p:nvSpPr>
          <p:cNvPr id="22" name="Freeform 21"/>
          <p:cNvSpPr>
            <a:spLocks noChangeArrowheads="1"/>
          </p:cNvSpPr>
          <p:nvPr/>
        </p:nvSpPr>
        <p:spPr bwMode="auto">
          <a:xfrm>
            <a:off x="3756025" y="3376613"/>
            <a:ext cx="815975" cy="817562"/>
          </a:xfrm>
          <a:custGeom>
            <a:avLst/>
            <a:gdLst>
              <a:gd name="T0" fmla="*/ 0 w 2501"/>
              <a:gd name="T1" fmla="*/ 0 h 2501"/>
              <a:gd name="T2" fmla="*/ 2147483647 w 2501"/>
              <a:gd name="T3" fmla="*/ 2147483647 h 2501"/>
              <a:gd name="T4" fmla="*/ 2147483647 w 2501"/>
              <a:gd name="T5" fmla="*/ 2147483647 h 2501"/>
              <a:gd name="T6" fmla="*/ 0 w 2501"/>
              <a:gd name="T7" fmla="*/ 0 h 2501"/>
              <a:gd name="T8" fmla="*/ 0 60000 65536"/>
              <a:gd name="T9" fmla="*/ 0 60000 65536"/>
              <a:gd name="T10" fmla="*/ 0 60000 65536"/>
              <a:gd name="T11" fmla="*/ 0 60000 65536"/>
              <a:gd name="T12" fmla="*/ 0 w 2501"/>
              <a:gd name="T13" fmla="*/ 0 h 2501"/>
              <a:gd name="T14" fmla="*/ 2501 w 2501"/>
              <a:gd name="T15" fmla="*/ 2501 h 2501"/>
            </a:gdLst>
            <a:ahLst/>
            <a:cxnLst>
              <a:cxn ang="T8">
                <a:pos x="T0" y="T1"/>
              </a:cxn>
              <a:cxn ang="T9">
                <a:pos x="T2" y="T3"/>
              </a:cxn>
              <a:cxn ang="T10">
                <a:pos x="T4" y="T5"/>
              </a:cxn>
              <a:cxn ang="T11">
                <a:pos x="T6" y="T7"/>
              </a:cxn>
            </a:cxnLst>
            <a:rect l="T12" t="T13" r="T14" b="T15"/>
            <a:pathLst>
              <a:path w="2501" h="2501">
                <a:moveTo>
                  <a:pt x="0" y="0"/>
                </a:moveTo>
                <a:lnTo>
                  <a:pt x="1000" y="2500"/>
                </a:lnTo>
                <a:lnTo>
                  <a:pt x="2500" y="2000"/>
                </a:lnTo>
                <a:lnTo>
                  <a:pt x="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539180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使用文本流读取</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可以逐行读文件</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可以提取单词和数字</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用</a:t>
            </a:r>
            <a:r>
              <a:rPr lang="en-US" altLang="zh-CN" dirty="0">
                <a:ea typeface="SimSun" panose="02010600030101010101" pitchFamily="2" charset="-122"/>
              </a:rPr>
              <a:t> </a:t>
            </a:r>
            <a:r>
              <a:rPr lang="en-US" altLang="zh-CN" sz="2000" dirty="0" err="1">
                <a:latin typeface="DejaVu Sans Mono" pitchFamily="49" charset="0"/>
                <a:ea typeface="SimSun" panose="02010600030101010101" pitchFamily="2" charset="-122"/>
              </a:rPr>
              <a:t>atEnd</a:t>
            </a:r>
            <a:r>
              <a:rPr lang="en-US" altLang="zh-CN" dirty="0">
                <a:ea typeface="SimSun" panose="02010600030101010101" pitchFamily="2" charset="-122"/>
              </a:rPr>
              <a:t> </a:t>
            </a:r>
            <a:r>
              <a:rPr lang="zh-CN" altLang="en-US" dirty="0">
                <a:ea typeface="SimSun" panose="02010600030101010101" pitchFamily="2" charset="-122"/>
              </a:rPr>
              <a:t>去判断是否到达文件末尾</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468438" y="1712408"/>
            <a:ext cx="59166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QTextStream in(&amp;f);</a:t>
            </a:r>
          </a:p>
          <a:p>
            <a:pPr eaLnBrk="1" hangingPunct="1">
              <a:lnSpc>
                <a:spcPct val="98000"/>
              </a:lnSpc>
            </a:pPr>
            <a:r>
              <a:rPr lang="en-US" altLang="zh-CN" sz="1500">
                <a:solidFill>
                  <a:srgbClr val="000000"/>
                </a:solidFill>
                <a:latin typeface="DejaVu Sans Mono" pitchFamily="49" charset="0"/>
              </a:rPr>
              <a:t>while(!f.atEnd())</a:t>
            </a:r>
          </a:p>
          <a:p>
            <a:pPr eaLnBrk="1" hangingPunct="1">
              <a:lnSpc>
                <a:spcPct val="98000"/>
              </a:lnSpc>
            </a:pPr>
            <a:r>
              <a:rPr lang="en-US" altLang="zh-CN" sz="1500">
                <a:solidFill>
                  <a:srgbClr val="000000"/>
                </a:solidFill>
                <a:latin typeface="DejaVu Sans Mono" pitchFamily="49" charset="0"/>
              </a:rPr>
              <a:t>    qDebug("line: '%s'", qPrintable(in.readLine()));</a:t>
            </a:r>
          </a:p>
        </p:txBody>
      </p:sp>
      <p:sp>
        <p:nvSpPr>
          <p:cNvPr id="5" name="Text Box 4"/>
          <p:cNvSpPr txBox="1">
            <a:spLocks noChangeArrowheads="1"/>
          </p:cNvSpPr>
          <p:nvPr/>
        </p:nvSpPr>
        <p:spPr bwMode="auto">
          <a:xfrm>
            <a:off x="1433513" y="3285785"/>
            <a:ext cx="22637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QTextStream in(&amp;f);</a:t>
            </a:r>
          </a:p>
          <a:p>
            <a:pPr eaLnBrk="1" hangingPunct="1">
              <a:lnSpc>
                <a:spcPct val="98000"/>
              </a:lnSpc>
            </a:pPr>
            <a:r>
              <a:rPr lang="en-US" altLang="zh-CN" sz="1500">
                <a:solidFill>
                  <a:srgbClr val="000000"/>
                </a:solidFill>
                <a:latin typeface="DejaVu Sans Mono" pitchFamily="49" charset="0"/>
              </a:rPr>
              <a:t>QString s;</a:t>
            </a:r>
          </a:p>
          <a:p>
            <a:pPr eaLnBrk="1" hangingPunct="1">
              <a:lnSpc>
                <a:spcPct val="98000"/>
              </a:lnSpc>
            </a:pPr>
            <a:r>
              <a:rPr lang="en-US" altLang="zh-CN" sz="1500">
                <a:solidFill>
                  <a:srgbClr val="000000"/>
                </a:solidFill>
                <a:latin typeface="DejaVu Sans Mono" pitchFamily="49" charset="0"/>
              </a:rPr>
              <a:t>int i;</a:t>
            </a:r>
          </a:p>
          <a:p>
            <a:pPr eaLnBrk="1" hangingPunct="1">
              <a:lnSpc>
                <a:spcPct val="98000"/>
              </a:lnSpc>
            </a:pPr>
            <a:r>
              <a:rPr lang="en-US" altLang="zh-CN" sz="1500">
                <a:solidFill>
                  <a:srgbClr val="000000"/>
                </a:solidFill>
                <a:latin typeface="DejaVu Sans Mono" pitchFamily="49" charset="0"/>
              </a:rPr>
              <a:t>in &gt;&gt; s &gt;&gt; i;</a:t>
            </a:r>
          </a:p>
        </p:txBody>
      </p:sp>
      <p:sp>
        <p:nvSpPr>
          <p:cNvPr id="6" name="Freeform 5"/>
          <p:cNvSpPr>
            <a:spLocks noChangeArrowheads="1"/>
          </p:cNvSpPr>
          <p:nvPr/>
        </p:nvSpPr>
        <p:spPr bwMode="auto">
          <a:xfrm>
            <a:off x="1379538" y="3258798"/>
            <a:ext cx="2278062" cy="977900"/>
          </a:xfrm>
          <a:custGeom>
            <a:avLst/>
            <a:gdLst>
              <a:gd name="T0" fmla="*/ 2147483647 w 6978"/>
              <a:gd name="T1" fmla="*/ 2147483647 h 2989"/>
              <a:gd name="T2" fmla="*/ 2147483647 w 6978"/>
              <a:gd name="T3" fmla="*/ 2147483647 h 2989"/>
              <a:gd name="T4" fmla="*/ 2147483647 w 6978"/>
              <a:gd name="T5" fmla="*/ 2147483647 h 2989"/>
              <a:gd name="T6" fmla="*/ 2147483647 w 6978"/>
              <a:gd name="T7" fmla="*/ 2147483647 h 2989"/>
              <a:gd name="T8" fmla="*/ 2147483647 w 6978"/>
              <a:gd name="T9" fmla="*/ 2147483647 h 2989"/>
              <a:gd name="T10" fmla="*/ 2147483647 w 6978"/>
              <a:gd name="T11" fmla="*/ 2147483647 h 2989"/>
              <a:gd name="T12" fmla="*/ 2147483647 w 6978"/>
              <a:gd name="T13" fmla="*/ 2147483647 h 2989"/>
              <a:gd name="T14" fmla="*/ 2147483647 w 6978"/>
              <a:gd name="T15" fmla="*/ 2147483647 h 2989"/>
              <a:gd name="T16" fmla="*/ 2147483647 w 6978"/>
              <a:gd name="T17" fmla="*/ 2147483647 h 29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78"/>
              <a:gd name="T28" fmla="*/ 0 h 2989"/>
              <a:gd name="T29" fmla="*/ 6978 w 6978"/>
              <a:gd name="T30" fmla="*/ 2989 h 29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78" h="2989">
                <a:moveTo>
                  <a:pt x="356" y="3"/>
                </a:moveTo>
                <a:cubicBezTo>
                  <a:pt x="356" y="3"/>
                  <a:pt x="5704" y="4"/>
                  <a:pt x="6976" y="6"/>
                </a:cubicBezTo>
                <a:cubicBezTo>
                  <a:pt x="6976" y="224"/>
                  <a:pt x="6976" y="2084"/>
                  <a:pt x="6976" y="2303"/>
                </a:cubicBezTo>
                <a:cubicBezTo>
                  <a:pt x="6969" y="2502"/>
                  <a:pt x="6977" y="2597"/>
                  <a:pt x="6910" y="2748"/>
                </a:cubicBezTo>
                <a:cubicBezTo>
                  <a:pt x="6813" y="2966"/>
                  <a:pt x="6719" y="2959"/>
                  <a:pt x="6601" y="2988"/>
                </a:cubicBezTo>
                <a:cubicBezTo>
                  <a:pt x="6478" y="2981"/>
                  <a:pt x="2210" y="2980"/>
                  <a:pt x="15" y="2977"/>
                </a:cubicBezTo>
                <a:cubicBezTo>
                  <a:pt x="13" y="2538"/>
                  <a:pt x="15" y="606"/>
                  <a:pt x="15" y="560"/>
                </a:cubicBezTo>
                <a:cubicBezTo>
                  <a:pt x="17" y="513"/>
                  <a:pt x="0" y="359"/>
                  <a:pt x="96" y="164"/>
                </a:cubicBezTo>
                <a:cubicBezTo>
                  <a:pt x="191" y="0"/>
                  <a:pt x="261" y="0"/>
                  <a:pt x="356"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6"/>
          <p:cNvSpPr>
            <a:spLocks noChangeArrowheads="1"/>
          </p:cNvSpPr>
          <p:nvPr/>
        </p:nvSpPr>
        <p:spPr bwMode="auto">
          <a:xfrm>
            <a:off x="1358900" y="1687008"/>
            <a:ext cx="6056313" cy="811212"/>
          </a:xfrm>
          <a:custGeom>
            <a:avLst/>
            <a:gdLst>
              <a:gd name="T0" fmla="*/ 2147483647 w 18541"/>
              <a:gd name="T1" fmla="*/ 2147483647 h 2489"/>
              <a:gd name="T2" fmla="*/ 2147483647 w 18541"/>
              <a:gd name="T3" fmla="*/ 2147483647 h 2489"/>
              <a:gd name="T4" fmla="*/ 2147483647 w 18541"/>
              <a:gd name="T5" fmla="*/ 2147483647 h 2489"/>
              <a:gd name="T6" fmla="*/ 2147483647 w 18541"/>
              <a:gd name="T7" fmla="*/ 2147483647 h 2489"/>
              <a:gd name="T8" fmla="*/ 2147483647 w 18541"/>
              <a:gd name="T9" fmla="*/ 2147483647 h 2489"/>
              <a:gd name="T10" fmla="*/ 2147483647 w 18541"/>
              <a:gd name="T11" fmla="*/ 2147483647 h 2489"/>
              <a:gd name="T12" fmla="*/ 2147483647 w 18541"/>
              <a:gd name="T13" fmla="*/ 2147483647 h 2489"/>
              <a:gd name="T14" fmla="*/ 2147483647 w 18541"/>
              <a:gd name="T15" fmla="*/ 2147483647 h 2489"/>
              <a:gd name="T16" fmla="*/ 2147483647 w 18541"/>
              <a:gd name="T17" fmla="*/ 2147483647 h 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41"/>
              <a:gd name="T28" fmla="*/ 0 h 2489"/>
              <a:gd name="T29" fmla="*/ 18541 w 18541"/>
              <a:gd name="T30" fmla="*/ 2489 h 24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41" h="2489">
                <a:moveTo>
                  <a:pt x="945" y="3"/>
                </a:moveTo>
                <a:cubicBezTo>
                  <a:pt x="945" y="3"/>
                  <a:pt x="15158" y="3"/>
                  <a:pt x="18537" y="5"/>
                </a:cubicBezTo>
                <a:cubicBezTo>
                  <a:pt x="18537" y="187"/>
                  <a:pt x="18537" y="1735"/>
                  <a:pt x="18537" y="1917"/>
                </a:cubicBezTo>
                <a:cubicBezTo>
                  <a:pt x="18517" y="2083"/>
                  <a:pt x="18540" y="2162"/>
                  <a:pt x="18362" y="2288"/>
                </a:cubicBezTo>
                <a:cubicBezTo>
                  <a:pt x="18104" y="2469"/>
                  <a:pt x="17854" y="2464"/>
                  <a:pt x="17541" y="2488"/>
                </a:cubicBezTo>
                <a:cubicBezTo>
                  <a:pt x="17215" y="2482"/>
                  <a:pt x="5872" y="2481"/>
                  <a:pt x="39" y="2479"/>
                </a:cubicBezTo>
                <a:cubicBezTo>
                  <a:pt x="34" y="2113"/>
                  <a:pt x="40" y="505"/>
                  <a:pt x="40" y="466"/>
                </a:cubicBezTo>
                <a:cubicBezTo>
                  <a:pt x="45" y="427"/>
                  <a:pt x="0" y="299"/>
                  <a:pt x="255" y="137"/>
                </a:cubicBezTo>
                <a:cubicBezTo>
                  <a:pt x="507" y="0"/>
                  <a:pt x="694" y="0"/>
                  <a:pt x="945" y="3"/>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35486383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处理二进制文件</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2400" dirty="0">
                <a:ea typeface="SimSun" panose="02010600030101010101" pitchFamily="2" charset="-122"/>
              </a:rPr>
              <a:t> </a:t>
            </a:r>
            <a:r>
              <a:rPr lang="en-US" altLang="zh-CN" sz="2000" dirty="0" err="1">
                <a:latin typeface="DejaVu Sans Mono" pitchFamily="49" charset="0"/>
                <a:ea typeface="SimSun" panose="02010600030101010101" pitchFamily="2" charset="-122"/>
              </a:rPr>
              <a:t>QDataStream</a:t>
            </a:r>
            <a:r>
              <a:rPr lang="zh-CN" altLang="en-US" sz="2400" dirty="0">
                <a:latin typeface="DejaVu Sans Mono" pitchFamily="49" charset="0"/>
                <a:ea typeface="SimSun" panose="02010600030101010101" pitchFamily="2" charset="-122"/>
              </a:rPr>
              <a:t>类用于字节流</a:t>
            </a:r>
            <a:endParaRPr lang="en-US" altLang="zh-CN" sz="24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200" dirty="0">
                <a:ea typeface="SimSun" panose="02010600030101010101" pitchFamily="2" charset="-122"/>
              </a:rPr>
              <a:t>保证字节顺序（默认大端）</a:t>
            </a:r>
            <a:endParaRPr lang="en-US" altLang="zh-CN" sz="22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200" dirty="0">
                <a:ea typeface="SimSun" panose="02010600030101010101" pitchFamily="2" charset="-122"/>
              </a:rPr>
              <a:t>支持基本类型</a:t>
            </a:r>
            <a:endParaRPr lang="en-US" altLang="zh-CN" sz="22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200" dirty="0">
                <a:ea typeface="SimSun" panose="02010600030101010101" pitchFamily="2" charset="-122"/>
              </a:rPr>
              <a:t>支持</a:t>
            </a:r>
            <a:r>
              <a:rPr lang="en-US" altLang="zh-CN" sz="2200" dirty="0" err="1">
                <a:ea typeface="SimSun" panose="02010600030101010101" pitchFamily="2" charset="-122"/>
              </a:rPr>
              <a:t>Qt</a:t>
            </a:r>
            <a:r>
              <a:rPr lang="zh-CN" altLang="en-US" sz="2200" dirty="0">
                <a:ea typeface="SimSun" panose="02010600030101010101" pitchFamily="2" charset="-122"/>
              </a:rPr>
              <a:t>的复杂类型</a:t>
            </a:r>
            <a:endParaRPr lang="en-US" altLang="zh-CN" sz="22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200" dirty="0">
                <a:ea typeface="SimSun" panose="02010600030101010101" pitchFamily="2" charset="-122"/>
              </a:rPr>
              <a:t>支持添加自定义的复杂类型</a:t>
            </a:r>
            <a:endParaRPr lang="en-US" altLang="zh-CN" sz="2200"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3524250" y="3716338"/>
            <a:ext cx="40005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if (!f.open(QIODevice::WriteOnly))</a:t>
            </a:r>
          </a:p>
          <a:p>
            <a:pPr eaLnBrk="1" hangingPunct="1">
              <a:lnSpc>
                <a:spcPct val="98000"/>
              </a:lnSpc>
            </a:pPr>
            <a:r>
              <a:rPr lang="en-US" altLang="zh-CN" sz="1400">
                <a:solidFill>
                  <a:srgbClr val="000000"/>
                </a:solidFill>
                <a:latin typeface="DejaVu Sans Mono" pitchFamily="49" charset="0"/>
              </a:rPr>
              <a:t>    qFatal("Could not open file");</a:t>
            </a:r>
          </a:p>
          <a:p>
            <a:pPr eaLnBrk="1" hangingPunct="1">
              <a:lnSpc>
                <a:spcPct val="98000"/>
              </a:lnSpc>
            </a:pPr>
            <a:endParaRPr lang="en-US" altLang="zh-CN" sz="12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QDataStream ds(&amp;f);</a:t>
            </a:r>
          </a:p>
          <a:p>
            <a:pPr eaLnBrk="1" hangingPunct="1">
              <a:lnSpc>
                <a:spcPct val="98000"/>
              </a:lnSpc>
            </a:pPr>
            <a:r>
              <a:rPr lang="en-US" altLang="zh-CN" sz="1400">
                <a:solidFill>
                  <a:srgbClr val="000000"/>
                </a:solidFill>
                <a:latin typeface="DejaVu Sans Mono" pitchFamily="49" charset="0"/>
              </a:rPr>
              <a:t>ds &lt;&lt; QString("Unicode string data");</a:t>
            </a:r>
          </a:p>
        </p:txBody>
      </p:sp>
      <p:sp>
        <p:nvSpPr>
          <p:cNvPr id="5" name="Freeform 5"/>
          <p:cNvSpPr>
            <a:spLocks noChangeArrowheads="1"/>
          </p:cNvSpPr>
          <p:nvPr/>
        </p:nvSpPr>
        <p:spPr bwMode="auto">
          <a:xfrm>
            <a:off x="3446463" y="3748088"/>
            <a:ext cx="4078287" cy="1146175"/>
          </a:xfrm>
          <a:custGeom>
            <a:avLst/>
            <a:gdLst>
              <a:gd name="T0" fmla="*/ 2147483647 w 12490"/>
              <a:gd name="T1" fmla="*/ 2147483647 h 3504"/>
              <a:gd name="T2" fmla="*/ 2147483647 w 12490"/>
              <a:gd name="T3" fmla="*/ 2147483647 h 3504"/>
              <a:gd name="T4" fmla="*/ 2147483647 w 12490"/>
              <a:gd name="T5" fmla="*/ 2147483647 h 3504"/>
              <a:gd name="T6" fmla="*/ 2147483647 w 12490"/>
              <a:gd name="T7" fmla="*/ 2147483647 h 3504"/>
              <a:gd name="T8" fmla="*/ 2147483647 w 12490"/>
              <a:gd name="T9" fmla="*/ 2147483647 h 3504"/>
              <a:gd name="T10" fmla="*/ 2147483647 w 12490"/>
              <a:gd name="T11" fmla="*/ 2147483647 h 3504"/>
              <a:gd name="T12" fmla="*/ 2147483647 w 12490"/>
              <a:gd name="T13" fmla="*/ 2147483647 h 3504"/>
              <a:gd name="T14" fmla="*/ 2147483647 w 12490"/>
              <a:gd name="T15" fmla="*/ 2147483647 h 3504"/>
              <a:gd name="T16" fmla="*/ 2147483647 w 12490"/>
              <a:gd name="T17" fmla="*/ 2147483647 h 3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90"/>
              <a:gd name="T28" fmla="*/ 0 h 3504"/>
              <a:gd name="T29" fmla="*/ 12490 w 12490"/>
              <a:gd name="T30" fmla="*/ 3504 h 3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90" h="3504">
                <a:moveTo>
                  <a:pt x="637" y="4"/>
                </a:moveTo>
                <a:cubicBezTo>
                  <a:pt x="637" y="4"/>
                  <a:pt x="10211" y="5"/>
                  <a:pt x="12487" y="7"/>
                </a:cubicBezTo>
                <a:cubicBezTo>
                  <a:pt x="12487" y="263"/>
                  <a:pt x="12487" y="2443"/>
                  <a:pt x="12487" y="2700"/>
                </a:cubicBezTo>
                <a:cubicBezTo>
                  <a:pt x="12474" y="2933"/>
                  <a:pt x="12489" y="3044"/>
                  <a:pt x="12369" y="3221"/>
                </a:cubicBezTo>
                <a:cubicBezTo>
                  <a:pt x="12195" y="3477"/>
                  <a:pt x="12027" y="3469"/>
                  <a:pt x="11816" y="3503"/>
                </a:cubicBezTo>
                <a:cubicBezTo>
                  <a:pt x="11596" y="3494"/>
                  <a:pt x="3956" y="3493"/>
                  <a:pt x="26" y="3490"/>
                </a:cubicBezTo>
                <a:cubicBezTo>
                  <a:pt x="23" y="2975"/>
                  <a:pt x="27" y="711"/>
                  <a:pt x="27" y="657"/>
                </a:cubicBezTo>
                <a:cubicBezTo>
                  <a:pt x="30" y="602"/>
                  <a:pt x="0" y="421"/>
                  <a:pt x="172" y="193"/>
                </a:cubicBezTo>
                <a:cubicBezTo>
                  <a:pt x="342" y="0"/>
                  <a:pt x="468" y="0"/>
                  <a:pt x="637"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6" name="Group 6"/>
          <p:cNvGrpSpPr>
            <a:grpSpLocks/>
          </p:cNvGrpSpPr>
          <p:nvPr/>
        </p:nvGrpSpPr>
        <p:grpSpPr bwMode="auto">
          <a:xfrm>
            <a:off x="819150" y="4498975"/>
            <a:ext cx="2446338" cy="1306513"/>
            <a:chOff x="333" y="3514"/>
            <a:chExt cx="1699" cy="907"/>
          </a:xfrm>
        </p:grpSpPr>
        <p:sp>
          <p:nvSpPr>
            <p:cNvPr id="7" name="Freeform 7"/>
            <p:cNvSpPr>
              <a:spLocks noChangeArrowheads="1"/>
            </p:cNvSpPr>
            <p:nvPr/>
          </p:nvSpPr>
          <p:spPr bwMode="auto">
            <a:xfrm>
              <a:off x="333" y="3514"/>
              <a:ext cx="1700" cy="908"/>
            </a:xfrm>
            <a:custGeom>
              <a:avLst/>
              <a:gdLst>
                <a:gd name="T0" fmla="*/ 0 w 7496"/>
                <a:gd name="T1" fmla="*/ 0 h 4006"/>
                <a:gd name="T2" fmla="*/ 0 w 7496"/>
                <a:gd name="T3" fmla="*/ 0 h 4006"/>
                <a:gd name="T4" fmla="*/ 0 w 7496"/>
                <a:gd name="T5" fmla="*/ 0 h 4006"/>
                <a:gd name="T6" fmla="*/ 0 w 7496"/>
                <a:gd name="T7" fmla="*/ 0 h 4006"/>
                <a:gd name="T8" fmla="*/ 0 w 7496"/>
                <a:gd name="T9" fmla="*/ 0 h 4006"/>
                <a:gd name="T10" fmla="*/ 0 w 7496"/>
                <a:gd name="T11" fmla="*/ 0 h 4006"/>
                <a:gd name="T12" fmla="*/ 0 w 7496"/>
                <a:gd name="T13" fmla="*/ 0 h 4006"/>
                <a:gd name="T14" fmla="*/ 0 w 7496"/>
                <a:gd name="T15" fmla="*/ 0 h 4006"/>
                <a:gd name="T16" fmla="*/ 0 w 7496"/>
                <a:gd name="T17" fmla="*/ 0 h 40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96"/>
                <a:gd name="T28" fmla="*/ 0 h 4006"/>
                <a:gd name="T29" fmla="*/ 7496 w 7496"/>
                <a:gd name="T30" fmla="*/ 4006 h 40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96" h="4006">
                  <a:moveTo>
                    <a:pt x="743" y="6"/>
                  </a:moveTo>
                  <a:cubicBezTo>
                    <a:pt x="743" y="6"/>
                    <a:pt x="4828" y="8"/>
                    <a:pt x="7481" y="11"/>
                  </a:cubicBezTo>
                  <a:cubicBezTo>
                    <a:pt x="7481" y="474"/>
                    <a:pt x="7493" y="2088"/>
                    <a:pt x="7493" y="2552"/>
                  </a:cubicBezTo>
                  <a:cubicBezTo>
                    <a:pt x="7477" y="2975"/>
                    <a:pt x="7495" y="3175"/>
                    <a:pt x="7356" y="3496"/>
                  </a:cubicBezTo>
                  <a:cubicBezTo>
                    <a:pt x="7153" y="3959"/>
                    <a:pt x="6956" y="3944"/>
                    <a:pt x="6711" y="4005"/>
                  </a:cubicBezTo>
                  <a:cubicBezTo>
                    <a:pt x="6455" y="3991"/>
                    <a:pt x="35" y="3983"/>
                    <a:pt x="44" y="3983"/>
                  </a:cubicBezTo>
                  <a:cubicBezTo>
                    <a:pt x="51" y="3911"/>
                    <a:pt x="33" y="1286"/>
                    <a:pt x="33" y="1189"/>
                  </a:cubicBezTo>
                  <a:cubicBezTo>
                    <a:pt x="35" y="1089"/>
                    <a:pt x="0" y="762"/>
                    <a:pt x="200" y="348"/>
                  </a:cubicBezTo>
                  <a:cubicBezTo>
                    <a:pt x="399" y="0"/>
                    <a:pt x="546" y="0"/>
                    <a:pt x="743" y="6"/>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Text Box 8"/>
            <p:cNvSpPr txBox="1">
              <a:spLocks noChangeArrowheads="1"/>
            </p:cNvSpPr>
            <p:nvPr/>
          </p:nvSpPr>
          <p:spPr bwMode="auto">
            <a:xfrm>
              <a:off x="333" y="3514"/>
              <a:ext cx="1700"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zh-CN" altLang="en-US">
                  <a:solidFill>
                    <a:schemeClr val="bg1"/>
                  </a:solidFill>
                </a:rPr>
                <a:t>简单地传递一个指向</a:t>
              </a:r>
              <a:r>
                <a:rPr lang="en-US" altLang="zh-CN">
                  <a:solidFill>
                    <a:schemeClr val="bg1"/>
                  </a:solidFill>
                </a:rPr>
                <a:t>QFile</a:t>
              </a:r>
              <a:r>
                <a:rPr lang="zh-CN" altLang="en-US">
                  <a:solidFill>
                    <a:schemeClr val="bg1"/>
                  </a:solidFill>
                </a:rPr>
                <a:t>对象的指针流到流构造函数去为指定的文件设置一个流</a:t>
              </a:r>
              <a:endParaRPr lang="en-US" altLang="zh-CN">
                <a:solidFill>
                  <a:schemeClr val="bg1"/>
                </a:solidFill>
              </a:endParaRPr>
            </a:p>
          </p:txBody>
        </p:sp>
      </p:grpSp>
      <p:sp>
        <p:nvSpPr>
          <p:cNvPr id="9" name="Freeform 9"/>
          <p:cNvSpPr>
            <a:spLocks noChangeArrowheads="1"/>
          </p:cNvSpPr>
          <p:nvPr/>
        </p:nvSpPr>
        <p:spPr bwMode="auto">
          <a:xfrm>
            <a:off x="3116263" y="4445000"/>
            <a:ext cx="425450" cy="327025"/>
          </a:xfrm>
          <a:custGeom>
            <a:avLst/>
            <a:gdLst>
              <a:gd name="T0" fmla="*/ 2147483647 w 1301"/>
              <a:gd name="T1" fmla="*/ 0 h 1001"/>
              <a:gd name="T2" fmla="*/ 0 w 1301"/>
              <a:gd name="T3" fmla="*/ 0 h 1001"/>
              <a:gd name="T4" fmla="*/ 2147483647 w 1301"/>
              <a:gd name="T5" fmla="*/ 2147483647 h 1001"/>
              <a:gd name="T6" fmla="*/ 2147483647 w 1301"/>
              <a:gd name="T7" fmla="*/ 0 h 1001"/>
              <a:gd name="T8" fmla="*/ 0 60000 65536"/>
              <a:gd name="T9" fmla="*/ 0 60000 65536"/>
              <a:gd name="T10" fmla="*/ 0 60000 65536"/>
              <a:gd name="T11" fmla="*/ 0 60000 65536"/>
              <a:gd name="T12" fmla="*/ 0 w 1301"/>
              <a:gd name="T13" fmla="*/ 0 h 1001"/>
              <a:gd name="T14" fmla="*/ 1301 w 1301"/>
              <a:gd name="T15" fmla="*/ 1001 h 1001"/>
            </a:gdLst>
            <a:ahLst/>
            <a:cxnLst>
              <a:cxn ang="T8">
                <a:pos x="T0" y="T1"/>
              </a:cxn>
              <a:cxn ang="T9">
                <a:pos x="T2" y="T3"/>
              </a:cxn>
              <a:cxn ang="T10">
                <a:pos x="T4" y="T5"/>
              </a:cxn>
              <a:cxn ang="T11">
                <a:pos x="T6" y="T7"/>
              </a:cxn>
            </a:cxnLst>
            <a:rect l="T12" t="T13" r="T14" b="T15"/>
            <a:pathLst>
              <a:path w="1301" h="1001">
                <a:moveTo>
                  <a:pt x="1300" y="0"/>
                </a:moveTo>
                <a:lnTo>
                  <a:pt x="0" y="0"/>
                </a:lnTo>
                <a:lnTo>
                  <a:pt x="500" y="1000"/>
                </a:lnTo>
                <a:lnTo>
                  <a:pt x="13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2096877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数据流作为一种文件格式</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500" dirty="0">
                <a:ea typeface="SimSun" panose="02010600030101010101" pitchFamily="2" charset="-122"/>
              </a:rPr>
              <a:t>当基于</a:t>
            </a:r>
            <a:r>
              <a:rPr lang="en-US" altLang="zh-CN" sz="2500" dirty="0" err="1">
                <a:ea typeface="SimSun" panose="02010600030101010101" pitchFamily="2" charset="-122"/>
              </a:rPr>
              <a:t>QDataStream</a:t>
            </a:r>
            <a:r>
              <a:rPr lang="zh-CN" altLang="en-US" sz="2500" dirty="0">
                <a:ea typeface="SimSun" panose="02010600030101010101" pitchFamily="2" charset="-122"/>
              </a:rPr>
              <a:t>的文件格式时有一些细节需要注意</a:t>
            </a:r>
            <a:endParaRPr lang="en-US" altLang="zh-CN" sz="2500" dirty="0">
              <a:ea typeface="SimSun" panose="02010600030101010101" pitchFamily="2" charset="-122"/>
            </a:endParaRPr>
          </a:p>
          <a:p>
            <a:pPr lvl="1">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dirty="0">
                <a:ea typeface="SimSun" panose="02010600030101010101" pitchFamily="2" charset="-122"/>
              </a:rPr>
              <a:t>版本控制 </a:t>
            </a:r>
            <a:r>
              <a:rPr lang="en-US" altLang="zh-CN" sz="2200" dirty="0">
                <a:ea typeface="SimSun" panose="02010600030101010101" pitchFamily="2" charset="-122"/>
              </a:rPr>
              <a:t>– </a:t>
            </a:r>
            <a:r>
              <a:rPr lang="zh-CN" altLang="en-US" sz="2200" dirty="0">
                <a:ea typeface="SimSun" panose="02010600030101010101" pitchFamily="2" charset="-122"/>
              </a:rPr>
              <a:t>随着</a:t>
            </a:r>
            <a:r>
              <a:rPr lang="en-US" altLang="zh-CN" sz="2200" dirty="0" err="1">
                <a:ea typeface="SimSun" panose="02010600030101010101" pitchFamily="2" charset="-122"/>
              </a:rPr>
              <a:t>Qt</a:t>
            </a:r>
            <a:r>
              <a:rPr lang="zh-CN" altLang="en-US" sz="2200" dirty="0">
                <a:ea typeface="SimSun" panose="02010600030101010101" pitchFamily="2" charset="-122"/>
              </a:rPr>
              <a:t>的结构演变，它们的二进制序列化格式也随之改变。使用</a:t>
            </a:r>
            <a:r>
              <a:rPr lang="en-US" altLang="zh-CN" sz="2200" dirty="0" err="1">
                <a:ea typeface="SimSun" panose="02010600030101010101" pitchFamily="2" charset="-122"/>
              </a:rPr>
              <a:t>QDataStream</a:t>
            </a:r>
            <a:r>
              <a:rPr lang="en-US" altLang="zh-CN" sz="2200" dirty="0">
                <a:ea typeface="SimSun" panose="02010600030101010101" pitchFamily="2" charset="-122"/>
              </a:rPr>
              <a:t>::</a:t>
            </a:r>
            <a:r>
              <a:rPr lang="en-US" altLang="zh-CN" sz="2200" dirty="0" err="1">
                <a:ea typeface="SimSun" panose="02010600030101010101" pitchFamily="2" charset="-122"/>
              </a:rPr>
              <a:t>setVersion</a:t>
            </a:r>
            <a:r>
              <a:rPr lang="zh-CN" altLang="en-US" sz="2200" dirty="0">
                <a:ea typeface="SimSun" panose="02010600030101010101" pitchFamily="2" charset="-122"/>
              </a:rPr>
              <a:t>，可以显式强制使用特定的序列化格式。</a:t>
            </a:r>
            <a:endParaRPr lang="en-US" altLang="zh-CN" sz="2200" dirty="0">
              <a:ea typeface="SimSun" panose="02010600030101010101" pitchFamily="2" charset="-122"/>
            </a:endParaRPr>
          </a:p>
          <a:p>
            <a:pPr lvl="1">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dirty="0">
                <a:ea typeface="SimSun" panose="02010600030101010101" pitchFamily="2" charset="-122"/>
              </a:rPr>
              <a:t>类型信息 </a:t>
            </a:r>
            <a:r>
              <a:rPr lang="en-US" altLang="zh-CN" sz="2200" dirty="0">
                <a:ea typeface="SimSun" panose="02010600030101010101" pitchFamily="2" charset="-122"/>
              </a:rPr>
              <a:t>- </a:t>
            </a:r>
            <a:r>
              <a:rPr lang="en-US" altLang="zh-CN" sz="2200" dirty="0" err="1">
                <a:ea typeface="SimSun" panose="02010600030101010101" pitchFamily="2" charset="-122"/>
              </a:rPr>
              <a:t>Qt</a:t>
            </a:r>
            <a:r>
              <a:rPr lang="zh-CN" altLang="en-US" sz="2200" dirty="0">
                <a:ea typeface="SimSun" panose="02010600030101010101" pitchFamily="2" charset="-122"/>
              </a:rPr>
              <a:t>不添加类型信息，所以需要记录下你所存储的类型是以什么样的顺序存储。</a:t>
            </a:r>
            <a:endParaRPr lang="en-US" altLang="zh-CN" sz="2200" dirty="0">
              <a:ea typeface="SimSun" panose="02010600030101010101" pitchFamily="2" charset="-122"/>
            </a:endParaRPr>
          </a:p>
          <a:p>
            <a:pPr lvl="1">
              <a:buFont typeface="Times New Roman" panose="02020603050405020304" pitchFamily="18"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dirty="0">
                <a:ea typeface="SimSun" panose="02010600030101010101" pitchFamily="2" charset="-122"/>
              </a:rPr>
              <a:t>字节序 </a:t>
            </a:r>
            <a:r>
              <a:rPr lang="en-US" altLang="zh-CN" sz="2200" dirty="0">
                <a:ea typeface="SimSun" panose="02010600030101010101" pitchFamily="2" charset="-122"/>
              </a:rPr>
              <a:t>- </a:t>
            </a:r>
            <a:r>
              <a:rPr lang="en-US" altLang="zh-CN" sz="2200" dirty="0" err="1">
                <a:ea typeface="SimSun" panose="02010600030101010101" pitchFamily="2" charset="-122"/>
              </a:rPr>
              <a:t>Qt</a:t>
            </a:r>
            <a:r>
              <a:rPr lang="zh-CN" altLang="en-US" sz="2200" dirty="0">
                <a:ea typeface="SimSun" panose="02010600030101010101" pitchFamily="2" charset="-122"/>
              </a:rPr>
              <a:t>的数据流是默认大端，但在使用类以处理旧系统文件格式的时候，可以使用</a:t>
            </a:r>
            <a:r>
              <a:rPr lang="en-US" altLang="zh-CN" sz="2200" dirty="0" err="1">
                <a:ea typeface="SimSun" panose="02010600030101010101" pitchFamily="2" charset="-122"/>
              </a:rPr>
              <a:t>QDataStream</a:t>
            </a:r>
            <a:r>
              <a:rPr lang="en-US" altLang="zh-CN" sz="2200" dirty="0">
                <a:ea typeface="SimSun" panose="02010600030101010101" pitchFamily="2" charset="-122"/>
              </a:rPr>
              <a:t>::</a:t>
            </a:r>
            <a:r>
              <a:rPr lang="en-US" altLang="zh-CN" sz="2200" dirty="0" err="1">
                <a:ea typeface="SimSun" panose="02010600030101010101" pitchFamily="2" charset="-122"/>
              </a:rPr>
              <a:t>setByteOrder</a:t>
            </a:r>
            <a:r>
              <a:rPr lang="zh-CN" altLang="en-US" sz="2200" dirty="0">
                <a:ea typeface="SimSun" panose="02010600030101010101" pitchFamily="2" charset="-122"/>
              </a:rPr>
              <a:t>来设置字节顺序。</a:t>
            </a:r>
            <a:endParaRPr lang="en-US" altLang="zh-CN" sz="2000" dirty="0">
              <a:ea typeface="SimSun" panose="02010600030101010101" pitchFamily="2" charset="-122"/>
            </a:endParaRPr>
          </a:p>
          <a:p>
            <a:endParaRPr lang="zh-CN" altLang="en-US" dirty="0"/>
          </a:p>
        </p:txBody>
      </p:sp>
    </p:spTree>
    <p:extLst>
      <p:ext uri="{BB962C8B-B14F-4D97-AF65-F5344CB8AC3E}">
        <p14:creationId xmlns:p14="http://schemas.microsoft.com/office/powerpoint/2010/main" val="8787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ea typeface="SimSun" panose="02010600030101010101" pitchFamily="2" charset="-122"/>
              </a:rPr>
              <a:t>QString</a:t>
            </a:r>
            <a:r>
              <a:rPr lang="en-US" altLang="zh-CN" dirty="0" smtClean="0">
                <a:ea typeface="SimSun" panose="02010600030101010101" pitchFamily="2" charset="-122"/>
              </a:rPr>
              <a:t>::</a:t>
            </a:r>
            <a:r>
              <a:rPr lang="en-US" altLang="zh-CN" dirty="0" err="1" smtClean="0">
                <a:ea typeface="SimSun" panose="02010600030101010101" pitchFamily="2" charset="-122"/>
              </a:rPr>
              <a:t>arg</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err="1">
                <a:ea typeface="SimSun" panose="02010600030101010101" pitchFamily="2" charset="-122"/>
              </a:rPr>
              <a:t>arg</a:t>
            </a:r>
            <a:r>
              <a:rPr lang="zh-CN" altLang="en-US" dirty="0">
                <a:ea typeface="SimSun" panose="02010600030101010101" pitchFamily="2" charset="-122"/>
              </a:rPr>
              <a:t>方法用值来替换</a:t>
            </a:r>
            <a:r>
              <a:rPr lang="en-US" altLang="zh-CN" dirty="0">
                <a:ea typeface="SimSun" panose="02010600030101010101" pitchFamily="2" charset="-122"/>
              </a:rPr>
              <a:t> </a:t>
            </a:r>
            <a:r>
              <a:rPr lang="en-US" altLang="zh-CN" sz="2000" dirty="0">
                <a:latin typeface="DejaVu Sans Mono" pitchFamily="49" charset="0"/>
                <a:ea typeface="SimSun" panose="02010600030101010101" pitchFamily="2" charset="-122"/>
              </a:rPr>
              <a:t>%1-99</a:t>
            </a:r>
            <a:r>
              <a:rPr lang="en-US" altLang="zh-CN" dirty="0">
                <a:ea typeface="SimSun" panose="02010600030101010101" pitchFamily="2" charset="-122"/>
              </a:rPr>
              <a:t> </a:t>
            </a: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可以处理字符串，字符，整型和浮点型</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能在数字基数之间转换</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328738" y="1778165"/>
            <a:ext cx="37719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"%1 + %2 = %3, the sum is %3"</a:t>
            </a:r>
          </a:p>
        </p:txBody>
      </p:sp>
      <p:sp>
        <p:nvSpPr>
          <p:cNvPr id="5" name="Text Box 4"/>
          <p:cNvSpPr txBox="1">
            <a:spLocks noChangeArrowheads="1"/>
          </p:cNvSpPr>
          <p:nvPr/>
        </p:nvSpPr>
        <p:spPr bwMode="auto">
          <a:xfrm>
            <a:off x="1328738" y="4932190"/>
            <a:ext cx="6386512"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...).arg(</a:t>
            </a:r>
            <a:r>
              <a:rPr lang="en-US" altLang="zh-CN" i="1">
                <a:solidFill>
                  <a:srgbClr val="000000"/>
                </a:solidFill>
                <a:latin typeface="DejaVu Sans Mono" pitchFamily="49" charset="0"/>
              </a:rPr>
              <a:t>value</a:t>
            </a:r>
            <a:r>
              <a:rPr lang="en-US" altLang="zh-CN">
                <a:solidFill>
                  <a:srgbClr val="000000"/>
                </a:solidFill>
                <a:latin typeface="DejaVu Sans Mono" pitchFamily="49" charset="0"/>
              </a:rPr>
              <a:t>, </a:t>
            </a:r>
            <a:r>
              <a:rPr lang="en-US" altLang="zh-CN" i="1">
                <a:solidFill>
                  <a:srgbClr val="000000"/>
                </a:solidFill>
                <a:latin typeface="DejaVu Sans Mono" pitchFamily="49" charset="0"/>
              </a:rPr>
              <a:t>width</a:t>
            </a:r>
            <a:r>
              <a:rPr lang="en-US" altLang="zh-CN">
                <a:solidFill>
                  <a:srgbClr val="000000"/>
                </a:solidFill>
                <a:latin typeface="DejaVu Sans Mono" pitchFamily="49" charset="0"/>
              </a:rPr>
              <a:t>, </a:t>
            </a:r>
            <a:r>
              <a:rPr lang="en-US" altLang="zh-CN" i="1">
                <a:solidFill>
                  <a:srgbClr val="000000"/>
                </a:solidFill>
                <a:latin typeface="DejaVu Sans Mono" pitchFamily="49" charset="0"/>
              </a:rPr>
              <a:t>base</a:t>
            </a:r>
            <a:r>
              <a:rPr lang="en-US" altLang="zh-CN">
                <a:solidFill>
                  <a:srgbClr val="000000"/>
                </a:solidFill>
                <a:latin typeface="DejaVu Sans Mono" pitchFamily="49" charset="0"/>
              </a:rPr>
              <a:t>, </a:t>
            </a:r>
            <a:r>
              <a:rPr lang="en-US" altLang="zh-CN" i="1">
                <a:solidFill>
                  <a:srgbClr val="000000"/>
                </a:solidFill>
                <a:latin typeface="DejaVu Sans Mono" pitchFamily="49" charset="0"/>
              </a:rPr>
              <a:t>fillChar</a:t>
            </a:r>
            <a:r>
              <a:rPr lang="en-US" altLang="zh-CN">
                <a:solidFill>
                  <a:srgbClr val="000000"/>
                </a:solidFill>
                <a:latin typeface="DejaVu Sans Mono" pitchFamily="49" charset="0"/>
              </a:rPr>
              <a:t>);</a:t>
            </a:r>
          </a:p>
          <a:p>
            <a:pPr eaLnBrk="1" hangingPunct="1">
              <a:lnSpc>
                <a:spcPct val="98000"/>
              </a:lnSpc>
            </a:pPr>
            <a:r>
              <a:rPr lang="en-US" altLang="zh-CN">
                <a:solidFill>
                  <a:srgbClr val="000000"/>
                </a:solidFill>
                <a:latin typeface="DejaVu Sans Mono" pitchFamily="49" charset="0"/>
              </a:rPr>
              <a:t>...).arg(42, 3, 16, QChar('0')); // Results in </a:t>
            </a:r>
            <a:r>
              <a:rPr lang="en-US" altLang="zh-CN" b="1">
                <a:solidFill>
                  <a:srgbClr val="000000"/>
                </a:solidFill>
                <a:latin typeface="DejaVu Sans Mono" pitchFamily="49" charset="0"/>
              </a:rPr>
              <a:t>02a</a:t>
            </a:r>
          </a:p>
        </p:txBody>
      </p:sp>
      <p:sp>
        <p:nvSpPr>
          <p:cNvPr id="6" name="Text Box 5"/>
          <p:cNvSpPr txBox="1">
            <a:spLocks noChangeArrowheads="1"/>
          </p:cNvSpPr>
          <p:nvPr/>
        </p:nvSpPr>
        <p:spPr bwMode="auto">
          <a:xfrm>
            <a:off x="4286250" y="2814635"/>
            <a:ext cx="306705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020" rIns="81639" bIns="40820"/>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300">
                <a:solidFill>
                  <a:srgbClr val="000000"/>
                </a:solidFill>
                <a:latin typeface="DejaVu Sans Mono" pitchFamily="49" charset="0"/>
              </a:rPr>
              <a:t>...).arg(QString, ... QString)</a:t>
            </a:r>
          </a:p>
          <a:p>
            <a:pPr eaLnBrk="1" hangingPunct="1">
              <a:lnSpc>
                <a:spcPct val="98000"/>
              </a:lnSpc>
            </a:pPr>
            <a:r>
              <a:rPr lang="en-US" altLang="zh-CN" sz="1300">
                <a:solidFill>
                  <a:srgbClr val="000000"/>
                </a:solidFill>
                <a:latin typeface="DejaVu Sans Mono" pitchFamily="49" charset="0"/>
              </a:rPr>
              <a:t>...).arg(int a)</a:t>
            </a:r>
          </a:p>
          <a:p>
            <a:pPr eaLnBrk="1" hangingPunct="1">
              <a:lnSpc>
                <a:spcPct val="98000"/>
              </a:lnSpc>
            </a:pPr>
            <a:r>
              <a:rPr lang="en-US" altLang="zh-CN" sz="1300">
                <a:solidFill>
                  <a:srgbClr val="000000"/>
                </a:solidFill>
                <a:latin typeface="DejaVu Sans Mono" pitchFamily="49" charset="0"/>
              </a:rPr>
              <a:t>...).arg(uint a)</a:t>
            </a:r>
          </a:p>
          <a:p>
            <a:pPr eaLnBrk="1" hangingPunct="1">
              <a:lnSpc>
                <a:spcPct val="98000"/>
              </a:lnSpc>
            </a:pPr>
            <a:r>
              <a:rPr lang="en-US" altLang="zh-CN" sz="1300">
                <a:solidFill>
                  <a:srgbClr val="000000"/>
                </a:solidFill>
                <a:latin typeface="DejaVu Sans Mono" pitchFamily="49" charset="0"/>
              </a:rPr>
              <a:t>...).arg(long a)</a:t>
            </a:r>
          </a:p>
          <a:p>
            <a:pPr eaLnBrk="1" hangingPunct="1">
              <a:lnSpc>
                <a:spcPct val="98000"/>
              </a:lnSpc>
            </a:pPr>
            <a:r>
              <a:rPr lang="en-US" altLang="zh-CN" sz="1300">
                <a:solidFill>
                  <a:srgbClr val="000000"/>
                </a:solidFill>
                <a:latin typeface="DejaVu Sans Mono" pitchFamily="49" charset="0"/>
              </a:rPr>
              <a:t>...).arg(ulong a)</a:t>
            </a:r>
          </a:p>
          <a:p>
            <a:pPr eaLnBrk="1" hangingPunct="1">
              <a:lnSpc>
                <a:spcPct val="98000"/>
              </a:lnSpc>
            </a:pPr>
            <a:r>
              <a:rPr lang="en-US" altLang="zh-CN" sz="1300">
                <a:solidFill>
                  <a:srgbClr val="000000"/>
                </a:solidFill>
                <a:latin typeface="DejaVu Sans Mono" pitchFamily="49" charset="0"/>
              </a:rPr>
              <a:t>...).arg(qlonglong a)</a:t>
            </a:r>
          </a:p>
        </p:txBody>
      </p:sp>
      <p:sp>
        <p:nvSpPr>
          <p:cNvPr id="7" name="Text Box 6"/>
          <p:cNvSpPr txBox="1">
            <a:spLocks noChangeArrowheads="1"/>
          </p:cNvSpPr>
          <p:nvPr/>
        </p:nvSpPr>
        <p:spPr bwMode="auto">
          <a:xfrm>
            <a:off x="1339850" y="2814635"/>
            <a:ext cx="229235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020" rIns="81639" bIns="40820"/>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300">
                <a:solidFill>
                  <a:srgbClr val="000000"/>
                </a:solidFill>
                <a:latin typeface="DejaVu Sans Mono" pitchFamily="49" charset="0"/>
              </a:rPr>
              <a:t>...).arg(qulonglong a)</a:t>
            </a:r>
          </a:p>
          <a:p>
            <a:pPr eaLnBrk="1" hangingPunct="1">
              <a:lnSpc>
                <a:spcPct val="98000"/>
              </a:lnSpc>
            </a:pPr>
            <a:r>
              <a:rPr lang="en-US" altLang="zh-CN" sz="1300">
                <a:solidFill>
                  <a:srgbClr val="000000"/>
                </a:solidFill>
                <a:latin typeface="DejaVu Sans Mono" pitchFamily="49" charset="0"/>
              </a:rPr>
              <a:t>...).arg(short a)</a:t>
            </a:r>
          </a:p>
          <a:p>
            <a:pPr eaLnBrk="1" hangingPunct="1">
              <a:lnSpc>
                <a:spcPct val="98000"/>
              </a:lnSpc>
            </a:pPr>
            <a:r>
              <a:rPr lang="en-US" altLang="zh-CN" sz="1300">
                <a:solidFill>
                  <a:srgbClr val="000000"/>
                </a:solidFill>
                <a:latin typeface="DejaVu Sans Mono" pitchFamily="49" charset="0"/>
              </a:rPr>
              <a:t>...).arg(ushort a)</a:t>
            </a:r>
          </a:p>
          <a:p>
            <a:pPr eaLnBrk="1" hangingPunct="1">
              <a:lnSpc>
                <a:spcPct val="98000"/>
              </a:lnSpc>
            </a:pPr>
            <a:r>
              <a:rPr lang="en-US" altLang="zh-CN" sz="1300">
                <a:solidFill>
                  <a:srgbClr val="000000"/>
                </a:solidFill>
                <a:latin typeface="DejaVu Sans Mono" pitchFamily="49" charset="0"/>
              </a:rPr>
              <a:t>...).arg(QChar a)</a:t>
            </a:r>
          </a:p>
          <a:p>
            <a:pPr eaLnBrk="1" hangingPunct="1">
              <a:lnSpc>
                <a:spcPct val="98000"/>
              </a:lnSpc>
            </a:pPr>
            <a:r>
              <a:rPr lang="en-US" altLang="zh-CN" sz="1300">
                <a:solidFill>
                  <a:srgbClr val="000000"/>
                </a:solidFill>
                <a:latin typeface="DejaVu Sans Mono" pitchFamily="49" charset="0"/>
              </a:rPr>
              <a:t>...).arg(char a)</a:t>
            </a:r>
          </a:p>
          <a:p>
            <a:pPr eaLnBrk="1" hangingPunct="1">
              <a:lnSpc>
                <a:spcPct val="98000"/>
              </a:lnSpc>
            </a:pPr>
            <a:r>
              <a:rPr lang="en-US" altLang="zh-CN" sz="1300">
                <a:solidFill>
                  <a:srgbClr val="000000"/>
                </a:solidFill>
                <a:latin typeface="DejaVu Sans Mono" pitchFamily="49" charset="0"/>
              </a:rPr>
              <a:t>...).arg(double a)</a:t>
            </a:r>
          </a:p>
        </p:txBody>
      </p:sp>
      <p:sp>
        <p:nvSpPr>
          <p:cNvPr id="8" name="Freeform 7"/>
          <p:cNvSpPr>
            <a:spLocks noChangeArrowheads="1"/>
          </p:cNvSpPr>
          <p:nvPr/>
        </p:nvSpPr>
        <p:spPr bwMode="auto">
          <a:xfrm>
            <a:off x="1236663" y="4898852"/>
            <a:ext cx="6545262" cy="654050"/>
          </a:xfrm>
          <a:custGeom>
            <a:avLst/>
            <a:gdLst>
              <a:gd name="T0" fmla="*/ 2147483647 w 20045"/>
              <a:gd name="T1" fmla="*/ 2147483647 h 2003"/>
              <a:gd name="T2" fmla="*/ 2147483647 w 20045"/>
              <a:gd name="T3" fmla="*/ 2147483647 h 2003"/>
              <a:gd name="T4" fmla="*/ 2147483647 w 20045"/>
              <a:gd name="T5" fmla="*/ 2147483647 h 2003"/>
              <a:gd name="T6" fmla="*/ 2147483647 w 20045"/>
              <a:gd name="T7" fmla="*/ 2147483647 h 2003"/>
              <a:gd name="T8" fmla="*/ 2147483647 w 20045"/>
              <a:gd name="T9" fmla="*/ 2147483647 h 2003"/>
              <a:gd name="T10" fmla="*/ 2147483647 w 20045"/>
              <a:gd name="T11" fmla="*/ 2147483647 h 2003"/>
              <a:gd name="T12" fmla="*/ 2147483647 w 20045"/>
              <a:gd name="T13" fmla="*/ 2147483647 h 2003"/>
              <a:gd name="T14" fmla="*/ 2147483647 w 20045"/>
              <a:gd name="T15" fmla="*/ 2147483647 h 2003"/>
              <a:gd name="T16" fmla="*/ 2147483647 w 20045"/>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45"/>
              <a:gd name="T28" fmla="*/ 0 h 2003"/>
              <a:gd name="T29" fmla="*/ 20045 w 20045"/>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45" h="2003">
                <a:moveTo>
                  <a:pt x="1022" y="2"/>
                </a:moveTo>
                <a:cubicBezTo>
                  <a:pt x="1022" y="2"/>
                  <a:pt x="16387" y="3"/>
                  <a:pt x="20040" y="4"/>
                </a:cubicBezTo>
                <a:cubicBezTo>
                  <a:pt x="20040" y="150"/>
                  <a:pt x="20040" y="1396"/>
                  <a:pt x="20040" y="1543"/>
                </a:cubicBezTo>
                <a:cubicBezTo>
                  <a:pt x="20018" y="1676"/>
                  <a:pt x="20044" y="1740"/>
                  <a:pt x="19851" y="1841"/>
                </a:cubicBezTo>
                <a:cubicBezTo>
                  <a:pt x="19572" y="1987"/>
                  <a:pt x="19301" y="1982"/>
                  <a:pt x="18963" y="2002"/>
                </a:cubicBezTo>
                <a:cubicBezTo>
                  <a:pt x="18611" y="1997"/>
                  <a:pt x="6349" y="1996"/>
                  <a:pt x="42" y="1994"/>
                </a:cubicBezTo>
                <a:cubicBezTo>
                  <a:pt x="37" y="1700"/>
                  <a:pt x="44" y="406"/>
                  <a:pt x="44" y="376"/>
                </a:cubicBezTo>
                <a:cubicBezTo>
                  <a:pt x="49" y="344"/>
                  <a:pt x="0" y="241"/>
                  <a:pt x="276" y="110"/>
                </a:cubicBezTo>
                <a:cubicBezTo>
                  <a:pt x="548" y="0"/>
                  <a:pt x="751" y="0"/>
                  <a:pt x="1022"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9" name="Freeform 8"/>
          <p:cNvSpPr>
            <a:spLocks noChangeArrowheads="1"/>
          </p:cNvSpPr>
          <p:nvPr/>
        </p:nvSpPr>
        <p:spPr bwMode="auto">
          <a:xfrm>
            <a:off x="1273175" y="1676565"/>
            <a:ext cx="3829050" cy="490538"/>
          </a:xfrm>
          <a:custGeom>
            <a:avLst/>
            <a:gdLst>
              <a:gd name="T0" fmla="*/ 2147483647 w 11726"/>
              <a:gd name="T1" fmla="*/ 2147483647 h 1502"/>
              <a:gd name="T2" fmla="*/ 2147483647 w 11726"/>
              <a:gd name="T3" fmla="*/ 2147483647 h 1502"/>
              <a:gd name="T4" fmla="*/ 2147483647 w 11726"/>
              <a:gd name="T5" fmla="*/ 2147483647 h 1502"/>
              <a:gd name="T6" fmla="*/ 2147483647 w 11726"/>
              <a:gd name="T7" fmla="*/ 2147483647 h 1502"/>
              <a:gd name="T8" fmla="*/ 2147483647 w 11726"/>
              <a:gd name="T9" fmla="*/ 2147483647 h 1502"/>
              <a:gd name="T10" fmla="*/ 2147483647 w 11726"/>
              <a:gd name="T11" fmla="*/ 2147483647 h 1502"/>
              <a:gd name="T12" fmla="*/ 2147483647 w 11726"/>
              <a:gd name="T13" fmla="*/ 2147483647 h 1502"/>
              <a:gd name="T14" fmla="*/ 2147483647 w 11726"/>
              <a:gd name="T15" fmla="*/ 2147483647 h 1502"/>
              <a:gd name="T16" fmla="*/ 2147483647 w 11726"/>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26"/>
              <a:gd name="T28" fmla="*/ 0 h 1502"/>
              <a:gd name="T29" fmla="*/ 11726 w 11726"/>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26" h="1502">
                <a:moveTo>
                  <a:pt x="597" y="1"/>
                </a:moveTo>
                <a:cubicBezTo>
                  <a:pt x="597" y="1"/>
                  <a:pt x="9586" y="2"/>
                  <a:pt x="11723" y="3"/>
                </a:cubicBezTo>
                <a:cubicBezTo>
                  <a:pt x="11723" y="112"/>
                  <a:pt x="11723" y="1047"/>
                  <a:pt x="11723" y="1157"/>
                </a:cubicBezTo>
                <a:cubicBezTo>
                  <a:pt x="11710" y="1257"/>
                  <a:pt x="11725" y="1304"/>
                  <a:pt x="11613" y="1380"/>
                </a:cubicBezTo>
                <a:cubicBezTo>
                  <a:pt x="11449" y="1490"/>
                  <a:pt x="11291" y="1486"/>
                  <a:pt x="11093" y="1501"/>
                </a:cubicBezTo>
                <a:cubicBezTo>
                  <a:pt x="10887" y="1497"/>
                  <a:pt x="3713" y="1497"/>
                  <a:pt x="24" y="1495"/>
                </a:cubicBezTo>
                <a:cubicBezTo>
                  <a:pt x="21" y="1275"/>
                  <a:pt x="25" y="304"/>
                  <a:pt x="25" y="281"/>
                </a:cubicBezTo>
                <a:cubicBezTo>
                  <a:pt x="28" y="258"/>
                  <a:pt x="0" y="180"/>
                  <a:pt x="161" y="82"/>
                </a:cubicBezTo>
                <a:cubicBezTo>
                  <a:pt x="320" y="0"/>
                  <a:pt x="439" y="0"/>
                  <a:pt x="597"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10" name="Freeform 9"/>
          <p:cNvSpPr>
            <a:spLocks noChangeArrowheads="1"/>
          </p:cNvSpPr>
          <p:nvPr/>
        </p:nvSpPr>
        <p:spPr bwMode="auto">
          <a:xfrm>
            <a:off x="1249363" y="2747960"/>
            <a:ext cx="6140450" cy="1373187"/>
          </a:xfrm>
          <a:custGeom>
            <a:avLst/>
            <a:gdLst>
              <a:gd name="T0" fmla="*/ 2147483647 w 18803"/>
              <a:gd name="T1" fmla="*/ 2147483647 h 4204"/>
              <a:gd name="T2" fmla="*/ 2147483647 w 18803"/>
              <a:gd name="T3" fmla="*/ 2147483647 h 4204"/>
              <a:gd name="T4" fmla="*/ 2147483647 w 18803"/>
              <a:gd name="T5" fmla="*/ 2147483647 h 4204"/>
              <a:gd name="T6" fmla="*/ 2147483647 w 18803"/>
              <a:gd name="T7" fmla="*/ 2147483647 h 4204"/>
              <a:gd name="T8" fmla="*/ 2147483647 w 18803"/>
              <a:gd name="T9" fmla="*/ 2147483647 h 4204"/>
              <a:gd name="T10" fmla="*/ 2147483647 w 18803"/>
              <a:gd name="T11" fmla="*/ 2147483647 h 4204"/>
              <a:gd name="T12" fmla="*/ 2147483647 w 18803"/>
              <a:gd name="T13" fmla="*/ 2147483647 h 4204"/>
              <a:gd name="T14" fmla="*/ 2147483647 w 18803"/>
              <a:gd name="T15" fmla="*/ 2147483647 h 4204"/>
              <a:gd name="T16" fmla="*/ 2147483647 w 18803"/>
              <a:gd name="T17" fmla="*/ 2147483647 h 4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803"/>
              <a:gd name="T28" fmla="*/ 0 h 4204"/>
              <a:gd name="T29" fmla="*/ 18803 w 18803"/>
              <a:gd name="T30" fmla="*/ 4204 h 4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803" h="4204">
                <a:moveTo>
                  <a:pt x="958" y="4"/>
                </a:moveTo>
                <a:cubicBezTo>
                  <a:pt x="958" y="4"/>
                  <a:pt x="15372" y="5"/>
                  <a:pt x="18799" y="8"/>
                </a:cubicBezTo>
                <a:cubicBezTo>
                  <a:pt x="18799" y="315"/>
                  <a:pt x="18799" y="2931"/>
                  <a:pt x="18799" y="3239"/>
                </a:cubicBezTo>
                <a:cubicBezTo>
                  <a:pt x="18779" y="3519"/>
                  <a:pt x="18802" y="3653"/>
                  <a:pt x="18622" y="3865"/>
                </a:cubicBezTo>
                <a:cubicBezTo>
                  <a:pt x="18360" y="4172"/>
                  <a:pt x="18106" y="4162"/>
                  <a:pt x="17789" y="4203"/>
                </a:cubicBezTo>
                <a:cubicBezTo>
                  <a:pt x="17458" y="4193"/>
                  <a:pt x="5955" y="4191"/>
                  <a:pt x="39" y="4187"/>
                </a:cubicBezTo>
                <a:cubicBezTo>
                  <a:pt x="34" y="3570"/>
                  <a:pt x="40" y="852"/>
                  <a:pt x="40" y="787"/>
                </a:cubicBezTo>
                <a:cubicBezTo>
                  <a:pt x="45" y="721"/>
                  <a:pt x="0" y="505"/>
                  <a:pt x="258" y="230"/>
                </a:cubicBezTo>
                <a:cubicBezTo>
                  <a:pt x="514" y="0"/>
                  <a:pt x="704" y="0"/>
                  <a:pt x="958"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11" name="Group 10"/>
          <p:cNvGrpSpPr>
            <a:grpSpLocks/>
          </p:cNvGrpSpPr>
          <p:nvPr/>
        </p:nvGrpSpPr>
        <p:grpSpPr bwMode="auto">
          <a:xfrm>
            <a:off x="5761038" y="1513053"/>
            <a:ext cx="1954212" cy="652462"/>
            <a:chOff x="4539" y="1360"/>
            <a:chExt cx="1357" cy="453"/>
          </a:xfrm>
        </p:grpSpPr>
        <p:sp>
          <p:nvSpPr>
            <p:cNvPr id="12" name="Freeform 11"/>
            <p:cNvSpPr>
              <a:spLocks noChangeArrowheads="1"/>
            </p:cNvSpPr>
            <p:nvPr/>
          </p:nvSpPr>
          <p:spPr bwMode="auto">
            <a:xfrm>
              <a:off x="4539" y="1360"/>
              <a:ext cx="1358" cy="454"/>
            </a:xfrm>
            <a:custGeom>
              <a:avLst/>
              <a:gdLst>
                <a:gd name="T0" fmla="*/ 0 w 5988"/>
                <a:gd name="T1" fmla="*/ 0 h 2003"/>
                <a:gd name="T2" fmla="*/ 0 w 5988"/>
                <a:gd name="T3" fmla="*/ 0 h 2003"/>
                <a:gd name="T4" fmla="*/ 0 w 5988"/>
                <a:gd name="T5" fmla="*/ 0 h 2003"/>
                <a:gd name="T6" fmla="*/ 0 w 5988"/>
                <a:gd name="T7" fmla="*/ 0 h 2003"/>
                <a:gd name="T8" fmla="*/ 0 w 5988"/>
                <a:gd name="T9" fmla="*/ 0 h 2003"/>
                <a:gd name="T10" fmla="*/ 0 w 5988"/>
                <a:gd name="T11" fmla="*/ 0 h 2003"/>
                <a:gd name="T12" fmla="*/ 0 w 5988"/>
                <a:gd name="T13" fmla="*/ 0 h 2003"/>
                <a:gd name="T14" fmla="*/ 0 w 5988"/>
                <a:gd name="T15" fmla="*/ 0 h 2003"/>
                <a:gd name="T16" fmla="*/ 0 w 5988"/>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88"/>
                <a:gd name="T28" fmla="*/ 0 h 2003"/>
                <a:gd name="T29" fmla="*/ 5988 w 5988"/>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88" h="2003">
                  <a:moveTo>
                    <a:pt x="593" y="3"/>
                  </a:moveTo>
                  <a:cubicBezTo>
                    <a:pt x="593" y="3"/>
                    <a:pt x="3857" y="4"/>
                    <a:pt x="5976" y="5"/>
                  </a:cubicBezTo>
                  <a:cubicBezTo>
                    <a:pt x="5976" y="236"/>
                    <a:pt x="5986" y="1043"/>
                    <a:pt x="5986" y="1275"/>
                  </a:cubicBezTo>
                  <a:cubicBezTo>
                    <a:pt x="5973" y="1487"/>
                    <a:pt x="5987" y="1587"/>
                    <a:pt x="5876" y="1748"/>
                  </a:cubicBezTo>
                  <a:cubicBezTo>
                    <a:pt x="5714" y="1979"/>
                    <a:pt x="5557" y="1972"/>
                    <a:pt x="5361" y="2002"/>
                  </a:cubicBezTo>
                  <a:cubicBezTo>
                    <a:pt x="5157" y="1995"/>
                    <a:pt x="28" y="1991"/>
                    <a:pt x="34" y="1991"/>
                  </a:cubicBezTo>
                  <a:cubicBezTo>
                    <a:pt x="40" y="1955"/>
                    <a:pt x="26" y="643"/>
                    <a:pt x="26" y="594"/>
                  </a:cubicBezTo>
                  <a:cubicBezTo>
                    <a:pt x="28" y="544"/>
                    <a:pt x="0" y="380"/>
                    <a:pt x="160" y="174"/>
                  </a:cubicBezTo>
                  <a:cubicBezTo>
                    <a:pt x="318" y="0"/>
                    <a:pt x="436" y="0"/>
                    <a:pt x="593"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Text Box 12"/>
            <p:cNvSpPr txBox="1">
              <a:spLocks noChangeArrowheads="1"/>
            </p:cNvSpPr>
            <p:nvPr/>
          </p:nvSpPr>
          <p:spPr bwMode="auto">
            <a:xfrm>
              <a:off x="4539" y="1360"/>
              <a:ext cx="135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a:t>
              </a:r>
              <a:r>
                <a:rPr lang="en-US" altLang="zh-CN">
                  <a:solidFill>
                    <a:schemeClr val="bg1"/>
                  </a:solidFill>
                </a:rPr>
                <a:t>n</a:t>
              </a:r>
              <a:r>
                <a:rPr lang="zh-CN" altLang="en-US">
                  <a:solidFill>
                    <a:schemeClr val="bg1"/>
                  </a:solidFill>
                </a:rPr>
                <a:t>的所有实例都被替换</a:t>
              </a:r>
              <a:endParaRPr lang="en-US" altLang="zh-CN">
                <a:solidFill>
                  <a:schemeClr val="bg1"/>
                </a:solidFill>
              </a:endParaRPr>
            </a:p>
          </p:txBody>
        </p:sp>
      </p:grpSp>
      <p:sp>
        <p:nvSpPr>
          <p:cNvPr id="14" name="Freeform 13"/>
          <p:cNvSpPr>
            <a:spLocks noChangeArrowheads="1"/>
          </p:cNvSpPr>
          <p:nvPr/>
        </p:nvSpPr>
        <p:spPr bwMode="auto">
          <a:xfrm>
            <a:off x="4940300" y="1840078"/>
            <a:ext cx="979488" cy="163512"/>
          </a:xfrm>
          <a:custGeom>
            <a:avLst/>
            <a:gdLst>
              <a:gd name="T0" fmla="*/ 2147483647 w 3001"/>
              <a:gd name="T1" fmla="*/ 0 h 501"/>
              <a:gd name="T2" fmla="*/ 0 w 3001"/>
              <a:gd name="T3" fmla="*/ 2147483647 h 501"/>
              <a:gd name="T4" fmla="*/ 2147483647 w 3001"/>
              <a:gd name="T5" fmla="*/ 2147483647 h 501"/>
              <a:gd name="T6" fmla="*/ 2147483647 w 3001"/>
              <a:gd name="T7" fmla="*/ 0 h 501"/>
              <a:gd name="T8" fmla="*/ 0 60000 65536"/>
              <a:gd name="T9" fmla="*/ 0 60000 65536"/>
              <a:gd name="T10" fmla="*/ 0 60000 65536"/>
              <a:gd name="T11" fmla="*/ 0 60000 65536"/>
              <a:gd name="T12" fmla="*/ 0 w 3001"/>
              <a:gd name="T13" fmla="*/ 0 h 501"/>
              <a:gd name="T14" fmla="*/ 3001 w 3001"/>
              <a:gd name="T15" fmla="*/ 501 h 501"/>
            </a:gdLst>
            <a:ahLst/>
            <a:cxnLst>
              <a:cxn ang="T8">
                <a:pos x="T0" y="T1"/>
              </a:cxn>
              <a:cxn ang="T9">
                <a:pos x="T2" y="T3"/>
              </a:cxn>
              <a:cxn ang="T10">
                <a:pos x="T4" y="T5"/>
              </a:cxn>
              <a:cxn ang="T11">
                <a:pos x="T6" y="T7"/>
              </a:cxn>
            </a:cxnLst>
            <a:rect l="T12" t="T13" r="T14" b="T15"/>
            <a:pathLst>
              <a:path w="3001" h="501">
                <a:moveTo>
                  <a:pt x="3000" y="0"/>
                </a:moveTo>
                <a:lnTo>
                  <a:pt x="0" y="500"/>
                </a:lnTo>
                <a:lnTo>
                  <a:pt x="3000" y="500"/>
                </a:lnTo>
                <a:lnTo>
                  <a:pt x="30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
        <p:nvSpPr>
          <p:cNvPr id="15" name="Freeform 14"/>
          <p:cNvSpPr>
            <a:spLocks noChangeArrowheads="1"/>
          </p:cNvSpPr>
          <p:nvPr/>
        </p:nvSpPr>
        <p:spPr bwMode="auto">
          <a:xfrm>
            <a:off x="6408738" y="3043235"/>
            <a:ext cx="327025" cy="815975"/>
          </a:xfrm>
          <a:custGeom>
            <a:avLst/>
            <a:gdLst>
              <a:gd name="T0" fmla="*/ 2147483647 w 1001"/>
              <a:gd name="T1" fmla="*/ 0 h 2501"/>
              <a:gd name="T2" fmla="*/ 0 w 1001"/>
              <a:gd name="T3" fmla="*/ 2147483647 h 2501"/>
              <a:gd name="T4" fmla="*/ 2147483647 w 1001"/>
              <a:gd name="T5" fmla="*/ 2147483647 h 2501"/>
              <a:gd name="T6" fmla="*/ 2147483647 w 1001"/>
              <a:gd name="T7" fmla="*/ 0 h 2501"/>
              <a:gd name="T8" fmla="*/ 0 60000 65536"/>
              <a:gd name="T9" fmla="*/ 0 60000 65536"/>
              <a:gd name="T10" fmla="*/ 0 60000 65536"/>
              <a:gd name="T11" fmla="*/ 0 60000 65536"/>
              <a:gd name="T12" fmla="*/ 0 w 1001"/>
              <a:gd name="T13" fmla="*/ 0 h 2501"/>
              <a:gd name="T14" fmla="*/ 1001 w 1001"/>
              <a:gd name="T15" fmla="*/ 2501 h 2501"/>
            </a:gdLst>
            <a:ahLst/>
            <a:cxnLst>
              <a:cxn ang="T8">
                <a:pos x="T0" y="T1"/>
              </a:cxn>
              <a:cxn ang="T9">
                <a:pos x="T2" y="T3"/>
              </a:cxn>
              <a:cxn ang="T10">
                <a:pos x="T4" y="T5"/>
              </a:cxn>
              <a:cxn ang="T11">
                <a:pos x="T6" y="T7"/>
              </a:cxn>
            </a:cxnLst>
            <a:rect l="T12" t="T13" r="T14" b="T15"/>
            <a:pathLst>
              <a:path w="1001" h="2501">
                <a:moveTo>
                  <a:pt x="1000" y="0"/>
                </a:moveTo>
                <a:lnTo>
                  <a:pt x="0" y="2000"/>
                </a:lnTo>
                <a:lnTo>
                  <a:pt x="1000" y="2500"/>
                </a:lnTo>
                <a:lnTo>
                  <a:pt x="10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6" name="Group 15"/>
          <p:cNvGrpSpPr>
            <a:grpSpLocks/>
          </p:cNvGrpSpPr>
          <p:nvPr/>
        </p:nvGrpSpPr>
        <p:grpSpPr bwMode="auto">
          <a:xfrm>
            <a:off x="6073775" y="3625847"/>
            <a:ext cx="1954213" cy="657225"/>
            <a:chOff x="4757" y="2944"/>
            <a:chExt cx="1357" cy="457"/>
          </a:xfrm>
        </p:grpSpPr>
        <p:sp>
          <p:nvSpPr>
            <p:cNvPr id="17" name="Freeform 16"/>
            <p:cNvSpPr>
              <a:spLocks noChangeArrowheads="1"/>
            </p:cNvSpPr>
            <p:nvPr/>
          </p:nvSpPr>
          <p:spPr bwMode="auto">
            <a:xfrm>
              <a:off x="4757" y="2944"/>
              <a:ext cx="1358" cy="458"/>
            </a:xfrm>
            <a:custGeom>
              <a:avLst/>
              <a:gdLst>
                <a:gd name="T0" fmla="*/ 0 w 5988"/>
                <a:gd name="T1" fmla="*/ 0 h 2019"/>
                <a:gd name="T2" fmla="*/ 0 w 5988"/>
                <a:gd name="T3" fmla="*/ 0 h 2019"/>
                <a:gd name="T4" fmla="*/ 0 w 5988"/>
                <a:gd name="T5" fmla="*/ 0 h 2019"/>
                <a:gd name="T6" fmla="*/ 0 w 5988"/>
                <a:gd name="T7" fmla="*/ 0 h 2019"/>
                <a:gd name="T8" fmla="*/ 0 w 5988"/>
                <a:gd name="T9" fmla="*/ 0 h 2019"/>
                <a:gd name="T10" fmla="*/ 0 w 5988"/>
                <a:gd name="T11" fmla="*/ 0 h 2019"/>
                <a:gd name="T12" fmla="*/ 0 w 5988"/>
                <a:gd name="T13" fmla="*/ 0 h 2019"/>
                <a:gd name="T14" fmla="*/ 0 w 5988"/>
                <a:gd name="T15" fmla="*/ 0 h 2019"/>
                <a:gd name="T16" fmla="*/ 0 w 5988"/>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88"/>
                <a:gd name="T28" fmla="*/ 0 h 2019"/>
                <a:gd name="T29" fmla="*/ 5988 w 5988"/>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88" h="2019">
                  <a:moveTo>
                    <a:pt x="593" y="3"/>
                  </a:moveTo>
                  <a:cubicBezTo>
                    <a:pt x="593" y="3"/>
                    <a:pt x="3857" y="4"/>
                    <a:pt x="5976" y="5"/>
                  </a:cubicBezTo>
                  <a:cubicBezTo>
                    <a:pt x="5976" y="238"/>
                    <a:pt x="5986" y="1052"/>
                    <a:pt x="5986" y="1286"/>
                  </a:cubicBezTo>
                  <a:cubicBezTo>
                    <a:pt x="5973" y="1499"/>
                    <a:pt x="5987" y="1600"/>
                    <a:pt x="5876" y="1762"/>
                  </a:cubicBezTo>
                  <a:cubicBezTo>
                    <a:pt x="5714" y="1995"/>
                    <a:pt x="5557" y="1987"/>
                    <a:pt x="5361" y="2018"/>
                  </a:cubicBezTo>
                  <a:cubicBezTo>
                    <a:pt x="5157" y="2011"/>
                    <a:pt x="28" y="2007"/>
                    <a:pt x="34" y="2007"/>
                  </a:cubicBezTo>
                  <a:cubicBezTo>
                    <a:pt x="40" y="1971"/>
                    <a:pt x="26" y="648"/>
                    <a:pt x="26" y="599"/>
                  </a:cubicBezTo>
                  <a:cubicBezTo>
                    <a:pt x="28" y="548"/>
                    <a:pt x="0" y="383"/>
                    <a:pt x="160" y="175"/>
                  </a:cubicBezTo>
                  <a:cubicBezTo>
                    <a:pt x="318" y="0"/>
                    <a:pt x="436" y="0"/>
                    <a:pt x="593"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 name="Text Box 17"/>
            <p:cNvSpPr txBox="1">
              <a:spLocks noChangeArrowheads="1"/>
            </p:cNvSpPr>
            <p:nvPr/>
          </p:nvSpPr>
          <p:spPr bwMode="auto">
            <a:xfrm>
              <a:off x="4757" y="2944"/>
              <a:ext cx="1358"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rgbClr val="FFFFFF"/>
                  </a:solidFill>
                </a:rPr>
                <a:t>每次上限为</a:t>
              </a:r>
              <a:r>
                <a:rPr lang="en-US" altLang="zh-CN">
                  <a:solidFill>
                    <a:srgbClr val="FFFFFF"/>
                  </a:solidFill>
                </a:rPr>
                <a:t>9</a:t>
              </a:r>
              <a:r>
                <a:rPr lang="zh-CN" altLang="en-US">
                  <a:solidFill>
                    <a:srgbClr val="FFFFFF"/>
                  </a:solidFill>
                </a:rPr>
                <a:t>个参数 </a:t>
              </a:r>
              <a:endParaRPr lang="en-US" altLang="zh-CN">
                <a:solidFill>
                  <a:srgbClr val="FFFFFF"/>
                </a:solidFill>
              </a:endParaRPr>
            </a:p>
          </p:txBody>
        </p:sp>
      </p:grpSp>
    </p:spTree>
    <p:extLst>
      <p:ext uri="{BB962C8B-B14F-4D97-AF65-F5344CB8AC3E}">
        <p14:creationId xmlns:p14="http://schemas.microsoft.com/office/powerpoint/2010/main" val="21951962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数据流作为一种文件格式</a:t>
            </a:r>
            <a:endParaRPr lang="zh-CN" altLang="en-US" dirty="0"/>
          </a:p>
        </p:txBody>
      </p:sp>
      <p:sp>
        <p:nvSpPr>
          <p:cNvPr id="4" name="Text Box 2"/>
          <p:cNvSpPr txBox="1">
            <a:spLocks noChangeArrowheads="1"/>
          </p:cNvSpPr>
          <p:nvPr/>
        </p:nvSpPr>
        <p:spPr bwMode="auto">
          <a:xfrm>
            <a:off x="361950" y="1687513"/>
            <a:ext cx="4144963"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dirty="0" err="1">
                <a:solidFill>
                  <a:srgbClr val="000000"/>
                </a:solidFill>
                <a:latin typeface="DejaVu Sans Mono" pitchFamily="49" charset="0"/>
              </a:rPr>
              <a:t>QFile</a:t>
            </a:r>
            <a:r>
              <a:rPr lang="en-US" altLang="zh-CN" sz="1500" dirty="0">
                <a:solidFill>
                  <a:srgbClr val="000000"/>
                </a:solidFill>
                <a:latin typeface="DejaVu Sans Mono" pitchFamily="49" charset="0"/>
              </a:rPr>
              <a:t> f("</a:t>
            </a:r>
            <a:r>
              <a:rPr lang="en-US" altLang="zh-CN" sz="1500" dirty="0" err="1">
                <a:solidFill>
                  <a:srgbClr val="000000"/>
                </a:solidFill>
                <a:latin typeface="DejaVu Sans Mono" pitchFamily="49" charset="0"/>
              </a:rPr>
              <a:t>file.fmt</a:t>
            </a:r>
            <a:r>
              <a:rPr lang="en-US" altLang="zh-CN" sz="1500" dirty="0">
                <a:solidFill>
                  <a:srgbClr val="000000"/>
                </a:solidFill>
                <a:latin typeface="DejaVu Sans Mono" pitchFamily="49" charset="0"/>
              </a:rPr>
              <a:t>");</a:t>
            </a:r>
          </a:p>
          <a:p>
            <a:pPr eaLnBrk="1" hangingPunct="1">
              <a:lnSpc>
                <a:spcPct val="98000"/>
              </a:lnSpc>
            </a:pPr>
            <a:r>
              <a:rPr lang="en-US" altLang="zh-CN" sz="1500" dirty="0">
                <a:solidFill>
                  <a:srgbClr val="000000"/>
                </a:solidFill>
                <a:latin typeface="DejaVu Sans Mono" pitchFamily="49" charset="0"/>
              </a:rPr>
              <a:t>if (!</a:t>
            </a:r>
            <a:r>
              <a:rPr lang="en-US" altLang="zh-CN" sz="1500" dirty="0" err="1">
                <a:solidFill>
                  <a:srgbClr val="000000"/>
                </a:solidFill>
                <a:latin typeface="DejaVu Sans Mono" pitchFamily="49" charset="0"/>
              </a:rPr>
              <a:t>f.open</a:t>
            </a:r>
            <a:r>
              <a:rPr lang="en-US" altLang="zh-CN" sz="1500" dirty="0">
                <a:solidFill>
                  <a:srgbClr val="000000"/>
                </a:solidFill>
                <a:latin typeface="DejaVu Sans Mono" pitchFamily="49" charset="0"/>
              </a:rPr>
              <a:t>(</a:t>
            </a:r>
            <a:r>
              <a:rPr lang="en-US" altLang="zh-CN" sz="1500" dirty="0" err="1">
                <a:solidFill>
                  <a:srgbClr val="000000"/>
                </a:solidFill>
                <a:latin typeface="DejaVu Sans Mono" pitchFamily="49" charset="0"/>
              </a:rPr>
              <a:t>QIODevice</a:t>
            </a:r>
            <a:r>
              <a:rPr lang="en-US" altLang="zh-CN" sz="1500" dirty="0">
                <a:solidFill>
                  <a:srgbClr val="000000"/>
                </a:solidFill>
                <a:latin typeface="DejaVu Sans Mono" pitchFamily="49" charset="0"/>
              </a:rPr>
              <a:t>::</a:t>
            </a:r>
            <a:r>
              <a:rPr lang="en-US" altLang="zh-CN" sz="1500" dirty="0" err="1">
                <a:solidFill>
                  <a:srgbClr val="000000"/>
                </a:solidFill>
                <a:latin typeface="DejaVu Sans Mono" pitchFamily="49" charset="0"/>
              </a:rPr>
              <a:t>WriteOnly</a:t>
            </a:r>
            <a:r>
              <a:rPr lang="en-US" altLang="zh-CN" sz="1500" dirty="0">
                <a:solidFill>
                  <a:srgbClr val="000000"/>
                </a:solidFill>
                <a:latin typeface="DejaVu Sans Mono" pitchFamily="49" charset="0"/>
              </a:rPr>
              <a:t>))</a:t>
            </a:r>
          </a:p>
          <a:p>
            <a:pPr eaLnBrk="1" hangingPunct="1">
              <a:lnSpc>
                <a:spcPct val="98000"/>
              </a:lnSpc>
            </a:pPr>
            <a:r>
              <a:rPr lang="en-US" altLang="zh-CN" sz="1500" dirty="0">
                <a:solidFill>
                  <a:srgbClr val="000000"/>
                </a:solidFill>
                <a:latin typeface="DejaVu Sans Mono" pitchFamily="49" charset="0"/>
              </a:rPr>
              <a:t>    </a:t>
            </a:r>
            <a:r>
              <a:rPr lang="en-US" altLang="zh-CN" sz="1500" dirty="0" err="1">
                <a:solidFill>
                  <a:srgbClr val="000000"/>
                </a:solidFill>
                <a:latin typeface="DejaVu Sans Mono" pitchFamily="49" charset="0"/>
              </a:rPr>
              <a:t>qFatal</a:t>
            </a:r>
            <a:r>
              <a:rPr lang="en-US" altLang="zh-CN" sz="1500" dirty="0">
                <a:solidFill>
                  <a:srgbClr val="000000"/>
                </a:solidFill>
                <a:latin typeface="DejaVu Sans Mono" pitchFamily="49" charset="0"/>
              </a:rPr>
              <a:t>("Could not open file");</a:t>
            </a:r>
          </a:p>
          <a:p>
            <a:pPr eaLnBrk="1" hangingPunct="1">
              <a:lnSpc>
                <a:spcPct val="98000"/>
              </a:lnSpc>
            </a:pPr>
            <a:endParaRPr lang="en-US" altLang="zh-CN" dirty="0">
              <a:solidFill>
                <a:srgbClr val="000000"/>
              </a:solidFill>
              <a:latin typeface="DejaVu Sans Mono" pitchFamily="49" charset="0"/>
            </a:endParaRPr>
          </a:p>
          <a:p>
            <a:pPr eaLnBrk="1" hangingPunct="1">
              <a:lnSpc>
                <a:spcPct val="98000"/>
              </a:lnSpc>
            </a:pPr>
            <a:r>
              <a:rPr lang="en-US" altLang="zh-CN" sz="1500" dirty="0" err="1">
                <a:solidFill>
                  <a:srgbClr val="000000"/>
                </a:solidFill>
                <a:latin typeface="DejaVu Sans Mono" pitchFamily="49" charset="0"/>
              </a:rPr>
              <a:t>QDataStream</a:t>
            </a:r>
            <a:r>
              <a:rPr lang="en-US" altLang="zh-CN" sz="1500" dirty="0">
                <a:solidFill>
                  <a:srgbClr val="000000"/>
                </a:solidFill>
                <a:latin typeface="DejaVu Sans Mono" pitchFamily="49" charset="0"/>
              </a:rPr>
              <a:t> out(&amp;f);</a:t>
            </a:r>
          </a:p>
          <a:p>
            <a:pPr eaLnBrk="1" hangingPunct="1">
              <a:lnSpc>
                <a:spcPct val="98000"/>
              </a:lnSpc>
            </a:pPr>
            <a:r>
              <a:rPr lang="en-US" altLang="zh-CN" sz="1500" dirty="0" err="1">
                <a:solidFill>
                  <a:srgbClr val="000000"/>
                </a:solidFill>
                <a:latin typeface="DejaVu Sans Mono" pitchFamily="49" charset="0"/>
              </a:rPr>
              <a:t>out.setVersion</a:t>
            </a:r>
            <a:r>
              <a:rPr lang="en-US" altLang="zh-CN" sz="1500" dirty="0">
                <a:solidFill>
                  <a:srgbClr val="000000"/>
                </a:solidFill>
                <a:latin typeface="DejaVu Sans Mono" pitchFamily="49" charset="0"/>
              </a:rPr>
              <a:t>(</a:t>
            </a:r>
            <a:r>
              <a:rPr lang="en-US" altLang="zh-CN" sz="1500" dirty="0" err="1">
                <a:solidFill>
                  <a:srgbClr val="000000"/>
                </a:solidFill>
                <a:latin typeface="DejaVu Sans Mono" pitchFamily="49" charset="0"/>
              </a:rPr>
              <a:t>QDataStream</a:t>
            </a:r>
            <a:r>
              <a:rPr lang="en-US" altLang="zh-CN" sz="1500" dirty="0">
                <a:solidFill>
                  <a:srgbClr val="000000"/>
                </a:solidFill>
                <a:latin typeface="DejaVu Sans Mono" pitchFamily="49" charset="0"/>
              </a:rPr>
              <a:t>::Qt_4_6);</a:t>
            </a:r>
          </a:p>
          <a:p>
            <a:pPr eaLnBrk="1" hangingPunct="1">
              <a:lnSpc>
                <a:spcPct val="98000"/>
              </a:lnSpc>
            </a:pPr>
            <a:endParaRPr lang="en-US" altLang="zh-CN" dirty="0">
              <a:solidFill>
                <a:srgbClr val="000000"/>
              </a:solidFill>
              <a:latin typeface="DejaVu Sans Mono" pitchFamily="49" charset="0"/>
            </a:endParaRPr>
          </a:p>
          <a:p>
            <a:pPr eaLnBrk="1" hangingPunct="1">
              <a:lnSpc>
                <a:spcPct val="98000"/>
              </a:lnSpc>
            </a:pPr>
            <a:r>
              <a:rPr lang="en-US" altLang="zh-CN" sz="1500" dirty="0">
                <a:solidFill>
                  <a:srgbClr val="000000"/>
                </a:solidFill>
                <a:latin typeface="DejaVu Sans Mono" pitchFamily="49" charset="0"/>
              </a:rPr>
              <a:t>quint32 value = ...;</a:t>
            </a:r>
          </a:p>
          <a:p>
            <a:pPr eaLnBrk="1" hangingPunct="1">
              <a:lnSpc>
                <a:spcPct val="98000"/>
              </a:lnSpc>
            </a:pPr>
            <a:r>
              <a:rPr lang="en-US" altLang="zh-CN" sz="1500" dirty="0" err="1">
                <a:solidFill>
                  <a:srgbClr val="000000"/>
                </a:solidFill>
                <a:latin typeface="DejaVu Sans Mono" pitchFamily="49" charset="0"/>
              </a:rPr>
              <a:t>QString</a:t>
            </a:r>
            <a:r>
              <a:rPr lang="en-US" altLang="zh-CN" sz="1500" dirty="0">
                <a:solidFill>
                  <a:srgbClr val="000000"/>
                </a:solidFill>
                <a:latin typeface="DejaVu Sans Mono" pitchFamily="49" charset="0"/>
              </a:rPr>
              <a:t> text = ...;</a:t>
            </a:r>
          </a:p>
          <a:p>
            <a:pPr eaLnBrk="1" hangingPunct="1">
              <a:lnSpc>
                <a:spcPct val="98000"/>
              </a:lnSpc>
            </a:pPr>
            <a:r>
              <a:rPr lang="en-US" altLang="zh-CN" sz="1500" dirty="0" err="1">
                <a:solidFill>
                  <a:srgbClr val="000000"/>
                </a:solidFill>
                <a:latin typeface="DejaVu Sans Mono" pitchFamily="49" charset="0"/>
              </a:rPr>
              <a:t>QColor</a:t>
            </a:r>
            <a:r>
              <a:rPr lang="en-US" altLang="zh-CN" sz="1500" dirty="0">
                <a:solidFill>
                  <a:srgbClr val="000000"/>
                </a:solidFill>
                <a:latin typeface="DejaVu Sans Mono" pitchFamily="49" charset="0"/>
              </a:rPr>
              <a:t> color = ...;</a:t>
            </a:r>
          </a:p>
          <a:p>
            <a:pPr eaLnBrk="1" hangingPunct="1">
              <a:lnSpc>
                <a:spcPct val="98000"/>
              </a:lnSpc>
            </a:pPr>
            <a:endParaRPr lang="en-US" altLang="zh-CN" dirty="0">
              <a:solidFill>
                <a:srgbClr val="000000"/>
              </a:solidFill>
              <a:latin typeface="DejaVu Sans Mono" pitchFamily="49" charset="0"/>
            </a:endParaRPr>
          </a:p>
          <a:p>
            <a:pPr eaLnBrk="1" hangingPunct="1">
              <a:lnSpc>
                <a:spcPct val="98000"/>
              </a:lnSpc>
            </a:pPr>
            <a:r>
              <a:rPr lang="en-US" altLang="zh-CN" sz="1500" dirty="0">
                <a:solidFill>
                  <a:srgbClr val="000000"/>
                </a:solidFill>
                <a:latin typeface="DejaVu Sans Mono" pitchFamily="49" charset="0"/>
              </a:rPr>
              <a:t>out &lt;&lt; value;</a:t>
            </a:r>
          </a:p>
          <a:p>
            <a:pPr eaLnBrk="1" hangingPunct="1">
              <a:lnSpc>
                <a:spcPct val="98000"/>
              </a:lnSpc>
            </a:pPr>
            <a:r>
              <a:rPr lang="en-US" altLang="zh-CN" sz="1500" dirty="0">
                <a:solidFill>
                  <a:srgbClr val="000000"/>
                </a:solidFill>
                <a:latin typeface="DejaVu Sans Mono" pitchFamily="49" charset="0"/>
              </a:rPr>
              <a:t>out &lt;&lt; text;</a:t>
            </a:r>
          </a:p>
          <a:p>
            <a:pPr eaLnBrk="1" hangingPunct="1">
              <a:lnSpc>
                <a:spcPct val="98000"/>
              </a:lnSpc>
            </a:pPr>
            <a:r>
              <a:rPr lang="en-US" altLang="zh-CN" sz="1500" dirty="0">
                <a:solidFill>
                  <a:srgbClr val="000000"/>
                </a:solidFill>
                <a:latin typeface="DejaVu Sans Mono" pitchFamily="49" charset="0"/>
              </a:rPr>
              <a:t>out &lt;&lt; color;</a:t>
            </a:r>
          </a:p>
        </p:txBody>
      </p:sp>
      <p:sp>
        <p:nvSpPr>
          <p:cNvPr id="5" name="Text Box 3"/>
          <p:cNvSpPr txBox="1">
            <a:spLocks noChangeArrowheads="1"/>
          </p:cNvSpPr>
          <p:nvPr/>
        </p:nvSpPr>
        <p:spPr bwMode="auto">
          <a:xfrm>
            <a:off x="4768850" y="3059113"/>
            <a:ext cx="4035425"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476" rIns="81639" bIns="40820"/>
          <a:lstStyle>
            <a:lvl1pPr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500">
                <a:solidFill>
                  <a:srgbClr val="000000"/>
                </a:solidFill>
                <a:latin typeface="DejaVu Sans Mono" pitchFamily="49" charset="0"/>
              </a:rPr>
              <a:t>QFile f("file.fmt");</a:t>
            </a:r>
          </a:p>
          <a:p>
            <a:pPr eaLnBrk="1" hangingPunct="1">
              <a:lnSpc>
                <a:spcPct val="98000"/>
              </a:lnSpc>
            </a:pPr>
            <a:r>
              <a:rPr lang="en-US" altLang="zh-CN" sz="1500">
                <a:solidFill>
                  <a:srgbClr val="000000"/>
                </a:solidFill>
                <a:latin typeface="DejaVu Sans Mono" pitchFamily="49" charset="0"/>
              </a:rPr>
              <a:t>if (!f.open(QIODevice::ReadOnly))</a:t>
            </a:r>
          </a:p>
          <a:p>
            <a:pPr eaLnBrk="1" hangingPunct="1">
              <a:lnSpc>
                <a:spcPct val="98000"/>
              </a:lnSpc>
            </a:pPr>
            <a:r>
              <a:rPr lang="en-US" altLang="zh-CN" sz="1500">
                <a:solidFill>
                  <a:srgbClr val="000000"/>
                </a:solidFill>
                <a:latin typeface="DejaVu Sans Mono" pitchFamily="49" charset="0"/>
              </a:rPr>
              <a:t>    qFatal("Could not open file");</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QDataStream in(&amp;f);</a:t>
            </a:r>
          </a:p>
          <a:p>
            <a:pPr eaLnBrk="1" hangingPunct="1">
              <a:lnSpc>
                <a:spcPct val="98000"/>
              </a:lnSpc>
            </a:pPr>
            <a:r>
              <a:rPr lang="en-US" altLang="zh-CN" sz="1500">
                <a:solidFill>
                  <a:srgbClr val="000000"/>
                </a:solidFill>
                <a:latin typeface="DejaVu Sans Mono" pitchFamily="49" charset="0"/>
              </a:rPr>
              <a:t>in.setVersion(QDataStream::Qt_4_6);</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quint32 value = ...;</a:t>
            </a:r>
          </a:p>
          <a:p>
            <a:pPr eaLnBrk="1" hangingPunct="1">
              <a:lnSpc>
                <a:spcPct val="98000"/>
              </a:lnSpc>
            </a:pPr>
            <a:r>
              <a:rPr lang="en-US" altLang="zh-CN" sz="1500">
                <a:solidFill>
                  <a:srgbClr val="000000"/>
                </a:solidFill>
                <a:latin typeface="DejaVu Sans Mono" pitchFamily="49" charset="0"/>
              </a:rPr>
              <a:t>QString text = ...;</a:t>
            </a:r>
          </a:p>
          <a:p>
            <a:pPr eaLnBrk="1" hangingPunct="1">
              <a:lnSpc>
                <a:spcPct val="98000"/>
              </a:lnSpc>
            </a:pPr>
            <a:r>
              <a:rPr lang="en-US" altLang="zh-CN" sz="1500">
                <a:solidFill>
                  <a:srgbClr val="000000"/>
                </a:solidFill>
                <a:latin typeface="DejaVu Sans Mono" pitchFamily="49" charset="0"/>
              </a:rPr>
              <a:t>QColor color = ...;</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500">
                <a:solidFill>
                  <a:srgbClr val="000000"/>
                </a:solidFill>
                <a:latin typeface="DejaVu Sans Mono" pitchFamily="49" charset="0"/>
              </a:rPr>
              <a:t>in &gt;&gt; value;</a:t>
            </a:r>
          </a:p>
          <a:p>
            <a:pPr eaLnBrk="1" hangingPunct="1">
              <a:lnSpc>
                <a:spcPct val="98000"/>
              </a:lnSpc>
            </a:pPr>
            <a:r>
              <a:rPr lang="en-US" altLang="zh-CN" sz="1500">
                <a:solidFill>
                  <a:srgbClr val="000000"/>
                </a:solidFill>
                <a:latin typeface="DejaVu Sans Mono" pitchFamily="49" charset="0"/>
              </a:rPr>
              <a:t>in &gt;&gt; text;</a:t>
            </a:r>
          </a:p>
          <a:p>
            <a:pPr eaLnBrk="1" hangingPunct="1">
              <a:lnSpc>
                <a:spcPct val="98000"/>
              </a:lnSpc>
            </a:pPr>
            <a:r>
              <a:rPr lang="en-US" altLang="zh-CN" sz="1500">
                <a:solidFill>
                  <a:srgbClr val="000000"/>
                </a:solidFill>
                <a:latin typeface="DejaVu Sans Mono" pitchFamily="49" charset="0"/>
              </a:rPr>
              <a:t>in &gt;&gt; color;</a:t>
            </a:r>
          </a:p>
        </p:txBody>
      </p:sp>
      <p:sp>
        <p:nvSpPr>
          <p:cNvPr id="6" name="Freeform 4"/>
          <p:cNvSpPr>
            <a:spLocks noChangeArrowheads="1"/>
          </p:cNvSpPr>
          <p:nvPr/>
        </p:nvSpPr>
        <p:spPr bwMode="auto">
          <a:xfrm>
            <a:off x="350838" y="1630363"/>
            <a:ext cx="4090987" cy="3263900"/>
          </a:xfrm>
          <a:custGeom>
            <a:avLst/>
            <a:gdLst>
              <a:gd name="T0" fmla="*/ 2147483647 w 12528"/>
              <a:gd name="T1" fmla="*/ 2147483647 h 9994"/>
              <a:gd name="T2" fmla="*/ 2147483647 w 12528"/>
              <a:gd name="T3" fmla="*/ 2147483647 h 9994"/>
              <a:gd name="T4" fmla="*/ 2147483647 w 12528"/>
              <a:gd name="T5" fmla="*/ 2147483647 h 9994"/>
              <a:gd name="T6" fmla="*/ 2147483647 w 12528"/>
              <a:gd name="T7" fmla="*/ 2147483647 h 9994"/>
              <a:gd name="T8" fmla="*/ 2147483647 w 12528"/>
              <a:gd name="T9" fmla="*/ 2147483647 h 9994"/>
              <a:gd name="T10" fmla="*/ 2147483647 w 12528"/>
              <a:gd name="T11" fmla="*/ 2147483647 h 9994"/>
              <a:gd name="T12" fmla="*/ 2147483647 w 12528"/>
              <a:gd name="T13" fmla="*/ 2147483647 h 9994"/>
              <a:gd name="T14" fmla="*/ 2147483647 w 12528"/>
              <a:gd name="T15" fmla="*/ 2147483647 h 9994"/>
              <a:gd name="T16" fmla="*/ 2147483647 w 12528"/>
              <a:gd name="T17" fmla="*/ 2147483647 h 99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28"/>
              <a:gd name="T28" fmla="*/ 0 h 9994"/>
              <a:gd name="T29" fmla="*/ 12528 w 12528"/>
              <a:gd name="T30" fmla="*/ 9994 h 99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28" h="9994">
                <a:moveTo>
                  <a:pt x="639" y="10"/>
                </a:moveTo>
                <a:cubicBezTo>
                  <a:pt x="639" y="10"/>
                  <a:pt x="10242" y="14"/>
                  <a:pt x="12525" y="20"/>
                </a:cubicBezTo>
                <a:cubicBezTo>
                  <a:pt x="12525" y="749"/>
                  <a:pt x="12525" y="6970"/>
                  <a:pt x="12525" y="7702"/>
                </a:cubicBezTo>
                <a:cubicBezTo>
                  <a:pt x="12512" y="8368"/>
                  <a:pt x="12527" y="8685"/>
                  <a:pt x="12407" y="9190"/>
                </a:cubicBezTo>
                <a:cubicBezTo>
                  <a:pt x="12233" y="9919"/>
                  <a:pt x="12063" y="9896"/>
                  <a:pt x="11852" y="9993"/>
                </a:cubicBezTo>
                <a:cubicBezTo>
                  <a:pt x="11632" y="9969"/>
                  <a:pt x="3968" y="9966"/>
                  <a:pt x="26" y="9956"/>
                </a:cubicBezTo>
                <a:cubicBezTo>
                  <a:pt x="23" y="8488"/>
                  <a:pt x="27" y="2027"/>
                  <a:pt x="27" y="1873"/>
                </a:cubicBezTo>
                <a:cubicBezTo>
                  <a:pt x="30" y="1716"/>
                  <a:pt x="0" y="1201"/>
                  <a:pt x="172" y="549"/>
                </a:cubicBezTo>
                <a:cubicBezTo>
                  <a:pt x="343" y="0"/>
                  <a:pt x="469" y="0"/>
                  <a:pt x="639" y="10"/>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5"/>
          <p:cNvSpPr>
            <a:spLocks noChangeArrowheads="1"/>
          </p:cNvSpPr>
          <p:nvPr/>
        </p:nvSpPr>
        <p:spPr bwMode="auto">
          <a:xfrm>
            <a:off x="4694238" y="3001963"/>
            <a:ext cx="4090987" cy="3268662"/>
          </a:xfrm>
          <a:custGeom>
            <a:avLst/>
            <a:gdLst>
              <a:gd name="T0" fmla="*/ 2147483647 w 12528"/>
              <a:gd name="T1" fmla="*/ 2147483647 h 10008"/>
              <a:gd name="T2" fmla="*/ 2147483647 w 12528"/>
              <a:gd name="T3" fmla="*/ 2147483647 h 10008"/>
              <a:gd name="T4" fmla="*/ 2147483647 w 12528"/>
              <a:gd name="T5" fmla="*/ 2147483647 h 10008"/>
              <a:gd name="T6" fmla="*/ 2147483647 w 12528"/>
              <a:gd name="T7" fmla="*/ 2147483647 h 10008"/>
              <a:gd name="T8" fmla="*/ 2147483647 w 12528"/>
              <a:gd name="T9" fmla="*/ 2147483647 h 10008"/>
              <a:gd name="T10" fmla="*/ 2147483647 w 12528"/>
              <a:gd name="T11" fmla="*/ 2147483647 h 10008"/>
              <a:gd name="T12" fmla="*/ 2147483647 w 12528"/>
              <a:gd name="T13" fmla="*/ 2147483647 h 10008"/>
              <a:gd name="T14" fmla="*/ 2147483647 w 12528"/>
              <a:gd name="T15" fmla="*/ 2147483647 h 10008"/>
              <a:gd name="T16" fmla="*/ 2147483647 w 12528"/>
              <a:gd name="T17" fmla="*/ 2147483647 h 100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28"/>
              <a:gd name="T28" fmla="*/ 0 h 10008"/>
              <a:gd name="T29" fmla="*/ 12528 w 12528"/>
              <a:gd name="T30" fmla="*/ 10008 h 100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28" h="10008">
                <a:moveTo>
                  <a:pt x="639" y="10"/>
                </a:moveTo>
                <a:cubicBezTo>
                  <a:pt x="639" y="10"/>
                  <a:pt x="10242" y="14"/>
                  <a:pt x="12525" y="20"/>
                </a:cubicBezTo>
                <a:cubicBezTo>
                  <a:pt x="12525" y="750"/>
                  <a:pt x="12525" y="6979"/>
                  <a:pt x="12525" y="7713"/>
                </a:cubicBezTo>
                <a:cubicBezTo>
                  <a:pt x="12512" y="8379"/>
                  <a:pt x="12527" y="8697"/>
                  <a:pt x="12407" y="9203"/>
                </a:cubicBezTo>
                <a:cubicBezTo>
                  <a:pt x="12233" y="9933"/>
                  <a:pt x="12063" y="9910"/>
                  <a:pt x="11852" y="10007"/>
                </a:cubicBezTo>
                <a:cubicBezTo>
                  <a:pt x="11632" y="9983"/>
                  <a:pt x="3968" y="9980"/>
                  <a:pt x="26" y="9970"/>
                </a:cubicBezTo>
                <a:cubicBezTo>
                  <a:pt x="23" y="8500"/>
                  <a:pt x="27" y="2030"/>
                  <a:pt x="27" y="1876"/>
                </a:cubicBezTo>
                <a:cubicBezTo>
                  <a:pt x="30" y="1718"/>
                  <a:pt x="0" y="1202"/>
                  <a:pt x="172" y="549"/>
                </a:cubicBezTo>
                <a:cubicBezTo>
                  <a:pt x="343" y="0"/>
                  <a:pt x="469" y="0"/>
                  <a:pt x="639" y="10"/>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8" name="Group 6"/>
          <p:cNvGrpSpPr>
            <a:grpSpLocks/>
          </p:cNvGrpSpPr>
          <p:nvPr/>
        </p:nvGrpSpPr>
        <p:grpSpPr bwMode="auto">
          <a:xfrm>
            <a:off x="4637088" y="1795463"/>
            <a:ext cx="2578100" cy="784225"/>
            <a:chOff x="3131" y="1289"/>
            <a:chExt cx="1745" cy="503"/>
          </a:xfrm>
        </p:grpSpPr>
        <p:sp>
          <p:nvSpPr>
            <p:cNvPr id="9" name="Freeform 7"/>
            <p:cNvSpPr>
              <a:spLocks noChangeArrowheads="1"/>
            </p:cNvSpPr>
            <p:nvPr/>
          </p:nvSpPr>
          <p:spPr bwMode="auto">
            <a:xfrm>
              <a:off x="3176" y="1289"/>
              <a:ext cx="1700" cy="458"/>
            </a:xfrm>
            <a:custGeom>
              <a:avLst/>
              <a:gdLst>
                <a:gd name="T0" fmla="*/ 0 w 7496"/>
                <a:gd name="T1" fmla="*/ 0 h 2019"/>
                <a:gd name="T2" fmla="*/ 0 w 7496"/>
                <a:gd name="T3" fmla="*/ 0 h 2019"/>
                <a:gd name="T4" fmla="*/ 0 w 7496"/>
                <a:gd name="T5" fmla="*/ 0 h 2019"/>
                <a:gd name="T6" fmla="*/ 0 w 7496"/>
                <a:gd name="T7" fmla="*/ 0 h 2019"/>
                <a:gd name="T8" fmla="*/ 0 w 7496"/>
                <a:gd name="T9" fmla="*/ 0 h 2019"/>
                <a:gd name="T10" fmla="*/ 0 w 7496"/>
                <a:gd name="T11" fmla="*/ 0 h 2019"/>
                <a:gd name="T12" fmla="*/ 0 w 7496"/>
                <a:gd name="T13" fmla="*/ 0 h 2019"/>
                <a:gd name="T14" fmla="*/ 0 w 7496"/>
                <a:gd name="T15" fmla="*/ 0 h 2019"/>
                <a:gd name="T16" fmla="*/ 0 w 7496"/>
                <a:gd name="T17" fmla="*/ 0 h 20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96"/>
                <a:gd name="T28" fmla="*/ 0 h 2019"/>
                <a:gd name="T29" fmla="*/ 7496 w 7496"/>
                <a:gd name="T30" fmla="*/ 2019 h 20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96" h="2019">
                  <a:moveTo>
                    <a:pt x="743" y="3"/>
                  </a:moveTo>
                  <a:cubicBezTo>
                    <a:pt x="743" y="3"/>
                    <a:pt x="4828" y="4"/>
                    <a:pt x="7481" y="5"/>
                  </a:cubicBezTo>
                  <a:cubicBezTo>
                    <a:pt x="7481" y="238"/>
                    <a:pt x="7493" y="1052"/>
                    <a:pt x="7493" y="1286"/>
                  </a:cubicBezTo>
                  <a:cubicBezTo>
                    <a:pt x="7477" y="1499"/>
                    <a:pt x="7495" y="1600"/>
                    <a:pt x="7356" y="1762"/>
                  </a:cubicBezTo>
                  <a:cubicBezTo>
                    <a:pt x="7153" y="1995"/>
                    <a:pt x="6956" y="1987"/>
                    <a:pt x="6711" y="2018"/>
                  </a:cubicBezTo>
                  <a:cubicBezTo>
                    <a:pt x="6455" y="2011"/>
                    <a:pt x="35" y="2007"/>
                    <a:pt x="44" y="2007"/>
                  </a:cubicBezTo>
                  <a:cubicBezTo>
                    <a:pt x="51" y="1971"/>
                    <a:pt x="33" y="648"/>
                    <a:pt x="33" y="599"/>
                  </a:cubicBezTo>
                  <a:cubicBezTo>
                    <a:pt x="35" y="548"/>
                    <a:pt x="0" y="383"/>
                    <a:pt x="200" y="175"/>
                  </a:cubicBezTo>
                  <a:cubicBezTo>
                    <a:pt x="399" y="0"/>
                    <a:pt x="546" y="0"/>
                    <a:pt x="743" y="3"/>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Text Box 8"/>
            <p:cNvSpPr txBox="1">
              <a:spLocks noChangeArrowheads="1"/>
            </p:cNvSpPr>
            <p:nvPr/>
          </p:nvSpPr>
          <p:spPr bwMode="auto">
            <a:xfrm>
              <a:off x="3131" y="1334"/>
              <a:ext cx="1700"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这里支持低到</a:t>
              </a:r>
              <a:r>
                <a:rPr lang="en-US" altLang="zh-CN">
                  <a:solidFill>
                    <a:schemeClr val="bg1"/>
                  </a:solidFill>
                </a:rPr>
                <a:t>Qt1.0</a:t>
              </a:r>
              <a:r>
                <a:rPr lang="zh-CN" altLang="en-US">
                  <a:solidFill>
                    <a:schemeClr val="bg1"/>
                  </a:solidFill>
                </a:rPr>
                <a:t>的版本。</a:t>
              </a:r>
            </a:p>
          </p:txBody>
        </p:sp>
      </p:grpSp>
      <p:sp>
        <p:nvSpPr>
          <p:cNvPr id="11" name="Freeform 9"/>
          <p:cNvSpPr>
            <a:spLocks noChangeArrowheads="1"/>
          </p:cNvSpPr>
          <p:nvPr/>
        </p:nvSpPr>
        <p:spPr bwMode="auto">
          <a:xfrm>
            <a:off x="3917950" y="2319338"/>
            <a:ext cx="981075" cy="488950"/>
          </a:xfrm>
          <a:custGeom>
            <a:avLst/>
            <a:gdLst>
              <a:gd name="T0" fmla="*/ 2147483647 w 3001"/>
              <a:gd name="T1" fmla="*/ 0 h 1501"/>
              <a:gd name="T2" fmla="*/ 0 w 3001"/>
              <a:gd name="T3" fmla="*/ 2147483647 h 1501"/>
              <a:gd name="T4" fmla="*/ 2147483647 w 3001"/>
              <a:gd name="T5" fmla="*/ 2147483647 h 1501"/>
              <a:gd name="T6" fmla="*/ 2147483647 w 3001"/>
              <a:gd name="T7" fmla="*/ 0 h 1501"/>
              <a:gd name="T8" fmla="*/ 0 60000 65536"/>
              <a:gd name="T9" fmla="*/ 0 60000 65536"/>
              <a:gd name="T10" fmla="*/ 0 60000 65536"/>
              <a:gd name="T11" fmla="*/ 0 60000 65536"/>
              <a:gd name="T12" fmla="*/ 0 w 3001"/>
              <a:gd name="T13" fmla="*/ 0 h 1501"/>
              <a:gd name="T14" fmla="*/ 3001 w 3001"/>
              <a:gd name="T15" fmla="*/ 1501 h 1501"/>
            </a:gdLst>
            <a:ahLst/>
            <a:cxnLst>
              <a:cxn ang="T8">
                <a:pos x="T0" y="T1"/>
              </a:cxn>
              <a:cxn ang="T9">
                <a:pos x="T2" y="T3"/>
              </a:cxn>
              <a:cxn ang="T10">
                <a:pos x="T4" y="T5"/>
              </a:cxn>
              <a:cxn ang="T11">
                <a:pos x="T6" y="T7"/>
              </a:cxn>
            </a:cxnLst>
            <a:rect l="T12" t="T13" r="T14" b="T15"/>
            <a:pathLst>
              <a:path w="3001" h="1501">
                <a:moveTo>
                  <a:pt x="2500" y="0"/>
                </a:moveTo>
                <a:lnTo>
                  <a:pt x="0" y="1500"/>
                </a:lnTo>
                <a:lnTo>
                  <a:pt x="3000" y="500"/>
                </a:lnTo>
                <a:lnTo>
                  <a:pt x="25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
        <p:nvSpPr>
          <p:cNvPr id="12" name="Freeform 10"/>
          <p:cNvSpPr>
            <a:spLocks noChangeArrowheads="1"/>
          </p:cNvSpPr>
          <p:nvPr/>
        </p:nvSpPr>
        <p:spPr bwMode="auto">
          <a:xfrm>
            <a:off x="4083050" y="4899025"/>
            <a:ext cx="652463" cy="817563"/>
          </a:xfrm>
          <a:custGeom>
            <a:avLst/>
            <a:gdLst>
              <a:gd name="T0" fmla="*/ 0 w 2001"/>
              <a:gd name="T1" fmla="*/ 2147483647 h 2501"/>
              <a:gd name="T2" fmla="*/ 2147483647 w 2001"/>
              <a:gd name="T3" fmla="*/ 2147483647 h 2501"/>
              <a:gd name="T4" fmla="*/ 2147483647 w 2001"/>
              <a:gd name="T5" fmla="*/ 0 h 2501"/>
              <a:gd name="T6" fmla="*/ 0 w 2001"/>
              <a:gd name="T7" fmla="*/ 2147483647 h 2501"/>
              <a:gd name="T8" fmla="*/ 0 60000 65536"/>
              <a:gd name="T9" fmla="*/ 0 60000 65536"/>
              <a:gd name="T10" fmla="*/ 0 60000 65536"/>
              <a:gd name="T11" fmla="*/ 0 60000 65536"/>
              <a:gd name="T12" fmla="*/ 0 w 2001"/>
              <a:gd name="T13" fmla="*/ 0 h 2501"/>
              <a:gd name="T14" fmla="*/ 2001 w 2001"/>
              <a:gd name="T15" fmla="*/ 2501 h 2501"/>
            </a:gdLst>
            <a:ahLst/>
            <a:cxnLst>
              <a:cxn ang="T8">
                <a:pos x="T0" y="T1"/>
              </a:cxn>
              <a:cxn ang="T9">
                <a:pos x="T2" y="T3"/>
              </a:cxn>
              <a:cxn ang="T10">
                <a:pos x="T4" y="T5"/>
              </a:cxn>
              <a:cxn ang="T11">
                <a:pos x="T6" y="T7"/>
              </a:cxn>
            </a:cxnLst>
            <a:rect l="T12" t="T13" r="T14" b="T15"/>
            <a:pathLst>
              <a:path w="2001" h="2501">
                <a:moveTo>
                  <a:pt x="0" y="500"/>
                </a:moveTo>
                <a:lnTo>
                  <a:pt x="2000" y="2500"/>
                </a:lnTo>
                <a:lnTo>
                  <a:pt x="500" y="0"/>
                </a:lnTo>
                <a:lnTo>
                  <a:pt x="0" y="5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grpSp>
        <p:nvGrpSpPr>
          <p:cNvPr id="13" name="Group 11"/>
          <p:cNvGrpSpPr>
            <a:grpSpLocks/>
          </p:cNvGrpSpPr>
          <p:nvPr/>
        </p:nvGrpSpPr>
        <p:grpSpPr bwMode="auto">
          <a:xfrm>
            <a:off x="457200" y="5322888"/>
            <a:ext cx="3265488" cy="1147762"/>
            <a:chOff x="217" y="3741"/>
            <a:chExt cx="2268" cy="797"/>
          </a:xfrm>
        </p:grpSpPr>
        <p:sp>
          <p:nvSpPr>
            <p:cNvPr id="14" name="Freeform 12"/>
            <p:cNvSpPr>
              <a:spLocks noChangeArrowheads="1"/>
            </p:cNvSpPr>
            <p:nvPr/>
          </p:nvSpPr>
          <p:spPr bwMode="auto">
            <a:xfrm>
              <a:off x="217" y="3741"/>
              <a:ext cx="2269" cy="798"/>
            </a:xfrm>
            <a:custGeom>
              <a:avLst/>
              <a:gdLst>
                <a:gd name="T0" fmla="*/ 0 w 10006"/>
                <a:gd name="T1" fmla="*/ 0 h 3521"/>
                <a:gd name="T2" fmla="*/ 0 w 10006"/>
                <a:gd name="T3" fmla="*/ 0 h 3521"/>
                <a:gd name="T4" fmla="*/ 0 w 10006"/>
                <a:gd name="T5" fmla="*/ 0 h 3521"/>
                <a:gd name="T6" fmla="*/ 0 w 10006"/>
                <a:gd name="T7" fmla="*/ 0 h 3521"/>
                <a:gd name="T8" fmla="*/ 0 w 10006"/>
                <a:gd name="T9" fmla="*/ 0 h 3521"/>
                <a:gd name="T10" fmla="*/ 0 w 10006"/>
                <a:gd name="T11" fmla="*/ 0 h 3521"/>
                <a:gd name="T12" fmla="*/ 0 w 10006"/>
                <a:gd name="T13" fmla="*/ 0 h 3521"/>
                <a:gd name="T14" fmla="*/ 0 w 10006"/>
                <a:gd name="T15" fmla="*/ 0 h 3521"/>
                <a:gd name="T16" fmla="*/ 0 w 10006"/>
                <a:gd name="T17" fmla="*/ 0 h 35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06"/>
                <a:gd name="T28" fmla="*/ 0 h 3521"/>
                <a:gd name="T29" fmla="*/ 10006 w 10006"/>
                <a:gd name="T30" fmla="*/ 3521 h 35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06" h="3521">
                  <a:moveTo>
                    <a:pt x="991" y="5"/>
                  </a:moveTo>
                  <a:cubicBezTo>
                    <a:pt x="991" y="5"/>
                    <a:pt x="6445" y="7"/>
                    <a:pt x="9986" y="9"/>
                  </a:cubicBezTo>
                  <a:cubicBezTo>
                    <a:pt x="9986" y="416"/>
                    <a:pt x="10003" y="1835"/>
                    <a:pt x="10003" y="2243"/>
                  </a:cubicBezTo>
                  <a:cubicBezTo>
                    <a:pt x="9982" y="2614"/>
                    <a:pt x="10005" y="2790"/>
                    <a:pt x="9820" y="3073"/>
                  </a:cubicBezTo>
                  <a:cubicBezTo>
                    <a:pt x="9548" y="3479"/>
                    <a:pt x="9286" y="3467"/>
                    <a:pt x="8959" y="3520"/>
                  </a:cubicBezTo>
                  <a:cubicBezTo>
                    <a:pt x="8617" y="3507"/>
                    <a:pt x="47" y="3500"/>
                    <a:pt x="58" y="3500"/>
                  </a:cubicBezTo>
                  <a:cubicBezTo>
                    <a:pt x="68" y="3437"/>
                    <a:pt x="43" y="1130"/>
                    <a:pt x="43" y="1045"/>
                  </a:cubicBezTo>
                  <a:cubicBezTo>
                    <a:pt x="47" y="957"/>
                    <a:pt x="0" y="669"/>
                    <a:pt x="267" y="306"/>
                  </a:cubicBezTo>
                  <a:cubicBezTo>
                    <a:pt x="532" y="0"/>
                    <a:pt x="728" y="0"/>
                    <a:pt x="991" y="5"/>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Text Box 13"/>
            <p:cNvSpPr txBox="1">
              <a:spLocks noChangeArrowheads="1"/>
            </p:cNvSpPr>
            <p:nvPr/>
          </p:nvSpPr>
          <p:spPr bwMode="auto">
            <a:xfrm>
              <a:off x="217" y="3741"/>
              <a:ext cx="2269"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如果希望序列化混合类型而又没有指明类型次序的对象，可以序列化</a:t>
              </a:r>
              <a:r>
                <a:rPr lang="en-US" altLang="zh-CN">
                  <a:solidFill>
                    <a:schemeClr val="bg1"/>
                  </a:solidFill>
                </a:rPr>
                <a:t>QVariant</a:t>
              </a:r>
              <a:r>
                <a:rPr lang="zh-CN" altLang="en-US">
                  <a:solidFill>
                    <a:schemeClr val="bg1"/>
                  </a:solidFill>
                </a:rPr>
                <a:t>对象。</a:t>
              </a:r>
              <a:endParaRPr lang="en-US" altLang="zh-CN">
                <a:solidFill>
                  <a:schemeClr val="bg1"/>
                </a:solidFill>
              </a:endParaRPr>
            </a:p>
          </p:txBody>
        </p:sp>
      </p:grpSp>
      <p:grpSp>
        <p:nvGrpSpPr>
          <p:cNvPr id="16" name="Group 14"/>
          <p:cNvGrpSpPr>
            <a:grpSpLocks/>
          </p:cNvGrpSpPr>
          <p:nvPr/>
        </p:nvGrpSpPr>
        <p:grpSpPr bwMode="auto">
          <a:xfrm>
            <a:off x="2605088" y="4075113"/>
            <a:ext cx="1966912" cy="985837"/>
            <a:chOff x="1809" y="2830"/>
            <a:chExt cx="1366" cy="684"/>
          </a:xfrm>
        </p:grpSpPr>
        <p:sp>
          <p:nvSpPr>
            <p:cNvPr id="17" name="Freeform 15"/>
            <p:cNvSpPr>
              <a:spLocks noChangeArrowheads="1"/>
            </p:cNvSpPr>
            <p:nvPr/>
          </p:nvSpPr>
          <p:spPr bwMode="auto">
            <a:xfrm>
              <a:off x="1809" y="2830"/>
              <a:ext cx="1367" cy="685"/>
            </a:xfrm>
            <a:custGeom>
              <a:avLst/>
              <a:gdLst>
                <a:gd name="T0" fmla="*/ 0 w 6027"/>
                <a:gd name="T1" fmla="*/ 0 h 3021"/>
                <a:gd name="T2" fmla="*/ 0 w 6027"/>
                <a:gd name="T3" fmla="*/ 0 h 3021"/>
                <a:gd name="T4" fmla="*/ 0 w 6027"/>
                <a:gd name="T5" fmla="*/ 0 h 3021"/>
                <a:gd name="T6" fmla="*/ 0 w 6027"/>
                <a:gd name="T7" fmla="*/ 0 h 3021"/>
                <a:gd name="T8" fmla="*/ 0 w 6027"/>
                <a:gd name="T9" fmla="*/ 0 h 3021"/>
                <a:gd name="T10" fmla="*/ 0 w 6027"/>
                <a:gd name="T11" fmla="*/ 0 h 3021"/>
                <a:gd name="T12" fmla="*/ 0 w 6027"/>
                <a:gd name="T13" fmla="*/ 0 h 3021"/>
                <a:gd name="T14" fmla="*/ 0 w 6027"/>
                <a:gd name="T15" fmla="*/ 0 h 3021"/>
                <a:gd name="T16" fmla="*/ 0 w 6027"/>
                <a:gd name="T17" fmla="*/ 0 h 3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27"/>
                <a:gd name="T28" fmla="*/ 0 h 3021"/>
                <a:gd name="T29" fmla="*/ 6027 w 6027"/>
                <a:gd name="T30" fmla="*/ 3021 h 30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27" h="3021">
                  <a:moveTo>
                    <a:pt x="597" y="5"/>
                  </a:moveTo>
                  <a:cubicBezTo>
                    <a:pt x="597" y="5"/>
                    <a:pt x="3882" y="6"/>
                    <a:pt x="6015" y="9"/>
                  </a:cubicBezTo>
                  <a:cubicBezTo>
                    <a:pt x="6015" y="357"/>
                    <a:pt x="6025" y="1574"/>
                    <a:pt x="6025" y="1924"/>
                  </a:cubicBezTo>
                  <a:cubicBezTo>
                    <a:pt x="6012" y="2243"/>
                    <a:pt x="6026" y="2394"/>
                    <a:pt x="5915" y="2636"/>
                  </a:cubicBezTo>
                  <a:cubicBezTo>
                    <a:pt x="5751" y="2985"/>
                    <a:pt x="5593" y="2974"/>
                    <a:pt x="5396" y="3020"/>
                  </a:cubicBezTo>
                  <a:cubicBezTo>
                    <a:pt x="5190" y="3009"/>
                    <a:pt x="28" y="3003"/>
                    <a:pt x="34" y="3003"/>
                  </a:cubicBezTo>
                  <a:cubicBezTo>
                    <a:pt x="40" y="2949"/>
                    <a:pt x="26" y="970"/>
                    <a:pt x="26" y="897"/>
                  </a:cubicBezTo>
                  <a:cubicBezTo>
                    <a:pt x="28" y="821"/>
                    <a:pt x="0" y="574"/>
                    <a:pt x="160" y="263"/>
                  </a:cubicBezTo>
                  <a:cubicBezTo>
                    <a:pt x="320" y="0"/>
                    <a:pt x="438" y="0"/>
                    <a:pt x="597" y="5"/>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 name="Text Box 16"/>
            <p:cNvSpPr txBox="1">
              <a:spLocks noChangeArrowheads="1"/>
            </p:cNvSpPr>
            <p:nvPr/>
          </p:nvSpPr>
          <p:spPr bwMode="auto">
            <a:xfrm>
              <a:off x="1809" y="2830"/>
              <a:ext cx="1367"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进行流读写时要确保类型和顺序匹配</a:t>
              </a:r>
              <a:endParaRPr lang="en-US" altLang="zh-CN">
                <a:solidFill>
                  <a:schemeClr val="bg1"/>
                </a:solidFill>
              </a:endParaRPr>
            </a:p>
          </p:txBody>
        </p:sp>
      </p:grpSp>
    </p:spTree>
    <p:extLst>
      <p:ext uri="{BB962C8B-B14F-4D97-AF65-F5344CB8AC3E}">
        <p14:creationId xmlns:p14="http://schemas.microsoft.com/office/powerpoint/2010/main" val="12696441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流化自定义类型</a:t>
            </a:r>
            <a:endParaRPr lang="zh-CN" altLang="en-US" dirty="0"/>
          </a:p>
        </p:txBody>
      </p:sp>
      <p:sp>
        <p:nvSpPr>
          <p:cNvPr id="3" name="内容占位符 2"/>
          <p:cNvSpPr>
            <a:spLocks noGrp="1"/>
          </p:cNvSpPr>
          <p:nvPr>
            <p:ph idx="1"/>
          </p:nvPr>
        </p:nvSpPr>
        <p:spPr/>
        <p:txBody>
          <a:bodyPr/>
          <a:lstStyle/>
          <a:p>
            <a:r>
              <a:rPr lang="zh-CN" altLang="en-US" dirty="0">
                <a:latin typeface="DejaVu Sans Mono" pitchFamily="49" charset="0"/>
                <a:ea typeface="SimSun" panose="02010600030101010101" pitchFamily="2" charset="-122"/>
              </a:rPr>
              <a:t>通过实现流操作符</a:t>
            </a:r>
            <a:r>
              <a:rPr lang="en-US" altLang="zh-CN" dirty="0">
                <a:latin typeface="DejaVu Sans Mono" pitchFamily="49" charset="0"/>
                <a:ea typeface="SimSun" panose="02010600030101010101" pitchFamily="2" charset="-122"/>
              </a:rPr>
              <a:t>&lt;&lt;</a:t>
            </a:r>
            <a:r>
              <a:rPr lang="zh-CN" altLang="en-US" dirty="0">
                <a:latin typeface="DejaVu Sans Mono" pitchFamily="49" charset="0"/>
                <a:ea typeface="SimSun" panose="02010600030101010101" pitchFamily="2" charset="-122"/>
              </a:rPr>
              <a:t>和</a:t>
            </a:r>
            <a:r>
              <a:rPr lang="en-US" altLang="zh-CN" dirty="0">
                <a:latin typeface="DejaVu Sans Mono" pitchFamily="49" charset="0"/>
                <a:ea typeface="SimSun" panose="02010600030101010101" pitchFamily="2" charset="-122"/>
              </a:rPr>
              <a:t>&gt;&gt;</a:t>
            </a:r>
            <a:r>
              <a:rPr lang="zh-CN" altLang="en-US" dirty="0">
                <a:latin typeface="DejaVu Sans Mono" pitchFamily="49" charset="0"/>
                <a:ea typeface="SimSun" panose="02010600030101010101" pitchFamily="2" charset="-122"/>
              </a:rPr>
              <a:t>，自定义类型可以跟数据流互相转换</a:t>
            </a:r>
            <a:endParaRPr lang="zh-CN" altLang="en-US" sz="3600"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795463" y="2776538"/>
            <a:ext cx="5824537"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3791"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200">
                <a:solidFill>
                  <a:srgbClr val="000000"/>
                </a:solidFill>
                <a:latin typeface="DejaVu Sans Mono" pitchFamily="49" charset="0"/>
              </a:rPr>
              <a:t>QDataStream &amp;operator&lt;&lt;(QDataStream &amp;out, const Person &amp;person)</a:t>
            </a: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r>
              <a:rPr lang="en-US" altLang="zh-CN" sz="1200">
                <a:solidFill>
                  <a:srgbClr val="000000"/>
                </a:solidFill>
                <a:latin typeface="DejaVu Sans Mono" pitchFamily="49" charset="0"/>
              </a:rPr>
              <a:t>    out &lt;&lt; person.name();</a:t>
            </a:r>
          </a:p>
          <a:p>
            <a:pPr eaLnBrk="1" hangingPunct="1">
              <a:lnSpc>
                <a:spcPct val="98000"/>
              </a:lnSpc>
            </a:pPr>
            <a:r>
              <a:rPr lang="en-US" altLang="zh-CN" sz="1200">
                <a:solidFill>
                  <a:srgbClr val="000000"/>
                </a:solidFill>
                <a:latin typeface="DejaVu Sans Mono" pitchFamily="49" charset="0"/>
              </a:rPr>
              <a:t>    out &lt;&lt; person.age();</a:t>
            </a:r>
          </a:p>
          <a:p>
            <a:pPr eaLnBrk="1" hangingPunct="1">
              <a:lnSpc>
                <a:spcPct val="98000"/>
              </a:lnSpc>
            </a:pPr>
            <a:r>
              <a:rPr lang="en-US" altLang="zh-CN" sz="1200">
                <a:solidFill>
                  <a:srgbClr val="000000"/>
                </a:solidFill>
                <a:latin typeface="DejaVu Sans Mono" pitchFamily="49" charset="0"/>
              </a:rPr>
              <a:t>    return out;</a:t>
            </a: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endParaRPr lang="en-US" altLang="zh-CN">
              <a:solidFill>
                <a:srgbClr val="000000"/>
              </a:solidFill>
              <a:latin typeface="DejaVu Sans Mono" pitchFamily="49" charset="0"/>
            </a:endParaRPr>
          </a:p>
          <a:p>
            <a:pPr eaLnBrk="1" hangingPunct="1">
              <a:lnSpc>
                <a:spcPct val="98000"/>
              </a:lnSpc>
            </a:pPr>
            <a:r>
              <a:rPr lang="en-US" altLang="zh-CN" sz="1200">
                <a:solidFill>
                  <a:srgbClr val="000000"/>
                </a:solidFill>
                <a:latin typeface="DejaVu Sans Mono" pitchFamily="49" charset="0"/>
              </a:rPr>
              <a:t>QDataStream &amp;operator&gt;&gt;(QDataStream &amp;in, Person &amp;person)</a:t>
            </a:r>
          </a:p>
          <a:p>
            <a:pPr eaLnBrk="1" hangingPunct="1">
              <a:lnSpc>
                <a:spcPct val="98000"/>
              </a:lnSpc>
            </a:pPr>
            <a:r>
              <a:rPr lang="en-US" altLang="zh-CN" sz="1200">
                <a:solidFill>
                  <a:srgbClr val="000000"/>
                </a:solidFill>
                <a:latin typeface="DejaVu Sans Mono" pitchFamily="49" charset="0"/>
              </a:rPr>
              <a:t>{</a:t>
            </a:r>
          </a:p>
          <a:p>
            <a:pPr eaLnBrk="1" hangingPunct="1">
              <a:lnSpc>
                <a:spcPct val="98000"/>
              </a:lnSpc>
            </a:pPr>
            <a:r>
              <a:rPr lang="en-US" altLang="zh-CN" sz="1200">
                <a:solidFill>
                  <a:srgbClr val="000000"/>
                </a:solidFill>
                <a:latin typeface="DejaVu Sans Mono" pitchFamily="49" charset="0"/>
              </a:rPr>
              <a:t>    QString name;</a:t>
            </a:r>
          </a:p>
          <a:p>
            <a:pPr eaLnBrk="1" hangingPunct="1">
              <a:lnSpc>
                <a:spcPct val="98000"/>
              </a:lnSpc>
            </a:pPr>
            <a:r>
              <a:rPr lang="en-US" altLang="zh-CN" sz="1200">
                <a:solidFill>
                  <a:srgbClr val="000000"/>
                </a:solidFill>
                <a:latin typeface="DejaVu Sans Mono" pitchFamily="49" charset="0"/>
              </a:rPr>
              <a:t>    int age;</a:t>
            </a:r>
          </a:p>
          <a:p>
            <a:pPr eaLnBrk="1" hangingPunct="1">
              <a:lnSpc>
                <a:spcPct val="98000"/>
              </a:lnSpc>
            </a:pPr>
            <a:r>
              <a:rPr lang="en-US" altLang="zh-CN" sz="1200">
                <a:solidFill>
                  <a:srgbClr val="000000"/>
                </a:solidFill>
                <a:latin typeface="DejaVu Sans Mono" pitchFamily="49" charset="0"/>
              </a:rPr>
              <a:t>    in &gt;&gt; name;</a:t>
            </a:r>
          </a:p>
          <a:p>
            <a:pPr eaLnBrk="1" hangingPunct="1">
              <a:lnSpc>
                <a:spcPct val="98000"/>
              </a:lnSpc>
            </a:pPr>
            <a:r>
              <a:rPr lang="en-US" altLang="zh-CN" sz="1200">
                <a:solidFill>
                  <a:srgbClr val="000000"/>
                </a:solidFill>
                <a:latin typeface="DejaVu Sans Mono" pitchFamily="49" charset="0"/>
              </a:rPr>
              <a:t>    in &gt;&gt; age;</a:t>
            </a:r>
          </a:p>
          <a:p>
            <a:pPr eaLnBrk="1" hangingPunct="1">
              <a:lnSpc>
                <a:spcPct val="98000"/>
              </a:lnSpc>
            </a:pPr>
            <a:r>
              <a:rPr lang="en-US" altLang="zh-CN" sz="1200">
                <a:solidFill>
                  <a:srgbClr val="000000"/>
                </a:solidFill>
                <a:latin typeface="DejaVu Sans Mono" pitchFamily="49" charset="0"/>
              </a:rPr>
              <a:t>    person = Person(name, age);</a:t>
            </a:r>
          </a:p>
          <a:p>
            <a:pPr eaLnBrk="1" hangingPunct="1">
              <a:lnSpc>
                <a:spcPct val="98000"/>
              </a:lnSpc>
            </a:pPr>
            <a:r>
              <a:rPr lang="en-US" altLang="zh-CN" sz="1200">
                <a:solidFill>
                  <a:srgbClr val="000000"/>
                </a:solidFill>
                <a:latin typeface="DejaVu Sans Mono" pitchFamily="49" charset="0"/>
              </a:rPr>
              <a:t>    return in;</a:t>
            </a:r>
          </a:p>
          <a:p>
            <a:pPr eaLnBrk="1" hangingPunct="1">
              <a:lnSpc>
                <a:spcPct val="98000"/>
              </a:lnSpc>
            </a:pPr>
            <a:r>
              <a:rPr lang="en-US" altLang="zh-CN" sz="1200">
                <a:solidFill>
                  <a:srgbClr val="000000"/>
                </a:solidFill>
                <a:latin typeface="DejaVu Sans Mono" pitchFamily="49" charset="0"/>
              </a:rPr>
              <a:t>}</a:t>
            </a:r>
          </a:p>
        </p:txBody>
      </p:sp>
      <p:sp>
        <p:nvSpPr>
          <p:cNvPr id="5" name="Freeform 5"/>
          <p:cNvSpPr>
            <a:spLocks noChangeArrowheads="1"/>
          </p:cNvSpPr>
          <p:nvPr/>
        </p:nvSpPr>
        <p:spPr bwMode="auto">
          <a:xfrm>
            <a:off x="1633538" y="2708275"/>
            <a:ext cx="6042025" cy="3105150"/>
          </a:xfrm>
          <a:custGeom>
            <a:avLst/>
            <a:gdLst>
              <a:gd name="T0" fmla="*/ 2147483647 w 18503"/>
              <a:gd name="T1" fmla="*/ 2147483647 h 9507"/>
              <a:gd name="T2" fmla="*/ 2147483647 w 18503"/>
              <a:gd name="T3" fmla="*/ 2147483647 h 9507"/>
              <a:gd name="T4" fmla="*/ 2147483647 w 18503"/>
              <a:gd name="T5" fmla="*/ 2147483647 h 9507"/>
              <a:gd name="T6" fmla="*/ 2147483647 w 18503"/>
              <a:gd name="T7" fmla="*/ 2147483647 h 9507"/>
              <a:gd name="T8" fmla="*/ 2147483647 w 18503"/>
              <a:gd name="T9" fmla="*/ 2147483647 h 9507"/>
              <a:gd name="T10" fmla="*/ 2147483647 w 18503"/>
              <a:gd name="T11" fmla="*/ 2147483647 h 9507"/>
              <a:gd name="T12" fmla="*/ 2147483647 w 18503"/>
              <a:gd name="T13" fmla="*/ 2147483647 h 9507"/>
              <a:gd name="T14" fmla="*/ 2147483647 w 18503"/>
              <a:gd name="T15" fmla="*/ 2147483647 h 9507"/>
              <a:gd name="T16" fmla="*/ 2147483647 w 18503"/>
              <a:gd name="T17" fmla="*/ 2147483647 h 95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03"/>
              <a:gd name="T28" fmla="*/ 0 h 9507"/>
              <a:gd name="T29" fmla="*/ 18503 w 18503"/>
              <a:gd name="T30" fmla="*/ 9507 h 95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03" h="9507">
                <a:moveTo>
                  <a:pt x="943" y="9"/>
                </a:moveTo>
                <a:cubicBezTo>
                  <a:pt x="943" y="9"/>
                  <a:pt x="15127" y="12"/>
                  <a:pt x="18499" y="19"/>
                </a:cubicBezTo>
                <a:cubicBezTo>
                  <a:pt x="18499" y="712"/>
                  <a:pt x="18499" y="6630"/>
                  <a:pt x="18499" y="7327"/>
                </a:cubicBezTo>
                <a:cubicBezTo>
                  <a:pt x="18479" y="7960"/>
                  <a:pt x="18502" y="8262"/>
                  <a:pt x="18325" y="8742"/>
                </a:cubicBezTo>
                <a:cubicBezTo>
                  <a:pt x="18067" y="9436"/>
                  <a:pt x="17817" y="9414"/>
                  <a:pt x="17505" y="9506"/>
                </a:cubicBezTo>
                <a:cubicBezTo>
                  <a:pt x="17180" y="9484"/>
                  <a:pt x="5860" y="9481"/>
                  <a:pt x="39" y="9471"/>
                </a:cubicBezTo>
                <a:cubicBezTo>
                  <a:pt x="34" y="8074"/>
                  <a:pt x="40" y="1928"/>
                  <a:pt x="40" y="1781"/>
                </a:cubicBezTo>
                <a:cubicBezTo>
                  <a:pt x="45" y="1632"/>
                  <a:pt x="0" y="1142"/>
                  <a:pt x="255" y="521"/>
                </a:cubicBezTo>
                <a:cubicBezTo>
                  <a:pt x="506" y="0"/>
                  <a:pt x="693" y="0"/>
                  <a:pt x="943" y="9"/>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6" name="Group 6"/>
          <p:cNvGrpSpPr>
            <a:grpSpLocks/>
          </p:cNvGrpSpPr>
          <p:nvPr/>
        </p:nvGrpSpPr>
        <p:grpSpPr bwMode="auto">
          <a:xfrm>
            <a:off x="5551488" y="5389563"/>
            <a:ext cx="2643187" cy="822325"/>
            <a:chOff x="3721" y="3737"/>
            <a:chExt cx="1836" cy="571"/>
          </a:xfrm>
        </p:grpSpPr>
        <p:sp>
          <p:nvSpPr>
            <p:cNvPr id="7" name="Freeform 7"/>
            <p:cNvSpPr>
              <a:spLocks noChangeArrowheads="1"/>
            </p:cNvSpPr>
            <p:nvPr/>
          </p:nvSpPr>
          <p:spPr bwMode="auto">
            <a:xfrm>
              <a:off x="3721" y="3737"/>
              <a:ext cx="1700" cy="571"/>
            </a:xfrm>
            <a:custGeom>
              <a:avLst/>
              <a:gdLst>
                <a:gd name="T0" fmla="*/ 0 w 7496"/>
                <a:gd name="T1" fmla="*/ 0 h 2520"/>
                <a:gd name="T2" fmla="*/ 0 w 7496"/>
                <a:gd name="T3" fmla="*/ 0 h 2520"/>
                <a:gd name="T4" fmla="*/ 0 w 7496"/>
                <a:gd name="T5" fmla="*/ 0 h 2520"/>
                <a:gd name="T6" fmla="*/ 0 w 7496"/>
                <a:gd name="T7" fmla="*/ 0 h 2520"/>
                <a:gd name="T8" fmla="*/ 0 w 7496"/>
                <a:gd name="T9" fmla="*/ 0 h 2520"/>
                <a:gd name="T10" fmla="*/ 0 w 7496"/>
                <a:gd name="T11" fmla="*/ 0 h 2520"/>
                <a:gd name="T12" fmla="*/ 0 w 7496"/>
                <a:gd name="T13" fmla="*/ 0 h 2520"/>
                <a:gd name="T14" fmla="*/ 0 w 7496"/>
                <a:gd name="T15" fmla="*/ 0 h 2520"/>
                <a:gd name="T16" fmla="*/ 0 w 7496"/>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96"/>
                <a:gd name="T28" fmla="*/ 0 h 2520"/>
                <a:gd name="T29" fmla="*/ 7496 w 7496"/>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96" h="2520">
                  <a:moveTo>
                    <a:pt x="743" y="4"/>
                  </a:moveTo>
                  <a:cubicBezTo>
                    <a:pt x="743" y="4"/>
                    <a:pt x="4828" y="5"/>
                    <a:pt x="7481" y="7"/>
                  </a:cubicBezTo>
                  <a:cubicBezTo>
                    <a:pt x="7481" y="298"/>
                    <a:pt x="7493" y="1313"/>
                    <a:pt x="7493" y="1605"/>
                  </a:cubicBezTo>
                  <a:cubicBezTo>
                    <a:pt x="7477" y="1871"/>
                    <a:pt x="7495" y="1997"/>
                    <a:pt x="7356" y="2199"/>
                  </a:cubicBezTo>
                  <a:cubicBezTo>
                    <a:pt x="7153" y="2490"/>
                    <a:pt x="6956" y="2481"/>
                    <a:pt x="6711" y="2519"/>
                  </a:cubicBezTo>
                  <a:cubicBezTo>
                    <a:pt x="6455" y="2510"/>
                    <a:pt x="35" y="2505"/>
                    <a:pt x="44" y="2505"/>
                  </a:cubicBezTo>
                  <a:cubicBezTo>
                    <a:pt x="51" y="2460"/>
                    <a:pt x="33" y="809"/>
                    <a:pt x="33" y="748"/>
                  </a:cubicBezTo>
                  <a:cubicBezTo>
                    <a:pt x="35" y="685"/>
                    <a:pt x="0" y="479"/>
                    <a:pt x="200" y="219"/>
                  </a:cubicBezTo>
                  <a:cubicBezTo>
                    <a:pt x="399" y="0"/>
                    <a:pt x="546" y="0"/>
                    <a:pt x="743"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Text Box 8"/>
            <p:cNvSpPr txBox="1">
              <a:spLocks noChangeArrowheads="1"/>
            </p:cNvSpPr>
            <p:nvPr/>
          </p:nvSpPr>
          <p:spPr bwMode="auto">
            <a:xfrm>
              <a:off x="3857" y="3737"/>
              <a:ext cx="1700"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一个友员函数，能够直接访问</a:t>
              </a:r>
              <a:r>
                <a:rPr lang="en-US" altLang="zh-CN">
                  <a:solidFill>
                    <a:schemeClr val="bg1"/>
                  </a:solidFill>
                </a:rPr>
                <a:t>m_age</a:t>
              </a:r>
              <a:br>
                <a:rPr lang="en-US" altLang="zh-CN">
                  <a:solidFill>
                    <a:schemeClr val="bg1"/>
                  </a:solidFill>
                </a:rPr>
              </a:br>
              <a:r>
                <a:rPr lang="zh-CN" altLang="en-US">
                  <a:solidFill>
                    <a:schemeClr val="bg1"/>
                  </a:solidFill>
                </a:rPr>
                <a:t>和</a:t>
              </a:r>
              <a:r>
                <a:rPr lang="en-US" altLang="zh-CN">
                  <a:solidFill>
                    <a:schemeClr val="bg1"/>
                  </a:solidFill>
                </a:rPr>
                <a:t>m_name.</a:t>
              </a:r>
            </a:p>
          </p:txBody>
        </p:sp>
      </p:grpSp>
      <p:sp>
        <p:nvSpPr>
          <p:cNvPr id="9" name="Freeform 9"/>
          <p:cNvSpPr>
            <a:spLocks noChangeArrowheads="1"/>
          </p:cNvSpPr>
          <p:nvPr/>
        </p:nvSpPr>
        <p:spPr bwMode="auto">
          <a:xfrm>
            <a:off x="4637088" y="5192713"/>
            <a:ext cx="1241425" cy="392112"/>
          </a:xfrm>
          <a:custGeom>
            <a:avLst/>
            <a:gdLst>
              <a:gd name="T0" fmla="*/ 2147483647 w 3501"/>
              <a:gd name="T1" fmla="*/ 2147483647 h 1001"/>
              <a:gd name="T2" fmla="*/ 0 w 3501"/>
              <a:gd name="T3" fmla="*/ 0 h 1001"/>
              <a:gd name="T4" fmla="*/ 2147483647 w 3501"/>
              <a:gd name="T5" fmla="*/ 2147483647 h 1001"/>
              <a:gd name="T6" fmla="*/ 2147483647 w 3501"/>
              <a:gd name="T7" fmla="*/ 2147483647 h 1001"/>
              <a:gd name="T8" fmla="*/ 0 60000 65536"/>
              <a:gd name="T9" fmla="*/ 0 60000 65536"/>
              <a:gd name="T10" fmla="*/ 0 60000 65536"/>
              <a:gd name="T11" fmla="*/ 0 60000 65536"/>
              <a:gd name="T12" fmla="*/ 0 w 3501"/>
              <a:gd name="T13" fmla="*/ 0 h 1001"/>
              <a:gd name="T14" fmla="*/ 3501 w 3501"/>
              <a:gd name="T15" fmla="*/ 1001 h 1001"/>
            </a:gdLst>
            <a:ahLst/>
            <a:cxnLst>
              <a:cxn ang="T8">
                <a:pos x="T0" y="T1"/>
              </a:cxn>
              <a:cxn ang="T9">
                <a:pos x="T2" y="T3"/>
              </a:cxn>
              <a:cxn ang="T10">
                <a:pos x="T4" y="T5"/>
              </a:cxn>
              <a:cxn ang="T11">
                <a:pos x="T6" y="T7"/>
              </a:cxn>
            </a:cxnLst>
            <a:rect l="T12" t="T13" r="T14" b="T15"/>
            <a:pathLst>
              <a:path w="3501" h="1001">
                <a:moveTo>
                  <a:pt x="3500" y="500"/>
                </a:moveTo>
                <a:lnTo>
                  <a:pt x="0" y="0"/>
                </a:lnTo>
                <a:lnTo>
                  <a:pt x="3000" y="1000"/>
                </a:lnTo>
                <a:lnTo>
                  <a:pt x="3500" y="50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34942250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流化自定义类型</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为了流化包含在</a:t>
            </a:r>
            <a:r>
              <a:rPr lang="en-US" altLang="zh-CN" dirty="0" err="1">
                <a:ea typeface="SimSun" panose="02010600030101010101" pitchFamily="2" charset="-122"/>
              </a:rPr>
              <a:t>QVariant</a:t>
            </a:r>
            <a:r>
              <a:rPr lang="zh-CN" altLang="en-US" dirty="0">
                <a:ea typeface="SimSun" panose="02010600030101010101" pitchFamily="2" charset="-122"/>
              </a:rPr>
              <a:t>对象中的自定义类型，流操作符必须注册</a:t>
            </a: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a:ea typeface="SimSun" panose="02010600030101010101" pitchFamily="2" charset="-122"/>
              </a:rPr>
              <a:t>当变量被流化后，它增加了数据类型的名称，以确保它之后可以从流中恢复</a:t>
            </a:r>
            <a:endParaRPr lang="en-US" altLang="zh-CN"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468438" y="2444579"/>
            <a:ext cx="65087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qRegisterMetaTypeStreamOperators&lt;Person&gt;("Person");</a:t>
            </a:r>
          </a:p>
        </p:txBody>
      </p:sp>
      <p:sp>
        <p:nvSpPr>
          <p:cNvPr id="5" name="Text Box 4"/>
          <p:cNvSpPr txBox="1">
            <a:spLocks noChangeArrowheads="1"/>
          </p:cNvSpPr>
          <p:nvPr/>
        </p:nvSpPr>
        <p:spPr bwMode="auto">
          <a:xfrm>
            <a:off x="1281113" y="4403554"/>
            <a:ext cx="68818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934"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a:solidFill>
                  <a:srgbClr val="000000"/>
                </a:solidFill>
                <a:latin typeface="DejaVu Sans Mono" pitchFamily="49" charset="0"/>
              </a:rPr>
              <a:t>00: 0x00 0x00 0x00 0x7f 0x00 0x00 0x00 0x00   ________</a:t>
            </a:r>
          </a:p>
          <a:p>
            <a:pPr eaLnBrk="1" hangingPunct="1">
              <a:lnSpc>
                <a:spcPct val="98000"/>
              </a:lnSpc>
            </a:pPr>
            <a:r>
              <a:rPr lang="en-US" altLang="zh-CN">
                <a:solidFill>
                  <a:srgbClr val="000000"/>
                </a:solidFill>
                <a:latin typeface="DejaVu Sans Mono" pitchFamily="49" charset="0"/>
              </a:rPr>
              <a:t>08: 0x07 0x50 0x65 0x72 0x73 0x6f 0x6e 0x00   _Person_</a:t>
            </a:r>
          </a:p>
          <a:p>
            <a:pPr eaLnBrk="1" hangingPunct="1">
              <a:lnSpc>
                <a:spcPct val="98000"/>
              </a:lnSpc>
            </a:pPr>
            <a:r>
              <a:rPr lang="en-US" altLang="zh-CN">
                <a:solidFill>
                  <a:srgbClr val="000000"/>
                </a:solidFill>
                <a:latin typeface="DejaVu Sans Mono" pitchFamily="49" charset="0"/>
              </a:rPr>
              <a:t>16: 0x00 0x00 0x00 0x06 0x00 0x4f 0x00 0x6c   _____O_l</a:t>
            </a:r>
          </a:p>
          <a:p>
            <a:pPr eaLnBrk="1" hangingPunct="1">
              <a:lnSpc>
                <a:spcPct val="98000"/>
              </a:lnSpc>
            </a:pPr>
            <a:r>
              <a:rPr lang="en-US" altLang="zh-CN">
                <a:solidFill>
                  <a:srgbClr val="000000"/>
                </a:solidFill>
                <a:latin typeface="DejaVu Sans Mono" pitchFamily="49" charset="0"/>
              </a:rPr>
              <a:t>24: 0x00 0x65 0x00 0x00 0x00 0x2a             e___*</a:t>
            </a:r>
          </a:p>
          <a:p>
            <a:pPr eaLnBrk="1" hangingPunct="1">
              <a:lnSpc>
                <a:spcPct val="98000"/>
              </a:lnSpc>
            </a:pPr>
            <a:endParaRPr lang="en-US" altLang="zh-CN">
              <a:solidFill>
                <a:srgbClr val="000000"/>
              </a:solidFill>
              <a:latin typeface="DejaVu Sans Mono" pitchFamily="49" charset="0"/>
            </a:endParaRPr>
          </a:p>
        </p:txBody>
      </p:sp>
      <p:sp>
        <p:nvSpPr>
          <p:cNvPr id="6" name="Freeform 5"/>
          <p:cNvSpPr>
            <a:spLocks noChangeArrowheads="1"/>
          </p:cNvSpPr>
          <p:nvPr/>
        </p:nvSpPr>
        <p:spPr bwMode="auto">
          <a:xfrm>
            <a:off x="1423988" y="2350917"/>
            <a:ext cx="6546850" cy="484187"/>
          </a:xfrm>
          <a:custGeom>
            <a:avLst/>
            <a:gdLst>
              <a:gd name="T0" fmla="*/ 2147483647 w 20045"/>
              <a:gd name="T1" fmla="*/ 2147483647 h 1488"/>
              <a:gd name="T2" fmla="*/ 2147483647 w 20045"/>
              <a:gd name="T3" fmla="*/ 2147483647 h 1488"/>
              <a:gd name="T4" fmla="*/ 2147483647 w 20045"/>
              <a:gd name="T5" fmla="*/ 2147483647 h 1488"/>
              <a:gd name="T6" fmla="*/ 2147483647 w 20045"/>
              <a:gd name="T7" fmla="*/ 2147483647 h 1488"/>
              <a:gd name="T8" fmla="*/ 2147483647 w 20045"/>
              <a:gd name="T9" fmla="*/ 2147483647 h 1488"/>
              <a:gd name="T10" fmla="*/ 2147483647 w 20045"/>
              <a:gd name="T11" fmla="*/ 2147483647 h 1488"/>
              <a:gd name="T12" fmla="*/ 2147483647 w 20045"/>
              <a:gd name="T13" fmla="*/ 2147483647 h 1488"/>
              <a:gd name="T14" fmla="*/ 2147483647 w 20045"/>
              <a:gd name="T15" fmla="*/ 2147483647 h 1488"/>
              <a:gd name="T16" fmla="*/ 2147483647 w 20045"/>
              <a:gd name="T17" fmla="*/ 2147483647 h 1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45"/>
              <a:gd name="T28" fmla="*/ 0 h 1488"/>
              <a:gd name="T29" fmla="*/ 20045 w 20045"/>
              <a:gd name="T30" fmla="*/ 1488 h 14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45" h="1488">
                <a:moveTo>
                  <a:pt x="1022" y="1"/>
                </a:moveTo>
                <a:cubicBezTo>
                  <a:pt x="1022" y="1"/>
                  <a:pt x="16387" y="2"/>
                  <a:pt x="20040" y="3"/>
                </a:cubicBezTo>
                <a:cubicBezTo>
                  <a:pt x="20040" y="111"/>
                  <a:pt x="20040" y="1037"/>
                  <a:pt x="20040" y="1146"/>
                </a:cubicBezTo>
                <a:cubicBezTo>
                  <a:pt x="20018" y="1245"/>
                  <a:pt x="20044" y="1292"/>
                  <a:pt x="19851" y="1367"/>
                </a:cubicBezTo>
                <a:cubicBezTo>
                  <a:pt x="19572" y="1476"/>
                  <a:pt x="19301" y="1472"/>
                  <a:pt x="18963" y="1487"/>
                </a:cubicBezTo>
                <a:cubicBezTo>
                  <a:pt x="18611" y="1483"/>
                  <a:pt x="6349" y="1483"/>
                  <a:pt x="42" y="1481"/>
                </a:cubicBezTo>
                <a:cubicBezTo>
                  <a:pt x="37" y="1263"/>
                  <a:pt x="44" y="301"/>
                  <a:pt x="44" y="279"/>
                </a:cubicBezTo>
                <a:cubicBezTo>
                  <a:pt x="49" y="255"/>
                  <a:pt x="0" y="178"/>
                  <a:pt x="276" y="81"/>
                </a:cubicBezTo>
                <a:cubicBezTo>
                  <a:pt x="548" y="0"/>
                  <a:pt x="751" y="0"/>
                  <a:pt x="1022"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6"/>
          <p:cNvSpPr>
            <a:spLocks noChangeArrowheads="1"/>
          </p:cNvSpPr>
          <p:nvPr/>
        </p:nvSpPr>
        <p:spPr bwMode="auto">
          <a:xfrm>
            <a:off x="1227138" y="4341642"/>
            <a:ext cx="7666037" cy="1139825"/>
          </a:xfrm>
          <a:custGeom>
            <a:avLst/>
            <a:gdLst>
              <a:gd name="T0" fmla="*/ 2147483647 w 21548"/>
              <a:gd name="T1" fmla="*/ 2147483647 h 3490"/>
              <a:gd name="T2" fmla="*/ 2147483647 w 21548"/>
              <a:gd name="T3" fmla="*/ 2147483647 h 3490"/>
              <a:gd name="T4" fmla="*/ 2147483647 w 21548"/>
              <a:gd name="T5" fmla="*/ 2147483647 h 3490"/>
              <a:gd name="T6" fmla="*/ 2147483647 w 21548"/>
              <a:gd name="T7" fmla="*/ 2147483647 h 3490"/>
              <a:gd name="T8" fmla="*/ 2147483647 w 21548"/>
              <a:gd name="T9" fmla="*/ 2147483647 h 3490"/>
              <a:gd name="T10" fmla="*/ 2147483647 w 21548"/>
              <a:gd name="T11" fmla="*/ 2147483647 h 3490"/>
              <a:gd name="T12" fmla="*/ 2147483647 w 21548"/>
              <a:gd name="T13" fmla="*/ 2147483647 h 3490"/>
              <a:gd name="T14" fmla="*/ 2147483647 w 21548"/>
              <a:gd name="T15" fmla="*/ 2147483647 h 3490"/>
              <a:gd name="T16" fmla="*/ 2147483647 w 21548"/>
              <a:gd name="T17" fmla="*/ 2147483647 h 3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48"/>
              <a:gd name="T28" fmla="*/ 0 h 3490"/>
              <a:gd name="T29" fmla="*/ 21548 w 21548"/>
              <a:gd name="T30" fmla="*/ 3490 h 3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48" h="3490">
                <a:moveTo>
                  <a:pt x="1098" y="4"/>
                </a:moveTo>
                <a:cubicBezTo>
                  <a:pt x="1098" y="4"/>
                  <a:pt x="17616" y="5"/>
                  <a:pt x="21543" y="7"/>
                </a:cubicBezTo>
                <a:cubicBezTo>
                  <a:pt x="21543" y="262"/>
                  <a:pt x="21543" y="2433"/>
                  <a:pt x="21543" y="2689"/>
                </a:cubicBezTo>
                <a:cubicBezTo>
                  <a:pt x="21520" y="2921"/>
                  <a:pt x="21547" y="3032"/>
                  <a:pt x="21340" y="3208"/>
                </a:cubicBezTo>
                <a:cubicBezTo>
                  <a:pt x="21040" y="3463"/>
                  <a:pt x="20749" y="3455"/>
                  <a:pt x="20386" y="3489"/>
                </a:cubicBezTo>
                <a:cubicBezTo>
                  <a:pt x="20006" y="3480"/>
                  <a:pt x="6825" y="3479"/>
                  <a:pt x="45" y="3476"/>
                </a:cubicBezTo>
                <a:cubicBezTo>
                  <a:pt x="40" y="2963"/>
                  <a:pt x="47" y="708"/>
                  <a:pt x="47" y="654"/>
                </a:cubicBezTo>
                <a:cubicBezTo>
                  <a:pt x="52" y="599"/>
                  <a:pt x="0" y="419"/>
                  <a:pt x="297" y="192"/>
                </a:cubicBezTo>
                <a:cubicBezTo>
                  <a:pt x="590" y="0"/>
                  <a:pt x="807" y="0"/>
                  <a:pt x="1098"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382892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自定义类型的检查清单</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500" dirty="0">
                <a:ea typeface="SimSun" panose="02010600030101010101" pitchFamily="2" charset="-122"/>
              </a:rPr>
              <a:t>实现</a:t>
            </a:r>
            <a:endParaRPr lang="en-US" altLang="zh-CN" sz="25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a:solidFill>
                  <a:srgbClr val="66B036"/>
                </a:solidFill>
                <a:latin typeface="DejaVu Sans Mono" pitchFamily="49" charset="0"/>
                <a:ea typeface="SimSun" panose="02010600030101010101" pitchFamily="2" charset="-122"/>
              </a:rPr>
              <a:t>Type::Type()</a:t>
            </a:r>
            <a:r>
              <a:rPr lang="en-US" altLang="zh-CN" sz="2000" dirty="0">
                <a:latin typeface="DejaVu Sans Mono" pitchFamily="49" charset="0"/>
                <a:ea typeface="SimSun" panose="02010600030101010101" pitchFamily="2" charset="-122"/>
              </a:rPr>
              <a:t> </a:t>
            </a:r>
            <a:r>
              <a:rPr lang="en-US" altLang="zh-CN" sz="2000" dirty="0">
                <a:ea typeface="SimSun" panose="02010600030101010101" pitchFamily="2" charset="-122"/>
              </a:rPr>
              <a:t>– </a:t>
            </a:r>
            <a:r>
              <a:rPr lang="zh-CN" altLang="en-US" sz="2000" dirty="0">
                <a:ea typeface="SimSun" panose="02010600030101010101" pitchFamily="2" charset="-122"/>
              </a:rPr>
              <a:t>公有的缺省构造函数</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a:solidFill>
                  <a:srgbClr val="66B036"/>
                </a:solidFill>
                <a:latin typeface="DejaVu Sans Mono" pitchFamily="49" charset="0"/>
                <a:ea typeface="SimSun" panose="02010600030101010101" pitchFamily="2" charset="-122"/>
              </a:rPr>
              <a:t>Type::Type(</a:t>
            </a:r>
            <a:r>
              <a:rPr lang="en-US" altLang="zh-CN" sz="2000" dirty="0" err="1">
                <a:solidFill>
                  <a:srgbClr val="66B036"/>
                </a:solidFill>
                <a:latin typeface="DejaVu Sans Mono" pitchFamily="49" charset="0"/>
                <a:ea typeface="SimSun" panose="02010600030101010101" pitchFamily="2" charset="-122"/>
              </a:rPr>
              <a:t>const</a:t>
            </a:r>
            <a:r>
              <a:rPr lang="en-US" altLang="zh-CN" sz="2000" dirty="0">
                <a:solidFill>
                  <a:srgbClr val="66B036"/>
                </a:solidFill>
                <a:latin typeface="DejaVu Sans Mono" pitchFamily="49" charset="0"/>
                <a:ea typeface="SimSun" panose="02010600030101010101" pitchFamily="2" charset="-122"/>
              </a:rPr>
              <a:t> Type &amp;other)</a:t>
            </a:r>
            <a:r>
              <a:rPr lang="en-US" altLang="zh-CN" sz="2000" dirty="0">
                <a:ea typeface="SimSun" panose="02010600030101010101" pitchFamily="2" charset="-122"/>
              </a:rPr>
              <a:t> – </a:t>
            </a:r>
            <a:r>
              <a:rPr lang="zh-CN" altLang="en-US" sz="2000" dirty="0">
                <a:ea typeface="SimSun" panose="02010600030101010101" pitchFamily="2" charset="-122"/>
              </a:rPr>
              <a:t>公有的拷贝构造函数</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a:solidFill>
                  <a:srgbClr val="66B036"/>
                </a:solidFill>
                <a:latin typeface="DejaVu Sans Mono" pitchFamily="49" charset="0"/>
                <a:ea typeface="SimSun" panose="02010600030101010101" pitchFamily="2" charset="-122"/>
              </a:rPr>
              <a:t>Type::~Type()</a:t>
            </a:r>
            <a:r>
              <a:rPr lang="en-US" altLang="zh-CN" sz="2000" dirty="0">
                <a:ea typeface="SimSun" panose="02010600030101010101" pitchFamily="2" charset="-122"/>
              </a:rPr>
              <a:t> – </a:t>
            </a:r>
            <a:r>
              <a:rPr lang="zh-CN" altLang="en-US" sz="2000" dirty="0">
                <a:ea typeface="SimSun" panose="02010600030101010101" pitchFamily="2" charset="-122"/>
              </a:rPr>
              <a:t>公有的析构函数 </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solidFill>
                  <a:srgbClr val="66B036"/>
                </a:solidFill>
                <a:latin typeface="DejaVu Sans Mono" pitchFamily="49" charset="0"/>
                <a:ea typeface="SimSun" panose="02010600030101010101" pitchFamily="2" charset="-122"/>
              </a:rPr>
              <a:t>QDebug</a:t>
            </a:r>
            <a:r>
              <a:rPr lang="en-US" altLang="zh-CN" sz="2000" dirty="0">
                <a:solidFill>
                  <a:srgbClr val="66B036"/>
                </a:solidFill>
                <a:latin typeface="DejaVu Sans Mono" pitchFamily="49" charset="0"/>
                <a:ea typeface="SimSun" panose="02010600030101010101" pitchFamily="2" charset="-122"/>
              </a:rPr>
              <a:t> operator</a:t>
            </a:r>
            <a:r>
              <a:rPr lang="en-US" altLang="zh-CN" sz="2000" dirty="0">
                <a:latin typeface="DejaVu Sans Mono" pitchFamily="49" charset="0"/>
                <a:ea typeface="SimSun" panose="02010600030101010101" pitchFamily="2" charset="-122"/>
              </a:rPr>
              <a:t>&lt;&lt;</a:t>
            </a:r>
            <a:r>
              <a:rPr lang="en-US" altLang="zh-CN" sz="2000" dirty="0">
                <a:ea typeface="SimSun" panose="02010600030101010101" pitchFamily="2" charset="-122"/>
              </a:rPr>
              <a:t> – </a:t>
            </a:r>
            <a:r>
              <a:rPr lang="zh-CN" altLang="en-US" sz="2000" dirty="0">
                <a:ea typeface="SimSun" panose="02010600030101010101" pitchFamily="2" charset="-122"/>
              </a:rPr>
              <a:t>方便的调试</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solidFill>
                  <a:srgbClr val="66B036"/>
                </a:solidFill>
                <a:latin typeface="DejaVu Sans Mono" pitchFamily="49" charset="0"/>
                <a:ea typeface="SimSun" panose="02010600030101010101" pitchFamily="2" charset="-122"/>
              </a:rPr>
              <a:t>QDataStream</a:t>
            </a:r>
            <a:r>
              <a:rPr lang="en-US" altLang="zh-CN" sz="2000" dirty="0">
                <a:solidFill>
                  <a:srgbClr val="66B036"/>
                </a:solidFill>
                <a:latin typeface="DejaVu Sans Mono" pitchFamily="49" charset="0"/>
                <a:ea typeface="SimSun" panose="02010600030101010101" pitchFamily="2" charset="-122"/>
              </a:rPr>
              <a:t> operator&lt;&lt;</a:t>
            </a:r>
            <a:r>
              <a:rPr lang="en-US" altLang="zh-CN" sz="2000" dirty="0">
                <a:ea typeface="SimSun" panose="02010600030101010101" pitchFamily="2" charset="-122"/>
              </a:rPr>
              <a:t> </a:t>
            </a:r>
            <a:r>
              <a:rPr lang="zh-CN" altLang="en-US" sz="2000" dirty="0">
                <a:ea typeface="SimSun" panose="02010600030101010101" pitchFamily="2" charset="-122"/>
              </a:rPr>
              <a:t>和</a:t>
            </a:r>
            <a:r>
              <a:rPr lang="en-US" altLang="zh-CN" sz="2000" dirty="0">
                <a:solidFill>
                  <a:srgbClr val="66B036"/>
                </a:solidFill>
                <a:latin typeface="DejaVu Sans Mono" pitchFamily="49" charset="0"/>
                <a:ea typeface="SimSun" panose="02010600030101010101" pitchFamily="2" charset="-122"/>
              </a:rPr>
              <a:t>&gt;&gt;</a:t>
            </a:r>
            <a:r>
              <a:rPr lang="en-US" altLang="zh-CN" sz="2000" dirty="0">
                <a:ea typeface="SimSun" panose="02010600030101010101" pitchFamily="2" charset="-122"/>
              </a:rPr>
              <a:t> – </a:t>
            </a:r>
            <a:r>
              <a:rPr lang="zh-CN" altLang="en-US" sz="2000" dirty="0">
                <a:ea typeface="SimSun" panose="02010600030101010101" pitchFamily="2" charset="-122"/>
              </a:rPr>
              <a:t>流化</a:t>
            </a:r>
            <a:endParaRPr lang="en-US" altLang="zh-CN" sz="20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500" dirty="0">
                <a:ea typeface="SimSun" panose="02010600030101010101" pitchFamily="2" charset="-122"/>
              </a:rPr>
              <a:t>注册</a:t>
            </a:r>
            <a:endParaRPr lang="en-US" altLang="zh-CN" sz="25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a:solidFill>
                  <a:srgbClr val="66B036"/>
                </a:solidFill>
                <a:latin typeface="DejaVu Sans Mono" pitchFamily="49" charset="0"/>
                <a:ea typeface="SimSun" panose="02010600030101010101" pitchFamily="2" charset="-122"/>
              </a:rPr>
              <a:t>Q_DECLARE_METATYPE</a:t>
            </a:r>
            <a:r>
              <a:rPr lang="en-US" altLang="zh-CN" sz="2000" dirty="0">
                <a:latin typeface="DejaVu Sans Mono" pitchFamily="49" charset="0"/>
                <a:ea typeface="SimSun" panose="02010600030101010101" pitchFamily="2" charset="-122"/>
              </a:rPr>
              <a:t> </a:t>
            </a:r>
            <a:r>
              <a:rPr lang="en-US" altLang="zh-CN" sz="2000" dirty="0">
                <a:ea typeface="SimSun" panose="02010600030101010101" pitchFamily="2" charset="-122"/>
              </a:rPr>
              <a:t>– </a:t>
            </a:r>
            <a:r>
              <a:rPr lang="zh-CN" altLang="en-US" sz="2000" dirty="0">
                <a:ea typeface="SimSun" panose="02010600030101010101" pitchFamily="2" charset="-122"/>
              </a:rPr>
              <a:t>在头文件中</a:t>
            </a:r>
            <a:endParaRPr lang="en-US" altLang="zh-CN" sz="2000" dirty="0">
              <a:ea typeface="SimSun" panose="02010600030101010101" pitchFamily="2" charset="-122"/>
            </a:endParaRP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solidFill>
                  <a:srgbClr val="66B036"/>
                </a:solidFill>
                <a:latin typeface="DejaVu Sans Mono" pitchFamily="49" charset="0"/>
                <a:ea typeface="SimSun" panose="02010600030101010101" pitchFamily="2" charset="-122"/>
              </a:rPr>
              <a:t>qRegisterMetaType</a:t>
            </a:r>
            <a:r>
              <a:rPr lang="en-US" altLang="zh-CN" sz="2000" dirty="0">
                <a:latin typeface="DejaVu Sans Mono" pitchFamily="49" charset="0"/>
                <a:ea typeface="SimSun" panose="02010600030101010101" pitchFamily="2" charset="-122"/>
              </a:rPr>
              <a:t> </a:t>
            </a:r>
            <a:r>
              <a:rPr lang="en-US" altLang="zh-CN" sz="2000" dirty="0">
                <a:ea typeface="SimSun" panose="02010600030101010101" pitchFamily="2" charset="-122"/>
              </a:rPr>
              <a:t>– </a:t>
            </a:r>
            <a:r>
              <a:rPr lang="zh-CN" altLang="en-US" sz="2000" dirty="0">
                <a:ea typeface="SimSun" panose="02010600030101010101" pitchFamily="2" charset="-122"/>
              </a:rPr>
              <a:t>在主函数</a:t>
            </a:r>
            <a:r>
              <a:rPr lang="en-US" altLang="zh-CN" sz="2000" dirty="0">
                <a:ea typeface="SimSun" panose="02010600030101010101" pitchFamily="2" charset="-122"/>
              </a:rPr>
              <a:t>main</a:t>
            </a:r>
            <a:r>
              <a:rPr lang="zh-CN" altLang="en-US" sz="2000" dirty="0">
                <a:ea typeface="SimSun" panose="02010600030101010101" pitchFamily="2" charset="-122"/>
              </a:rPr>
              <a:t>中 </a:t>
            </a:r>
          </a:p>
          <a:p>
            <a:pPr marL="782638" lvl="1" indent="-293688">
              <a:lnSpc>
                <a:spcPct val="98000"/>
              </a:lnSpc>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000" dirty="0" err="1">
                <a:solidFill>
                  <a:srgbClr val="66B036"/>
                </a:solidFill>
                <a:latin typeface="DejaVu Sans Mono" pitchFamily="49" charset="0"/>
                <a:ea typeface="SimSun" panose="02010600030101010101" pitchFamily="2" charset="-122"/>
              </a:rPr>
              <a:t>qRegisterMetaTypeStreamOperators</a:t>
            </a:r>
            <a:r>
              <a:rPr lang="en-US" altLang="zh-CN" sz="2000" dirty="0">
                <a:latin typeface="DejaVu Sans Mono" pitchFamily="49" charset="0"/>
                <a:ea typeface="SimSun" panose="02010600030101010101" pitchFamily="2" charset="-122"/>
              </a:rPr>
              <a:t> </a:t>
            </a:r>
            <a:r>
              <a:rPr lang="en-US" altLang="zh-CN" sz="2000" dirty="0">
                <a:ea typeface="SimSun" panose="02010600030101010101" pitchFamily="2" charset="-122"/>
              </a:rPr>
              <a:t>– </a:t>
            </a:r>
            <a:r>
              <a:rPr lang="zh-CN" altLang="en-US" sz="2000" dirty="0">
                <a:ea typeface="SimSun" panose="02010600030101010101" pitchFamily="2" charset="-122"/>
              </a:rPr>
              <a:t>在主函数</a:t>
            </a:r>
            <a:r>
              <a:rPr lang="en-US" altLang="zh-CN" sz="2000" dirty="0">
                <a:ea typeface="SimSun" panose="02010600030101010101" pitchFamily="2" charset="-122"/>
              </a:rPr>
              <a:t>main</a:t>
            </a:r>
            <a:r>
              <a:rPr lang="zh-CN" altLang="en-US" sz="2000" dirty="0">
                <a:ea typeface="SimSun" panose="02010600030101010101" pitchFamily="2" charset="-122"/>
              </a:rPr>
              <a:t>中</a:t>
            </a:r>
          </a:p>
          <a:p>
            <a:endParaRPr lang="zh-CN" altLang="en-US" dirty="0"/>
          </a:p>
        </p:txBody>
      </p:sp>
    </p:spTree>
    <p:extLst>
      <p:ext uri="{BB962C8B-B14F-4D97-AF65-F5344CB8AC3E}">
        <p14:creationId xmlns:p14="http://schemas.microsoft.com/office/powerpoint/2010/main" val="305356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子串</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000" dirty="0">
                <a:latin typeface="DejaVu Sans Mono" pitchFamily="49" charset="0"/>
                <a:ea typeface="SimSun" panose="02010600030101010101" pitchFamily="2" charset="-122"/>
              </a:rPr>
              <a:t>使用</a:t>
            </a:r>
            <a:r>
              <a:rPr lang="en-US" altLang="zh-CN" sz="2000" dirty="0">
                <a:latin typeface="DejaVu Sans Mono" pitchFamily="49" charset="0"/>
                <a:ea typeface="SimSun" panose="02010600030101010101" pitchFamily="2" charset="-122"/>
              </a:rPr>
              <a:t>left</a:t>
            </a:r>
            <a:r>
              <a:rPr lang="en-US" altLang="zh-CN" dirty="0">
                <a:ea typeface="SimSun" panose="02010600030101010101" pitchFamily="2" charset="-122"/>
              </a:rPr>
              <a:t>, </a:t>
            </a:r>
            <a:r>
              <a:rPr lang="en-US" altLang="zh-CN" sz="2000" dirty="0">
                <a:latin typeface="DejaVu Sans Mono" pitchFamily="49" charset="0"/>
                <a:ea typeface="SimSun" panose="02010600030101010101" pitchFamily="2" charset="-122"/>
              </a:rPr>
              <a:t>right </a:t>
            </a:r>
            <a:r>
              <a:rPr lang="zh-CN" altLang="en-US" dirty="0">
                <a:ea typeface="SimSun" panose="02010600030101010101" pitchFamily="2" charset="-122"/>
              </a:rPr>
              <a:t>和 </a:t>
            </a:r>
            <a:r>
              <a:rPr lang="en-US" altLang="zh-CN" sz="2000" dirty="0">
                <a:latin typeface="DejaVu Sans Mono" pitchFamily="49" charset="0"/>
                <a:ea typeface="SimSun" panose="02010600030101010101" pitchFamily="2" charset="-122"/>
              </a:rPr>
              <a:t>mid</a:t>
            </a:r>
            <a:r>
              <a:rPr lang="zh-CN" altLang="en-US" sz="2000" dirty="0">
                <a:latin typeface="DejaVu Sans Mono" pitchFamily="49" charset="0"/>
                <a:ea typeface="SimSun" panose="02010600030101010101" pitchFamily="2" charset="-122"/>
              </a:rPr>
              <a:t>访问子串</a:t>
            </a:r>
            <a:endParaRPr lang="en-US" altLang="zh-CN" sz="2000" dirty="0">
              <a:latin typeface="DejaVu Sans Mono" pitchFamily="49" charset="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2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如果</a:t>
            </a:r>
            <a:r>
              <a:rPr lang="en-US" altLang="zh-CN" dirty="0">
                <a:ea typeface="SimSun" panose="02010600030101010101" pitchFamily="2" charset="-122"/>
              </a:rPr>
              <a:t>mid</a:t>
            </a:r>
            <a:r>
              <a:rPr lang="zh-CN" altLang="en-US" dirty="0">
                <a:ea typeface="SimSun" panose="02010600030101010101" pitchFamily="2" charset="-122"/>
              </a:rPr>
              <a:t>不指定长度，则返回字符串的剩余部分</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用</a:t>
            </a:r>
            <a:r>
              <a:rPr lang="en-US" altLang="zh-CN" dirty="0">
                <a:ea typeface="SimSun" panose="02010600030101010101" pitchFamily="2" charset="-122"/>
              </a:rPr>
              <a:t> </a:t>
            </a:r>
            <a:r>
              <a:rPr lang="en-US" altLang="zh-CN" sz="2000" dirty="0">
                <a:latin typeface="DejaVu Sans Mono" pitchFamily="49" charset="0"/>
                <a:ea typeface="SimSun" panose="02010600030101010101" pitchFamily="2" charset="-122"/>
              </a:rPr>
              <a:t>replace</a:t>
            </a:r>
            <a:r>
              <a:rPr lang="zh-CN" altLang="en-US" dirty="0">
                <a:latin typeface="DejaVu Sans Mono" pitchFamily="49" charset="0"/>
                <a:ea typeface="SimSun" panose="02010600030101010101" pitchFamily="2" charset="-122"/>
              </a:rPr>
              <a:t>查找和替代字符串</a:t>
            </a:r>
            <a:endParaRPr lang="en-US" altLang="zh-CN" dirty="0">
              <a:latin typeface="DejaVu Sans Mono" pitchFamily="49" charset="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697038" y="1833982"/>
            <a:ext cx="296386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QString s = "Hello world!";</a:t>
            </a:r>
          </a:p>
          <a:p>
            <a:pPr eaLnBrk="1" hangingPunct="1">
              <a:lnSpc>
                <a:spcPct val="98000"/>
              </a:lnSpc>
            </a:pPr>
            <a:r>
              <a:rPr lang="en-US" altLang="zh-CN" sz="1400">
                <a:solidFill>
                  <a:srgbClr val="000000"/>
                </a:solidFill>
                <a:latin typeface="DejaVu Sans Mono" pitchFamily="49" charset="0"/>
              </a:rPr>
              <a:t>r = s.left(5); // "Hello"</a:t>
            </a:r>
          </a:p>
          <a:p>
            <a:pPr eaLnBrk="1" hangingPunct="1">
              <a:lnSpc>
                <a:spcPct val="98000"/>
              </a:lnSpc>
            </a:pPr>
            <a:r>
              <a:rPr lang="en-US" altLang="zh-CN" sz="1400">
                <a:solidFill>
                  <a:srgbClr val="000000"/>
                </a:solidFill>
                <a:latin typeface="DejaVu Sans Mono" pitchFamily="49" charset="0"/>
              </a:rPr>
              <a:t>r = s.right(1); // "!"</a:t>
            </a:r>
          </a:p>
          <a:p>
            <a:pPr eaLnBrk="1" hangingPunct="1">
              <a:lnSpc>
                <a:spcPct val="98000"/>
              </a:lnSpc>
            </a:pPr>
            <a:r>
              <a:rPr lang="en-US" altLang="zh-CN" sz="1400">
                <a:solidFill>
                  <a:srgbClr val="000000"/>
                </a:solidFill>
                <a:latin typeface="DejaVu Sans Mono" pitchFamily="49" charset="0"/>
              </a:rPr>
              <a:t>r = s.mid(6,5); // "world"</a:t>
            </a:r>
          </a:p>
        </p:txBody>
      </p:sp>
      <p:sp>
        <p:nvSpPr>
          <p:cNvPr id="5" name="Text Box 4"/>
          <p:cNvSpPr txBox="1">
            <a:spLocks noChangeArrowheads="1"/>
          </p:cNvSpPr>
          <p:nvPr/>
        </p:nvSpPr>
        <p:spPr bwMode="auto">
          <a:xfrm>
            <a:off x="1960563" y="3627857"/>
            <a:ext cx="27559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r = s.mid(6); // "world!"</a:t>
            </a:r>
          </a:p>
        </p:txBody>
      </p:sp>
      <p:sp>
        <p:nvSpPr>
          <p:cNvPr id="6" name="Text Box 5"/>
          <p:cNvSpPr txBox="1">
            <a:spLocks noChangeArrowheads="1"/>
          </p:cNvSpPr>
          <p:nvPr/>
        </p:nvSpPr>
        <p:spPr bwMode="auto">
          <a:xfrm>
            <a:off x="1703388" y="4734345"/>
            <a:ext cx="59705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r = s.replace("world", "universe"); // "Hello universe!"</a:t>
            </a:r>
          </a:p>
        </p:txBody>
      </p:sp>
      <p:sp>
        <p:nvSpPr>
          <p:cNvPr id="7" name="Freeform 7"/>
          <p:cNvSpPr>
            <a:spLocks noChangeArrowheads="1"/>
          </p:cNvSpPr>
          <p:nvPr/>
        </p:nvSpPr>
        <p:spPr bwMode="auto">
          <a:xfrm>
            <a:off x="1638300" y="1741907"/>
            <a:ext cx="3097213" cy="1139825"/>
          </a:xfrm>
          <a:custGeom>
            <a:avLst/>
            <a:gdLst>
              <a:gd name="T0" fmla="*/ 2147483647 w 9484"/>
              <a:gd name="T1" fmla="*/ 2147483647 h 3490"/>
              <a:gd name="T2" fmla="*/ 2147483647 w 9484"/>
              <a:gd name="T3" fmla="*/ 2147483647 h 3490"/>
              <a:gd name="T4" fmla="*/ 2147483647 w 9484"/>
              <a:gd name="T5" fmla="*/ 2147483647 h 3490"/>
              <a:gd name="T6" fmla="*/ 2147483647 w 9484"/>
              <a:gd name="T7" fmla="*/ 2147483647 h 3490"/>
              <a:gd name="T8" fmla="*/ 2147483647 w 9484"/>
              <a:gd name="T9" fmla="*/ 2147483647 h 3490"/>
              <a:gd name="T10" fmla="*/ 2147483647 w 9484"/>
              <a:gd name="T11" fmla="*/ 2147483647 h 3490"/>
              <a:gd name="T12" fmla="*/ 2147483647 w 9484"/>
              <a:gd name="T13" fmla="*/ 2147483647 h 3490"/>
              <a:gd name="T14" fmla="*/ 2147483647 w 9484"/>
              <a:gd name="T15" fmla="*/ 2147483647 h 3490"/>
              <a:gd name="T16" fmla="*/ 2147483647 w 9484"/>
              <a:gd name="T17" fmla="*/ 2147483647 h 3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84"/>
              <a:gd name="T28" fmla="*/ 0 h 3490"/>
              <a:gd name="T29" fmla="*/ 9484 w 9484"/>
              <a:gd name="T30" fmla="*/ 3490 h 3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84" h="3490">
                <a:moveTo>
                  <a:pt x="483" y="4"/>
                </a:moveTo>
                <a:cubicBezTo>
                  <a:pt x="483" y="4"/>
                  <a:pt x="7753" y="5"/>
                  <a:pt x="9481" y="7"/>
                </a:cubicBezTo>
                <a:cubicBezTo>
                  <a:pt x="9481" y="262"/>
                  <a:pt x="9481" y="2433"/>
                  <a:pt x="9481" y="2689"/>
                </a:cubicBezTo>
                <a:cubicBezTo>
                  <a:pt x="9471" y="2921"/>
                  <a:pt x="9483" y="3032"/>
                  <a:pt x="9392" y="3208"/>
                </a:cubicBezTo>
                <a:cubicBezTo>
                  <a:pt x="9260" y="3463"/>
                  <a:pt x="9131" y="3455"/>
                  <a:pt x="8972" y="3489"/>
                </a:cubicBezTo>
                <a:cubicBezTo>
                  <a:pt x="8805" y="3480"/>
                  <a:pt x="3004" y="3479"/>
                  <a:pt x="20" y="3476"/>
                </a:cubicBezTo>
                <a:cubicBezTo>
                  <a:pt x="18" y="2963"/>
                  <a:pt x="21" y="708"/>
                  <a:pt x="21" y="654"/>
                </a:cubicBezTo>
                <a:cubicBezTo>
                  <a:pt x="23" y="599"/>
                  <a:pt x="0" y="419"/>
                  <a:pt x="131" y="192"/>
                </a:cubicBezTo>
                <a:cubicBezTo>
                  <a:pt x="260" y="0"/>
                  <a:pt x="355" y="0"/>
                  <a:pt x="483"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8" name="Freeform 8"/>
          <p:cNvSpPr>
            <a:spLocks noChangeArrowheads="1"/>
          </p:cNvSpPr>
          <p:nvPr/>
        </p:nvSpPr>
        <p:spPr bwMode="auto">
          <a:xfrm>
            <a:off x="1697038" y="3496095"/>
            <a:ext cx="2946400" cy="485775"/>
          </a:xfrm>
          <a:custGeom>
            <a:avLst/>
            <a:gdLst>
              <a:gd name="T0" fmla="*/ 2147483647 w 9021"/>
              <a:gd name="T1" fmla="*/ 2147483647 h 1488"/>
              <a:gd name="T2" fmla="*/ 2147483647 w 9021"/>
              <a:gd name="T3" fmla="*/ 2147483647 h 1488"/>
              <a:gd name="T4" fmla="*/ 2147483647 w 9021"/>
              <a:gd name="T5" fmla="*/ 2147483647 h 1488"/>
              <a:gd name="T6" fmla="*/ 2147483647 w 9021"/>
              <a:gd name="T7" fmla="*/ 2147483647 h 1488"/>
              <a:gd name="T8" fmla="*/ 2147483647 w 9021"/>
              <a:gd name="T9" fmla="*/ 2147483647 h 1488"/>
              <a:gd name="T10" fmla="*/ 2147483647 w 9021"/>
              <a:gd name="T11" fmla="*/ 2147483647 h 1488"/>
              <a:gd name="T12" fmla="*/ 2147483647 w 9021"/>
              <a:gd name="T13" fmla="*/ 2147483647 h 1488"/>
              <a:gd name="T14" fmla="*/ 2147483647 w 9021"/>
              <a:gd name="T15" fmla="*/ 2147483647 h 1488"/>
              <a:gd name="T16" fmla="*/ 2147483647 w 9021"/>
              <a:gd name="T17" fmla="*/ 2147483647 h 1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21"/>
              <a:gd name="T28" fmla="*/ 0 h 1488"/>
              <a:gd name="T29" fmla="*/ 9021 w 9021"/>
              <a:gd name="T30" fmla="*/ 1488 h 14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21" h="1488">
                <a:moveTo>
                  <a:pt x="460" y="1"/>
                </a:moveTo>
                <a:cubicBezTo>
                  <a:pt x="460" y="1"/>
                  <a:pt x="7374" y="2"/>
                  <a:pt x="9018" y="3"/>
                </a:cubicBezTo>
                <a:cubicBezTo>
                  <a:pt x="9018" y="111"/>
                  <a:pt x="9018" y="1037"/>
                  <a:pt x="9018" y="1146"/>
                </a:cubicBezTo>
                <a:cubicBezTo>
                  <a:pt x="9008" y="1245"/>
                  <a:pt x="9020" y="1292"/>
                  <a:pt x="8933" y="1367"/>
                </a:cubicBezTo>
                <a:cubicBezTo>
                  <a:pt x="8807" y="1476"/>
                  <a:pt x="8686" y="1472"/>
                  <a:pt x="8534" y="1487"/>
                </a:cubicBezTo>
                <a:cubicBezTo>
                  <a:pt x="8375" y="1483"/>
                  <a:pt x="2857" y="1483"/>
                  <a:pt x="19" y="1481"/>
                </a:cubicBezTo>
                <a:cubicBezTo>
                  <a:pt x="17" y="1263"/>
                  <a:pt x="20" y="301"/>
                  <a:pt x="20" y="279"/>
                </a:cubicBezTo>
                <a:cubicBezTo>
                  <a:pt x="22" y="255"/>
                  <a:pt x="0" y="178"/>
                  <a:pt x="124" y="81"/>
                </a:cubicBezTo>
                <a:cubicBezTo>
                  <a:pt x="247" y="0"/>
                  <a:pt x="338" y="0"/>
                  <a:pt x="460"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9" name="Freeform 9"/>
          <p:cNvSpPr>
            <a:spLocks noChangeArrowheads="1"/>
          </p:cNvSpPr>
          <p:nvPr/>
        </p:nvSpPr>
        <p:spPr bwMode="auto">
          <a:xfrm>
            <a:off x="1633538" y="4629570"/>
            <a:ext cx="6042025" cy="485775"/>
          </a:xfrm>
          <a:custGeom>
            <a:avLst/>
            <a:gdLst>
              <a:gd name="T0" fmla="*/ 2147483647 w 18503"/>
              <a:gd name="T1" fmla="*/ 2147483647 h 1488"/>
              <a:gd name="T2" fmla="*/ 2147483647 w 18503"/>
              <a:gd name="T3" fmla="*/ 2147483647 h 1488"/>
              <a:gd name="T4" fmla="*/ 2147483647 w 18503"/>
              <a:gd name="T5" fmla="*/ 2147483647 h 1488"/>
              <a:gd name="T6" fmla="*/ 2147483647 w 18503"/>
              <a:gd name="T7" fmla="*/ 2147483647 h 1488"/>
              <a:gd name="T8" fmla="*/ 2147483647 w 18503"/>
              <a:gd name="T9" fmla="*/ 2147483647 h 1488"/>
              <a:gd name="T10" fmla="*/ 2147483647 w 18503"/>
              <a:gd name="T11" fmla="*/ 2147483647 h 1488"/>
              <a:gd name="T12" fmla="*/ 2147483647 w 18503"/>
              <a:gd name="T13" fmla="*/ 2147483647 h 1488"/>
              <a:gd name="T14" fmla="*/ 2147483647 w 18503"/>
              <a:gd name="T15" fmla="*/ 2147483647 h 1488"/>
              <a:gd name="T16" fmla="*/ 2147483647 w 18503"/>
              <a:gd name="T17" fmla="*/ 2147483647 h 1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03"/>
              <a:gd name="T28" fmla="*/ 0 h 1488"/>
              <a:gd name="T29" fmla="*/ 18503 w 18503"/>
              <a:gd name="T30" fmla="*/ 1488 h 14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03" h="1488">
                <a:moveTo>
                  <a:pt x="943" y="1"/>
                </a:moveTo>
                <a:cubicBezTo>
                  <a:pt x="943" y="1"/>
                  <a:pt x="15127" y="2"/>
                  <a:pt x="18499" y="3"/>
                </a:cubicBezTo>
                <a:cubicBezTo>
                  <a:pt x="18499" y="111"/>
                  <a:pt x="18499" y="1037"/>
                  <a:pt x="18499" y="1146"/>
                </a:cubicBezTo>
                <a:cubicBezTo>
                  <a:pt x="18479" y="1245"/>
                  <a:pt x="18502" y="1292"/>
                  <a:pt x="18325" y="1367"/>
                </a:cubicBezTo>
                <a:cubicBezTo>
                  <a:pt x="18067" y="1476"/>
                  <a:pt x="17817" y="1472"/>
                  <a:pt x="17505" y="1487"/>
                </a:cubicBezTo>
                <a:cubicBezTo>
                  <a:pt x="17180" y="1483"/>
                  <a:pt x="5860" y="1483"/>
                  <a:pt x="39" y="1481"/>
                </a:cubicBezTo>
                <a:cubicBezTo>
                  <a:pt x="34" y="1263"/>
                  <a:pt x="40" y="301"/>
                  <a:pt x="40" y="279"/>
                </a:cubicBezTo>
                <a:cubicBezTo>
                  <a:pt x="45" y="255"/>
                  <a:pt x="0" y="178"/>
                  <a:pt x="255" y="81"/>
                </a:cubicBezTo>
                <a:cubicBezTo>
                  <a:pt x="506" y="0"/>
                  <a:pt x="693" y="0"/>
                  <a:pt x="943" y="1"/>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17703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打印到控制台</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2200" dirty="0" err="1">
                <a:ea typeface="SimSun" panose="02010600030101010101" pitchFamily="2" charset="-122"/>
              </a:rPr>
              <a:t>Qt</a:t>
            </a:r>
            <a:r>
              <a:rPr lang="zh-CN" altLang="en-US" sz="2200" dirty="0">
                <a:ea typeface="SimSun" panose="02010600030101010101" pitchFamily="2" charset="-122"/>
              </a:rPr>
              <a:t>是一个主要用于可视应用的工具包，即不专注于命令行界面的</a:t>
            </a:r>
            <a:endParaRPr lang="en-US" altLang="zh-CN" sz="22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200" dirty="0">
                <a:ea typeface="SimSun" panose="02010600030101010101" pitchFamily="2" charset="-122"/>
              </a:rPr>
              <a:t>要打印</a:t>
            </a:r>
            <a:r>
              <a:rPr lang="en-US" altLang="zh-CN" sz="2200" dirty="0">
                <a:ea typeface="SimSun" panose="02010600030101010101" pitchFamily="2" charset="-122"/>
              </a:rPr>
              <a:t>, </a:t>
            </a:r>
            <a:r>
              <a:rPr lang="zh-CN" altLang="en-US" sz="2200" dirty="0">
                <a:ea typeface="SimSun" panose="02010600030101010101" pitchFamily="2" charset="-122"/>
              </a:rPr>
              <a:t>用</a:t>
            </a:r>
            <a:r>
              <a:rPr lang="en-US" altLang="zh-CN" sz="2200" dirty="0">
                <a:ea typeface="SimSun" panose="02010600030101010101" pitchFamily="2" charset="-122"/>
              </a:rPr>
              <a:t> </a:t>
            </a:r>
            <a:r>
              <a:rPr lang="en-US" altLang="zh-CN" sz="1800" dirty="0" err="1">
                <a:solidFill>
                  <a:srgbClr val="66B036"/>
                </a:solidFill>
                <a:latin typeface="DejaVu Sans Mono" pitchFamily="49" charset="0"/>
                <a:ea typeface="SimSun" panose="02010600030101010101" pitchFamily="2" charset="-122"/>
              </a:rPr>
              <a:t>qDebug</a:t>
            </a:r>
            <a:r>
              <a:rPr lang="en-US" altLang="zh-CN" sz="2200" dirty="0">
                <a:ea typeface="SimSun" panose="02010600030101010101" pitchFamily="2" charset="-122"/>
              </a:rPr>
              <a:t> </a:t>
            </a:r>
            <a:r>
              <a:rPr lang="zh-CN" altLang="en-US" sz="2200" dirty="0">
                <a:ea typeface="SimSun" panose="02010600030101010101" pitchFamily="2" charset="-122"/>
              </a:rPr>
              <a:t>函数</a:t>
            </a:r>
            <a:endParaRPr lang="en-US" altLang="zh-CN" sz="22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1600" dirty="0">
                <a:ea typeface="SimSun" panose="02010600030101010101" pitchFamily="2" charset="-122"/>
              </a:rPr>
              <a:t>它总是可用</a:t>
            </a:r>
            <a:r>
              <a:rPr lang="en-US" altLang="zh-CN" sz="1600" dirty="0">
                <a:ea typeface="SimSun" panose="02010600030101010101" pitchFamily="2" charset="-122"/>
              </a:rPr>
              <a:t>, </a:t>
            </a:r>
            <a:r>
              <a:rPr lang="zh-CN" altLang="en-US" sz="1600" dirty="0">
                <a:ea typeface="SimSun" panose="02010600030101010101" pitchFamily="2" charset="-122"/>
              </a:rPr>
              <a:t>但是在建立发布版本时会静默</a:t>
            </a:r>
            <a:endParaRPr lang="en-US" altLang="zh-CN" sz="16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1600" dirty="0">
                <a:latin typeface="DejaVu Sans Mono" pitchFamily="49" charset="0"/>
                <a:ea typeface="SimSun" panose="02010600030101010101" pitchFamily="2" charset="-122"/>
              </a:rPr>
              <a:t>像</a:t>
            </a:r>
            <a:r>
              <a:rPr lang="en-US" altLang="zh-CN" sz="1600" dirty="0" err="1">
                <a:latin typeface="DejaVu Sans Mono" pitchFamily="49" charset="0"/>
                <a:ea typeface="SimSun" panose="02010600030101010101" pitchFamily="2" charset="-122"/>
              </a:rPr>
              <a:t>printf</a:t>
            </a:r>
            <a:r>
              <a:rPr lang="en-US" altLang="zh-CN" sz="1600" dirty="0">
                <a:ea typeface="SimSun" panose="02010600030101010101" pitchFamily="2" charset="-122"/>
              </a:rPr>
              <a:t> </a:t>
            </a:r>
            <a:r>
              <a:rPr lang="zh-CN" altLang="en-US" sz="1600" dirty="0">
                <a:ea typeface="SimSun" panose="02010600030101010101" pitchFamily="2" charset="-122"/>
              </a:rPr>
              <a:t>函数那样工作</a:t>
            </a:r>
            <a:r>
              <a:rPr lang="en-US" altLang="zh-CN" sz="1600" dirty="0">
                <a:ea typeface="SimSun" panose="02010600030101010101" pitchFamily="2" charset="-122"/>
              </a:rPr>
              <a:t> (</a:t>
            </a:r>
            <a:r>
              <a:rPr lang="zh-CN" altLang="en-US" sz="1600" dirty="0">
                <a:ea typeface="SimSun" panose="02010600030101010101" pitchFamily="2" charset="-122"/>
              </a:rPr>
              <a:t>但加上</a:t>
            </a:r>
            <a:r>
              <a:rPr lang="en-US" altLang="zh-CN" sz="1600" dirty="0">
                <a:ea typeface="SimSun" panose="02010600030101010101" pitchFamily="2" charset="-122"/>
              </a:rPr>
              <a:t> “\n”)</a:t>
            </a: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1600" dirty="0">
                <a:ea typeface="SimSun" panose="02010600030101010101" pitchFamily="2" charset="-122"/>
              </a:rPr>
              <a:t>使用</a:t>
            </a:r>
            <a:r>
              <a:rPr lang="en-US" altLang="zh-CN" sz="1600" dirty="0" err="1">
                <a:ea typeface="SimSun" panose="02010600030101010101" pitchFamily="2" charset="-122"/>
              </a:rPr>
              <a:t>qPrintable</a:t>
            </a:r>
            <a:r>
              <a:rPr lang="zh-CN" altLang="en-US" sz="1600" dirty="0">
                <a:ea typeface="SimSun" panose="02010600030101010101" pitchFamily="2" charset="-122"/>
              </a:rPr>
              <a:t>宏很容易打印</a:t>
            </a:r>
            <a:r>
              <a:rPr lang="en-US" altLang="zh-CN" sz="1600" dirty="0" err="1">
                <a:ea typeface="SimSun" panose="02010600030101010101" pitchFamily="2" charset="-122"/>
              </a:rPr>
              <a:t>QString</a:t>
            </a:r>
            <a:r>
              <a:rPr lang="zh-CN" altLang="en-US" sz="1600" dirty="0">
                <a:ea typeface="SimSun" panose="02010600030101010101" pitchFamily="2" charset="-122"/>
              </a:rPr>
              <a:t>的文本</a:t>
            </a:r>
            <a:endParaRPr lang="en-US" altLang="zh-CN" sz="16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600" dirty="0">
              <a:ea typeface="SimSun" panose="02010600030101010101" pitchFamily="2" charset="-122"/>
            </a:endParaRPr>
          </a:p>
          <a:p>
            <a:pPr marL="782638" lvl="1" indent="-293688">
              <a:buSzPct val="45000"/>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600" dirty="0">
              <a:ea typeface="SimSun" panose="02010600030101010101" pitchFamily="2" charset="-122"/>
            </a:endParaRPr>
          </a:p>
          <a:p>
            <a:pPr marL="782638" lvl="1"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500" dirty="0">
              <a:ea typeface="SimSun" panose="02010600030101010101" pitchFamily="2" charset="-122"/>
            </a:endParaRPr>
          </a:p>
          <a:p>
            <a:pPr marL="782638" lvl="1"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1600" dirty="0">
                <a:ea typeface="SimSun" panose="02010600030101010101" pitchFamily="2" charset="-122"/>
              </a:rPr>
              <a:t>当包含</a:t>
            </a:r>
            <a:r>
              <a:rPr lang="en-US" altLang="zh-CN" sz="1600" dirty="0" err="1">
                <a:ea typeface="SimSun" panose="02010600030101010101" pitchFamily="2" charset="-122"/>
              </a:rPr>
              <a:t>QtDebug</a:t>
            </a:r>
            <a:r>
              <a:rPr lang="zh-CN" altLang="en-US" sz="1600" dirty="0">
                <a:ea typeface="SimSun" panose="02010600030101010101" pitchFamily="2" charset="-122"/>
              </a:rPr>
              <a:t>后，能与流操作符一起使用</a:t>
            </a:r>
            <a:endParaRPr lang="en-US" altLang="zh-CN" sz="1600" dirty="0">
              <a:ea typeface="SimSun" panose="02010600030101010101" pitchFamily="2" charset="-122"/>
            </a:endParaRPr>
          </a:p>
          <a:p>
            <a:endParaRPr lang="zh-CN" altLang="en-US" dirty="0"/>
          </a:p>
        </p:txBody>
      </p:sp>
      <p:sp>
        <p:nvSpPr>
          <p:cNvPr id="4" name="Text Box 3"/>
          <p:cNvSpPr txBox="1">
            <a:spLocks noChangeArrowheads="1"/>
          </p:cNvSpPr>
          <p:nvPr/>
        </p:nvSpPr>
        <p:spPr bwMode="auto">
          <a:xfrm>
            <a:off x="1795463" y="3357563"/>
            <a:ext cx="53482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248"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qDebug("Integer value: %d", 42);</a:t>
            </a:r>
          </a:p>
          <a:p>
            <a:pPr eaLnBrk="1" hangingPunct="1">
              <a:lnSpc>
                <a:spcPct val="98000"/>
              </a:lnSpc>
            </a:pPr>
            <a:r>
              <a:rPr lang="en-US" altLang="zh-CN" sz="1400">
                <a:solidFill>
                  <a:srgbClr val="000000"/>
                </a:solidFill>
                <a:latin typeface="DejaVu Sans Mono" pitchFamily="49" charset="0"/>
              </a:rPr>
              <a:t>qDebug("String value: %s", qPrintable(myQString));</a:t>
            </a:r>
          </a:p>
        </p:txBody>
      </p:sp>
      <p:sp>
        <p:nvSpPr>
          <p:cNvPr id="5" name="Text Box 4"/>
          <p:cNvSpPr txBox="1">
            <a:spLocks noChangeArrowheads="1"/>
          </p:cNvSpPr>
          <p:nvPr/>
        </p:nvSpPr>
        <p:spPr bwMode="auto">
          <a:xfrm>
            <a:off x="1790700" y="4495800"/>
            <a:ext cx="5557838"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4248" rIns="81639" bIns="40820"/>
          <a:lstStyle>
            <a:lvl1pPr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400">
                <a:solidFill>
                  <a:srgbClr val="000000"/>
                </a:solidFill>
                <a:latin typeface="DejaVu Sans Mono" pitchFamily="49" charset="0"/>
              </a:rPr>
              <a:t>#include &lt;QtDebug&gt;</a:t>
            </a:r>
          </a:p>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400">
                <a:solidFill>
                  <a:srgbClr val="000000"/>
                </a:solidFill>
                <a:latin typeface="DejaVu Sans Mono" pitchFamily="49" charset="0"/>
              </a:rPr>
              <a:t>qDebug() &lt;&lt; "Integer value:" &lt;&lt; 42;</a:t>
            </a:r>
          </a:p>
          <a:p>
            <a:pPr eaLnBrk="1" hangingPunct="1">
              <a:lnSpc>
                <a:spcPct val="98000"/>
              </a:lnSpc>
            </a:pPr>
            <a:r>
              <a:rPr lang="en-US" altLang="zh-CN" sz="1400">
                <a:solidFill>
                  <a:srgbClr val="000000"/>
                </a:solidFill>
                <a:latin typeface="DejaVu Sans Mono" pitchFamily="49" charset="0"/>
              </a:rPr>
              <a:t>qDebug() &lt;&lt; "String value:" &lt;&lt; myQString;</a:t>
            </a:r>
          </a:p>
          <a:p>
            <a:pPr eaLnBrk="1" hangingPunct="1">
              <a:lnSpc>
                <a:spcPct val="98000"/>
              </a:lnSpc>
            </a:pPr>
            <a:r>
              <a:rPr lang="en-US" altLang="zh-CN" sz="1400">
                <a:solidFill>
                  <a:srgbClr val="000000"/>
                </a:solidFill>
                <a:latin typeface="DejaVu Sans Mono" pitchFamily="49" charset="0"/>
              </a:rPr>
              <a:t>qDebug() &lt;&lt; "Complex value:" &lt;&lt; myQColor;</a:t>
            </a:r>
          </a:p>
        </p:txBody>
      </p:sp>
      <p:sp>
        <p:nvSpPr>
          <p:cNvPr id="6" name="Freeform 6"/>
          <p:cNvSpPr>
            <a:spLocks noChangeArrowheads="1"/>
          </p:cNvSpPr>
          <p:nvPr/>
        </p:nvSpPr>
        <p:spPr bwMode="auto">
          <a:xfrm>
            <a:off x="1687513" y="3284538"/>
            <a:ext cx="5564187" cy="654050"/>
          </a:xfrm>
          <a:custGeom>
            <a:avLst/>
            <a:gdLst>
              <a:gd name="T0" fmla="*/ 2147483647 w 17038"/>
              <a:gd name="T1" fmla="*/ 2147483647 h 2003"/>
              <a:gd name="T2" fmla="*/ 2147483647 w 17038"/>
              <a:gd name="T3" fmla="*/ 2147483647 h 2003"/>
              <a:gd name="T4" fmla="*/ 2147483647 w 17038"/>
              <a:gd name="T5" fmla="*/ 2147483647 h 2003"/>
              <a:gd name="T6" fmla="*/ 2147483647 w 17038"/>
              <a:gd name="T7" fmla="*/ 2147483647 h 2003"/>
              <a:gd name="T8" fmla="*/ 2147483647 w 17038"/>
              <a:gd name="T9" fmla="*/ 2147483647 h 2003"/>
              <a:gd name="T10" fmla="*/ 2147483647 w 17038"/>
              <a:gd name="T11" fmla="*/ 2147483647 h 2003"/>
              <a:gd name="T12" fmla="*/ 2147483647 w 17038"/>
              <a:gd name="T13" fmla="*/ 2147483647 h 2003"/>
              <a:gd name="T14" fmla="*/ 2147483647 w 17038"/>
              <a:gd name="T15" fmla="*/ 2147483647 h 2003"/>
              <a:gd name="T16" fmla="*/ 2147483647 w 17038"/>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38"/>
              <a:gd name="T28" fmla="*/ 0 h 2003"/>
              <a:gd name="T29" fmla="*/ 17038 w 17038"/>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38" h="2003">
                <a:moveTo>
                  <a:pt x="868" y="2"/>
                </a:moveTo>
                <a:cubicBezTo>
                  <a:pt x="868" y="2"/>
                  <a:pt x="13929" y="3"/>
                  <a:pt x="17034" y="4"/>
                </a:cubicBezTo>
                <a:cubicBezTo>
                  <a:pt x="17034" y="150"/>
                  <a:pt x="17034" y="1396"/>
                  <a:pt x="17034" y="1543"/>
                </a:cubicBezTo>
                <a:cubicBezTo>
                  <a:pt x="17016" y="1676"/>
                  <a:pt x="17037" y="1740"/>
                  <a:pt x="16874" y="1841"/>
                </a:cubicBezTo>
                <a:cubicBezTo>
                  <a:pt x="16636" y="1987"/>
                  <a:pt x="16406" y="1982"/>
                  <a:pt x="16119" y="2002"/>
                </a:cubicBezTo>
                <a:cubicBezTo>
                  <a:pt x="15819" y="1997"/>
                  <a:pt x="5396" y="1996"/>
                  <a:pt x="36" y="1994"/>
                </a:cubicBezTo>
                <a:cubicBezTo>
                  <a:pt x="31" y="1700"/>
                  <a:pt x="37" y="406"/>
                  <a:pt x="37" y="376"/>
                </a:cubicBezTo>
                <a:cubicBezTo>
                  <a:pt x="41" y="344"/>
                  <a:pt x="0" y="241"/>
                  <a:pt x="235" y="110"/>
                </a:cubicBezTo>
                <a:cubicBezTo>
                  <a:pt x="466" y="0"/>
                  <a:pt x="638" y="0"/>
                  <a:pt x="868" y="2"/>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7" name="Freeform 7"/>
          <p:cNvSpPr>
            <a:spLocks noChangeArrowheads="1"/>
          </p:cNvSpPr>
          <p:nvPr/>
        </p:nvSpPr>
        <p:spPr bwMode="auto">
          <a:xfrm>
            <a:off x="1698625" y="4437063"/>
            <a:ext cx="5551488" cy="1209675"/>
          </a:xfrm>
          <a:custGeom>
            <a:avLst/>
            <a:gdLst>
              <a:gd name="T0" fmla="*/ 2147483647 w 17000"/>
              <a:gd name="T1" fmla="*/ 2147483647 h 3704"/>
              <a:gd name="T2" fmla="*/ 2147483647 w 17000"/>
              <a:gd name="T3" fmla="*/ 2147483647 h 3704"/>
              <a:gd name="T4" fmla="*/ 2147483647 w 17000"/>
              <a:gd name="T5" fmla="*/ 2147483647 h 3704"/>
              <a:gd name="T6" fmla="*/ 2147483647 w 17000"/>
              <a:gd name="T7" fmla="*/ 2147483647 h 3704"/>
              <a:gd name="T8" fmla="*/ 2147483647 w 17000"/>
              <a:gd name="T9" fmla="*/ 2147483647 h 3704"/>
              <a:gd name="T10" fmla="*/ 2147483647 w 17000"/>
              <a:gd name="T11" fmla="*/ 2147483647 h 3704"/>
              <a:gd name="T12" fmla="*/ 2147483647 w 17000"/>
              <a:gd name="T13" fmla="*/ 2147483647 h 3704"/>
              <a:gd name="T14" fmla="*/ 2147483647 w 17000"/>
              <a:gd name="T15" fmla="*/ 2147483647 h 3704"/>
              <a:gd name="T16" fmla="*/ 2147483647 w 17000"/>
              <a:gd name="T17" fmla="*/ 2147483647 h 37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00"/>
              <a:gd name="T28" fmla="*/ 0 h 3704"/>
              <a:gd name="T29" fmla="*/ 17000 w 17000"/>
              <a:gd name="T30" fmla="*/ 3704 h 37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00" h="3704">
                <a:moveTo>
                  <a:pt x="867" y="4"/>
                </a:moveTo>
                <a:cubicBezTo>
                  <a:pt x="867" y="4"/>
                  <a:pt x="13898" y="5"/>
                  <a:pt x="16996" y="8"/>
                </a:cubicBezTo>
                <a:cubicBezTo>
                  <a:pt x="16996" y="278"/>
                  <a:pt x="16996" y="2582"/>
                  <a:pt x="16996" y="2854"/>
                </a:cubicBezTo>
                <a:cubicBezTo>
                  <a:pt x="16978" y="3100"/>
                  <a:pt x="16999" y="3218"/>
                  <a:pt x="16836" y="3405"/>
                </a:cubicBezTo>
                <a:cubicBezTo>
                  <a:pt x="16599" y="3675"/>
                  <a:pt x="16369" y="3667"/>
                  <a:pt x="16083" y="3703"/>
                </a:cubicBezTo>
                <a:cubicBezTo>
                  <a:pt x="15784" y="3694"/>
                  <a:pt x="5384" y="3693"/>
                  <a:pt x="36" y="3689"/>
                </a:cubicBezTo>
                <a:cubicBezTo>
                  <a:pt x="31" y="3145"/>
                  <a:pt x="37" y="751"/>
                  <a:pt x="37" y="694"/>
                </a:cubicBezTo>
                <a:cubicBezTo>
                  <a:pt x="41" y="636"/>
                  <a:pt x="0" y="445"/>
                  <a:pt x="234" y="203"/>
                </a:cubicBezTo>
                <a:cubicBezTo>
                  <a:pt x="465" y="0"/>
                  <a:pt x="637" y="0"/>
                  <a:pt x="867" y="4"/>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320691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SimSun" panose="02010600030101010101" pitchFamily="2" charset="-122"/>
              </a:rPr>
              <a:t>与数字间转换</a:t>
            </a:r>
            <a:endParaRPr lang="zh-CN" altLang="en-US" dirty="0"/>
          </a:p>
        </p:txBody>
      </p:sp>
      <p:sp>
        <p:nvSpPr>
          <p:cNvPr id="3" name="内容占位符 2"/>
          <p:cNvSpPr>
            <a:spLocks noGrp="1"/>
          </p:cNvSpPr>
          <p:nvPr>
            <p:ph idx="1"/>
          </p:nvPr>
        </p:nvSpPr>
        <p:spPr/>
        <p:txBody>
          <a:bodyPr/>
          <a:lstStyle/>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a:ea typeface="SimSun" panose="02010600030101010101" pitchFamily="2" charset="-122"/>
              </a:rPr>
              <a:t>把数字转换为字符串</a:t>
            </a: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dirty="0">
              <a:ea typeface="SimSun" panose="02010600030101010101" pitchFamily="2" charset="-122"/>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3600" dirty="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altLang="zh-CN" dirty="0" smtClean="0">
              <a:ea typeface="SimSun" panose="02010600030101010101" pitchFamily="2" charset="-122"/>
            </a:endParaRPr>
          </a:p>
          <a:p>
            <a:pPr marL="390525" indent="-293688">
              <a:buSzPct val="45000"/>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smtClean="0">
                <a:ea typeface="SimSun" panose="02010600030101010101" pitchFamily="2" charset="-122"/>
              </a:rPr>
              <a:t>把</a:t>
            </a:r>
            <a:r>
              <a:rPr lang="zh-CN" altLang="en-US" dirty="0">
                <a:ea typeface="SimSun" panose="02010600030101010101" pitchFamily="2" charset="-122"/>
              </a:rPr>
              <a:t>字符串转换为数值 </a:t>
            </a:r>
            <a:endParaRPr lang="en-US" altLang="zh-CN" dirty="0">
              <a:ea typeface="SimSun" panose="02010600030101010101" pitchFamily="2" charset="-122"/>
            </a:endParaRPr>
          </a:p>
          <a:p>
            <a:endParaRPr lang="zh-CN" altLang="en-US" dirty="0"/>
          </a:p>
        </p:txBody>
      </p:sp>
      <p:sp>
        <p:nvSpPr>
          <p:cNvPr id="4" name="Line 1"/>
          <p:cNvSpPr>
            <a:spLocks noChangeShapeType="1"/>
          </p:cNvSpPr>
          <p:nvPr/>
        </p:nvSpPr>
        <p:spPr bwMode="auto">
          <a:xfrm>
            <a:off x="4083050" y="4502653"/>
            <a:ext cx="0" cy="1143000"/>
          </a:xfrm>
          <a:prstGeom prst="line">
            <a:avLst/>
          </a:prstGeom>
          <a:noFill/>
          <a:ln w="21600">
            <a:solidFill>
              <a:srgbClr val="C0C0C0"/>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5" name="Text Box 4"/>
          <p:cNvSpPr txBox="1">
            <a:spLocks noChangeArrowheads="1"/>
          </p:cNvSpPr>
          <p:nvPr/>
        </p:nvSpPr>
        <p:spPr bwMode="auto">
          <a:xfrm>
            <a:off x="1050925" y="1852526"/>
            <a:ext cx="6646863"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020" rIns="81639" bIns="40820"/>
          <a:lstStyle>
            <a:lvl1pPr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300" b="1" i="1">
                <a:solidFill>
                  <a:srgbClr val="000000"/>
                </a:solidFill>
                <a:latin typeface="DejaVu Sans Mono" pitchFamily="49" charset="0"/>
              </a:rPr>
              <a:t>QString::number(int value, int base=10);</a:t>
            </a:r>
          </a:p>
          <a:p>
            <a:pPr eaLnBrk="1" hangingPunct="1">
              <a:lnSpc>
                <a:spcPct val="98000"/>
              </a:lnSpc>
            </a:pPr>
            <a:r>
              <a:rPr lang="en-US" altLang="zh-CN" sz="1300">
                <a:solidFill>
                  <a:srgbClr val="000000"/>
                </a:solidFill>
                <a:latin typeface="DejaVu Sans Mono" pitchFamily="49" charset="0"/>
              </a:rPr>
              <a:t>QString twelve = QString::number(12); // "12"</a:t>
            </a:r>
          </a:p>
          <a:p>
            <a:pPr eaLnBrk="1" hangingPunct="1">
              <a:lnSpc>
                <a:spcPct val="98000"/>
              </a:lnSpc>
            </a:pPr>
            <a:r>
              <a:rPr lang="en-US" altLang="zh-CN" sz="1300">
                <a:solidFill>
                  <a:srgbClr val="000000"/>
                </a:solidFill>
                <a:latin typeface="DejaVu Sans Mono" pitchFamily="49" charset="0"/>
              </a:rPr>
              <a:t>QString oneTwo = QString::number(0x12, 16); // "12"</a:t>
            </a:r>
          </a:p>
          <a:p>
            <a:pPr eaLnBrk="1" hangingPunct="1">
              <a:lnSpc>
                <a:spcPct val="98000"/>
              </a:lnSpc>
            </a:pPr>
            <a:endParaRPr lang="en-US" altLang="zh-CN" sz="1400">
              <a:solidFill>
                <a:srgbClr val="000000"/>
              </a:solidFill>
              <a:latin typeface="DejaVu Sans Mono" pitchFamily="49" charset="0"/>
            </a:endParaRPr>
          </a:p>
          <a:p>
            <a:pPr eaLnBrk="1" hangingPunct="1">
              <a:lnSpc>
                <a:spcPct val="98000"/>
              </a:lnSpc>
            </a:pPr>
            <a:r>
              <a:rPr lang="en-US" altLang="zh-CN" sz="1300" b="1" i="1">
                <a:solidFill>
                  <a:srgbClr val="000000"/>
                </a:solidFill>
                <a:latin typeface="DejaVu Sans Mono" pitchFamily="49" charset="0"/>
              </a:rPr>
              <a:t>QString::number(double value, char format='g', int precision=6);</a:t>
            </a:r>
          </a:p>
          <a:p>
            <a:pPr eaLnBrk="1" hangingPunct="1">
              <a:lnSpc>
                <a:spcPct val="98000"/>
              </a:lnSpc>
            </a:pPr>
            <a:r>
              <a:rPr lang="en-US" altLang="zh-CN" sz="1300">
                <a:solidFill>
                  <a:srgbClr val="000000"/>
                </a:solidFill>
                <a:latin typeface="DejaVu Sans Mono" pitchFamily="49" charset="0"/>
              </a:rPr>
              <a:t>QString piAuto = QString::number(M_PI); // "3.14159"</a:t>
            </a:r>
          </a:p>
          <a:p>
            <a:pPr eaLnBrk="1" hangingPunct="1">
              <a:lnSpc>
                <a:spcPct val="98000"/>
              </a:lnSpc>
            </a:pPr>
            <a:r>
              <a:rPr lang="en-US" altLang="zh-CN" sz="1300">
                <a:solidFill>
                  <a:srgbClr val="000000"/>
                </a:solidFill>
                <a:latin typeface="DejaVu Sans Mono" pitchFamily="49" charset="0"/>
              </a:rPr>
              <a:t>QString piScientific = QString::number(M_PI,'e'); // "3.141593e+00"</a:t>
            </a:r>
          </a:p>
          <a:p>
            <a:pPr eaLnBrk="1" hangingPunct="1">
              <a:lnSpc>
                <a:spcPct val="98000"/>
              </a:lnSpc>
            </a:pPr>
            <a:r>
              <a:rPr lang="en-US" altLang="zh-CN" sz="1300">
                <a:solidFill>
                  <a:srgbClr val="000000"/>
                </a:solidFill>
                <a:latin typeface="DejaVu Sans Mono" pitchFamily="49" charset="0"/>
              </a:rPr>
              <a:t>QString piFixedDecimal = QString::number(M_PI,'f',2); // "3.14"</a:t>
            </a:r>
          </a:p>
        </p:txBody>
      </p:sp>
      <p:sp>
        <p:nvSpPr>
          <p:cNvPr id="6" name="Text Box 5"/>
          <p:cNvSpPr txBox="1">
            <a:spLocks noChangeArrowheads="1"/>
          </p:cNvSpPr>
          <p:nvPr/>
        </p:nvSpPr>
        <p:spPr bwMode="auto">
          <a:xfrm>
            <a:off x="1143000" y="4502653"/>
            <a:ext cx="258445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020" rIns="81639" bIns="40820"/>
          <a:lstStyle>
            <a:lvl1pPr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300">
                <a:solidFill>
                  <a:srgbClr val="000000"/>
                </a:solidFill>
                <a:latin typeface="DejaVu Sans Mono" pitchFamily="49" charset="0"/>
              </a:rPr>
              <a:t>bool ok;</a:t>
            </a:r>
          </a:p>
          <a:p>
            <a:pPr eaLnBrk="1" hangingPunct="1">
              <a:lnSpc>
                <a:spcPct val="98000"/>
              </a:lnSpc>
            </a:pPr>
            <a:r>
              <a:rPr lang="en-US" altLang="zh-CN" sz="1300">
                <a:solidFill>
                  <a:srgbClr val="000000"/>
                </a:solidFill>
                <a:latin typeface="DejaVu Sans Mono" pitchFamily="49" charset="0"/>
              </a:rPr>
              <a:t>QString i = "12";</a:t>
            </a:r>
          </a:p>
          <a:p>
            <a:pPr eaLnBrk="1" hangingPunct="1">
              <a:lnSpc>
                <a:spcPct val="98000"/>
              </a:lnSpc>
            </a:pPr>
            <a:r>
              <a:rPr lang="en-US" altLang="zh-CN" sz="1300">
                <a:solidFill>
                  <a:srgbClr val="000000"/>
                </a:solidFill>
                <a:latin typeface="DejaVu Sans Mono" pitchFamily="49" charset="0"/>
              </a:rPr>
              <a:t>int value = i.toInt(&amp;ok);</a:t>
            </a:r>
          </a:p>
          <a:p>
            <a:pPr eaLnBrk="1" hangingPunct="1">
              <a:lnSpc>
                <a:spcPct val="98000"/>
              </a:lnSpc>
            </a:pPr>
            <a:r>
              <a:rPr lang="en-US" altLang="zh-CN" sz="1300">
                <a:solidFill>
                  <a:srgbClr val="000000"/>
                </a:solidFill>
                <a:latin typeface="DejaVu Sans Mono" pitchFamily="49" charset="0"/>
              </a:rPr>
              <a:t>if(ok) {</a:t>
            </a:r>
          </a:p>
          <a:p>
            <a:pPr eaLnBrk="1" hangingPunct="1">
              <a:lnSpc>
                <a:spcPct val="98000"/>
              </a:lnSpc>
            </a:pPr>
            <a:r>
              <a:rPr lang="en-US" altLang="zh-CN" sz="1300">
                <a:solidFill>
                  <a:srgbClr val="000000"/>
                </a:solidFill>
                <a:latin typeface="DejaVu Sans Mono" pitchFamily="49" charset="0"/>
              </a:rPr>
              <a:t>    // Converted ok</a:t>
            </a:r>
          </a:p>
          <a:p>
            <a:pPr eaLnBrk="1" hangingPunct="1">
              <a:lnSpc>
                <a:spcPct val="98000"/>
              </a:lnSpc>
            </a:pPr>
            <a:r>
              <a:rPr lang="en-US" altLang="zh-CN" sz="1300">
                <a:solidFill>
                  <a:srgbClr val="000000"/>
                </a:solidFill>
                <a:latin typeface="DejaVu Sans Mono" pitchFamily="49" charset="0"/>
              </a:rPr>
              <a:t>}</a:t>
            </a:r>
          </a:p>
        </p:txBody>
      </p:sp>
      <p:sp>
        <p:nvSpPr>
          <p:cNvPr id="7" name="Text Box 6"/>
          <p:cNvSpPr txBox="1">
            <a:spLocks noChangeArrowheads="1"/>
          </p:cNvSpPr>
          <p:nvPr/>
        </p:nvSpPr>
        <p:spPr bwMode="auto">
          <a:xfrm>
            <a:off x="4427538" y="4451853"/>
            <a:ext cx="31638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4020" rIns="81639" bIns="40820"/>
          <a:lstStyle>
            <a:lvl1pPr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 pos="1968500" algn="l"/>
                <a:tab pos="2625725"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98000"/>
              </a:lnSpc>
            </a:pPr>
            <a:r>
              <a:rPr lang="en-US" altLang="zh-CN" sz="1300">
                <a:solidFill>
                  <a:srgbClr val="000000"/>
                </a:solidFill>
                <a:latin typeface="DejaVu Sans Mono" pitchFamily="49" charset="0"/>
              </a:rPr>
              <a:t>bool ok;</a:t>
            </a:r>
          </a:p>
          <a:p>
            <a:pPr eaLnBrk="1" hangingPunct="1">
              <a:lnSpc>
                <a:spcPct val="98000"/>
              </a:lnSpc>
            </a:pPr>
            <a:r>
              <a:rPr lang="en-US" altLang="zh-CN" sz="1300">
                <a:solidFill>
                  <a:srgbClr val="000000"/>
                </a:solidFill>
                <a:latin typeface="DejaVu Sans Mono" pitchFamily="49" charset="0"/>
              </a:rPr>
              <a:t>QString d = "12.36e-2";</a:t>
            </a:r>
          </a:p>
          <a:p>
            <a:pPr eaLnBrk="1" hangingPunct="1">
              <a:lnSpc>
                <a:spcPct val="98000"/>
              </a:lnSpc>
            </a:pPr>
            <a:r>
              <a:rPr lang="en-US" altLang="zh-CN" sz="1300">
                <a:solidFill>
                  <a:srgbClr val="000000"/>
                </a:solidFill>
                <a:latin typeface="DejaVu Sans Mono" pitchFamily="49" charset="0"/>
              </a:rPr>
              <a:t>double value = d.toDouble(&amp;ok);</a:t>
            </a:r>
          </a:p>
          <a:p>
            <a:pPr eaLnBrk="1" hangingPunct="1">
              <a:lnSpc>
                <a:spcPct val="98000"/>
              </a:lnSpc>
            </a:pPr>
            <a:r>
              <a:rPr lang="en-US" altLang="zh-CN" sz="1300">
                <a:solidFill>
                  <a:srgbClr val="000000"/>
                </a:solidFill>
                <a:latin typeface="DejaVu Sans Mono" pitchFamily="49" charset="0"/>
              </a:rPr>
              <a:t>if(ok) {</a:t>
            </a:r>
          </a:p>
          <a:p>
            <a:pPr eaLnBrk="1" hangingPunct="1">
              <a:lnSpc>
                <a:spcPct val="98000"/>
              </a:lnSpc>
            </a:pPr>
            <a:r>
              <a:rPr lang="en-US" altLang="zh-CN" sz="1300">
                <a:solidFill>
                  <a:srgbClr val="000000"/>
                </a:solidFill>
                <a:latin typeface="DejaVu Sans Mono" pitchFamily="49" charset="0"/>
              </a:rPr>
              <a:t>    // Converted ok</a:t>
            </a:r>
          </a:p>
          <a:p>
            <a:pPr eaLnBrk="1" hangingPunct="1">
              <a:lnSpc>
                <a:spcPct val="98000"/>
              </a:lnSpc>
            </a:pPr>
            <a:r>
              <a:rPr lang="en-US" altLang="zh-CN" sz="1300">
                <a:solidFill>
                  <a:srgbClr val="000000"/>
                </a:solidFill>
                <a:latin typeface="DejaVu Sans Mono" pitchFamily="49" charset="0"/>
              </a:rPr>
              <a:t>}</a:t>
            </a:r>
          </a:p>
        </p:txBody>
      </p:sp>
      <p:sp>
        <p:nvSpPr>
          <p:cNvPr id="8" name="Freeform 8"/>
          <p:cNvSpPr>
            <a:spLocks noChangeArrowheads="1"/>
          </p:cNvSpPr>
          <p:nvPr/>
        </p:nvSpPr>
        <p:spPr bwMode="auto">
          <a:xfrm>
            <a:off x="966788" y="1760451"/>
            <a:ext cx="6708775" cy="1793875"/>
          </a:xfrm>
          <a:custGeom>
            <a:avLst/>
            <a:gdLst>
              <a:gd name="T0" fmla="*/ 2147483647 w 20546"/>
              <a:gd name="T1" fmla="*/ 2147483647 h 5490"/>
              <a:gd name="T2" fmla="*/ 2147483647 w 20546"/>
              <a:gd name="T3" fmla="*/ 2147483647 h 5490"/>
              <a:gd name="T4" fmla="*/ 2147483647 w 20546"/>
              <a:gd name="T5" fmla="*/ 2147483647 h 5490"/>
              <a:gd name="T6" fmla="*/ 2147483647 w 20546"/>
              <a:gd name="T7" fmla="*/ 2147483647 h 5490"/>
              <a:gd name="T8" fmla="*/ 2147483647 w 20546"/>
              <a:gd name="T9" fmla="*/ 2147483647 h 5490"/>
              <a:gd name="T10" fmla="*/ 2147483647 w 20546"/>
              <a:gd name="T11" fmla="*/ 2147483647 h 5490"/>
              <a:gd name="T12" fmla="*/ 2147483647 w 20546"/>
              <a:gd name="T13" fmla="*/ 2147483647 h 5490"/>
              <a:gd name="T14" fmla="*/ 2147483647 w 20546"/>
              <a:gd name="T15" fmla="*/ 2147483647 h 5490"/>
              <a:gd name="T16" fmla="*/ 2147483647 w 20546"/>
              <a:gd name="T17" fmla="*/ 2147483647 h 5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546"/>
              <a:gd name="T28" fmla="*/ 0 h 5490"/>
              <a:gd name="T29" fmla="*/ 20546 w 20546"/>
              <a:gd name="T30" fmla="*/ 5490 h 5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546" h="5490">
                <a:moveTo>
                  <a:pt x="1047" y="5"/>
                </a:moveTo>
                <a:cubicBezTo>
                  <a:pt x="1047" y="5"/>
                  <a:pt x="16797" y="7"/>
                  <a:pt x="20541" y="11"/>
                </a:cubicBezTo>
                <a:cubicBezTo>
                  <a:pt x="20541" y="411"/>
                  <a:pt x="20541" y="3829"/>
                  <a:pt x="20541" y="4231"/>
                </a:cubicBezTo>
                <a:cubicBezTo>
                  <a:pt x="20519" y="4596"/>
                  <a:pt x="20545" y="4771"/>
                  <a:pt x="20348" y="5048"/>
                </a:cubicBezTo>
                <a:cubicBezTo>
                  <a:pt x="20061" y="5449"/>
                  <a:pt x="19784" y="5436"/>
                  <a:pt x="19438" y="5489"/>
                </a:cubicBezTo>
                <a:cubicBezTo>
                  <a:pt x="19076" y="5477"/>
                  <a:pt x="6507" y="5475"/>
                  <a:pt x="43" y="5469"/>
                </a:cubicBezTo>
                <a:cubicBezTo>
                  <a:pt x="38" y="4663"/>
                  <a:pt x="45" y="1113"/>
                  <a:pt x="45" y="1029"/>
                </a:cubicBezTo>
                <a:cubicBezTo>
                  <a:pt x="50" y="942"/>
                  <a:pt x="0" y="659"/>
                  <a:pt x="283" y="301"/>
                </a:cubicBezTo>
                <a:cubicBezTo>
                  <a:pt x="562" y="0"/>
                  <a:pt x="770" y="0"/>
                  <a:pt x="1047" y="5"/>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sp>
        <p:nvSpPr>
          <p:cNvPr id="9" name="Freeform 9"/>
          <p:cNvSpPr>
            <a:spLocks noChangeArrowheads="1"/>
          </p:cNvSpPr>
          <p:nvPr/>
        </p:nvSpPr>
        <p:spPr bwMode="auto">
          <a:xfrm>
            <a:off x="966788" y="4337553"/>
            <a:ext cx="6708775" cy="1473200"/>
          </a:xfrm>
          <a:custGeom>
            <a:avLst/>
            <a:gdLst>
              <a:gd name="T0" fmla="*/ 2147483647 w 20546"/>
              <a:gd name="T1" fmla="*/ 2147483647 h 4505"/>
              <a:gd name="T2" fmla="*/ 2147483647 w 20546"/>
              <a:gd name="T3" fmla="*/ 2147483647 h 4505"/>
              <a:gd name="T4" fmla="*/ 2147483647 w 20546"/>
              <a:gd name="T5" fmla="*/ 2147483647 h 4505"/>
              <a:gd name="T6" fmla="*/ 2147483647 w 20546"/>
              <a:gd name="T7" fmla="*/ 2147483647 h 4505"/>
              <a:gd name="T8" fmla="*/ 2147483647 w 20546"/>
              <a:gd name="T9" fmla="*/ 2147483647 h 4505"/>
              <a:gd name="T10" fmla="*/ 2147483647 w 20546"/>
              <a:gd name="T11" fmla="*/ 2147483647 h 4505"/>
              <a:gd name="T12" fmla="*/ 2147483647 w 20546"/>
              <a:gd name="T13" fmla="*/ 2147483647 h 4505"/>
              <a:gd name="T14" fmla="*/ 2147483647 w 20546"/>
              <a:gd name="T15" fmla="*/ 2147483647 h 4505"/>
              <a:gd name="T16" fmla="*/ 2147483647 w 20546"/>
              <a:gd name="T17" fmla="*/ 2147483647 h 4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546"/>
              <a:gd name="T28" fmla="*/ 0 h 4505"/>
              <a:gd name="T29" fmla="*/ 20546 w 20546"/>
              <a:gd name="T30" fmla="*/ 4505 h 4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546" h="4505">
                <a:moveTo>
                  <a:pt x="1047" y="5"/>
                </a:moveTo>
                <a:cubicBezTo>
                  <a:pt x="1047" y="5"/>
                  <a:pt x="16797" y="7"/>
                  <a:pt x="20541" y="10"/>
                </a:cubicBezTo>
                <a:cubicBezTo>
                  <a:pt x="20541" y="338"/>
                  <a:pt x="20541" y="3141"/>
                  <a:pt x="20541" y="3471"/>
                </a:cubicBezTo>
                <a:cubicBezTo>
                  <a:pt x="20519" y="3771"/>
                  <a:pt x="20545" y="3914"/>
                  <a:pt x="20348" y="4142"/>
                </a:cubicBezTo>
                <a:cubicBezTo>
                  <a:pt x="20061" y="4470"/>
                  <a:pt x="19784" y="4460"/>
                  <a:pt x="19438" y="4504"/>
                </a:cubicBezTo>
                <a:cubicBezTo>
                  <a:pt x="19076" y="4493"/>
                  <a:pt x="6507" y="4491"/>
                  <a:pt x="43" y="4487"/>
                </a:cubicBezTo>
                <a:cubicBezTo>
                  <a:pt x="38" y="3825"/>
                  <a:pt x="45" y="914"/>
                  <a:pt x="45" y="844"/>
                </a:cubicBezTo>
                <a:cubicBezTo>
                  <a:pt x="50" y="774"/>
                  <a:pt x="0" y="542"/>
                  <a:pt x="283" y="248"/>
                </a:cubicBezTo>
                <a:cubicBezTo>
                  <a:pt x="562" y="0"/>
                  <a:pt x="770" y="0"/>
                  <a:pt x="1047" y="5"/>
                </a:cubicBezTo>
              </a:path>
            </a:pathLst>
          </a:custGeom>
          <a:noFill/>
          <a:ln w="18360">
            <a:solidFill>
              <a:srgbClr val="004C00"/>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endParaRPr lang="zh-CN" altLang="en-US"/>
          </a:p>
        </p:txBody>
      </p:sp>
      <p:grpSp>
        <p:nvGrpSpPr>
          <p:cNvPr id="10" name="Group 10"/>
          <p:cNvGrpSpPr>
            <a:grpSpLocks/>
          </p:cNvGrpSpPr>
          <p:nvPr/>
        </p:nvGrpSpPr>
        <p:grpSpPr bwMode="auto">
          <a:xfrm>
            <a:off x="7026275" y="3778753"/>
            <a:ext cx="1789113" cy="820738"/>
            <a:chOff x="4879" y="2944"/>
            <a:chExt cx="1243" cy="570"/>
          </a:xfrm>
        </p:grpSpPr>
        <p:sp>
          <p:nvSpPr>
            <p:cNvPr id="11" name="Freeform 11"/>
            <p:cNvSpPr>
              <a:spLocks noChangeArrowheads="1"/>
            </p:cNvSpPr>
            <p:nvPr/>
          </p:nvSpPr>
          <p:spPr bwMode="auto">
            <a:xfrm>
              <a:off x="4879" y="2944"/>
              <a:ext cx="1244" cy="571"/>
            </a:xfrm>
            <a:custGeom>
              <a:avLst/>
              <a:gdLst>
                <a:gd name="T0" fmla="*/ 0 w 5486"/>
                <a:gd name="T1" fmla="*/ 0 h 2520"/>
                <a:gd name="T2" fmla="*/ 0 w 5486"/>
                <a:gd name="T3" fmla="*/ 0 h 2520"/>
                <a:gd name="T4" fmla="*/ 0 w 5486"/>
                <a:gd name="T5" fmla="*/ 0 h 2520"/>
                <a:gd name="T6" fmla="*/ 0 w 5486"/>
                <a:gd name="T7" fmla="*/ 0 h 2520"/>
                <a:gd name="T8" fmla="*/ 0 w 5486"/>
                <a:gd name="T9" fmla="*/ 0 h 2520"/>
                <a:gd name="T10" fmla="*/ 0 w 5486"/>
                <a:gd name="T11" fmla="*/ 0 h 2520"/>
                <a:gd name="T12" fmla="*/ 0 w 5486"/>
                <a:gd name="T13" fmla="*/ 0 h 2520"/>
                <a:gd name="T14" fmla="*/ 0 w 5486"/>
                <a:gd name="T15" fmla="*/ 0 h 2520"/>
                <a:gd name="T16" fmla="*/ 0 w 5486"/>
                <a:gd name="T17" fmla="*/ 0 h 25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86"/>
                <a:gd name="T28" fmla="*/ 0 h 2520"/>
                <a:gd name="T29" fmla="*/ 5486 w 5486"/>
                <a:gd name="T30" fmla="*/ 2520 h 25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86" h="2520">
                  <a:moveTo>
                    <a:pt x="543" y="4"/>
                  </a:moveTo>
                  <a:cubicBezTo>
                    <a:pt x="543" y="4"/>
                    <a:pt x="3533" y="5"/>
                    <a:pt x="5475" y="7"/>
                  </a:cubicBezTo>
                  <a:cubicBezTo>
                    <a:pt x="5475" y="298"/>
                    <a:pt x="5484" y="1313"/>
                    <a:pt x="5484" y="1605"/>
                  </a:cubicBezTo>
                  <a:cubicBezTo>
                    <a:pt x="5472" y="1871"/>
                    <a:pt x="5485" y="1997"/>
                    <a:pt x="5383" y="2199"/>
                  </a:cubicBezTo>
                  <a:cubicBezTo>
                    <a:pt x="5235" y="2490"/>
                    <a:pt x="5091" y="2481"/>
                    <a:pt x="4911" y="2519"/>
                  </a:cubicBezTo>
                  <a:cubicBezTo>
                    <a:pt x="4724" y="2510"/>
                    <a:pt x="26" y="2505"/>
                    <a:pt x="31" y="2505"/>
                  </a:cubicBezTo>
                  <a:cubicBezTo>
                    <a:pt x="37" y="2460"/>
                    <a:pt x="24" y="809"/>
                    <a:pt x="24" y="748"/>
                  </a:cubicBezTo>
                  <a:cubicBezTo>
                    <a:pt x="26" y="685"/>
                    <a:pt x="0" y="479"/>
                    <a:pt x="146" y="219"/>
                  </a:cubicBezTo>
                  <a:cubicBezTo>
                    <a:pt x="291" y="0"/>
                    <a:pt x="399" y="0"/>
                    <a:pt x="543" y="4"/>
                  </a:cubicBezTo>
                </a:path>
              </a:pathLst>
            </a:custGeom>
            <a:solidFill>
              <a:srgbClr val="6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Text Box 12"/>
            <p:cNvSpPr txBox="1">
              <a:spLocks noChangeArrowheads="1"/>
            </p:cNvSpPr>
            <p:nvPr/>
          </p:nvSpPr>
          <p:spPr bwMode="auto">
            <a:xfrm>
              <a:off x="4879" y="2944"/>
              <a:ext cx="1244"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00" tIns="69876" rIns="99000" bIns="54000" anchor="ctr" anchorCtr="1"/>
            <a:lstStyle>
              <a:lvl1pPr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1pPr>
              <a:lvl2pPr marL="742950" indent="-28575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2pPr>
              <a:lvl3pPr marL="11430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3pPr>
              <a:lvl4pPr marL="16002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4pPr>
              <a:lvl5pPr marL="2057400" indent="-228600" eaLnBrk="0" hangingPunct="0">
                <a:tabLst>
                  <a:tab pos="655638" algn="l"/>
                  <a:tab pos="1312863" algn="l"/>
                </a:tabLst>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tabLst>
                  <a:tab pos="655638" algn="l"/>
                  <a:tab pos="1312863" algn="l"/>
                </a:tabLs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solidFill>
                    <a:schemeClr val="bg1"/>
                  </a:solidFill>
                </a:rPr>
                <a:t>不能处理千分位</a:t>
              </a:r>
            </a:p>
          </p:txBody>
        </p:sp>
      </p:grpSp>
      <p:sp>
        <p:nvSpPr>
          <p:cNvPr id="13" name="Freeform 13"/>
          <p:cNvSpPr>
            <a:spLocks noChangeArrowheads="1"/>
          </p:cNvSpPr>
          <p:nvPr/>
        </p:nvSpPr>
        <p:spPr bwMode="auto">
          <a:xfrm>
            <a:off x="6858000" y="4274053"/>
            <a:ext cx="325438" cy="488950"/>
          </a:xfrm>
          <a:custGeom>
            <a:avLst/>
            <a:gdLst>
              <a:gd name="T0" fmla="*/ 2147483647 w 1001"/>
              <a:gd name="T1" fmla="*/ 0 h 1501"/>
              <a:gd name="T2" fmla="*/ 0 w 1001"/>
              <a:gd name="T3" fmla="*/ 2147483647 h 1501"/>
              <a:gd name="T4" fmla="*/ 2147483647 w 1001"/>
              <a:gd name="T5" fmla="*/ 2147483647 h 1501"/>
              <a:gd name="T6" fmla="*/ 2147483647 w 1001"/>
              <a:gd name="T7" fmla="*/ 0 h 1501"/>
              <a:gd name="T8" fmla="*/ 0 60000 65536"/>
              <a:gd name="T9" fmla="*/ 0 60000 65536"/>
              <a:gd name="T10" fmla="*/ 0 60000 65536"/>
              <a:gd name="T11" fmla="*/ 0 60000 65536"/>
              <a:gd name="T12" fmla="*/ 0 w 1001"/>
              <a:gd name="T13" fmla="*/ 0 h 1501"/>
              <a:gd name="T14" fmla="*/ 1001 w 1001"/>
              <a:gd name="T15" fmla="*/ 1501 h 1501"/>
            </a:gdLst>
            <a:ahLst/>
            <a:cxnLst>
              <a:cxn ang="T8">
                <a:pos x="T0" y="T1"/>
              </a:cxn>
              <a:cxn ang="T9">
                <a:pos x="T2" y="T3"/>
              </a:cxn>
              <a:cxn ang="T10">
                <a:pos x="T4" y="T5"/>
              </a:cxn>
              <a:cxn ang="T11">
                <a:pos x="T6" y="T7"/>
              </a:cxn>
            </a:cxnLst>
            <a:rect l="T12" t="T13" r="T14" b="T15"/>
            <a:pathLst>
              <a:path w="1001" h="1501">
                <a:moveTo>
                  <a:pt x="1000" y="0"/>
                </a:moveTo>
                <a:lnTo>
                  <a:pt x="0" y="1500"/>
                </a:lnTo>
                <a:lnTo>
                  <a:pt x="1000" y="1000"/>
                </a:lnTo>
                <a:lnTo>
                  <a:pt x="1000" y="0"/>
                </a:lnTo>
              </a:path>
            </a:pathLst>
          </a:custGeom>
          <a:solidFill>
            <a:srgbClr val="6DC4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zh-CN" altLang="en-US"/>
          </a:p>
        </p:txBody>
      </p:sp>
    </p:spTree>
    <p:extLst>
      <p:ext uri="{BB962C8B-B14F-4D97-AF65-F5344CB8AC3E}">
        <p14:creationId xmlns:p14="http://schemas.microsoft.com/office/powerpoint/2010/main" val="1356611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TotalTime>
  <Words>12351</Words>
  <Application>Microsoft Office PowerPoint</Application>
  <PresentationFormat>On-screen Show (4:3)</PresentationFormat>
  <Paragraphs>1490</Paragraphs>
  <Slides>63</Slides>
  <Notes>61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ArDejaVu Sans Monoial</vt:lpstr>
      <vt:lpstr>Arial Unicode MS</vt:lpstr>
      <vt:lpstr>DejaVu Sans Mono</vt:lpstr>
      <vt:lpstr>隶书</vt:lpstr>
      <vt:lpstr>宋体</vt:lpstr>
      <vt:lpstr>宋体</vt:lpstr>
      <vt:lpstr>Arial</vt:lpstr>
      <vt:lpstr>Calibri</vt:lpstr>
      <vt:lpstr>Calibri Light</vt:lpstr>
      <vt:lpstr>Times New Roman</vt:lpstr>
      <vt:lpstr>Verdana</vt:lpstr>
      <vt:lpstr>Wingdings</vt:lpstr>
      <vt:lpstr>Office Theme</vt:lpstr>
      <vt:lpstr>数据类型</vt:lpstr>
      <vt:lpstr>管理文本</vt:lpstr>
      <vt:lpstr>QString</vt:lpstr>
      <vt:lpstr>建立字符串</vt:lpstr>
      <vt:lpstr>QStringBuilder</vt:lpstr>
      <vt:lpstr>QString::arg</vt:lpstr>
      <vt:lpstr>子串</vt:lpstr>
      <vt:lpstr>打印到控制台</vt:lpstr>
      <vt:lpstr>与数字间转换</vt:lpstr>
      <vt:lpstr>与std::(w)string一起工作</vt:lpstr>
      <vt:lpstr>Empty字符串和null字符串</vt:lpstr>
      <vt:lpstr>分割和组合</vt:lpstr>
      <vt:lpstr>QStringList</vt:lpstr>
      <vt:lpstr>建立和修改字符串列表</vt:lpstr>
      <vt:lpstr>排序与筛选</vt:lpstr>
      <vt:lpstr>遍历字符串</vt:lpstr>
      <vt:lpstr>Qt的集合</vt:lpstr>
      <vt:lpstr>填充</vt:lpstr>
      <vt:lpstr>删除</vt:lpstr>
      <vt:lpstr>访问</vt:lpstr>
      <vt:lpstr>迭代 - Java风格</vt:lpstr>
      <vt:lpstr>迭代 - STL的风格</vt:lpstr>
      <vt:lpstr>懒惰式的迭代</vt:lpstr>
      <vt:lpstr>与STL的交互</vt:lpstr>
      <vt:lpstr>其他集合</vt:lpstr>
      <vt:lpstr>其他集合</vt:lpstr>
      <vt:lpstr>特殊情况 - QStack</vt:lpstr>
      <vt:lpstr>特殊情况- QQueue</vt:lpstr>
      <vt:lpstr>特殊情况- QSet</vt:lpstr>
      <vt:lpstr>键 - 值集合</vt:lpstr>
      <vt:lpstr>使用QMap</vt:lpstr>
      <vt:lpstr>哈希</vt:lpstr>
      <vt:lpstr>用 QHash</vt:lpstr>
      <vt:lpstr>一键多值</vt:lpstr>
      <vt:lpstr>Qt的类型定义</vt:lpstr>
      <vt:lpstr>跨平台类型</vt:lpstr>
      <vt:lpstr>Qt的复杂类型</vt:lpstr>
      <vt:lpstr>QVariant</vt:lpstr>
      <vt:lpstr>使用QVariant</vt:lpstr>
      <vt:lpstr>自定义的复杂类型</vt:lpstr>
      <vt:lpstr>QVariant与Person对象</vt:lpstr>
      <vt:lpstr>QVariant与Person对象</vt:lpstr>
      <vt:lpstr>然后，它中断了...</vt:lpstr>
      <vt:lpstr>注册类型</vt:lpstr>
      <vt:lpstr>文件和文件系统</vt:lpstr>
      <vt:lpstr>路径</vt:lpstr>
      <vt:lpstr>找目录内容</vt:lpstr>
      <vt:lpstr>找目录内容</vt:lpstr>
      <vt:lpstr>找目录内容</vt:lpstr>
      <vt:lpstr>QFileInfo</vt:lpstr>
      <vt:lpstr>打开和读取文件</vt:lpstr>
      <vt:lpstr>写文件</vt:lpstr>
      <vt:lpstr>QIODevice</vt:lpstr>
      <vt:lpstr>流操作与文件</vt:lpstr>
      <vt:lpstr>QTextStream</vt:lpstr>
      <vt:lpstr>写入文本流</vt:lpstr>
      <vt:lpstr>使用文本流读取</vt:lpstr>
      <vt:lpstr>处理二进制文件</vt:lpstr>
      <vt:lpstr>数据流作为一种文件格式</vt:lpstr>
      <vt:lpstr>数据流作为一种文件格式</vt:lpstr>
      <vt:lpstr>流化自定义类型</vt:lpstr>
      <vt:lpstr>流化自定义类型</vt:lpstr>
      <vt:lpstr>自定义类型的检查清单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shixia</dc:creator>
  <cp:lastModifiedBy>shixia</cp:lastModifiedBy>
  <cp:revision>31</cp:revision>
  <dcterms:created xsi:type="dcterms:W3CDTF">2015-06-05T08:41:07Z</dcterms:created>
  <dcterms:modified xsi:type="dcterms:W3CDTF">2015-07-23T08:37:56Z</dcterms:modified>
</cp:coreProperties>
</file>