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48" r:id="rId5"/>
    <p:sldId id="259" r:id="rId6"/>
    <p:sldId id="2464" r:id="rId7"/>
    <p:sldId id="2465" r:id="rId8"/>
    <p:sldId id="2466" r:id="rId9"/>
    <p:sldId id="2467" r:id="rId10"/>
    <p:sldId id="2468" r:id="rId11"/>
    <p:sldId id="2469" r:id="rId12"/>
    <p:sldId id="2472" r:id="rId13"/>
    <p:sldId id="2470" r:id="rId14"/>
    <p:sldId id="2471" r:id="rId15"/>
    <p:sldId id="2436" r:id="rId1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C0C0C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74FBB-2E32-476A-95BA-7E56BD4A6A55}" v="68" dt="2024-04-15T21:27:46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9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1218" y="73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7" d="100"/>
          <a:sy n="87" d="100"/>
        </p:scale>
        <p:origin x="380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E83346-C0A2-43E9-A924-8859F2B2F293}" type="datetime1">
              <a:rPr lang="pl-PL" smtClean="0"/>
              <a:t>15.04.2024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C6666-FCF4-4134-8981-40FBB4E36647}" type="datetime1">
              <a:rPr lang="pl-PL" smtClean="0"/>
              <a:pPr/>
              <a:t>15.04.2024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80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32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6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59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428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83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058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292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67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6547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322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pl-PL" spc="300" noProof="0"/>
              <a:t>PRZEGLĄD ROCZNY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1" name="Numer slajdu — symbol zastępczy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Zawartość — symbol zastępczy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l-PL" sz="1600" noProof="0">
                <a:cs typeface="Biome Light" panose="020B0303030204020804" pitchFamily="34" charset="0"/>
              </a:rPr>
              <a:t>Kliknij, aby edytować styl wzorca tekstu.</a:t>
            </a:r>
          </a:p>
          <a:p>
            <a:pPr marL="0" indent="0" rtl="0">
              <a:buNone/>
            </a:pPr>
            <a:endParaRPr lang="pl-PL" noProof="0"/>
          </a:p>
        </p:txBody>
      </p:sp>
      <p:sp>
        <p:nvSpPr>
          <p:cNvPr id="17" name="Numer slajdu — symbol zastępczy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mknię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pl-PL" sz="4000" spc="300" noProof="0"/>
              <a:t>Kliknij, aby edytować styl wzorca tytułu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1" name="Tekst — symbol zastępczy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32" name="Tekst — symbol zastępczy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33" name="Tekst — symbol zastępczy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34" name="Obraz online — symbol zastępczy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l-PL" noProof="0"/>
              <a:t>Ikona</a:t>
            </a:r>
          </a:p>
        </p:txBody>
      </p:sp>
      <p:sp>
        <p:nvSpPr>
          <p:cNvPr id="35" name="Obraz online — symbol zastępczy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l-PL" noProof="0"/>
              <a:t>Ikona</a:t>
            </a:r>
          </a:p>
        </p:txBody>
      </p:sp>
      <p:sp>
        <p:nvSpPr>
          <p:cNvPr id="36" name="Obraz online — symbol zastępczy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l-PL" noProof="0"/>
              <a:t>Ikona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spotk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pl-PL" noProof="0"/>
              <a:t>Tytuł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1" name="Numer slajdu — symbol zastępczy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Zawartość — symbol zastępczy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l-PL" sz="1600" noProof="0">
                <a:cs typeface="Biome Light" panose="020B0303030204020804" pitchFamily="34" charset="0"/>
              </a:rPr>
              <a:t>Kliknij, aby edytować styl wzorca tekstu.</a:t>
            </a:r>
          </a:p>
          <a:p>
            <a:pPr marL="0" indent="0" rtl="0">
              <a:buNone/>
            </a:pPr>
            <a:endParaRPr lang="pl-PL" noProof="0"/>
          </a:p>
        </p:txBody>
      </p:sp>
      <p:sp>
        <p:nvSpPr>
          <p:cNvPr id="17" name="Numer slajdu — symbol zastępczy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pl-PL" noProof="0"/>
              <a:t>KLIKNIJ, ABY EDYTOWAĆ WZORZEC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l-PL" noProof="0"/>
              <a:t>MIEJSCE NA TYTUŁ SLAJDU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9" name="Numer slajdu — symbol zastępczy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5" name="Obraz — symbol zastępczy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9" name="Obraz — symbol zastępczy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1" name="Obraz — symbol zastępczy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2" name="Obraz — symbol zastępczy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3" name="Obraz — symbol zastępczy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ytuł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l-PL" sz="4800" noProof="0"/>
              <a:t>Kliknij, aby edytować styl wzorca tytułu</a:t>
            </a:r>
          </a:p>
        </p:txBody>
      </p:sp>
      <p:sp>
        <p:nvSpPr>
          <p:cNvPr id="19" name="Obraz — symbol zastępczy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Tekst — symbol zastępczy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l-PL" spc="300" noProof="0">
                <a:solidFill>
                  <a:schemeClr val="tx1"/>
                </a:solidFill>
              </a:rPr>
              <a:t>Kliknij, aby edytować style wzorca tekstu</a:t>
            </a:r>
          </a:p>
        </p:txBody>
      </p:sp>
      <p:sp>
        <p:nvSpPr>
          <p:cNvPr id="11" name="Zawartość — symbol zastępczy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noProof="0">
                <a:solidFill>
                  <a:schemeClr val="tx1"/>
                </a:solidFill>
              </a:rPr>
              <a:t>Kliknij, aby edytować style wzorca tekstu</a:t>
            </a:r>
          </a:p>
        </p:txBody>
      </p:sp>
      <p:sp>
        <p:nvSpPr>
          <p:cNvPr id="12" name="Tekst — symbol zastępczy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l-PL" spc="300" noProof="0">
                <a:solidFill>
                  <a:schemeClr val="tx1"/>
                </a:solidFill>
              </a:rPr>
              <a:t>Kliknij, aby edytować style wzorca tekstu</a:t>
            </a:r>
          </a:p>
        </p:txBody>
      </p:sp>
      <p:sp>
        <p:nvSpPr>
          <p:cNvPr id="14" name="Zawartość — symbol zastępczy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noProof="0">
                <a:solidFill>
                  <a:schemeClr val="tx1"/>
                </a:solidFill>
              </a:rPr>
              <a:t>Kliknij, aby edytować style wzorca tekstu</a:t>
            </a:r>
          </a:p>
        </p:txBody>
      </p:sp>
      <p:sp>
        <p:nvSpPr>
          <p:cNvPr id="20" name="Numer slajdu — symbol zastępczy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l-PL" sz="4800" noProof="0"/>
              <a:t>Kliknij, aby edytować styl wzorca tytułu</a:t>
            </a:r>
          </a:p>
        </p:txBody>
      </p:sp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4" name="Obraz — symbol zastępczy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Obraz — symbol zastępczy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6" name="Obraz — symbol zastępczy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9" name="Tekst — symbol zastępczy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30" name="Tekst — symbol zastępczy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31" name="Numer slajdu — symbol zastępczy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abstrakcyjny obraz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ytuł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sz="3600" dirty="0"/>
              <a:t>Hierarchiczna struktura danych „Drzewa”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l-PL" dirty="0"/>
              <a:t>16.04.2024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Mikołaj Mołodecki L02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id="{A746EE63-1820-B5FE-35B3-F6B734B1E4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543" y="0"/>
            <a:ext cx="5497286" cy="6858000"/>
          </a:xfrm>
          <a:solidFill>
            <a:srgbClr val="1E1E1E"/>
          </a:solidFill>
        </p:spPr>
        <p:txBody>
          <a:bodyPr/>
          <a:lstStyle/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075" y="252301"/>
            <a:ext cx="5897218" cy="884238"/>
          </a:xfrm>
        </p:spPr>
        <p:txBody>
          <a:bodyPr rtlCol="0"/>
          <a:lstStyle/>
          <a:p>
            <a:pPr rtl="0"/>
            <a:r>
              <a:rPr lang="pl-PL" sz="2500" dirty="0"/>
              <a:t>Struktura Politechniki Morskiej w Szczecinie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10</a:t>
            </a:fld>
            <a:endParaRPr lang="pl-PL"/>
          </a:p>
        </p:txBody>
      </p:sp>
      <p:pic>
        <p:nvPicPr>
          <p:cNvPr id="9" name="Symbol zastępczy zawartości 6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2B4B2C39-E646-8781-93A1-92BEC0750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8" y="1351377"/>
            <a:ext cx="6094706" cy="430919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43F46CF-AD58-6852-E021-B9033BF04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94" y="2852"/>
            <a:ext cx="5063151" cy="68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id="{A746EE63-1820-B5FE-35B3-F6B734B1E4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543" y="0"/>
            <a:ext cx="5497286" cy="6858000"/>
          </a:xfrm>
          <a:solidFill>
            <a:srgbClr val="0C0C0C"/>
          </a:solidFill>
        </p:spPr>
        <p:txBody>
          <a:bodyPr/>
          <a:lstStyle/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075" y="252301"/>
            <a:ext cx="5897218" cy="884238"/>
          </a:xfrm>
        </p:spPr>
        <p:txBody>
          <a:bodyPr rtlCol="0"/>
          <a:lstStyle/>
          <a:p>
            <a:pPr rtl="0"/>
            <a:r>
              <a:rPr lang="pl-PL" sz="2500" dirty="0"/>
              <a:t>Struktura Politechniki Morskiej w Szczecinie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11</a:t>
            </a:fld>
            <a:endParaRPr lang="pl-PL"/>
          </a:p>
        </p:txBody>
      </p:sp>
      <p:pic>
        <p:nvPicPr>
          <p:cNvPr id="9" name="Symbol zastępczy zawartości 6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2B4B2C39-E646-8781-93A1-92BEC0750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8" y="1351377"/>
            <a:ext cx="6094706" cy="430919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690DBE7-2A77-243C-76FD-A6C1D521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0" y="584019"/>
            <a:ext cx="5430653" cy="56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— symbol zastępczy 7" descr="abstrakcyjny obraz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ytuł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pl-PL" sz="4000" spc="300" dirty="0" err="1"/>
              <a:t>DZIęKUJę</a:t>
            </a:r>
            <a:endParaRPr lang="pl-PL" sz="4000" spc="300" dirty="0"/>
          </a:p>
        </p:txBody>
      </p:sp>
      <p:pic>
        <p:nvPicPr>
          <p:cNvPr id="24" name="Obraz online — symbol zastępczy 23" descr="Użytkownik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6583" y="3083205"/>
            <a:ext cx="731520" cy="731520"/>
          </a:xfrm>
        </p:spPr>
      </p:pic>
      <p:pic>
        <p:nvPicPr>
          <p:cNvPr id="28" name="Obraz online — symbol zastępczy 27" descr="Koperta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1260" y="3083205"/>
            <a:ext cx="731520" cy="731520"/>
          </a:xfrm>
        </p:spPr>
      </p:pic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0009" y="3892871"/>
            <a:ext cx="3064668" cy="518795"/>
          </a:xfrm>
        </p:spPr>
        <p:txBody>
          <a:bodyPr rtlCol="0"/>
          <a:lstStyle/>
          <a:p>
            <a:pPr rtl="0"/>
            <a:r>
              <a:rPr lang="pl-PL" dirty="0"/>
              <a:t>Mikołaj Mołodecki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59F81202-B9BA-AB1E-9AA5-1BAACB2EF6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82989" y="3881579"/>
            <a:ext cx="3348062" cy="518795"/>
          </a:xfrm>
        </p:spPr>
        <p:txBody>
          <a:bodyPr/>
          <a:lstStyle/>
          <a:p>
            <a:r>
              <a:rPr lang="pl-PL" dirty="0"/>
              <a:t>31001@s.pm.szczecin.pl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WSTĘP</a:t>
            </a:r>
          </a:p>
        </p:txBody>
      </p:sp>
      <p:pic>
        <p:nvPicPr>
          <p:cNvPr id="5" name="Obraz — symbol zastępczy 4" descr="osobami pracujące przy stole na komputerach przenośnych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165370" cy="464871"/>
          </a:xfrm>
        </p:spPr>
        <p:txBody>
          <a:bodyPr rtlCol="0"/>
          <a:lstStyle/>
          <a:p>
            <a:pPr rtl="0"/>
            <a:r>
              <a:rPr lang="pl-PL" dirty="0"/>
              <a:t>Czym jest drzewo?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l-PL" sz="1600" dirty="0">
                <a:cs typeface="Biome Light" panose="020B0303030204020804" pitchFamily="34" charset="0"/>
              </a:rPr>
              <a:t>Drzewo (ang. </a:t>
            </a:r>
            <a:r>
              <a:rPr lang="pl-PL" sz="1600" dirty="0" err="1">
                <a:cs typeface="Biome Light" panose="020B0303030204020804" pitchFamily="34" charset="0"/>
              </a:rPr>
              <a:t>Tree</a:t>
            </a:r>
            <a:r>
              <a:rPr lang="pl-PL" sz="1600" dirty="0">
                <a:cs typeface="Biome Light" panose="020B0303030204020804" pitchFamily="34" charset="0"/>
              </a:rPr>
              <a:t>) jest hierarchiczną strukturą danych, którą współczesna informatyka wykorzystuje bardzo często do rozwiązywania różnych problemów. Nie szukając daleko, katalogi i pliki są zorganizowane na twoim komputerze właśnie w strukturze drzewa. Innymi przykładowymi sposobami wykorzystania drzew są: struktury baz danych, analiza danych, drzewa genealogiczne, struktury firm organizacji lub sieci.</a:t>
            </a:r>
          </a:p>
          <a:p>
            <a:pPr marL="0" indent="0" rtl="0">
              <a:buNone/>
            </a:pP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Struktura drzewa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9786" y="1606647"/>
            <a:ext cx="3075479" cy="464871"/>
          </a:xfrm>
        </p:spPr>
        <p:txBody>
          <a:bodyPr rtlCol="0"/>
          <a:lstStyle/>
          <a:p>
            <a:pPr rtl="0"/>
            <a:r>
              <a:rPr lang="pl-PL" dirty="0"/>
              <a:t>Węzeł(ang. </a:t>
            </a:r>
            <a:r>
              <a:rPr lang="pl-PL" dirty="0" err="1"/>
              <a:t>Node</a:t>
            </a:r>
            <a:r>
              <a:rPr lang="pl-PL" dirty="0"/>
              <a:t>)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786" y="2419362"/>
            <a:ext cx="4646246" cy="1275928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Podstawowy element składowy drzewa. Każdy węzeł może zawierać pewne dane oraz odwołania do innych węzłów, nazywane potomkami. Węzeł może także zawierać odwołanie do swojego rodzica, z wyjątkiem korzenia, który nie ma rodzica.</a:t>
            </a:r>
          </a:p>
          <a:p>
            <a:pPr marL="0" indent="0" rtl="0">
              <a:buNone/>
            </a:pP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3</a:t>
            </a:fld>
            <a:endParaRPr lang="pl-PL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B6D1A5A6-653B-61F7-660A-553AF5D464A6}"/>
              </a:ext>
            </a:extLst>
          </p:cNvPr>
          <p:cNvSpPr txBox="1">
            <a:spLocks/>
          </p:cNvSpPr>
          <p:nvPr/>
        </p:nvSpPr>
        <p:spPr>
          <a:xfrm>
            <a:off x="6159786" y="3996208"/>
            <a:ext cx="3075479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Krawędź (ang. </a:t>
            </a:r>
            <a:r>
              <a:rPr lang="pl-PL" dirty="0" err="1"/>
              <a:t>edge</a:t>
            </a:r>
            <a:r>
              <a:rPr lang="pl-PL" dirty="0"/>
              <a:t>)</a:t>
            </a:r>
          </a:p>
        </p:txBody>
      </p:sp>
      <p:sp>
        <p:nvSpPr>
          <p:cNvPr id="3" name="Zawartość — symbol zastępczy 8">
            <a:extLst>
              <a:ext uri="{FF2B5EF4-FFF2-40B4-BE49-F238E27FC236}">
                <a16:creationId xmlns:a16="http://schemas.microsoft.com/office/drawing/2014/main" id="{BF3E37AE-67DE-FECC-0E6A-F7A22B53696C}"/>
              </a:ext>
            </a:extLst>
          </p:cNvPr>
          <p:cNvSpPr txBox="1">
            <a:spLocks/>
          </p:cNvSpPr>
          <p:nvPr/>
        </p:nvSpPr>
        <p:spPr>
          <a:xfrm>
            <a:off x="6159786" y="4803399"/>
            <a:ext cx="4646246" cy="1442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Połączenie między dwoma węzłami w drzewie. Krawędź reprezentuje relację między węzłami, gdzie jeden węzeł jest rodzicem, a drugi jest dzieckiem. W drzewie każdy węzeł (z wyjątkiem korzenia) ma jednego rodzica i zero lub więcej dzieci.</a:t>
            </a:r>
          </a:p>
        </p:txBody>
      </p:sp>
      <p:pic>
        <p:nvPicPr>
          <p:cNvPr id="2060" name="Picture 12" descr="osoba przyglądająca się planom na ścianie">
            <a:extLst>
              <a:ext uri="{FF2B5EF4-FFF2-40B4-BE49-F238E27FC236}">
                <a16:creationId xmlns:a16="http://schemas.microsoft.com/office/drawing/2014/main" id="{BFEDB303-1AE6-5553-D70E-D46B214952D0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r="2363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23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 rtl="0"/>
            <a:r>
              <a:rPr lang="pl-PL" sz="3000" spc="300" dirty="0"/>
              <a:t>Przykładowa struktura drzewa na przykładzie eksploratora plików na bazie danych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4</a:t>
            </a:fld>
            <a:endParaRPr lang="pl-PL"/>
          </a:p>
        </p:txBody>
      </p:sp>
      <p:pic>
        <p:nvPicPr>
          <p:cNvPr id="23" name="Symbol zastępczy zawartości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01532766-2CEB-C077-4BE0-85EC15152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32" y="2334650"/>
            <a:ext cx="2860068" cy="2949445"/>
          </a:xfrm>
          <a:prstGeom prst="rect">
            <a:avLst/>
          </a:prstGeom>
        </p:spPr>
      </p:pic>
      <p:pic>
        <p:nvPicPr>
          <p:cNvPr id="24" name="Obraz 23" descr="Obraz zawierający tekst, diagram, linia, Czcionka&#10;&#10;Opis wygenerowany automatycznie">
            <a:extLst>
              <a:ext uri="{FF2B5EF4-FFF2-40B4-BE49-F238E27FC236}">
                <a16:creationId xmlns:a16="http://schemas.microsoft.com/office/drawing/2014/main" id="{A1119291-F4FE-1DF5-8308-7EC5EF4B2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88" y="2521527"/>
            <a:ext cx="5435300" cy="2688677"/>
          </a:xfrm>
          <a:prstGeom prst="rect">
            <a:avLst/>
          </a:prstGeom>
        </p:spPr>
      </p:pic>
      <p:sp>
        <p:nvSpPr>
          <p:cNvPr id="25" name="Tekst — symbol zastępczy 1">
            <a:extLst>
              <a:ext uri="{FF2B5EF4-FFF2-40B4-BE49-F238E27FC236}">
                <a16:creationId xmlns:a16="http://schemas.microsoft.com/office/drawing/2014/main" id="{CA6DD64B-9811-8B80-B288-72C6B68B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-267855" y="1305681"/>
            <a:ext cx="12727709" cy="45719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851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Opis projektu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165370" cy="464871"/>
          </a:xfrm>
        </p:spPr>
        <p:txBody>
          <a:bodyPr rtlCol="0"/>
          <a:lstStyle/>
          <a:p>
            <a:pPr rtl="0"/>
            <a:r>
              <a:rPr lang="pl-PL" dirty="0"/>
              <a:t>Założenia projektu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9" y="3093277"/>
            <a:ext cx="4646246" cy="2218585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/>
              <a:t>Budowa hierarchicznej struktury odzwierciedlającej schemat wydziałów udostępniony na stronie Politechniki Morskiej.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Program będzie się składał z funkcji: tworzących tą strukturę, pozwalającej na dodawanie nowych dzieci oraz wyświetlanie tych danych.</a:t>
            </a:r>
          </a:p>
          <a:p>
            <a:pPr marL="0" indent="0" rtl="0">
              <a:buNone/>
            </a:pP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5</a:t>
            </a:fld>
            <a:endParaRPr lang="pl-PL"/>
          </a:p>
        </p:txBody>
      </p:sp>
      <p:pic>
        <p:nvPicPr>
          <p:cNvPr id="18" name="Symbol zastępczy obrazu 17" descr="Obraz zawierający na wolnym powietrzu, drzewo, budynek, niebo&#10;&#10;Opis wygenerowany automatycznie">
            <a:extLst>
              <a:ext uri="{FF2B5EF4-FFF2-40B4-BE49-F238E27FC236}">
                <a16:creationId xmlns:a16="http://schemas.microsoft.com/office/drawing/2014/main" id="{AFF27232-B3EF-EA24-860B-2828B9371A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3617" r="23617"/>
          <a:stretch>
            <a:fillRect/>
          </a:stretch>
        </p:blipFill>
        <p:spPr>
          <a:xfrm>
            <a:off x="0" y="0"/>
            <a:ext cx="5416550" cy="68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2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id="{A746EE63-1820-B5FE-35B3-F6B734B1E4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solidFill>
            <a:srgbClr val="1E1E1E"/>
          </a:solidFill>
        </p:spPr>
        <p:txBody>
          <a:bodyPr/>
          <a:lstStyle/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Struktura węzła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pl-PL" sz="3200" dirty="0"/>
              <a:t>Budowa węzła zwykle obejmuje:</a:t>
            </a:r>
          </a:p>
          <a:p>
            <a:r>
              <a:rPr lang="pl-PL" sz="2300" dirty="0"/>
              <a:t>Wartość: Dane przechowywane w węźle, np. wartość liczbową, tekstową lub referencję do obiektu.</a:t>
            </a:r>
          </a:p>
          <a:p>
            <a:r>
              <a:rPr lang="pl-PL" sz="2300" dirty="0"/>
              <a:t>Referencje do dzieci: Odniesienia do innych węzłów, które są dziećmi tego węzła.</a:t>
            </a:r>
          </a:p>
          <a:p>
            <a:r>
              <a:rPr lang="pl-PL" sz="2300" dirty="0"/>
              <a:t>Referencja do rodzica*: Odniesienie do węzła nadrzędnego, chyba że węzeł jest korzeniem, wtedy ta referencja jest zazwyczaj pusta lub </a:t>
            </a:r>
            <a:r>
              <a:rPr lang="pl-PL" sz="2300" dirty="0" err="1"/>
              <a:t>null</a:t>
            </a:r>
            <a:r>
              <a:rPr lang="pl-PL" sz="2300" dirty="0"/>
              <a:t>.</a:t>
            </a:r>
          </a:p>
          <a:p>
            <a:pPr rtl="0"/>
            <a:endParaRPr lang="pl-PL" b="1" dirty="0"/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6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B5820A7-CD0C-3340-FD10-4D47B6F46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1179"/>
            <a:ext cx="5416550" cy="195289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86B4B76-30C1-EE28-12AF-09A04BB71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1551"/>
            <a:ext cx="316274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id="{A746EE63-1820-B5FE-35B3-F6B734B1E4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solidFill>
            <a:srgbClr val="1E1E1E"/>
          </a:solidFill>
        </p:spPr>
        <p:txBody>
          <a:bodyPr/>
          <a:lstStyle/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Tworzenie Węzłów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l-PL" dirty="0"/>
              <a:t>Funkcja ta przyjmuje dwa argumenty: </a:t>
            </a:r>
            <a:r>
              <a:rPr lang="pl-PL" dirty="0" err="1"/>
              <a:t>name</a:t>
            </a:r>
            <a:r>
              <a:rPr lang="pl-PL" dirty="0"/>
              <a:t>, który jest typu </a:t>
            </a:r>
            <a:r>
              <a:rPr lang="pl-PL" dirty="0" err="1"/>
              <a:t>std</a:t>
            </a:r>
            <a:r>
              <a:rPr lang="pl-PL" dirty="0"/>
              <a:t>::string i reprezentuje nazwę nowego wydziału, oraz </a:t>
            </a:r>
            <a:r>
              <a:rPr lang="pl-PL" dirty="0" err="1"/>
              <a:t>node</a:t>
            </a:r>
            <a:r>
              <a:rPr lang="pl-PL" dirty="0"/>
              <a:t>, który jest wskaźnikiem na obiekt typu </a:t>
            </a:r>
            <a:r>
              <a:rPr lang="pl-PL" dirty="0" err="1"/>
              <a:t>Faculty</a:t>
            </a:r>
            <a:r>
              <a:rPr lang="pl-PL" dirty="0"/>
              <a:t>.</a:t>
            </a:r>
          </a:p>
          <a:p>
            <a:pPr marL="0" indent="0" rtl="0">
              <a:buNone/>
            </a:pPr>
            <a:r>
              <a:rPr lang="pl-PL" dirty="0"/>
              <a:t>Funkcja „</a:t>
            </a:r>
            <a:r>
              <a:rPr lang="pl-PL" dirty="0" err="1"/>
              <a:t>addNodes</a:t>
            </a:r>
            <a:r>
              <a:rPr lang="pl-PL" dirty="0"/>
              <a:t>” zarządza tworzeniem i dodawaniem nowych wydziałów do hierarchicznej struktury drzewiastej wydziałów w organizacji. Jeśli jest dodawany pierwszy wydział, staje się on korzeniem struktury, a każdy kolejny wydział może być dodawany jako potomek innego wydziału w tej strukturze.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7</a:t>
            </a:fld>
            <a:endParaRPr lang="pl-PL"/>
          </a:p>
        </p:txBody>
      </p:sp>
      <p:pic>
        <p:nvPicPr>
          <p:cNvPr id="4" name="Symbol zastępczy zawartości 5">
            <a:extLst>
              <a:ext uri="{FF2B5EF4-FFF2-40B4-BE49-F238E27FC236}">
                <a16:creationId xmlns:a16="http://schemas.microsoft.com/office/drawing/2014/main" id="{C49DCE5F-FCDF-1FA3-F741-45AF6F19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0577"/>
            <a:ext cx="5416550" cy="196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0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id="{BF771E6C-344E-7792-7658-24CAC6D7B8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solidFill>
            <a:srgbClr val="1E1E1E"/>
          </a:solidFill>
        </p:spPr>
        <p:txBody>
          <a:bodyPr/>
          <a:lstStyle/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075" y="252301"/>
            <a:ext cx="5897218" cy="884238"/>
          </a:xfrm>
        </p:spPr>
        <p:txBody>
          <a:bodyPr rtlCol="0"/>
          <a:lstStyle/>
          <a:p>
            <a:pPr rtl="0"/>
            <a:r>
              <a:rPr lang="pl-PL" sz="2500" dirty="0"/>
              <a:t>Rekurencyjny algorytm wyświetlania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044" y="1698248"/>
            <a:ext cx="5669280" cy="420834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dirty="0"/>
              <a:t>Funkcja „</a:t>
            </a:r>
            <a:r>
              <a:rPr lang="pl-PL" dirty="0" err="1"/>
              <a:t>displayElements</a:t>
            </a:r>
            <a:r>
              <a:rPr lang="pl-PL" dirty="0"/>
              <a:t>” służy do wizualizacji struktury drzewiastej (hierarchii wydziałów uniwersytetu), prezentując elementy (węzły) w sposób rekurencyjny z uwzględnieniem zagnieżdżenia.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8</a:t>
            </a:fld>
            <a:endParaRPr lang="pl-PL"/>
          </a:p>
        </p:txBody>
      </p:sp>
      <p:pic>
        <p:nvPicPr>
          <p:cNvPr id="7" name="Symbol zastępczy zawartości 7">
            <a:extLst>
              <a:ext uri="{FF2B5EF4-FFF2-40B4-BE49-F238E27FC236}">
                <a16:creationId xmlns:a16="http://schemas.microsoft.com/office/drawing/2014/main" id="{6D8C9FAC-526B-E6CB-95C7-1C242CB2E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28" y="673696"/>
            <a:ext cx="5407874" cy="243839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DC6B628-25F7-5FFB-2A38-0DD4BB9E6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" y="3820888"/>
            <a:ext cx="5407873" cy="185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id="{A746EE63-1820-B5FE-35B3-F6B734B1E4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543" y="0"/>
            <a:ext cx="5497286" cy="6858000"/>
          </a:xfrm>
          <a:solidFill>
            <a:srgbClr val="1E1E1E"/>
          </a:solidFill>
        </p:spPr>
        <p:txBody>
          <a:bodyPr/>
          <a:lstStyle/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075" y="252301"/>
            <a:ext cx="5897218" cy="884238"/>
          </a:xfrm>
        </p:spPr>
        <p:txBody>
          <a:bodyPr rtlCol="0"/>
          <a:lstStyle/>
          <a:p>
            <a:pPr rtl="0"/>
            <a:r>
              <a:rPr lang="pl-PL" sz="2500" dirty="0"/>
              <a:t>Czyszczenie pamięci - Destruktory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l-PL" smtClean="0"/>
              <a:t>9</a:t>
            </a:fld>
            <a:endParaRPr lang="pl-PL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F5C665C-C0AD-ECDA-C682-F4207D5A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7342"/>
            <a:ext cx="4711700" cy="31948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Głównym celem destruktora jest zwolnienie zasobów przydzielonych do obiektu przed jego zniszczeniem, co zapobiega wyciekom pamięci i innym problemom związanym z zarządzaniem zasobami.</a:t>
            </a:r>
          </a:p>
          <a:p>
            <a:pPr marL="0" indent="0">
              <a:buNone/>
            </a:pPr>
            <a:r>
              <a:rPr lang="pl-PL" dirty="0"/>
              <a:t>Przedstawiony kod pokazuje destruktor klasy „University” oraz funkcję pomocniczą które razem zapewniają odpowiednie czyszczenie pamięci zajmowanej przez drzewo wydziałów „</a:t>
            </a:r>
            <a:r>
              <a:rPr lang="pl-PL" dirty="0" err="1"/>
              <a:t>Faculty</a:t>
            </a:r>
            <a:r>
              <a:rPr lang="pl-PL" dirty="0"/>
              <a:t>”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C312627-2092-9726-2A59-2EB7563C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955" y="1707342"/>
            <a:ext cx="2444998" cy="6112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DFC1E36-1923-0BF0-4C24-7B11AB5B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955" y="3429000"/>
            <a:ext cx="5501698" cy="18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7349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E5110F26-8197-DB45-AF5B-7431BEF0563B}" vid="{8AAB886A-F653-1948-BBB7-F7B1A419C211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A06775-4FD5-4278-BDCC-E6FF131E9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16c05727-aa75-4e4a-9b5f-8a80a1165891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486</Words>
  <Application>Microsoft Office PowerPoint</Application>
  <PresentationFormat>Panoramiczny</PresentationFormat>
  <Paragraphs>57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Biome Light</vt:lpstr>
      <vt:lpstr>Calibri</vt:lpstr>
      <vt:lpstr>Calibri Light</vt:lpstr>
      <vt:lpstr>Wingdings</vt:lpstr>
      <vt:lpstr>Motyw pakietu Office</vt:lpstr>
      <vt:lpstr>Hierarchiczna struktura danych „Drzewa”</vt:lpstr>
      <vt:lpstr>WSTĘP</vt:lpstr>
      <vt:lpstr>Struktura drzewa</vt:lpstr>
      <vt:lpstr>Przykładowa struktura drzewa na przykładzie eksploratora plików na bazie danych</vt:lpstr>
      <vt:lpstr>Opis projektu</vt:lpstr>
      <vt:lpstr>Struktura węzła</vt:lpstr>
      <vt:lpstr>Tworzenie Węzłów</vt:lpstr>
      <vt:lpstr>Rekurencyjny algorytm wyświetlania</vt:lpstr>
      <vt:lpstr>Czyszczenie pamięci - Destruktory</vt:lpstr>
      <vt:lpstr>Struktura Politechniki Morskiej w Szczecinie</vt:lpstr>
      <vt:lpstr>Struktura Politechniki Morskiej w Szczecinie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>Mikołaj Mołodecki</cp:lastModifiedBy>
  <cp:revision>2</cp:revision>
  <dcterms:created xsi:type="dcterms:W3CDTF">2024-04-15T19:44:46Z</dcterms:created>
  <dcterms:modified xsi:type="dcterms:W3CDTF">2024-04-15T21:27:46Z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