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6" r:id="rId1"/>
  </p:sldMasterIdLst>
  <p:notesMasterIdLst>
    <p:notesMasterId r:id="rId25"/>
  </p:notesMasterIdLst>
  <p:sldIdLst>
    <p:sldId id="256" r:id="rId2"/>
    <p:sldId id="277" r:id="rId3"/>
    <p:sldId id="285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62" r:id="rId12"/>
    <p:sldId id="287" r:id="rId13"/>
    <p:sldId id="289" r:id="rId14"/>
    <p:sldId id="288" r:id="rId15"/>
    <p:sldId id="264" r:id="rId16"/>
    <p:sldId id="290" r:id="rId17"/>
    <p:sldId id="291" r:id="rId18"/>
    <p:sldId id="292" r:id="rId19"/>
    <p:sldId id="274" r:id="rId20"/>
    <p:sldId id="293" r:id="rId21"/>
    <p:sldId id="295" r:id="rId22"/>
    <p:sldId id="294" r:id="rId23"/>
    <p:sldId id="296" r:id="rId2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0DA48-80D7-48AB-A95C-DCB5C3C38FE0}" type="datetimeFigureOut">
              <a:rPr lang="en-GB" smtClean="0"/>
              <a:t>27/09/2016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06548-8238-4595-99E1-51707705F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734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06548-8238-4595-99E1-51707705F85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336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8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000" smtClean="0">
                <a:solidFill>
                  <a:srgbClr val="FFFFFF"/>
                </a:solidFill>
                <a:latin typeface="Century Gothic"/>
              </a:rPr>
              <a:t>9/27/16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GB" smtClean="0"/>
          </a:p>
          <a:p>
            <a:pPr>
              <a:lnSpc>
                <a:spcPct val="100000"/>
              </a:lnSpc>
            </a:pPr>
            <a:r>
              <a:rPr lang="en-GB" sz="1000" smtClean="0">
                <a:solidFill>
                  <a:srgbClr val="FFFFFF"/>
                </a:solidFill>
                <a:latin typeface="Century Gothic"/>
              </a:rPr>
              <a:t>              </a:t>
            </a:r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155904-29D6-4058-8ABE-2784B3F65D0F}" type="slidenum">
              <a:rPr lang="en-US" sz="2800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6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000" smtClean="0">
                <a:solidFill>
                  <a:srgbClr val="FFFFFF"/>
                </a:solidFill>
                <a:latin typeface="Century Gothic"/>
              </a:rPr>
              <a:t>9/27/16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GB" smtClean="0"/>
          </a:p>
          <a:p>
            <a:pPr>
              <a:lnSpc>
                <a:spcPct val="100000"/>
              </a:lnSpc>
            </a:pPr>
            <a:r>
              <a:rPr lang="en-GB" sz="1000" smtClean="0">
                <a:solidFill>
                  <a:srgbClr val="FFFFFF"/>
                </a:solidFill>
                <a:latin typeface="Century Gothic"/>
              </a:rPr>
              <a:t>              </a:t>
            </a:r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155904-29D6-4058-8ABE-2784B3F65D0F}" type="slidenum">
              <a:rPr lang="en-US" sz="2800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69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000" smtClean="0">
                <a:solidFill>
                  <a:srgbClr val="FFFFFF"/>
                </a:solidFill>
                <a:latin typeface="Century Gothic"/>
              </a:rPr>
              <a:t>9/27/16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GB" smtClean="0"/>
          </a:p>
          <a:p>
            <a:pPr>
              <a:lnSpc>
                <a:spcPct val="100000"/>
              </a:lnSpc>
            </a:pPr>
            <a:r>
              <a:rPr lang="en-GB" sz="1000" smtClean="0">
                <a:solidFill>
                  <a:srgbClr val="FFFFFF"/>
                </a:solidFill>
                <a:latin typeface="Century Gothic"/>
              </a:rPr>
              <a:t>              </a:t>
            </a:r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155904-29D6-4058-8ABE-2784B3F65D0F}" type="slidenum">
              <a:rPr lang="en-US" sz="2800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75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000" smtClean="0">
                <a:solidFill>
                  <a:srgbClr val="FFFFFF"/>
                </a:solidFill>
                <a:latin typeface="Century Gothic"/>
              </a:rPr>
              <a:t>9/27/16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GB" smtClean="0"/>
          </a:p>
          <a:p>
            <a:pPr>
              <a:lnSpc>
                <a:spcPct val="100000"/>
              </a:lnSpc>
            </a:pPr>
            <a:r>
              <a:rPr lang="en-GB" sz="1000" smtClean="0">
                <a:solidFill>
                  <a:srgbClr val="FFFFFF"/>
                </a:solidFill>
                <a:latin typeface="Century Gothic"/>
              </a:rPr>
              <a:t>              </a:t>
            </a:r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155904-29D6-4058-8ABE-2784B3F65D0F}" type="slidenum">
              <a:rPr lang="en-US" sz="2800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50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000" smtClean="0">
                <a:solidFill>
                  <a:srgbClr val="FFFFFF"/>
                </a:solidFill>
                <a:latin typeface="Century Gothic"/>
              </a:rPr>
              <a:t>9/27/16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GB" smtClean="0"/>
          </a:p>
          <a:p>
            <a:pPr>
              <a:lnSpc>
                <a:spcPct val="100000"/>
              </a:lnSpc>
            </a:pPr>
            <a:r>
              <a:rPr lang="en-GB" sz="1000" smtClean="0">
                <a:solidFill>
                  <a:srgbClr val="FFFFFF"/>
                </a:solidFill>
                <a:latin typeface="Century Gothic"/>
              </a:rPr>
              <a:t>              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155904-29D6-4058-8ABE-2784B3F65D0F}" type="slidenum">
              <a:rPr lang="en-US" sz="2800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43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000" smtClean="0">
                <a:solidFill>
                  <a:srgbClr val="FFFFFF"/>
                </a:solidFill>
                <a:latin typeface="Century Gothic"/>
              </a:rPr>
              <a:t>9/27/16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GB" smtClean="0"/>
          </a:p>
          <a:p>
            <a:pPr>
              <a:lnSpc>
                <a:spcPct val="100000"/>
              </a:lnSpc>
            </a:pPr>
            <a:r>
              <a:rPr lang="en-GB" sz="1000" smtClean="0">
                <a:solidFill>
                  <a:srgbClr val="FFFFFF"/>
                </a:solidFill>
                <a:latin typeface="Century Gothic"/>
              </a:rPr>
              <a:t>              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155904-29D6-4058-8ABE-2784B3F65D0F}" type="slidenum">
              <a:rPr lang="en-US" sz="2800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56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000" smtClean="0">
                <a:solidFill>
                  <a:srgbClr val="FFFFFF"/>
                </a:solidFill>
                <a:latin typeface="Century Gothic"/>
              </a:rPr>
              <a:t>9/27/16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GB" smtClean="0"/>
          </a:p>
          <a:p>
            <a:pPr>
              <a:lnSpc>
                <a:spcPct val="100000"/>
              </a:lnSpc>
            </a:pPr>
            <a:r>
              <a:rPr lang="en-GB" sz="1000" smtClean="0">
                <a:solidFill>
                  <a:srgbClr val="FFFFFF"/>
                </a:solidFill>
                <a:latin typeface="Century Gothic"/>
              </a:rPr>
              <a:t>             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155904-29D6-4058-8ABE-2784B3F65D0F}" type="slidenum">
              <a:rPr lang="en-US" sz="2800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17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000" smtClean="0">
                <a:solidFill>
                  <a:srgbClr val="FFFFFF"/>
                </a:solidFill>
                <a:latin typeface="Century Gothic"/>
              </a:rPr>
              <a:t>9/27/16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GB" smtClean="0"/>
          </a:p>
          <a:p>
            <a:pPr>
              <a:lnSpc>
                <a:spcPct val="100000"/>
              </a:lnSpc>
            </a:pPr>
            <a:r>
              <a:rPr lang="en-GB" sz="1000" smtClean="0">
                <a:solidFill>
                  <a:srgbClr val="FFFFFF"/>
                </a:solidFill>
                <a:latin typeface="Century Gothic"/>
              </a:rPr>
              <a:t>              </a:t>
            </a:r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155904-29D6-4058-8ABE-2784B3F65D0F}" type="slidenum">
              <a:rPr lang="en-US" sz="2800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4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000" smtClean="0">
                <a:solidFill>
                  <a:srgbClr val="FFFFFF"/>
                </a:solidFill>
                <a:latin typeface="Century Gothic"/>
              </a:rPr>
              <a:t>9/27/16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GB" smtClean="0"/>
          </a:p>
          <a:p>
            <a:pPr>
              <a:lnSpc>
                <a:spcPct val="100000"/>
              </a:lnSpc>
            </a:pPr>
            <a:r>
              <a:rPr lang="en-GB" sz="1000" smtClean="0">
                <a:solidFill>
                  <a:srgbClr val="FFFFFF"/>
                </a:solidFill>
                <a:latin typeface="Century Gothic"/>
              </a:rPr>
              <a:t>             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155904-29D6-4058-8ABE-2784B3F65D0F}" type="slidenum">
              <a:rPr lang="en-US" sz="2800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8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000" smtClean="0">
                <a:solidFill>
                  <a:srgbClr val="FFFFFF"/>
                </a:solidFill>
                <a:latin typeface="Century Gothic"/>
              </a:rPr>
              <a:t>9/27/16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GB" smtClean="0"/>
          </a:p>
          <a:p>
            <a:pPr>
              <a:lnSpc>
                <a:spcPct val="100000"/>
              </a:lnSpc>
            </a:pPr>
            <a:r>
              <a:rPr lang="en-GB" sz="1000" smtClean="0">
                <a:solidFill>
                  <a:srgbClr val="FFFFFF"/>
                </a:solidFill>
                <a:latin typeface="Century Gothic"/>
              </a:rPr>
              <a:t>              </a:t>
            </a:r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155904-29D6-4058-8ABE-2784B3F65D0F}" type="slidenum">
              <a:rPr lang="en-US" sz="2800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2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000" smtClean="0">
                <a:solidFill>
                  <a:srgbClr val="FFFFFF"/>
                </a:solidFill>
                <a:latin typeface="Century Gothic"/>
              </a:rPr>
              <a:t>9/27/16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GB" smtClean="0"/>
          </a:p>
          <a:p>
            <a:pPr>
              <a:lnSpc>
                <a:spcPct val="100000"/>
              </a:lnSpc>
            </a:pPr>
            <a:r>
              <a:rPr lang="en-GB" sz="1000" smtClean="0">
                <a:solidFill>
                  <a:srgbClr val="FFFFFF"/>
                </a:solidFill>
                <a:latin typeface="Century Gothic"/>
              </a:rPr>
              <a:t>             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155904-29D6-4058-8ABE-2784B3F65D0F}" type="slidenum">
              <a:rPr lang="en-US" sz="2800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6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000" smtClean="0">
                <a:solidFill>
                  <a:srgbClr val="FFFFFF"/>
                </a:solidFill>
                <a:latin typeface="Century Gothic"/>
              </a:rPr>
              <a:t>9/27/16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GB" smtClean="0"/>
          </a:p>
          <a:p>
            <a:pPr>
              <a:lnSpc>
                <a:spcPct val="100000"/>
              </a:lnSpc>
            </a:pPr>
            <a:r>
              <a:rPr lang="en-GB" sz="1000" smtClean="0">
                <a:solidFill>
                  <a:srgbClr val="FFFFFF"/>
                </a:solidFill>
                <a:latin typeface="Century Gothic"/>
              </a:rPr>
              <a:t>              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155904-29D6-4058-8ABE-2784B3F65D0F}" type="slidenum">
              <a:rPr lang="en-US" sz="2800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7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5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000" smtClean="0">
                <a:solidFill>
                  <a:srgbClr val="FFFFFF"/>
                </a:solidFill>
                <a:latin typeface="Century Gothic"/>
              </a:rPr>
              <a:t>9/27/16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GB" smtClean="0"/>
          </a:p>
          <a:p>
            <a:pPr>
              <a:lnSpc>
                <a:spcPct val="100000"/>
              </a:lnSpc>
            </a:pPr>
            <a:r>
              <a:rPr lang="en-GB" sz="1000" smtClean="0">
                <a:solidFill>
                  <a:srgbClr val="FFFFFF"/>
                </a:solidFill>
                <a:latin typeface="Century Gothic"/>
              </a:rPr>
              <a:t>              </a:t>
            </a:r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155904-29D6-4058-8ABE-2784B3F65D0F}" type="slidenum">
              <a:rPr lang="en-US" sz="2800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000" smtClean="0">
                <a:solidFill>
                  <a:srgbClr val="FFFFFF"/>
                </a:solidFill>
                <a:latin typeface="Century Gothic"/>
              </a:rPr>
              <a:t>9/27/16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GB" smtClean="0"/>
          </a:p>
          <a:p>
            <a:pPr>
              <a:lnSpc>
                <a:spcPct val="100000"/>
              </a:lnSpc>
            </a:pPr>
            <a:r>
              <a:rPr lang="en-GB" sz="1000" smtClean="0">
                <a:solidFill>
                  <a:srgbClr val="FFFFFF"/>
                </a:solidFill>
                <a:latin typeface="Century Gothic"/>
              </a:rPr>
              <a:t>              </a:t>
            </a:r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155904-29D6-4058-8ABE-2784B3F65D0F}" type="slidenum">
              <a:rPr lang="en-US" sz="2800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8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000" smtClean="0">
                <a:solidFill>
                  <a:srgbClr val="FFFFFF"/>
                </a:solidFill>
                <a:latin typeface="Century Gothic"/>
              </a:rPr>
              <a:t>9/27/16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GB" smtClean="0"/>
          </a:p>
          <a:p>
            <a:pPr>
              <a:lnSpc>
                <a:spcPct val="100000"/>
              </a:lnSpc>
            </a:pPr>
            <a:r>
              <a:rPr lang="en-GB" sz="1000" smtClean="0">
                <a:solidFill>
                  <a:srgbClr val="FFFFFF"/>
                </a:solidFill>
                <a:latin typeface="Century Gothic"/>
              </a:rPr>
              <a:t>              </a:t>
            </a:r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155904-29D6-4058-8ABE-2784B3F65D0F}" type="slidenum">
              <a:rPr lang="en-US" sz="2800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000" smtClean="0">
                <a:solidFill>
                  <a:srgbClr val="FFFFFF"/>
                </a:solidFill>
                <a:latin typeface="Century Gothic"/>
              </a:rPr>
              <a:t>9/27/16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pPr algn="ctr"/>
            <a:endParaRPr lang="en-GB" smtClean="0"/>
          </a:p>
          <a:p>
            <a:pPr>
              <a:lnSpc>
                <a:spcPct val="100000"/>
              </a:lnSpc>
            </a:pPr>
            <a:r>
              <a:rPr lang="en-GB" sz="1000" smtClean="0">
                <a:solidFill>
                  <a:srgbClr val="FFFFFF"/>
                </a:solidFill>
                <a:latin typeface="Century Gothic"/>
              </a:rPr>
              <a:t>              </a:t>
            </a:r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lnSpc>
                <a:spcPct val="100000"/>
              </a:lnSpc>
            </a:pPr>
            <a:fld id="{3A155904-29D6-4058-8ABE-2784B3F65D0F}" type="slidenum">
              <a:rPr lang="en-US" sz="2800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Idris%20DE34.mp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831307" y="898877"/>
            <a:ext cx="5868537" cy="2826962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5400" dirty="0" smtClean="0">
                <a:solidFill>
                  <a:srgbClr val="EBEBEB"/>
                </a:solidFill>
                <a:latin typeface="Century Gothic"/>
              </a:rPr>
              <a:t>Intelligent Driving System</a:t>
            </a:r>
            <a:endParaRPr dirty="0"/>
          </a:p>
        </p:txBody>
      </p:sp>
      <p:sp>
        <p:nvSpPr>
          <p:cNvPr id="204" name="TextShape 2"/>
          <p:cNvSpPr txBox="1"/>
          <p:nvPr/>
        </p:nvSpPr>
        <p:spPr>
          <a:xfrm>
            <a:off x="5504987" y="4531900"/>
            <a:ext cx="4521176" cy="86112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Amal, </a:t>
            </a:r>
            <a:r>
              <a:rPr lang="en-GB" dirty="0" err="1" smtClean="0">
                <a:solidFill>
                  <a:schemeClr val="bg1"/>
                </a:solidFill>
              </a:rPr>
              <a:t>Minha</a:t>
            </a:r>
            <a:r>
              <a:rPr lang="en-GB" dirty="0" smtClean="0">
                <a:solidFill>
                  <a:schemeClr val="bg1"/>
                </a:solidFill>
              </a:rPr>
              <a:t>, </a:t>
            </a:r>
            <a:r>
              <a:rPr lang="en-GB" dirty="0" err="1" smtClean="0">
                <a:solidFill>
                  <a:schemeClr val="bg1"/>
                </a:solidFill>
              </a:rPr>
              <a:t>Anila</a:t>
            </a:r>
            <a:r>
              <a:rPr lang="en-GB" dirty="0" smtClean="0">
                <a:solidFill>
                  <a:schemeClr val="bg1"/>
                </a:solidFill>
              </a:rPr>
              <a:t>, Maria &amp; </a:t>
            </a:r>
            <a:r>
              <a:rPr lang="en-GB" dirty="0" err="1" smtClean="0">
                <a:solidFill>
                  <a:schemeClr val="bg1"/>
                </a:solidFill>
              </a:rPr>
              <a:t>Rabeel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1" r="21017" b="5381"/>
          <a:stretch/>
        </p:blipFill>
        <p:spPr>
          <a:xfrm>
            <a:off x="465231" y="471865"/>
            <a:ext cx="3724632" cy="5901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Plans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10213630" cy="3416300"/>
          </a:xfrm>
        </p:spPr>
        <p:txBody>
          <a:bodyPr/>
          <a:lstStyle/>
          <a:p>
            <a:pPr lvl="0"/>
            <a:r>
              <a:rPr lang="en-US" dirty="0"/>
              <a:t>For now, we are just going to use the voice synthesis by Hark, However we do plan to write a code for Natural Language Classifying in order to make the robot smart. But since this module has been kept for later stages</a:t>
            </a:r>
          </a:p>
          <a:p>
            <a:pPr lvl="0" algn="ctr"/>
            <a:r>
              <a:rPr lang="en-US" dirty="0"/>
              <a:t> (18</a:t>
            </a:r>
            <a:r>
              <a:rPr lang="en-US" baseline="30000" dirty="0"/>
              <a:t>th</a:t>
            </a:r>
            <a:r>
              <a:rPr lang="en-US" dirty="0"/>
              <a:t>-20</a:t>
            </a:r>
            <a:r>
              <a:rPr lang="en-US" baseline="30000" dirty="0"/>
              <a:t>th</a:t>
            </a:r>
            <a:r>
              <a:rPr lang="en-US" dirty="0"/>
              <a:t> week); not much homework has been done on it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7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68133"/>
            <a:ext cx="8825659" cy="1379755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EBEBEB"/>
                </a:solidFill>
              </a:rPr>
              <a:t>Simultaneous Localization And Mapping (SLAM)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GB" dirty="0" smtClean="0"/>
              <a:t>Amal </a:t>
            </a:r>
            <a:r>
              <a:rPr lang="en-GB" dirty="0" err="1" smtClean="0"/>
              <a:t>Fatemah</a:t>
            </a:r>
            <a:r>
              <a:rPr lang="en-GB" dirty="0" smtClean="0"/>
              <a:t> &amp; Maria </a:t>
            </a:r>
            <a:r>
              <a:rPr lang="en-GB" dirty="0" err="1" smtClean="0"/>
              <a:t>Jalil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004" y="3543300"/>
            <a:ext cx="2078133" cy="239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5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178384"/>
            <a:ext cx="8761413" cy="706964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has already been done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404040"/>
                </a:solidFill>
              </a:rPr>
              <a:t>Creating a map of the environment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GB" dirty="0" err="1">
                <a:solidFill>
                  <a:srgbClr val="404040"/>
                </a:solidFill>
              </a:rPr>
              <a:t>Rgbd</a:t>
            </a:r>
            <a:r>
              <a:rPr lang="en-GB" dirty="0">
                <a:solidFill>
                  <a:srgbClr val="404040"/>
                </a:solidFill>
              </a:rPr>
              <a:t>-slam </a:t>
            </a:r>
            <a:r>
              <a:rPr lang="en-GB" dirty="0" smtClean="0">
                <a:solidFill>
                  <a:srgbClr val="404040"/>
                </a:solidFill>
              </a:rPr>
              <a:t>Algorithm </a:t>
            </a:r>
            <a:r>
              <a:rPr lang="en-GB" dirty="0" smtClean="0">
                <a:solidFill>
                  <a:srgbClr val="404040"/>
                </a:solidFill>
                <a:sym typeface="Wingdings" panose="05000000000000000000" pitchFamily="2" charset="2"/>
              </a:rPr>
              <a:t> </a:t>
            </a:r>
            <a:r>
              <a:rPr lang="en-GB" dirty="0" smtClean="0">
                <a:solidFill>
                  <a:srgbClr val="404040"/>
                </a:solidFill>
              </a:rPr>
              <a:t>3D </a:t>
            </a:r>
            <a:r>
              <a:rPr lang="en-GB" dirty="0">
                <a:solidFill>
                  <a:srgbClr val="404040"/>
                </a:solidFill>
              </a:rPr>
              <a:t>map</a:t>
            </a:r>
            <a:endParaRPr lang="en-GB" dirty="0"/>
          </a:p>
          <a:p>
            <a:r>
              <a:rPr lang="en-GB" dirty="0">
                <a:solidFill>
                  <a:srgbClr val="404040"/>
                </a:solidFill>
              </a:rPr>
              <a:t>Store the 2D vision of the environment using Kinect</a:t>
            </a:r>
          </a:p>
          <a:p>
            <a:r>
              <a:rPr lang="en-GB" dirty="0">
                <a:solidFill>
                  <a:srgbClr val="404040"/>
                </a:solidFill>
              </a:rPr>
              <a:t>RVIZ simulation</a:t>
            </a:r>
            <a:endParaRPr lang="en-GB" dirty="0"/>
          </a:p>
          <a:p>
            <a:r>
              <a:rPr lang="en-GB" dirty="0">
                <a:solidFill>
                  <a:srgbClr val="404040"/>
                </a:solidFill>
              </a:rPr>
              <a:t>Not implemented on hardware yet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58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475" b="1879"/>
          <a:stretch/>
        </p:blipFill>
        <p:spPr>
          <a:xfrm>
            <a:off x="2497540" y="0"/>
            <a:ext cx="6871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6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>
                <a:solidFill>
                  <a:srgbClr val="404040"/>
                </a:solidFill>
              </a:rPr>
              <a:t>Hardware implementation</a:t>
            </a:r>
          </a:p>
          <a:p>
            <a:pPr>
              <a:buClr>
                <a:schemeClr val="accent2"/>
              </a:buClr>
            </a:pPr>
            <a:r>
              <a:rPr lang="en-US" dirty="0">
                <a:solidFill>
                  <a:srgbClr val="404040"/>
                </a:solidFill>
              </a:rPr>
              <a:t>Localization and Navigation:</a:t>
            </a:r>
            <a:endParaRPr lang="en-US" dirty="0"/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</a:rPr>
              <a:t>Strands navigation</a:t>
            </a:r>
            <a:endParaRPr lang="en-US" dirty="0"/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404040"/>
                </a:solidFill>
              </a:rPr>
              <a:t>Adaptive </a:t>
            </a:r>
            <a:r>
              <a:rPr lang="en-US" dirty="0">
                <a:solidFill>
                  <a:srgbClr val="404040"/>
                </a:solidFill>
              </a:rPr>
              <a:t>monte Carlo localization (AMCL)</a:t>
            </a:r>
            <a:endParaRPr lang="en-US" dirty="0"/>
          </a:p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rgbClr val="404040"/>
                </a:solidFill>
              </a:rPr>
              <a:t>Improve </a:t>
            </a:r>
            <a:r>
              <a:rPr lang="en-US" dirty="0">
                <a:solidFill>
                  <a:srgbClr val="404040"/>
                </a:solidFill>
              </a:rPr>
              <a:t>the mapping algorithm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404040"/>
                </a:solidFill>
              </a:rPr>
              <a:t>Gyro meter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404040"/>
                </a:solidFill>
              </a:rPr>
              <a:t>Odometer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70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Human follower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GB" dirty="0" smtClean="0"/>
              <a:t>Amal </a:t>
            </a:r>
            <a:r>
              <a:rPr lang="en-GB" dirty="0" err="1" smtClean="0"/>
              <a:t>Fatemah</a:t>
            </a:r>
            <a:r>
              <a:rPr lang="en-GB" dirty="0" smtClean="0"/>
              <a:t> &amp; Maria </a:t>
            </a:r>
            <a:r>
              <a:rPr lang="en-GB" dirty="0" err="1" smtClean="0"/>
              <a:t>Jalil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344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110145"/>
            <a:ext cx="8761413" cy="706964"/>
          </a:xfrm>
        </p:spPr>
        <p:txBody>
          <a:bodyPr/>
          <a:lstStyle/>
          <a:p>
            <a:r>
              <a:rPr lang="en-GB" dirty="0" smtClean="0"/>
              <a:t>What </a:t>
            </a:r>
            <a:r>
              <a:rPr lang="en-GB" dirty="0">
                <a:solidFill>
                  <a:schemeClr val="bg1"/>
                </a:solidFill>
              </a:rPr>
              <a:t>has already been done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SzPct val="100000"/>
            </a:pPr>
            <a:r>
              <a:rPr lang="en-GB" dirty="0" smtClean="0"/>
              <a:t>Follower on a straight </a:t>
            </a:r>
            <a:r>
              <a:rPr lang="en-GB" dirty="0"/>
              <a:t>&amp; curved path </a:t>
            </a:r>
            <a:r>
              <a:rPr lang="en-GB" dirty="0" smtClean="0"/>
              <a:t>implemented</a:t>
            </a:r>
          </a:p>
          <a:p>
            <a:pPr>
              <a:buClr>
                <a:schemeClr val="accent2"/>
              </a:buClr>
              <a:buSzPct val="100000"/>
            </a:pPr>
            <a:endParaRPr lang="en-GB" dirty="0"/>
          </a:p>
          <a:p>
            <a:pPr lvl="2">
              <a:buClr>
                <a:schemeClr val="accent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sz="1800" dirty="0"/>
              <a:t>33 → </a:t>
            </a:r>
            <a:r>
              <a:rPr lang="en-GB" sz="1800" dirty="0" smtClean="0"/>
              <a:t>skeletal tracking</a:t>
            </a:r>
            <a:endParaRPr lang="en-GB" sz="1800" dirty="0"/>
          </a:p>
          <a:p>
            <a:pPr lvl="2">
              <a:buClr>
                <a:schemeClr val="accent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sz="1800" dirty="0"/>
              <a:t>34 → centroid </a:t>
            </a:r>
            <a:r>
              <a:rPr lang="en-GB" sz="1800" dirty="0" smtClean="0"/>
              <a:t>line tracking</a:t>
            </a:r>
            <a:endParaRPr lang="en-GB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95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2" y="2603500"/>
            <a:ext cx="10254575" cy="3416300"/>
          </a:xfrm>
        </p:spPr>
        <p:txBody>
          <a:bodyPr/>
          <a:lstStyle/>
          <a:p>
            <a:r>
              <a:rPr lang="en-GB" dirty="0" smtClean="0"/>
              <a:t>Improving the Centroid line tracking </a:t>
            </a: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800" dirty="0" smtClean="0"/>
              <a:t>Cater for a person coming between the robot and the person being followed</a:t>
            </a:r>
            <a:endParaRPr lang="en-GB" sz="1800" dirty="0"/>
          </a:p>
          <a:p>
            <a:endParaRPr lang="en-GB" dirty="0" smtClean="0"/>
          </a:p>
          <a:p>
            <a:r>
              <a:rPr lang="en-GB" dirty="0" smtClean="0"/>
              <a:t>Strands </a:t>
            </a:r>
            <a:r>
              <a:rPr lang="en-GB" dirty="0"/>
              <a:t>people </a:t>
            </a:r>
            <a:r>
              <a:rPr lang="en-GB" dirty="0" smtClean="0"/>
              <a:t>perception package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Implement a </a:t>
            </a:r>
            <a:r>
              <a:rPr lang="en-GB" b="1" i="1" dirty="0" smtClean="0">
                <a:solidFill>
                  <a:schemeClr val="accent2"/>
                </a:solidFill>
              </a:rPr>
              <a:t>robot </a:t>
            </a:r>
            <a:r>
              <a:rPr lang="en-GB" b="1" i="1" dirty="0">
                <a:solidFill>
                  <a:schemeClr val="accent2"/>
                </a:solidFill>
              </a:rPr>
              <a:t>guider </a:t>
            </a:r>
            <a:r>
              <a:rPr lang="en-GB" dirty="0"/>
              <a:t>(</a:t>
            </a:r>
            <a:r>
              <a:rPr lang="en-GB" dirty="0" err="1" smtClean="0"/>
              <a:t>robocup@home</a:t>
            </a:r>
            <a:r>
              <a:rPr lang="en-GB" dirty="0" smtClean="0"/>
              <a:t> task)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The robot memorizes the path and guides the person back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Integration </a:t>
            </a:r>
            <a:r>
              <a:rPr lang="en-GB" dirty="0"/>
              <a:t>of SLAM and Human Follower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44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Face Tracking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GB" dirty="0" err="1" smtClean="0"/>
              <a:t>Rabeel</a:t>
            </a:r>
            <a:r>
              <a:rPr lang="en-GB" dirty="0" smtClean="0"/>
              <a:t> </a:t>
            </a:r>
            <a:r>
              <a:rPr lang="en-GB" dirty="0" err="1" smtClean="0"/>
              <a:t>Azhar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751" y="3476200"/>
            <a:ext cx="2136385" cy="24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Acquire training images of a person (Detection Step)</a:t>
            </a:r>
          </a:p>
          <a:p>
            <a:r>
              <a:rPr lang="en-US" dirty="0" smtClean="0"/>
              <a:t>Finding Eigen vectors of each of the new images</a:t>
            </a:r>
          </a:p>
          <a:p>
            <a:r>
              <a:rPr lang="en-US" dirty="0" smtClean="0"/>
              <a:t> Face Recognition</a:t>
            </a:r>
          </a:p>
          <a:p>
            <a:r>
              <a:rPr lang="en-US" dirty="0" smtClean="0"/>
              <a:t>  Application of PCA(Principal Component Analysis)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Previous 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Object recognition and manipulation</a:t>
            </a:r>
          </a:p>
          <a:p>
            <a:r>
              <a:rPr lang="en-GB" sz="2000" dirty="0" smtClean="0"/>
              <a:t>Face recognition</a:t>
            </a:r>
          </a:p>
          <a:p>
            <a:r>
              <a:rPr lang="en-GB" sz="2000" dirty="0" smtClean="0"/>
              <a:t>Partial speech recognition and synthesis</a:t>
            </a:r>
          </a:p>
          <a:p>
            <a:r>
              <a:rPr lang="en-GB" sz="2000" dirty="0" smtClean="0"/>
              <a:t>Human follower</a:t>
            </a:r>
          </a:p>
          <a:p>
            <a:r>
              <a:rPr lang="en-GB" sz="2000" dirty="0" smtClean="0"/>
              <a:t>Mapping 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dirty="0" smtClean="0">
                <a:hlinkClick r:id="rId2" action="ppaction://hlinkfile"/>
              </a:rPr>
              <a:t>Qualifying Video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8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has already been done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Face detection → Open CV</a:t>
            </a:r>
          </a:p>
          <a:p>
            <a:r>
              <a:rPr lang="en-GB" dirty="0" smtClean="0"/>
              <a:t>Feature Based Approach applied</a:t>
            </a:r>
          </a:p>
          <a:p>
            <a:r>
              <a:rPr lang="en-GB" dirty="0" smtClean="0"/>
              <a:t>Eigen Faced Approach applied</a:t>
            </a:r>
          </a:p>
          <a:p>
            <a:r>
              <a:rPr lang="en-GB" dirty="0" smtClean="0"/>
              <a:t>Principal Component Analysis technique used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56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launching the program file, </a:t>
            </a:r>
            <a:r>
              <a:rPr lang="en-US" dirty="0" err="1" smtClean="0"/>
              <a:t>Fserver</a:t>
            </a:r>
            <a:r>
              <a:rPr lang="en-US" dirty="0" smtClean="0"/>
              <a:t> is run</a:t>
            </a:r>
          </a:p>
          <a:p>
            <a:r>
              <a:rPr lang="en-US" dirty="0" err="1" smtClean="0"/>
              <a:t>Fserver</a:t>
            </a:r>
            <a:r>
              <a:rPr lang="en-US" dirty="0" smtClean="0"/>
              <a:t> is a node which has different libraries to perform face recognition</a:t>
            </a:r>
          </a:p>
          <a:p>
            <a:r>
              <a:rPr lang="en-US" dirty="0" smtClean="0"/>
              <a:t>Goal messages are executed and sent to </a:t>
            </a:r>
            <a:r>
              <a:rPr lang="en-US" dirty="0" err="1" smtClean="0"/>
              <a:t>Fserver</a:t>
            </a:r>
            <a:r>
              <a:rPr lang="en-US" dirty="0" smtClean="0"/>
              <a:t> by </a:t>
            </a:r>
            <a:r>
              <a:rPr lang="en-US" dirty="0" err="1" smtClean="0"/>
              <a:t>Fclient</a:t>
            </a:r>
            <a:endParaRPr lang="en-US" dirty="0" smtClean="0"/>
          </a:p>
          <a:p>
            <a:r>
              <a:rPr lang="en-US" dirty="0" smtClean="0"/>
              <a:t>Feedback is received and results are displayed on terminal by </a:t>
            </a:r>
            <a:r>
              <a:rPr lang="en-US" dirty="0" err="1" smtClean="0"/>
              <a:t>Fclient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face recognition in a crowd</a:t>
            </a:r>
          </a:p>
          <a:p>
            <a:r>
              <a:rPr lang="en-US" dirty="0" smtClean="0"/>
              <a:t>Based on previous years </a:t>
            </a:r>
            <a:r>
              <a:rPr lang="en-US" dirty="0" err="1" smtClean="0"/>
              <a:t>Robocup</a:t>
            </a:r>
            <a:r>
              <a:rPr lang="en-US" dirty="0" smtClean="0"/>
              <a:t> theme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39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18258"/>
            <a:ext cx="8825659" cy="1379755"/>
          </a:xfrm>
        </p:spPr>
        <p:txBody>
          <a:bodyPr/>
          <a:lstStyle/>
          <a:p>
            <a:pPr algn="ctr"/>
            <a:r>
              <a:rPr lang="en-US" dirty="0"/>
              <a:t>Voice based </a:t>
            </a:r>
            <a:r>
              <a:rPr lang="en-US" dirty="0" smtClean="0"/>
              <a:t>Modules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GB" dirty="0" err="1" smtClean="0"/>
              <a:t>Minha</a:t>
            </a:r>
            <a:r>
              <a:rPr lang="en-GB" dirty="0" smtClean="0"/>
              <a:t> </a:t>
            </a:r>
            <a:r>
              <a:rPr lang="en-GB" dirty="0" err="1" smtClean="0"/>
              <a:t>Shabbir</a:t>
            </a:r>
            <a:r>
              <a:rPr lang="en-GB" dirty="0" smtClean="0"/>
              <a:t> &amp; </a:t>
            </a:r>
            <a:r>
              <a:rPr lang="en-GB" dirty="0" err="1" smtClean="0"/>
              <a:t>Anila</a:t>
            </a:r>
            <a:r>
              <a:rPr lang="en-GB" dirty="0" smtClean="0"/>
              <a:t> </a:t>
            </a:r>
            <a:r>
              <a:rPr lang="en-GB" dirty="0" err="1" smtClean="0"/>
              <a:t>Ishfaq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089" y="3543300"/>
            <a:ext cx="2137048" cy="246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8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 based 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/>
              <a:t>Speech-to-text conversion</a:t>
            </a:r>
          </a:p>
          <a:p>
            <a:pPr lvl="0"/>
            <a:r>
              <a:rPr lang="en-US" sz="2000" dirty="0"/>
              <a:t>Speech recognition</a:t>
            </a:r>
          </a:p>
          <a:p>
            <a:pPr lvl="0"/>
            <a:r>
              <a:rPr lang="en-US" sz="2000" dirty="0"/>
              <a:t>Speech synthesis</a:t>
            </a:r>
          </a:p>
          <a:p>
            <a:pPr lvl="0"/>
            <a:r>
              <a:rPr lang="en-US" sz="2000" dirty="0"/>
              <a:t>Voice </a:t>
            </a:r>
            <a:r>
              <a:rPr lang="en-US" sz="2000" dirty="0" smtClean="0"/>
              <a:t>localization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677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already been done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79" y="2794569"/>
            <a:ext cx="11037045" cy="3416300"/>
          </a:xfrm>
        </p:spPr>
        <p:txBody>
          <a:bodyPr/>
          <a:lstStyle/>
          <a:p>
            <a:pPr lvl="0" algn="ctr">
              <a:buClr>
                <a:srgbClr val="1CADE4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tasks they implemented  were speech recognition and speech synthesis (partially)</a:t>
            </a:r>
          </a:p>
          <a:p>
            <a:pPr lvl="0" algn="ctr">
              <a:buClr>
                <a:srgbClr val="1CADE4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algn="ctr">
              <a:buClr>
                <a:srgbClr val="1CADE4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And the API they used was that of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GoogleNow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known as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i="1" dirty="0" err="1">
                <a:solidFill>
                  <a:srgbClr val="CC0000"/>
                </a:solidFill>
              </a:rPr>
              <a:t>artyom</a:t>
            </a:r>
            <a:endParaRPr lang="en-US" i="1" dirty="0">
              <a:solidFill>
                <a:srgbClr val="CC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9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Continued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r>
              <a:rPr lang="en-US" sz="2800" b="1" dirty="0"/>
              <a:t>How it works</a:t>
            </a:r>
            <a:r>
              <a:rPr lang="en-US" sz="2800" b="1" dirty="0">
                <a:latin typeface="Century Schoolbook L" pitchFamily="18"/>
              </a:rPr>
              <a:t>:</a:t>
            </a:r>
          </a:p>
          <a:p>
            <a:pPr lvl="0"/>
            <a:r>
              <a:rPr lang="en-US" dirty="0" err="1"/>
              <a:t>Artyom</a:t>
            </a:r>
            <a:r>
              <a:rPr lang="en-US" dirty="0"/>
              <a:t> is the API that converts the speech to text. The Firebase is the cloud database that is used. The commands are stored there and then a comparison with the firebase database is made and then concludes what the user commanded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263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Our </a:t>
            </a:r>
            <a:r>
              <a:rPr lang="en-US" smtClean="0">
                <a:solidFill>
                  <a:schemeClr val="bg1"/>
                </a:solidFill>
              </a:rPr>
              <a:t>Plans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9858788" cy="3416300"/>
          </a:xfrm>
        </p:spPr>
        <p:txBody>
          <a:bodyPr>
            <a:normAutofit lnSpcReduction="10000"/>
          </a:bodyPr>
          <a:lstStyle/>
          <a:p>
            <a:pPr lvl="0" algn="just">
              <a:buClr>
                <a:srgbClr val="1CADE4"/>
              </a:buClr>
            </a:pPr>
            <a:r>
              <a:rPr lang="en-US" sz="2177" dirty="0">
                <a:solidFill>
                  <a:prstClr val="black">
                    <a:lumMod val="75000"/>
                    <a:lumOff val="25000"/>
                  </a:prstClr>
                </a:solidFill>
              </a:rPr>
              <a:t>We plan to move forwards with the work already done. And add extra modules of voice localization and complete speech synthesis.</a:t>
            </a:r>
          </a:p>
          <a:p>
            <a:pPr lvl="0" algn="just">
              <a:buClr>
                <a:srgbClr val="1CADE4"/>
              </a:buClr>
            </a:pPr>
            <a:endParaRPr lang="en-US" sz="2177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algn="just">
              <a:buClr>
                <a:srgbClr val="1CADE4"/>
              </a:buClr>
            </a:pPr>
            <a:r>
              <a:rPr lang="en-US" sz="2177" dirty="0">
                <a:solidFill>
                  <a:prstClr val="black">
                    <a:lumMod val="75000"/>
                    <a:lumOff val="25000"/>
                  </a:prstClr>
                </a:solidFill>
              </a:rPr>
              <a:t>In order for that to be done, we have three options to move with:</a:t>
            </a:r>
          </a:p>
          <a:p>
            <a:pPr lvl="0" algn="just">
              <a:buClr>
                <a:srgbClr val="1CADE4"/>
              </a:buClr>
            </a:pPr>
            <a:endParaRPr lang="en-US" sz="2177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 algn="just">
              <a:buClr>
                <a:srgbClr val="1CADE4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Sphinx </a:t>
            </a:r>
            <a:r>
              <a:rPr lang="en-US" sz="2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by ROS</a:t>
            </a:r>
          </a:p>
          <a:p>
            <a:pPr lvl="1" algn="just">
              <a:buClr>
                <a:srgbClr val="1CADE4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Hark </a:t>
            </a:r>
            <a:r>
              <a:rPr lang="en-US" sz="2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on ROS</a:t>
            </a:r>
          </a:p>
          <a:p>
            <a:pPr lvl="1" algn="just">
              <a:buClr>
                <a:srgbClr val="1CADE4"/>
              </a:buClr>
              <a:buFont typeface="Wingdings" panose="05000000000000000000" pitchFamily="2" charset="2"/>
              <a:buChar char="Ø"/>
            </a:pPr>
            <a:r>
              <a:rPr lang="en-US" sz="2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Artyom</a:t>
            </a:r>
            <a:endParaRPr lang="en-US" sz="2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267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Plans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49857" cy="3416300"/>
          </a:xfrm>
        </p:spPr>
        <p:txBody>
          <a:bodyPr/>
          <a:lstStyle/>
          <a:p>
            <a:pPr lvl="0" algn="just"/>
            <a:r>
              <a:rPr lang="en-US" dirty="0"/>
              <a:t>34 preferred </a:t>
            </a:r>
            <a:r>
              <a:rPr lang="en-US" dirty="0" err="1"/>
              <a:t>artyom</a:t>
            </a:r>
            <a:r>
              <a:rPr lang="en-US" dirty="0"/>
              <a:t> over Sphinx because the </a:t>
            </a:r>
            <a:r>
              <a:rPr lang="en-US" dirty="0" err="1"/>
              <a:t>pocketSphinx</a:t>
            </a:r>
            <a:r>
              <a:rPr lang="en-US" dirty="0"/>
              <a:t> version is not very accurate. However we are using Hark over </a:t>
            </a:r>
            <a:r>
              <a:rPr lang="en-US" dirty="0" err="1"/>
              <a:t>artyom</a:t>
            </a:r>
            <a:r>
              <a:rPr lang="en-US" dirty="0"/>
              <a:t> because</a:t>
            </a:r>
          </a:p>
          <a:p>
            <a:pPr lvl="0" algn="just"/>
            <a:endParaRPr lang="en-US" dirty="0"/>
          </a:p>
          <a:p>
            <a:pPr lvl="1" indent="-342900">
              <a:buClr>
                <a:schemeClr val="accent2"/>
              </a:buClr>
              <a:buSzPct val="100000"/>
              <a:buFont typeface="+mj-lt"/>
              <a:buAutoNum type="alphaLcParenR"/>
            </a:pPr>
            <a:r>
              <a:rPr lang="en-US" sz="1800" dirty="0" smtClean="0"/>
              <a:t>It </a:t>
            </a:r>
            <a:r>
              <a:rPr lang="en-US" sz="1800" dirty="0"/>
              <a:t>is made to work on ROS</a:t>
            </a:r>
          </a:p>
          <a:p>
            <a:pPr lvl="1" indent="-342900">
              <a:buClr>
                <a:schemeClr val="accent2"/>
              </a:buClr>
              <a:buSzPct val="100000"/>
              <a:buFont typeface="+mj-lt"/>
              <a:buAutoNum type="alphaLcParenR"/>
            </a:pPr>
            <a:r>
              <a:rPr lang="en-US" sz="1800" dirty="0" smtClean="0"/>
              <a:t>it </a:t>
            </a:r>
            <a:r>
              <a:rPr lang="en-US" sz="1800" dirty="0"/>
              <a:t>is very reliable for voice separation</a:t>
            </a:r>
          </a:p>
          <a:p>
            <a:pPr lvl="1" indent="-342900">
              <a:buClr>
                <a:schemeClr val="accent2"/>
              </a:buClr>
              <a:buSzPct val="100000"/>
              <a:buFont typeface="+mj-lt"/>
              <a:buAutoNum type="alphaLcParenR"/>
            </a:pPr>
            <a:r>
              <a:rPr lang="en-US" sz="1800" dirty="0" smtClean="0"/>
              <a:t>It </a:t>
            </a:r>
            <a:r>
              <a:rPr lang="en-US" sz="1800" dirty="0"/>
              <a:t>is made to work for sound source localization so works with microphones in every configuration</a:t>
            </a:r>
          </a:p>
          <a:p>
            <a:pPr>
              <a:buFont typeface="+mj-lt"/>
              <a:buAutoNum type="alphaLcParenR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967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Plans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169" y="2699034"/>
            <a:ext cx="10623063" cy="3416300"/>
          </a:xfrm>
        </p:spPr>
        <p:txBody>
          <a:bodyPr>
            <a:normAutofit/>
          </a:bodyPr>
          <a:lstStyle/>
          <a:p>
            <a:pPr lvl="0">
              <a:buClr>
                <a:srgbClr val="1CADE4"/>
              </a:buClr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initial idea for voice localization is using 3 mics 120 degrees apart and then running the voice source follower code to reach the origin of sound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Schoolbook L" pitchFamily="18"/>
              </a:rPr>
              <a:t>.</a:t>
            </a:r>
          </a:p>
          <a:p>
            <a:pPr lvl="0">
              <a:buClr>
                <a:srgbClr val="1CADE4"/>
              </a:buClr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Century Schoolbook L" pitchFamily="18"/>
            </a:endParaRPr>
          </a:p>
          <a:p>
            <a:pPr lvl="0">
              <a:buClr>
                <a:srgbClr val="1CADE4"/>
              </a:buClr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 have another 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idea of 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matching the sound recognized with the face of the person producing it and then using the facial recognition to reach them. However, this is just a raw idea for now</a:t>
            </a:r>
          </a:p>
        </p:txBody>
      </p:sp>
    </p:spTree>
    <p:extLst>
      <p:ext uri="{BB962C8B-B14F-4D97-AF65-F5344CB8AC3E}">
        <p14:creationId xmlns:p14="http://schemas.microsoft.com/office/powerpoint/2010/main" val="158760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617</Words>
  <Application>Microsoft Office PowerPoint</Application>
  <PresentationFormat>Widescreen</PresentationFormat>
  <Paragraphs>100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Century Schoolbook L</vt:lpstr>
      <vt:lpstr>Wingdings</vt:lpstr>
      <vt:lpstr>Wingdings 3</vt:lpstr>
      <vt:lpstr>Ion Boardroom</vt:lpstr>
      <vt:lpstr>PowerPoint Presentation</vt:lpstr>
      <vt:lpstr>Previous Modules</vt:lpstr>
      <vt:lpstr>Voice based Modules </vt:lpstr>
      <vt:lpstr>Voice based Modules</vt:lpstr>
      <vt:lpstr>What has already been done</vt:lpstr>
      <vt:lpstr>Continued</vt:lpstr>
      <vt:lpstr>Our Plans</vt:lpstr>
      <vt:lpstr>Our Plans</vt:lpstr>
      <vt:lpstr>Our Plans</vt:lpstr>
      <vt:lpstr>Our Plans</vt:lpstr>
      <vt:lpstr>Simultaneous Localization And Mapping (SLAM) </vt:lpstr>
      <vt:lpstr>What has already been done </vt:lpstr>
      <vt:lpstr>PowerPoint Presentation</vt:lpstr>
      <vt:lpstr>Our Plan</vt:lpstr>
      <vt:lpstr>Human follower</vt:lpstr>
      <vt:lpstr>What has already been done </vt:lpstr>
      <vt:lpstr>Our Plan</vt:lpstr>
      <vt:lpstr>Face Tracking</vt:lpstr>
      <vt:lpstr>Overview of Task</vt:lpstr>
      <vt:lpstr>What has already been done</vt:lpstr>
      <vt:lpstr>Continued</vt:lpstr>
      <vt:lpstr>Plan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Amal</cp:lastModifiedBy>
  <cp:revision>28</cp:revision>
  <dcterms:modified xsi:type="dcterms:W3CDTF">2016-09-27T19:12:45Z</dcterms:modified>
</cp:coreProperties>
</file>