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6" r:id="rId1"/>
  </p:sldMasterIdLst>
  <p:notesMasterIdLst>
    <p:notesMasterId r:id="rId14"/>
  </p:notesMasterIdLst>
  <p:sldIdLst>
    <p:sldId id="256" r:id="rId2"/>
    <p:sldId id="277" r:id="rId3"/>
    <p:sldId id="288" r:id="rId4"/>
    <p:sldId id="292" r:id="rId5"/>
    <p:sldId id="293" r:id="rId6"/>
    <p:sldId id="294" r:id="rId7"/>
    <p:sldId id="296" r:id="rId8"/>
    <p:sldId id="297" r:id="rId9"/>
    <p:sldId id="298" r:id="rId10"/>
    <p:sldId id="299" r:id="rId11"/>
    <p:sldId id="300" r:id="rId12"/>
    <p:sldId id="301" r:id="rId13"/>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950DA48-80D7-48AB-A95C-DCB5C3C38FE0}" type="datetimeFigureOut">
              <a:rPr lang="en-GB" smtClean="0"/>
              <a:t>19/10/2016</a:t>
            </a:fld>
            <a:endParaRPr lang="en-GB"/>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25306548-8238-4595-99E1-51707705F85A}" type="slidenum">
              <a:rPr lang="en-GB" smtClean="0"/>
              <a:t>‹#›</a:t>
            </a:fld>
            <a:endParaRPr lang="en-GB"/>
          </a:p>
        </p:txBody>
      </p:sp>
    </p:spTree>
    <p:extLst>
      <p:ext uri="{BB962C8B-B14F-4D97-AF65-F5344CB8AC3E}">
        <p14:creationId xmlns:p14="http://schemas.microsoft.com/office/powerpoint/2010/main" val="901734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06548-8238-4595-99E1-51707705F85A}" type="slidenum">
              <a:rPr lang="en-GB" smtClean="0"/>
              <a:t>4</a:t>
            </a:fld>
            <a:endParaRPr lang="en-GB"/>
          </a:p>
        </p:txBody>
      </p:sp>
    </p:spTree>
    <p:extLst>
      <p:ext uri="{BB962C8B-B14F-4D97-AF65-F5344CB8AC3E}">
        <p14:creationId xmlns:p14="http://schemas.microsoft.com/office/powerpoint/2010/main" val="2196062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06548-8238-4595-99E1-51707705F85A}" type="slidenum">
              <a:rPr lang="en-GB" smtClean="0"/>
              <a:t>5</a:t>
            </a:fld>
            <a:endParaRPr lang="en-GB"/>
          </a:p>
        </p:txBody>
      </p:sp>
    </p:spTree>
    <p:extLst>
      <p:ext uri="{BB962C8B-B14F-4D97-AF65-F5344CB8AC3E}">
        <p14:creationId xmlns:p14="http://schemas.microsoft.com/office/powerpoint/2010/main" val="92827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06548-8238-4595-99E1-51707705F85A}" type="slidenum">
              <a:rPr lang="en-GB" smtClean="0"/>
              <a:t>6</a:t>
            </a:fld>
            <a:endParaRPr lang="en-GB"/>
          </a:p>
        </p:txBody>
      </p:sp>
    </p:spTree>
    <p:extLst>
      <p:ext uri="{BB962C8B-B14F-4D97-AF65-F5344CB8AC3E}">
        <p14:creationId xmlns:p14="http://schemas.microsoft.com/office/powerpoint/2010/main" val="2163791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61BEF0D-F0BB-DE4B-95CE-6DB70DBA9567}" type="datetimeFigureOut">
              <a:rPr lang="en-US" smtClean="0"/>
              <a:pPr/>
              <a:t>10/19/2016</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938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6" name="Footer Placeholder 5"/>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1466960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5" name="Footer Placeholder 4"/>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1522269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5" name="Footer Placeholder 4"/>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463775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5" name="Footer Placeholder 4"/>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1079050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8" name="Footer Placeholder 7"/>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9" name="Slide Number Placeholder 8"/>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1498843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8" name="Footer Placeholder 7"/>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9" name="Slide Number Placeholder 8"/>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1917856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5" name="Footer Placeholder 4"/>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6" name="Slide Number Placeholder 5"/>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2506217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5" name="Footer Placeholder 4"/>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99504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5" name="Footer Placeholder 4"/>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6" name="Slide Number Placeholder 5"/>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1841380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5" name="Footer Placeholder 4"/>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380812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6" name="Footer Placeholder 5"/>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7" name="Slide Number Placeholder 6"/>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242926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8" name="Footer Placeholder 7"/>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9" name="Slide Number Placeholder 8"/>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229627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125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3" name="Footer Placeholder 2"/>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2442742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6" name="Footer Placeholder 5"/>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260628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nSpc>
                <a:spcPct val="100000"/>
              </a:lnSpc>
            </a:pPr>
            <a:r>
              <a:rPr lang="en-US" sz="1000" smtClean="0">
                <a:solidFill>
                  <a:srgbClr val="FFFFFF"/>
                </a:solidFill>
                <a:latin typeface="Century Gothic"/>
              </a:rPr>
              <a:t>9/27/16</a:t>
            </a:r>
            <a:endParaRPr lang="en-US"/>
          </a:p>
        </p:txBody>
      </p:sp>
      <p:sp>
        <p:nvSpPr>
          <p:cNvPr id="6" name="Footer Placeholder 5"/>
          <p:cNvSpPr>
            <a:spLocks noGrp="1"/>
          </p:cNvSpPr>
          <p:nvPr>
            <p:ph type="ftr" sz="quarter" idx="11"/>
          </p:nvPr>
        </p:nvSpPr>
        <p:spPr/>
        <p:txBody>
          <a:body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26567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pPr>
              <a:lnSpc>
                <a:spcPct val="100000"/>
              </a:lnSpc>
            </a:pPr>
            <a:r>
              <a:rPr lang="en-US" sz="1000" smtClean="0">
                <a:solidFill>
                  <a:srgbClr val="FFFFFF"/>
                </a:solidFill>
                <a:latin typeface="Century Gothic"/>
              </a:rPr>
              <a:t>9/27/16</a:t>
            </a:r>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pPr algn="ctr"/>
            <a:endParaRPr lang="en-GB" smtClean="0"/>
          </a:p>
          <a:p>
            <a:pPr>
              <a:lnSpc>
                <a:spcPct val="100000"/>
              </a:lnSpc>
            </a:pPr>
            <a:r>
              <a:rPr lang="en-GB" sz="1000" smtClean="0">
                <a:solidFill>
                  <a:srgbClr val="FFFFFF"/>
                </a:solidFill>
                <a:latin typeface="Century Gothic"/>
              </a:rPr>
              <a:t>              </a:t>
            </a:r>
            <a:endParaRPr lang="en-GB"/>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pPr>
              <a:lnSpc>
                <a:spcPct val="100000"/>
              </a:lnSpc>
            </a:pPr>
            <a:fld id="{3A155904-29D6-4058-8ABE-2784B3F65D0F}" type="slidenum">
              <a:rPr lang="en-US" sz="2800" smtClean="0">
                <a:solidFill>
                  <a:srgbClr val="FFFFFF"/>
                </a:solidFill>
                <a:latin typeface="Century Gothic"/>
              </a:rPr>
              <a:t>‹#›</a:t>
            </a:fld>
            <a:endParaRPr lang="en-US"/>
          </a:p>
        </p:txBody>
      </p:sp>
    </p:spTree>
    <p:extLst>
      <p:ext uri="{BB962C8B-B14F-4D97-AF65-F5344CB8AC3E}">
        <p14:creationId xmlns:p14="http://schemas.microsoft.com/office/powerpoint/2010/main" val="206658941"/>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4831307" y="898877"/>
            <a:ext cx="5868537" cy="2826962"/>
          </a:xfrm>
          <a:prstGeom prst="rect">
            <a:avLst/>
          </a:prstGeom>
        </p:spPr>
        <p:txBody>
          <a:bodyPr anchor="b"/>
          <a:lstStyle/>
          <a:p>
            <a:pPr algn="ctr">
              <a:lnSpc>
                <a:spcPct val="100000"/>
              </a:lnSpc>
            </a:pPr>
            <a:r>
              <a:rPr lang="en-US" sz="5400" dirty="0" smtClean="0">
                <a:solidFill>
                  <a:srgbClr val="EBEBEB"/>
                </a:solidFill>
                <a:latin typeface="Century Gothic"/>
              </a:rPr>
              <a:t>Intelligent Driving System</a:t>
            </a:r>
            <a:endParaRPr dirty="0"/>
          </a:p>
        </p:txBody>
      </p:sp>
      <p:sp>
        <p:nvSpPr>
          <p:cNvPr id="204" name="TextShape 2"/>
          <p:cNvSpPr txBox="1"/>
          <p:nvPr/>
        </p:nvSpPr>
        <p:spPr>
          <a:xfrm>
            <a:off x="5504987" y="4531900"/>
            <a:ext cx="4521176" cy="861120"/>
          </a:xfrm>
          <a:prstGeom prst="rect">
            <a:avLst/>
          </a:prstGeom>
        </p:spPr>
        <p:txBody>
          <a:bodyPr/>
          <a:lstStyle/>
          <a:p>
            <a:pPr algn="ctr"/>
            <a:r>
              <a:rPr lang="en-GB" dirty="0" smtClean="0">
                <a:solidFill>
                  <a:schemeClr val="bg1"/>
                </a:solidFill>
              </a:rPr>
              <a:t>Amal, </a:t>
            </a:r>
            <a:r>
              <a:rPr lang="en-GB" dirty="0" err="1" smtClean="0">
                <a:solidFill>
                  <a:schemeClr val="bg1"/>
                </a:solidFill>
              </a:rPr>
              <a:t>Minha</a:t>
            </a:r>
            <a:r>
              <a:rPr lang="en-GB" dirty="0" smtClean="0">
                <a:solidFill>
                  <a:schemeClr val="bg1"/>
                </a:solidFill>
              </a:rPr>
              <a:t>, </a:t>
            </a:r>
            <a:r>
              <a:rPr lang="en-GB" dirty="0" err="1" smtClean="0">
                <a:solidFill>
                  <a:schemeClr val="bg1"/>
                </a:solidFill>
              </a:rPr>
              <a:t>Anila</a:t>
            </a:r>
            <a:r>
              <a:rPr lang="en-GB" dirty="0" smtClean="0">
                <a:solidFill>
                  <a:schemeClr val="bg1"/>
                </a:solidFill>
              </a:rPr>
              <a:t>, Maria &amp; </a:t>
            </a:r>
            <a:r>
              <a:rPr lang="en-GB" dirty="0" err="1" smtClean="0">
                <a:solidFill>
                  <a:schemeClr val="bg1"/>
                </a:solidFill>
              </a:rPr>
              <a:t>Rabeel</a:t>
            </a:r>
            <a:endParaRPr dirty="0">
              <a:solidFill>
                <a:schemeClr val="bg1"/>
              </a:solidFill>
            </a:endParaRPr>
          </a:p>
        </p:txBody>
      </p:sp>
      <p:pic>
        <p:nvPicPr>
          <p:cNvPr id="2" name="Picture 1"/>
          <p:cNvPicPr>
            <a:picLocks noChangeAspect="1"/>
          </p:cNvPicPr>
          <p:nvPr/>
        </p:nvPicPr>
        <p:blipFill rotWithShape="1">
          <a:blip r:embed="rId2"/>
          <a:srcRect l="-1" r="21017" b="5381"/>
          <a:stretch/>
        </p:blipFill>
        <p:spPr>
          <a:xfrm>
            <a:off x="465231" y="471865"/>
            <a:ext cx="3724632" cy="590163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a:t> The </a:t>
            </a:r>
            <a:r>
              <a:rPr lang="en-US" dirty="0" err="1" smtClean="0"/>
              <a:t>AdaBoost</a:t>
            </a:r>
            <a:r>
              <a:rPr lang="en-US" dirty="0" smtClean="0"/>
              <a:t> </a:t>
            </a:r>
            <a:r>
              <a:rPr lang="en-US" dirty="0"/>
              <a:t>algorithm </a:t>
            </a:r>
            <a:r>
              <a:rPr lang="en-US" b="1" u="sng" dirty="0"/>
              <a:t>[Zhang, 2008; </a:t>
            </a:r>
            <a:r>
              <a:rPr lang="en-US" b="1" u="sng" dirty="0" err="1"/>
              <a:t>Guo</a:t>
            </a:r>
            <a:r>
              <a:rPr lang="en-US" b="1" u="sng" dirty="0"/>
              <a:t> &amp; Wang, 2009] </a:t>
            </a:r>
            <a:r>
              <a:rPr lang="en-US" dirty="0"/>
              <a:t>arose in recent years; it trains the key category features to the weak classifiers, and cascades them into a strong classifier for face detection. The method has real-time detection speed and high detection accuracy, but needs long training </a:t>
            </a:r>
            <a:r>
              <a:rPr lang="en-US" dirty="0" smtClean="0"/>
              <a:t>time.</a:t>
            </a:r>
            <a:endParaRPr lang="en-US" dirty="0"/>
          </a:p>
          <a:p>
            <a:r>
              <a:rPr lang="en-US" dirty="0"/>
              <a:t>Proposed methodology is connection of two stages – Face detection using </a:t>
            </a:r>
            <a:r>
              <a:rPr lang="en-US" dirty="0" err="1"/>
              <a:t>Haar</a:t>
            </a:r>
            <a:r>
              <a:rPr lang="en-US" dirty="0"/>
              <a:t> Based Cascade classifier and recognition using Principle Component analysis. Various face detection and recognition methods have been evaluated </a:t>
            </a:r>
            <a:r>
              <a:rPr lang="en-US" b="1" u="sng" dirty="0"/>
              <a:t>[</a:t>
            </a:r>
            <a:r>
              <a:rPr lang="en-US" b="1" u="sng" dirty="0" err="1"/>
              <a:t>Faizan</a:t>
            </a:r>
            <a:r>
              <a:rPr lang="en-US" b="1" u="sng" dirty="0"/>
              <a:t> Ahmad et al., 2013] </a:t>
            </a:r>
            <a:r>
              <a:rPr lang="en-US" dirty="0"/>
              <a:t>and also solution for image detection and recognition is proposed as an initial step for video </a:t>
            </a:r>
            <a:r>
              <a:rPr lang="en-US" dirty="0" smtClean="0"/>
              <a:t>surveillance</a:t>
            </a:r>
          </a:p>
          <a:p>
            <a:endParaRPr lang="en-US" dirty="0"/>
          </a:p>
        </p:txBody>
      </p:sp>
    </p:spTree>
    <p:extLst>
      <p:ext uri="{BB962C8B-B14F-4D97-AF65-F5344CB8AC3E}">
        <p14:creationId xmlns:p14="http://schemas.microsoft.com/office/powerpoint/2010/main" val="288590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Implementation </a:t>
            </a:r>
            <a:r>
              <a:rPr lang="en-US" dirty="0"/>
              <a:t>of face recognition using principal component analysis using 4 distance classifiers is proposed in </a:t>
            </a:r>
            <a:r>
              <a:rPr lang="en-US" b="1" dirty="0"/>
              <a:t>[Hussein </a:t>
            </a:r>
            <a:r>
              <a:rPr lang="en-US" b="1" dirty="0" err="1"/>
              <a:t>Rady</a:t>
            </a:r>
            <a:r>
              <a:rPr lang="en-US" b="1" dirty="0"/>
              <a:t>, 2011]. </a:t>
            </a:r>
            <a:r>
              <a:rPr lang="en-US" dirty="0"/>
              <a:t>A system that uses different distance measures for each image will perform better than a system that only uses one. The experiment show that PCA gave better results with Euclidian distance classifier and the squared Euclidian distance classifier than the City Block distance classifier, which gives better results than the squared </a:t>
            </a:r>
            <a:r>
              <a:rPr lang="en-US" dirty="0" err="1"/>
              <a:t>Chebyshev</a:t>
            </a:r>
            <a:r>
              <a:rPr lang="en-US" dirty="0"/>
              <a:t> </a:t>
            </a:r>
            <a:r>
              <a:rPr lang="en-US" dirty="0" smtClean="0"/>
              <a:t>distance </a:t>
            </a:r>
            <a:r>
              <a:rPr lang="en-US" dirty="0"/>
              <a:t>classifier</a:t>
            </a:r>
            <a:r>
              <a:rPr lang="en-US" dirty="0" smtClean="0"/>
              <a:t>.</a:t>
            </a:r>
          </a:p>
          <a:p>
            <a:r>
              <a:rPr lang="en-US" dirty="0"/>
              <a:t> Prototype is designed to work with web cameras for the face detection and tracking system based on open source platforms Arduino and OpenCV. The system is based on </a:t>
            </a:r>
            <a:r>
              <a:rPr lang="en-US" dirty="0" err="1"/>
              <a:t>AdaBoost</a:t>
            </a:r>
            <a:r>
              <a:rPr lang="en-US" dirty="0"/>
              <a:t> algorithm and abstracts faces </a:t>
            </a:r>
            <a:r>
              <a:rPr lang="en-US" dirty="0" err="1"/>
              <a:t>Haar</a:t>
            </a:r>
            <a:r>
              <a:rPr lang="en-US" dirty="0"/>
              <a:t>-Like features. This system can be used for security purpose to record the visitor face as well as to detect and track the face. A program is developed using OpenCV that can detect people's face and also track from the web </a:t>
            </a:r>
            <a:r>
              <a:rPr lang="en-US" dirty="0" smtClean="0"/>
              <a:t>camera </a:t>
            </a:r>
            <a:r>
              <a:rPr lang="en-US" b="1" dirty="0" smtClean="0"/>
              <a:t>[The </a:t>
            </a:r>
            <a:r>
              <a:rPr lang="en-US" b="1" dirty="0"/>
              <a:t>SIJ Transactions on Computer Networks &amp; Communication Engineering (CNCE), Vol. 1, No. 3, July-August </a:t>
            </a:r>
            <a:r>
              <a:rPr lang="en-US" b="1" dirty="0" smtClean="0"/>
              <a:t>2013]</a:t>
            </a:r>
            <a:endParaRPr lang="en-US" b="1" dirty="0"/>
          </a:p>
        </p:txBody>
      </p:sp>
    </p:spTree>
    <p:extLst>
      <p:ext uri="{BB962C8B-B14F-4D97-AF65-F5344CB8AC3E}">
        <p14:creationId xmlns:p14="http://schemas.microsoft.com/office/powerpoint/2010/main" val="424695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 Detection and Tracking using OpenCV </a:t>
            </a:r>
            <a:r>
              <a:rPr lang="en-US" dirty="0" smtClean="0"/>
              <a:t>and </a:t>
            </a:r>
            <a:r>
              <a:rPr lang="en-US" dirty="0" err="1" smtClean="0"/>
              <a:t>Haarcascade</a:t>
            </a:r>
            <a:r>
              <a:rPr lang="en-US" dirty="0" smtClean="0"/>
              <a:t> classifier</a:t>
            </a:r>
            <a:endParaRPr lang="en-US" dirty="0"/>
          </a:p>
        </p:txBody>
      </p:sp>
      <p:sp>
        <p:nvSpPr>
          <p:cNvPr id="3" name="Content Placeholder 2"/>
          <p:cNvSpPr>
            <a:spLocks noGrp="1"/>
          </p:cNvSpPr>
          <p:nvPr>
            <p:ph idx="1"/>
          </p:nvPr>
        </p:nvSpPr>
        <p:spPr/>
        <p:txBody>
          <a:bodyPr/>
          <a:lstStyle/>
          <a:p>
            <a:r>
              <a:rPr lang="en-US" dirty="0"/>
              <a:t> Face detection is performed fairly easily and reliably with Intel’s open source framework called OpenCV. This framework has an in- built Face Detector that works in roughly 90-95% of clear photos of a person looking forward at the camera. However, detecting a person’s face when that person is viewed from angle is usually harder, sometimes requiring 3D Head Pose Estimation and using a </a:t>
            </a:r>
            <a:r>
              <a:rPr lang="en-US" dirty="0" smtClean="0"/>
              <a:t>webcam</a:t>
            </a:r>
          </a:p>
          <a:p>
            <a:endParaRPr lang="en-US" dirty="0" smtClean="0"/>
          </a:p>
          <a:p>
            <a:r>
              <a:rPr lang="en-US" dirty="0"/>
              <a:t> Face recognition algorithm                       PCA (</a:t>
            </a:r>
            <a:r>
              <a:rPr lang="en-US" dirty="0" err="1"/>
              <a:t>Eigenfaces</a:t>
            </a:r>
            <a:r>
              <a:rPr lang="en-US" dirty="0"/>
              <a:t>)</a:t>
            </a:r>
          </a:p>
          <a:p>
            <a:endParaRPr lang="en-US" dirty="0" smtClean="0"/>
          </a:p>
          <a:p>
            <a:endParaRPr lang="en-US" dirty="0"/>
          </a:p>
          <a:p>
            <a:endParaRPr lang="en-US" dirty="0"/>
          </a:p>
        </p:txBody>
      </p:sp>
      <p:sp>
        <p:nvSpPr>
          <p:cNvPr id="4" name="Right Arrow 3"/>
          <p:cNvSpPr/>
          <p:nvPr/>
        </p:nvSpPr>
        <p:spPr>
          <a:xfrm>
            <a:off x="4887451" y="474345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677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Organization of the competition</a:t>
            </a:r>
            <a:endParaRPr lang="en-GB" dirty="0"/>
          </a:p>
        </p:txBody>
      </p:sp>
      <p:sp>
        <p:nvSpPr>
          <p:cNvPr id="3" name="Content Placeholder 2"/>
          <p:cNvSpPr>
            <a:spLocks noGrp="1"/>
          </p:cNvSpPr>
          <p:nvPr>
            <p:ph idx="1"/>
          </p:nvPr>
        </p:nvSpPr>
        <p:spPr>
          <a:xfrm>
            <a:off x="1154955" y="2603500"/>
            <a:ext cx="10568472" cy="3416300"/>
          </a:xfrm>
        </p:spPr>
        <p:txBody>
          <a:bodyPr/>
          <a:lstStyle/>
          <a:p>
            <a:r>
              <a:rPr lang="en-GB" sz="2000" dirty="0" smtClean="0"/>
              <a:t>Stage system</a:t>
            </a:r>
          </a:p>
          <a:p>
            <a:r>
              <a:rPr lang="en-GB" sz="2000" dirty="0" smtClean="0"/>
              <a:t>Organised in </a:t>
            </a:r>
            <a:r>
              <a:rPr lang="en-GB" sz="2000" dirty="0"/>
              <a:t>two stages each consisting of a number of specific </a:t>
            </a:r>
            <a:r>
              <a:rPr lang="en-GB" sz="2000" dirty="0" smtClean="0"/>
              <a:t>tests.</a:t>
            </a:r>
          </a:p>
          <a:p>
            <a:r>
              <a:rPr lang="en-GB" sz="2000" dirty="0" smtClean="0"/>
              <a:t>Ends with </a:t>
            </a:r>
            <a:r>
              <a:rPr lang="en-GB" sz="2000" dirty="0"/>
              <a:t>the </a:t>
            </a:r>
            <a:r>
              <a:rPr lang="en-GB" sz="2000" dirty="0" smtClean="0"/>
              <a:t>Finals</a:t>
            </a:r>
          </a:p>
          <a:p>
            <a:endParaRPr lang="en-GB" sz="2000" dirty="0"/>
          </a:p>
          <a:p>
            <a:r>
              <a:rPr lang="en-GB" sz="2000" dirty="0"/>
              <a:t>Stage I: </a:t>
            </a:r>
            <a:r>
              <a:rPr lang="en-GB" sz="2000" dirty="0" smtClean="0"/>
              <a:t>comprehends </a:t>
            </a:r>
            <a:r>
              <a:rPr lang="en-GB" sz="2000" dirty="0"/>
              <a:t>a set of Ability Tests, an Integration Test, and an audience demonstration called Following &amp; </a:t>
            </a:r>
            <a:r>
              <a:rPr lang="en-GB" sz="2000" dirty="0" smtClean="0"/>
              <a:t>Guiding</a:t>
            </a:r>
          </a:p>
          <a:p>
            <a:r>
              <a:rPr lang="en-GB" sz="2000" dirty="0" smtClean="0"/>
              <a:t>Stage II: </a:t>
            </a:r>
            <a:r>
              <a:rPr lang="en-GB" sz="2000" dirty="0"/>
              <a:t>more complex abilities or combinations of abilities are tested</a:t>
            </a:r>
          </a:p>
        </p:txBody>
      </p:sp>
    </p:spTree>
    <p:extLst>
      <p:ext uri="{BB962C8B-B14F-4D97-AF65-F5344CB8AC3E}">
        <p14:creationId xmlns:p14="http://schemas.microsoft.com/office/powerpoint/2010/main" val="2102877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Face Recognition</a:t>
            </a:r>
            <a:endParaRPr lang="en-GB" dirty="0"/>
          </a:p>
        </p:txBody>
      </p:sp>
      <p:sp>
        <p:nvSpPr>
          <p:cNvPr id="3" name="Content Placeholder 2"/>
          <p:cNvSpPr>
            <a:spLocks noGrp="1"/>
          </p:cNvSpPr>
          <p:nvPr>
            <p:ph idx="1"/>
          </p:nvPr>
        </p:nvSpPr>
        <p:spPr>
          <a:xfrm>
            <a:off x="1154954" y="2603500"/>
            <a:ext cx="10513881" cy="3416300"/>
          </a:xfrm>
        </p:spPr>
        <p:txBody>
          <a:bodyPr>
            <a:normAutofit/>
          </a:bodyPr>
          <a:lstStyle/>
          <a:p>
            <a:pPr>
              <a:buClr>
                <a:schemeClr val="accent2"/>
              </a:buClr>
            </a:pPr>
            <a:r>
              <a:rPr lang="en-US" sz="2000" dirty="0">
                <a:solidFill>
                  <a:srgbClr val="404040"/>
                </a:solidFill>
              </a:rPr>
              <a:t>Person </a:t>
            </a:r>
            <a:r>
              <a:rPr lang="en-US" sz="2000" dirty="0" smtClean="0">
                <a:solidFill>
                  <a:srgbClr val="404040"/>
                </a:solidFill>
              </a:rPr>
              <a:t>Recognition</a:t>
            </a:r>
          </a:p>
          <a:p>
            <a:pPr lvl="1">
              <a:buClr>
                <a:schemeClr val="accent2"/>
              </a:buClr>
            </a:pPr>
            <a:r>
              <a:rPr lang="en-GB" dirty="0" smtClean="0"/>
              <a:t>A person is </a:t>
            </a:r>
            <a:r>
              <a:rPr lang="en-GB" dirty="0"/>
              <a:t>introduced to the </a:t>
            </a:r>
            <a:r>
              <a:rPr lang="en-GB" dirty="0" smtClean="0"/>
              <a:t>robot, The robot needs </a:t>
            </a:r>
            <a:r>
              <a:rPr lang="en-GB" dirty="0"/>
              <a:t>to learn what the </a:t>
            </a:r>
            <a:r>
              <a:rPr lang="en-GB" dirty="0" smtClean="0"/>
              <a:t>person looks </a:t>
            </a:r>
            <a:r>
              <a:rPr lang="en-GB" dirty="0"/>
              <a:t>like. </a:t>
            </a:r>
            <a:endParaRPr lang="en-GB" dirty="0" smtClean="0"/>
          </a:p>
          <a:p>
            <a:pPr lvl="1">
              <a:buClr>
                <a:schemeClr val="accent2"/>
              </a:buClr>
            </a:pPr>
            <a:r>
              <a:rPr lang="en-GB" dirty="0" smtClean="0"/>
              <a:t>Once </a:t>
            </a:r>
            <a:r>
              <a:rPr lang="en-GB" dirty="0"/>
              <a:t>the robot has gathered enough </a:t>
            </a:r>
            <a:r>
              <a:rPr lang="en-GB" dirty="0" smtClean="0"/>
              <a:t>information, </a:t>
            </a:r>
            <a:r>
              <a:rPr lang="en-GB" dirty="0"/>
              <a:t>the </a:t>
            </a:r>
            <a:r>
              <a:rPr lang="en-GB" dirty="0" smtClean="0"/>
              <a:t>person mixes </a:t>
            </a:r>
            <a:r>
              <a:rPr lang="en-GB" dirty="0"/>
              <a:t>within a </a:t>
            </a:r>
            <a:r>
              <a:rPr lang="en-GB" dirty="0" smtClean="0"/>
              <a:t>crowd</a:t>
            </a:r>
          </a:p>
          <a:p>
            <a:pPr lvl="1">
              <a:buClr>
                <a:schemeClr val="accent2"/>
              </a:buClr>
            </a:pPr>
            <a:r>
              <a:rPr lang="en-GB" dirty="0" smtClean="0"/>
              <a:t>The </a:t>
            </a:r>
            <a:r>
              <a:rPr lang="en-GB" dirty="0"/>
              <a:t>robot needs to find the </a:t>
            </a:r>
            <a:r>
              <a:rPr lang="en-GB" dirty="0" smtClean="0"/>
              <a:t>person</a:t>
            </a:r>
          </a:p>
          <a:p>
            <a:pPr lvl="1">
              <a:buClr>
                <a:schemeClr val="accent2"/>
              </a:buClr>
            </a:pPr>
            <a:r>
              <a:rPr lang="en-GB" dirty="0" smtClean="0"/>
              <a:t>Once </a:t>
            </a:r>
            <a:r>
              <a:rPr lang="en-GB" dirty="0"/>
              <a:t>the robot has found </a:t>
            </a:r>
            <a:r>
              <a:rPr lang="en-GB" dirty="0" smtClean="0"/>
              <a:t>the person, </a:t>
            </a:r>
            <a:r>
              <a:rPr lang="en-GB" dirty="0"/>
              <a:t>it must state some information about the </a:t>
            </a:r>
            <a:r>
              <a:rPr lang="en-GB" dirty="0" err="1" smtClean="0"/>
              <a:t>personand</a:t>
            </a:r>
            <a:r>
              <a:rPr lang="en-GB" dirty="0" smtClean="0"/>
              <a:t> </a:t>
            </a:r>
            <a:r>
              <a:rPr lang="en-GB" dirty="0"/>
              <a:t>the crowd, such as genders</a:t>
            </a:r>
          </a:p>
        </p:txBody>
      </p:sp>
    </p:spTree>
    <p:extLst>
      <p:ext uri="{BB962C8B-B14F-4D97-AF65-F5344CB8AC3E}">
        <p14:creationId xmlns:p14="http://schemas.microsoft.com/office/powerpoint/2010/main" val="2655709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sz="1100" dirty="0"/>
          </a:p>
        </p:txBody>
      </p:sp>
      <p:graphicFrame>
        <p:nvGraphicFramePr>
          <p:cNvPr id="4" name="Content Placeholder 3"/>
          <p:cNvGraphicFramePr>
            <a:graphicFrameLocks noGrp="1"/>
          </p:cNvGraphicFramePr>
          <p:nvPr>
            <p:ph idx="1"/>
            <p:extLst/>
          </p:nvPr>
        </p:nvGraphicFramePr>
        <p:xfrm>
          <a:off x="6686550" y="2331263"/>
          <a:ext cx="5052279" cy="3768547"/>
        </p:xfrm>
        <a:graphic>
          <a:graphicData uri="http://schemas.openxmlformats.org/drawingml/2006/table">
            <a:tbl>
              <a:tblPr firstRow="1" bandRow="1">
                <a:tableStyleId>{5C22544A-7EE6-4342-B048-85BDC9FD1C3A}</a:tableStyleId>
              </a:tblPr>
              <a:tblGrid>
                <a:gridCol w="1870167"/>
                <a:gridCol w="1591056"/>
                <a:gridCol w="1591056"/>
              </a:tblGrid>
              <a:tr h="586207">
                <a:tc>
                  <a:txBody>
                    <a:bodyPr/>
                    <a:lstStyle/>
                    <a:p>
                      <a:r>
                        <a:rPr lang="en-US" dirty="0" smtClean="0"/>
                        <a:t>Methods</a:t>
                      </a:r>
                      <a:endParaRPr lang="en-US" dirty="0"/>
                    </a:p>
                  </a:txBody>
                  <a:tcPr/>
                </a:tc>
                <a:tc>
                  <a:txBody>
                    <a:bodyPr/>
                    <a:lstStyle/>
                    <a:p>
                      <a:r>
                        <a:rPr lang="en-US" dirty="0" smtClean="0"/>
                        <a:t>Recognition</a:t>
                      </a:r>
                      <a:r>
                        <a:rPr lang="en-US" baseline="0" dirty="0" smtClean="0"/>
                        <a:t> Time (sec.)</a:t>
                      </a:r>
                      <a:endParaRPr lang="en-US" dirty="0"/>
                    </a:p>
                  </a:txBody>
                  <a:tcPr/>
                </a:tc>
                <a:tc>
                  <a:txBody>
                    <a:bodyPr/>
                    <a:lstStyle/>
                    <a:p>
                      <a:r>
                        <a:rPr lang="en-US" dirty="0" smtClean="0"/>
                        <a:t>Recognition  Rate (%)</a:t>
                      </a:r>
                      <a:endParaRPr lang="en-US" dirty="0"/>
                    </a:p>
                  </a:txBody>
                  <a:tcPr/>
                </a:tc>
              </a:tr>
              <a:tr h="933907">
                <a:tc>
                  <a:txBody>
                    <a:bodyPr/>
                    <a:lstStyle/>
                    <a:p>
                      <a:r>
                        <a:rPr lang="en-US" dirty="0" smtClean="0">
                          <a:solidFill>
                            <a:schemeClr val="accent2"/>
                          </a:solidFill>
                        </a:rPr>
                        <a:t>PCA</a:t>
                      </a:r>
                      <a:r>
                        <a:rPr lang="en-US" dirty="0" smtClean="0"/>
                        <a:t>(Principal Component Analysis)</a:t>
                      </a:r>
                      <a:endParaRPr lang="en-US" dirty="0"/>
                    </a:p>
                  </a:txBody>
                  <a:tcPr/>
                </a:tc>
                <a:tc>
                  <a:txBody>
                    <a:bodyPr/>
                    <a:lstStyle/>
                    <a:p>
                      <a:r>
                        <a:rPr lang="en-US" dirty="0" smtClean="0"/>
                        <a:t>24.13</a:t>
                      </a:r>
                      <a:endParaRPr lang="en-US" dirty="0"/>
                    </a:p>
                  </a:txBody>
                  <a:tcPr/>
                </a:tc>
                <a:tc>
                  <a:txBody>
                    <a:bodyPr/>
                    <a:lstStyle/>
                    <a:p>
                      <a:r>
                        <a:rPr lang="en-US" dirty="0" smtClean="0"/>
                        <a:t>98.99</a:t>
                      </a:r>
                      <a:endParaRPr lang="en-US" dirty="0"/>
                    </a:p>
                  </a:txBody>
                  <a:tcPr/>
                </a:tc>
              </a:tr>
              <a:tr h="586207">
                <a:tc>
                  <a:txBody>
                    <a:bodyPr/>
                    <a:lstStyle/>
                    <a:p>
                      <a:r>
                        <a:rPr lang="en-US" dirty="0" smtClean="0">
                          <a:solidFill>
                            <a:schemeClr val="accent2"/>
                          </a:solidFill>
                        </a:rPr>
                        <a:t>KPCA</a:t>
                      </a:r>
                      <a:r>
                        <a:rPr lang="en-US" dirty="0" smtClean="0"/>
                        <a:t>(Kernel PCA)</a:t>
                      </a:r>
                      <a:endParaRPr lang="en-US" dirty="0"/>
                    </a:p>
                  </a:txBody>
                  <a:tcPr/>
                </a:tc>
                <a:tc>
                  <a:txBody>
                    <a:bodyPr/>
                    <a:lstStyle/>
                    <a:p>
                      <a:r>
                        <a:rPr lang="en-US" dirty="0" smtClean="0"/>
                        <a:t>20.33</a:t>
                      </a:r>
                      <a:endParaRPr lang="en-US" dirty="0"/>
                    </a:p>
                  </a:txBody>
                  <a:tcPr/>
                </a:tc>
                <a:tc>
                  <a:txBody>
                    <a:bodyPr/>
                    <a:lstStyle/>
                    <a:p>
                      <a:r>
                        <a:rPr lang="en-US" dirty="0" smtClean="0"/>
                        <a:t>94.99</a:t>
                      </a:r>
                      <a:endParaRPr lang="en-US" dirty="0"/>
                    </a:p>
                  </a:txBody>
                  <a:tcPr/>
                </a:tc>
              </a:tr>
              <a:tr h="837438">
                <a:tc>
                  <a:txBody>
                    <a:bodyPr/>
                    <a:lstStyle/>
                    <a:p>
                      <a:r>
                        <a:rPr lang="en-US" dirty="0" smtClean="0">
                          <a:solidFill>
                            <a:schemeClr val="accent2"/>
                          </a:solidFill>
                        </a:rPr>
                        <a:t>LDA</a:t>
                      </a:r>
                      <a:r>
                        <a:rPr lang="en-US" dirty="0" smtClean="0"/>
                        <a:t> (Linear Discriminant Analysis)</a:t>
                      </a:r>
                      <a:endParaRPr lang="en-US" dirty="0"/>
                    </a:p>
                  </a:txBody>
                  <a:tcPr/>
                </a:tc>
                <a:tc>
                  <a:txBody>
                    <a:bodyPr/>
                    <a:lstStyle/>
                    <a:p>
                      <a:r>
                        <a:rPr lang="en-US" dirty="0" smtClean="0"/>
                        <a:t>33.80</a:t>
                      </a:r>
                      <a:endParaRPr lang="en-US" dirty="0"/>
                    </a:p>
                  </a:txBody>
                  <a:tcPr/>
                </a:tc>
                <a:tc>
                  <a:txBody>
                    <a:bodyPr/>
                    <a:lstStyle/>
                    <a:p>
                      <a:r>
                        <a:rPr lang="en-US" dirty="0" smtClean="0"/>
                        <a:t>97.99</a:t>
                      </a:r>
                      <a:endParaRPr lang="en-US" dirty="0"/>
                    </a:p>
                  </a:txBody>
                  <a:tcPr/>
                </a:tc>
              </a:tr>
              <a:tr h="571957">
                <a:tc>
                  <a:txBody>
                    <a:bodyPr/>
                    <a:lstStyle/>
                    <a:p>
                      <a:r>
                        <a:rPr lang="en-US" dirty="0" smtClean="0">
                          <a:solidFill>
                            <a:schemeClr val="accent2"/>
                          </a:solidFill>
                        </a:rPr>
                        <a:t>LEM</a:t>
                      </a:r>
                      <a:r>
                        <a:rPr lang="en-US" dirty="0" smtClean="0"/>
                        <a:t>(Line</a:t>
                      </a:r>
                      <a:r>
                        <a:rPr lang="en-US" baseline="0" dirty="0" smtClean="0"/>
                        <a:t> edge map)</a:t>
                      </a:r>
                      <a:endParaRPr lang="en-US" dirty="0"/>
                    </a:p>
                  </a:txBody>
                  <a:tcPr/>
                </a:tc>
                <a:tc>
                  <a:txBody>
                    <a:bodyPr/>
                    <a:lstStyle/>
                    <a:p>
                      <a:r>
                        <a:rPr lang="en-US" dirty="0" smtClean="0"/>
                        <a:t>5.07</a:t>
                      </a:r>
                      <a:endParaRPr lang="en-US" dirty="0"/>
                    </a:p>
                  </a:txBody>
                  <a:tcPr/>
                </a:tc>
                <a:tc>
                  <a:txBody>
                    <a:bodyPr/>
                    <a:lstStyle/>
                    <a:p>
                      <a:r>
                        <a:rPr lang="en-US" dirty="0" smtClean="0"/>
                        <a:t>96.00</a:t>
                      </a:r>
                      <a:endParaRPr lang="en-US" dirty="0"/>
                    </a:p>
                  </a:txBody>
                  <a:tcPr/>
                </a:tc>
              </a:tr>
            </a:tbl>
          </a:graphicData>
        </a:graphic>
      </p:graphicFrame>
      <p:sp>
        <p:nvSpPr>
          <p:cNvPr id="5" name="Rectangle 4"/>
          <p:cNvSpPr/>
          <p:nvPr/>
        </p:nvSpPr>
        <p:spPr>
          <a:xfrm>
            <a:off x="353272" y="3608983"/>
            <a:ext cx="6096000" cy="646331"/>
          </a:xfrm>
          <a:prstGeom prst="rect">
            <a:avLst/>
          </a:prstGeom>
        </p:spPr>
        <p:txBody>
          <a:bodyPr wrap="square">
            <a:spAutoFit/>
          </a:bodyPr>
          <a:lstStyle/>
          <a:p>
            <a:r>
              <a:rPr lang="en-US" dirty="0"/>
              <a:t>Comparison of various </a:t>
            </a:r>
            <a:r>
              <a:rPr lang="en-US" dirty="0" smtClean="0"/>
              <a:t>methods/algorithms </a:t>
            </a:r>
            <a:r>
              <a:rPr lang="en-US" dirty="0"/>
              <a:t>on the basis </a:t>
            </a:r>
            <a:r>
              <a:rPr lang="en-US" dirty="0" smtClean="0"/>
              <a:t>of recognition </a:t>
            </a:r>
            <a:r>
              <a:rPr lang="en-US" dirty="0"/>
              <a:t>rate and recognition time. </a:t>
            </a:r>
          </a:p>
        </p:txBody>
      </p:sp>
      <p:sp>
        <p:nvSpPr>
          <p:cNvPr id="6" name="Rectangle 5"/>
          <p:cNvSpPr/>
          <p:nvPr/>
        </p:nvSpPr>
        <p:spPr>
          <a:xfrm>
            <a:off x="2049958" y="1373778"/>
            <a:ext cx="9688871" cy="461665"/>
          </a:xfrm>
          <a:prstGeom prst="rect">
            <a:avLst/>
          </a:prstGeom>
        </p:spPr>
        <p:txBody>
          <a:bodyPr wrap="none">
            <a:spAutoFit/>
          </a:bodyPr>
          <a:lstStyle/>
          <a:p>
            <a:r>
              <a:rPr lang="en-US" sz="2400" dirty="0" smtClean="0">
                <a:solidFill>
                  <a:schemeClr val="accent2">
                    <a:lumMod val="20000"/>
                    <a:lumOff val="80000"/>
                  </a:schemeClr>
                </a:solidFill>
              </a:rPr>
              <a:t>study </a:t>
            </a:r>
            <a:r>
              <a:rPr lang="en-US" sz="2400" dirty="0">
                <a:solidFill>
                  <a:schemeClr val="accent2">
                    <a:lumMod val="20000"/>
                    <a:lumOff val="80000"/>
                  </a:schemeClr>
                </a:solidFill>
              </a:rPr>
              <a:t>of Face Recognition </a:t>
            </a:r>
            <a:r>
              <a:rPr lang="en-US" sz="2400" dirty="0" smtClean="0">
                <a:solidFill>
                  <a:schemeClr val="accent2">
                    <a:lumMod val="20000"/>
                    <a:lumOff val="80000"/>
                  </a:schemeClr>
                </a:solidFill>
              </a:rPr>
              <a:t>Techniques</a:t>
            </a:r>
            <a:r>
              <a:rPr lang="en-US" sz="2400" dirty="0" smtClean="0"/>
              <a:t>(</a:t>
            </a:r>
            <a:r>
              <a:rPr lang="en-US" sz="2400" b="1" dirty="0" smtClean="0">
                <a:ln w="22225">
                  <a:solidFill>
                    <a:schemeClr val="accent2"/>
                  </a:solidFill>
                  <a:prstDash val="solid"/>
                </a:ln>
                <a:solidFill>
                  <a:schemeClr val="accent2">
                    <a:lumMod val="40000"/>
                    <a:lumOff val="60000"/>
                  </a:schemeClr>
                </a:solidFill>
              </a:rPr>
              <a:t>Issue-17 December-2014</a:t>
            </a:r>
            <a:r>
              <a:rPr lang="en-US" sz="2000" dirty="0" smtClean="0"/>
              <a:t>)</a:t>
            </a:r>
            <a:endParaRPr lang="en-US" sz="2000" dirty="0"/>
          </a:p>
        </p:txBody>
      </p:sp>
      <p:sp>
        <p:nvSpPr>
          <p:cNvPr id="7" name="Rectangle 6"/>
          <p:cNvSpPr/>
          <p:nvPr/>
        </p:nvSpPr>
        <p:spPr>
          <a:xfrm>
            <a:off x="625809" y="773613"/>
            <a:ext cx="5322291" cy="461665"/>
          </a:xfrm>
          <a:prstGeom prst="rect">
            <a:avLst/>
          </a:prstGeom>
        </p:spPr>
        <p:txBody>
          <a:bodyPr wrap="none">
            <a:spAutoFit/>
          </a:bodyPr>
          <a:lstStyle/>
          <a:p>
            <a:r>
              <a:rPr lang="en-US" sz="2400" dirty="0">
                <a:solidFill>
                  <a:schemeClr val="accent2">
                    <a:lumMod val="20000"/>
                    <a:lumOff val="80000"/>
                  </a:schemeClr>
                </a:solidFill>
              </a:rPr>
              <a:t>International Journal of </a:t>
            </a:r>
            <a:r>
              <a:rPr lang="en-US" sz="2400" dirty="0" smtClean="0">
                <a:solidFill>
                  <a:schemeClr val="accent2">
                    <a:lumMod val="20000"/>
                    <a:lumOff val="80000"/>
                  </a:schemeClr>
                </a:solidFill>
              </a:rPr>
              <a:t>Advanced</a:t>
            </a:r>
            <a:endParaRPr lang="en-US" sz="2400" dirty="0">
              <a:solidFill>
                <a:schemeClr val="accent2">
                  <a:lumMod val="20000"/>
                  <a:lumOff val="80000"/>
                </a:schemeClr>
              </a:solidFill>
            </a:endParaRPr>
          </a:p>
        </p:txBody>
      </p:sp>
    </p:spTree>
    <p:extLst>
      <p:ext uri="{BB962C8B-B14F-4D97-AF65-F5344CB8AC3E}">
        <p14:creationId xmlns:p14="http://schemas.microsoft.com/office/powerpoint/2010/main" val="242173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20000"/>
                    <a:lumOff val="80000"/>
                  </a:schemeClr>
                </a:solidFill>
              </a:rPr>
              <a:t>Face Recognition (2014)</a:t>
            </a:r>
            <a:endParaRPr lang="en-US" dirty="0">
              <a:solidFill>
                <a:schemeClr val="accent2">
                  <a:lumMod val="20000"/>
                  <a:lumOff val="80000"/>
                </a:schemeClr>
              </a:solidFill>
            </a:endParaRPr>
          </a:p>
        </p:txBody>
      </p:sp>
      <p:graphicFrame>
        <p:nvGraphicFramePr>
          <p:cNvPr id="10" name="Content Placeholder 9"/>
          <p:cNvGraphicFramePr>
            <a:graphicFrameLocks noGrp="1"/>
          </p:cNvGraphicFramePr>
          <p:nvPr>
            <p:ph idx="1"/>
            <p:extLst/>
          </p:nvPr>
        </p:nvGraphicFramePr>
        <p:xfrm>
          <a:off x="3136153" y="3569881"/>
          <a:ext cx="8735266" cy="2768600"/>
        </p:xfrm>
        <a:graphic>
          <a:graphicData uri="http://schemas.openxmlformats.org/drawingml/2006/table">
            <a:tbl>
              <a:tblPr firstRow="1" bandRow="1">
                <a:tableStyleId>{5C22544A-7EE6-4342-B048-85BDC9FD1C3A}</a:tableStyleId>
              </a:tblPr>
              <a:tblGrid>
                <a:gridCol w="1726134"/>
                <a:gridCol w="1752283"/>
                <a:gridCol w="1752283"/>
                <a:gridCol w="1752283"/>
                <a:gridCol w="1752283"/>
              </a:tblGrid>
              <a:tr h="370840">
                <a:tc>
                  <a:txBody>
                    <a:bodyPr/>
                    <a:lstStyle/>
                    <a:p>
                      <a:r>
                        <a:rPr lang="en-US" dirty="0" smtClean="0"/>
                        <a:t>Partition</a:t>
                      </a:r>
                      <a:endParaRPr lang="en-US" dirty="0"/>
                    </a:p>
                  </a:txBody>
                  <a:tcPr/>
                </a:tc>
                <a:tc>
                  <a:txBody>
                    <a:bodyPr/>
                    <a:lstStyle/>
                    <a:p>
                      <a:r>
                        <a:rPr lang="en-US" dirty="0" smtClean="0"/>
                        <a:t>PCA</a:t>
                      </a:r>
                      <a:endParaRPr lang="en-US" dirty="0"/>
                    </a:p>
                  </a:txBody>
                  <a:tcPr/>
                </a:tc>
                <a:tc>
                  <a:txBody>
                    <a:bodyPr/>
                    <a:lstStyle/>
                    <a:p>
                      <a:r>
                        <a:rPr lang="en-US" dirty="0" smtClean="0"/>
                        <a:t>ICA</a:t>
                      </a:r>
                      <a:endParaRPr lang="en-US" dirty="0"/>
                    </a:p>
                  </a:txBody>
                  <a:tcPr/>
                </a:tc>
                <a:tc>
                  <a:txBody>
                    <a:bodyPr/>
                    <a:lstStyle/>
                    <a:p>
                      <a:r>
                        <a:rPr lang="en-US" dirty="0" smtClean="0"/>
                        <a:t>KPCA</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Bayesian method</a:t>
                      </a:r>
                    </a:p>
                    <a:p>
                      <a:endParaRPr lang="en-US" dirty="0"/>
                    </a:p>
                  </a:txBody>
                  <a:tcPr/>
                </a:tc>
              </a:tr>
              <a:tr h="370840">
                <a:tc>
                  <a:txBody>
                    <a:bodyPr/>
                    <a:lstStyle/>
                    <a:p>
                      <a:r>
                        <a:rPr lang="en-US" dirty="0" smtClean="0">
                          <a:solidFill>
                            <a:srgbClr val="002060"/>
                          </a:solidFill>
                        </a:rPr>
                        <a:t>Accuracy</a:t>
                      </a:r>
                      <a:endParaRPr lang="en-US" dirty="0">
                        <a:solidFill>
                          <a:srgbClr val="002060"/>
                        </a:solidFill>
                      </a:endParaRPr>
                    </a:p>
                  </a:txBody>
                  <a:tcPr/>
                </a:tc>
                <a:tc>
                  <a:txBody>
                    <a:bodyPr/>
                    <a:lstStyle/>
                    <a:p>
                      <a:r>
                        <a:rPr lang="en-US" dirty="0" smtClean="0"/>
                        <a:t>77%</a:t>
                      </a:r>
                      <a:endParaRPr lang="en-US" dirty="0"/>
                    </a:p>
                  </a:txBody>
                  <a:tcPr/>
                </a:tc>
                <a:tc>
                  <a:txBody>
                    <a:bodyPr/>
                    <a:lstStyle/>
                    <a:p>
                      <a:r>
                        <a:rPr lang="en-US" dirty="0" smtClean="0"/>
                        <a:t>77%</a:t>
                      </a:r>
                      <a:endParaRPr lang="en-US" dirty="0"/>
                    </a:p>
                  </a:txBody>
                  <a:tcPr/>
                </a:tc>
                <a:tc>
                  <a:txBody>
                    <a:bodyPr/>
                    <a:lstStyle/>
                    <a:p>
                      <a:r>
                        <a:rPr lang="en-US" dirty="0" smtClean="0"/>
                        <a:t>87%</a:t>
                      </a:r>
                      <a:endParaRPr lang="en-US" dirty="0"/>
                    </a:p>
                  </a:txBody>
                  <a:tcPr/>
                </a:tc>
                <a:tc>
                  <a:txBody>
                    <a:bodyPr/>
                    <a:lstStyle/>
                    <a:p>
                      <a:r>
                        <a:rPr lang="en-US" dirty="0" smtClean="0"/>
                        <a:t>95%</a:t>
                      </a:r>
                      <a:endParaRPr lang="en-US" dirty="0"/>
                    </a:p>
                  </a:txBody>
                  <a:tcPr/>
                </a:tc>
              </a:tr>
              <a:tr h="370840">
                <a:tc>
                  <a:txBody>
                    <a:bodyPr/>
                    <a:lstStyle/>
                    <a:p>
                      <a:r>
                        <a:rPr lang="en-US" dirty="0" smtClean="0">
                          <a:solidFill>
                            <a:srgbClr val="002060"/>
                          </a:solidFill>
                        </a:rPr>
                        <a:t> Complexity</a:t>
                      </a:r>
                      <a:endParaRPr lang="en-US" dirty="0">
                        <a:solidFill>
                          <a:srgbClr val="002060"/>
                        </a:solidFill>
                      </a:endParaRPr>
                    </a:p>
                  </a:txBody>
                  <a:tcPr/>
                </a:tc>
                <a:tc>
                  <a:txBody>
                    <a:bodyPr/>
                    <a:lstStyle/>
                    <a:p>
                      <a:r>
                        <a:rPr lang="en-US" dirty="0" smtClean="0"/>
                        <a:t>10x8</a:t>
                      </a:r>
                      <a:endParaRPr lang="en-US" dirty="0"/>
                    </a:p>
                  </a:txBody>
                  <a:tcPr/>
                </a:tc>
                <a:tc>
                  <a:txBody>
                    <a:bodyPr/>
                    <a:lstStyle/>
                    <a:p>
                      <a:r>
                        <a:rPr lang="en-US" dirty="0" smtClean="0"/>
                        <a:t>10x9</a:t>
                      </a:r>
                      <a:endParaRPr lang="en-US" dirty="0"/>
                    </a:p>
                  </a:txBody>
                  <a:tcPr/>
                </a:tc>
                <a:tc>
                  <a:txBody>
                    <a:bodyPr/>
                    <a:lstStyle/>
                    <a:p>
                      <a:r>
                        <a:rPr lang="en-US" dirty="0" smtClean="0"/>
                        <a:t>10x9</a:t>
                      </a:r>
                      <a:endParaRPr lang="en-US" dirty="0"/>
                    </a:p>
                  </a:txBody>
                  <a:tcPr/>
                </a:tc>
                <a:tc>
                  <a:txBody>
                    <a:bodyPr/>
                    <a:lstStyle/>
                    <a:p>
                      <a:r>
                        <a:rPr lang="en-US" dirty="0" smtClean="0"/>
                        <a:t>10x8</a:t>
                      </a:r>
                      <a:endParaRPr lang="en-US" dirty="0"/>
                    </a:p>
                  </a:txBody>
                  <a:tcPr/>
                </a:tc>
              </a:tr>
              <a:tr h="370840">
                <a:tc>
                  <a:txBody>
                    <a:bodyPr/>
                    <a:lstStyle/>
                    <a:p>
                      <a:r>
                        <a:rPr lang="en-US" dirty="0" smtClean="0">
                          <a:solidFill>
                            <a:srgbClr val="002060"/>
                          </a:solidFill>
                        </a:rPr>
                        <a:t>Uniqueness</a:t>
                      </a:r>
                      <a:endParaRPr lang="en-US" dirty="0">
                        <a:solidFill>
                          <a:srgbClr val="002060"/>
                        </a:solidFill>
                      </a:endParaRPr>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solidFill>
                            <a:srgbClr val="002060"/>
                          </a:solidFill>
                        </a:rPr>
                        <a:t>Projections</a:t>
                      </a:r>
                      <a:endParaRPr lang="en-US" dirty="0">
                        <a:solidFill>
                          <a:srgbClr val="002060"/>
                        </a:solidFill>
                      </a:endParaRPr>
                    </a:p>
                  </a:txBody>
                  <a:tcPr/>
                </a:tc>
                <a:tc>
                  <a:txBody>
                    <a:bodyPr/>
                    <a:lstStyle/>
                    <a:p>
                      <a:r>
                        <a:rPr lang="en-US" dirty="0" smtClean="0"/>
                        <a:t>linear</a:t>
                      </a:r>
                      <a:endParaRPr lang="en-US" dirty="0"/>
                    </a:p>
                  </a:txBody>
                  <a:tcPr/>
                </a:tc>
                <a:tc>
                  <a:txBody>
                    <a:bodyPr/>
                    <a:lstStyle/>
                    <a:p>
                      <a:r>
                        <a:rPr lang="en-US" dirty="0" smtClean="0"/>
                        <a:t>linear</a:t>
                      </a:r>
                      <a:endParaRPr lang="en-US" dirty="0"/>
                    </a:p>
                  </a:txBody>
                  <a:tcPr/>
                </a:tc>
                <a:tc>
                  <a:txBody>
                    <a:bodyPr/>
                    <a:lstStyle/>
                    <a:p>
                      <a:r>
                        <a:rPr lang="en-US" dirty="0" smtClean="0"/>
                        <a:t>nonlinear</a:t>
                      </a:r>
                      <a:endParaRPr lang="en-US" dirty="0"/>
                    </a:p>
                  </a:txBody>
                  <a:tcPr/>
                </a:tc>
                <a:tc>
                  <a:txBody>
                    <a:bodyPr/>
                    <a:lstStyle/>
                    <a:p>
                      <a:r>
                        <a:rPr lang="en-US" dirty="0" smtClean="0"/>
                        <a:t>linear</a:t>
                      </a:r>
                      <a:endParaRPr lang="en-US" dirty="0"/>
                    </a:p>
                  </a:txBody>
                  <a:tcPr/>
                </a:tc>
              </a:tr>
              <a:tr h="370840">
                <a:tc>
                  <a:txBody>
                    <a:bodyPr/>
                    <a:lstStyle/>
                    <a:p>
                      <a:r>
                        <a:rPr lang="en-US" dirty="0" smtClean="0">
                          <a:solidFill>
                            <a:srgbClr val="002060"/>
                          </a:solidFill>
                        </a:rPr>
                        <a:t>Std. Dev</a:t>
                      </a:r>
                      <a:endParaRPr lang="en-US" dirty="0">
                        <a:solidFill>
                          <a:srgbClr val="002060"/>
                        </a:solidFill>
                      </a:endParaRPr>
                    </a:p>
                  </a:txBody>
                  <a:tcPr/>
                </a:tc>
                <a:tc>
                  <a:txBody>
                    <a:bodyPr/>
                    <a:lstStyle/>
                    <a:p>
                      <a:r>
                        <a:rPr lang="en-US" dirty="0" smtClean="0"/>
                        <a:t>2.21</a:t>
                      </a:r>
                      <a:endParaRPr lang="en-US" dirty="0"/>
                    </a:p>
                  </a:txBody>
                  <a:tcPr/>
                </a:tc>
                <a:tc>
                  <a:txBody>
                    <a:bodyPr/>
                    <a:lstStyle/>
                    <a:p>
                      <a:r>
                        <a:rPr lang="en-US" dirty="0" smtClean="0"/>
                        <a:t>7.66</a:t>
                      </a:r>
                      <a:endParaRPr lang="en-US" dirty="0"/>
                    </a:p>
                  </a:txBody>
                  <a:tcPr/>
                </a:tc>
                <a:tc>
                  <a:txBody>
                    <a:bodyPr/>
                    <a:lstStyle/>
                    <a:p>
                      <a:r>
                        <a:rPr lang="en-US" dirty="0" smtClean="0"/>
                        <a:t>3.39</a:t>
                      </a:r>
                      <a:endParaRPr lang="en-US" dirty="0"/>
                    </a:p>
                  </a:txBody>
                  <a:tcPr/>
                </a:tc>
                <a:tc>
                  <a:txBody>
                    <a:bodyPr/>
                    <a:lstStyle/>
                    <a:p>
                      <a:r>
                        <a:rPr lang="en-US" dirty="0" smtClean="0"/>
                        <a:t>1.69</a:t>
                      </a:r>
                      <a:endParaRPr lang="en-US" dirty="0"/>
                    </a:p>
                  </a:txBody>
                  <a:tcPr/>
                </a:tc>
              </a:tr>
            </a:tbl>
          </a:graphicData>
        </a:graphic>
      </p:graphicFrame>
      <p:sp>
        <p:nvSpPr>
          <p:cNvPr id="11" name="Rectangle 10"/>
          <p:cNvSpPr/>
          <p:nvPr/>
        </p:nvSpPr>
        <p:spPr>
          <a:xfrm>
            <a:off x="381000" y="2572435"/>
            <a:ext cx="6096000" cy="707886"/>
          </a:xfrm>
          <a:prstGeom prst="rect">
            <a:avLst/>
          </a:prstGeom>
        </p:spPr>
        <p:txBody>
          <a:bodyPr>
            <a:spAutoFit/>
          </a:bodyPr>
          <a:lstStyle/>
          <a:p>
            <a:r>
              <a:rPr lang="en-US" sz="2000" dirty="0"/>
              <a:t>Comparison of various techniques across multiple attributes </a:t>
            </a:r>
            <a:r>
              <a:rPr lang="en-US" sz="2000" dirty="0" smtClean="0"/>
              <a:t>and recognition accuracies</a:t>
            </a:r>
            <a:endParaRPr lang="en-US" sz="2000" dirty="0"/>
          </a:p>
        </p:txBody>
      </p:sp>
    </p:spTree>
    <p:extLst>
      <p:ext uri="{BB962C8B-B14F-4D97-AF65-F5344CB8AC3E}">
        <p14:creationId xmlns:p14="http://schemas.microsoft.com/office/powerpoint/2010/main" val="239325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1627"/>
            <a:ext cx="8761413" cy="706964"/>
          </a:xfrm>
        </p:spPr>
        <p:txBody>
          <a:bodyPr/>
          <a:lstStyle/>
          <a:p>
            <a:r>
              <a:rPr lang="en-US" dirty="0"/>
              <a:t> </a:t>
            </a:r>
            <a:r>
              <a:rPr lang="en-US" sz="2000" dirty="0">
                <a:solidFill>
                  <a:schemeClr val="accent1"/>
                </a:solidFill>
              </a:rPr>
              <a:t>International Journal of Advanced Research </a:t>
            </a:r>
          </a:p>
        </p:txBody>
      </p:sp>
      <p:graphicFrame>
        <p:nvGraphicFramePr>
          <p:cNvPr id="4" name="Content Placeholder 3"/>
          <p:cNvGraphicFramePr>
            <a:graphicFrameLocks noGrp="1"/>
          </p:cNvGraphicFramePr>
          <p:nvPr>
            <p:ph idx="1"/>
            <p:extLst/>
          </p:nvPr>
        </p:nvGraphicFramePr>
        <p:xfrm>
          <a:off x="6096000" y="2475547"/>
          <a:ext cx="5818141" cy="4297680"/>
        </p:xfrm>
        <a:graphic>
          <a:graphicData uri="http://schemas.openxmlformats.org/drawingml/2006/table">
            <a:tbl>
              <a:tblPr firstRow="1" bandRow="1">
                <a:tableStyleId>{5C22544A-7EE6-4342-B048-85BDC9FD1C3A}</a:tableStyleId>
              </a:tblPr>
              <a:tblGrid>
                <a:gridCol w="2647950"/>
                <a:gridCol w="3170191"/>
              </a:tblGrid>
              <a:tr h="346710">
                <a:tc>
                  <a:txBody>
                    <a:bodyPr/>
                    <a:lstStyle/>
                    <a:p>
                      <a:r>
                        <a:rPr lang="en-US" dirty="0" smtClean="0"/>
                        <a:t>LDA(Linear Discriminant Analysis)</a:t>
                      </a:r>
                      <a:endParaRPr lang="en-US" dirty="0"/>
                    </a:p>
                  </a:txBody>
                  <a:tcPr/>
                </a:tc>
                <a:tc>
                  <a:txBody>
                    <a:bodyPr/>
                    <a:lstStyle/>
                    <a:p>
                      <a:r>
                        <a:rPr lang="en-US" dirty="0" smtClean="0"/>
                        <a:t>PCA (Principal component analysis)</a:t>
                      </a:r>
                      <a:endParaRPr lang="en-US" dirty="0"/>
                    </a:p>
                  </a:txBody>
                  <a:tcPr/>
                </a:tc>
              </a:tr>
              <a:tr h="1567904">
                <a:tc>
                  <a:txBody>
                    <a:bodyPr/>
                    <a:lstStyle/>
                    <a:p>
                      <a:r>
                        <a:rPr lang="en-US" dirty="0" smtClean="0"/>
                        <a:t>LDA can perform face recognition for a single input image; hence it does not consider multiple input images. </a:t>
                      </a:r>
                      <a:endParaRPr lang="en-US" dirty="0"/>
                    </a:p>
                  </a:txBody>
                  <a:tcPr/>
                </a:tc>
                <a:tc>
                  <a:txBody>
                    <a:bodyPr/>
                    <a:lstStyle/>
                    <a:p>
                      <a:r>
                        <a:rPr lang="en-US" dirty="0" smtClean="0"/>
                        <a:t> based on multiple face images as input. Hence it considers multiple input images. </a:t>
                      </a:r>
                      <a:endParaRPr lang="en-US" dirty="0"/>
                    </a:p>
                  </a:txBody>
                  <a:tcPr/>
                </a:tc>
              </a:tr>
              <a:tr h="337177">
                <a:tc>
                  <a:txBody>
                    <a:bodyPr/>
                    <a:lstStyle/>
                    <a:p>
                      <a:r>
                        <a:rPr lang="en-US" dirty="0" smtClean="0"/>
                        <a:t>less sensitive </a:t>
                      </a:r>
                      <a:endParaRPr lang="en-US" dirty="0"/>
                    </a:p>
                  </a:txBody>
                  <a:tcPr/>
                </a:tc>
                <a:tc>
                  <a:txBody>
                    <a:bodyPr/>
                    <a:lstStyle/>
                    <a:p>
                      <a:r>
                        <a:rPr lang="en-US" dirty="0" smtClean="0"/>
                        <a:t> more sensitive</a:t>
                      </a:r>
                      <a:endParaRPr lang="en-US" dirty="0"/>
                    </a:p>
                  </a:txBody>
                  <a:tcPr/>
                </a:tc>
              </a:tr>
              <a:tr h="590060">
                <a:tc>
                  <a:txBody>
                    <a:bodyPr/>
                    <a:lstStyle/>
                    <a:p>
                      <a:r>
                        <a:rPr lang="en-US" dirty="0" smtClean="0"/>
                        <a:t> takes very less computational time </a:t>
                      </a:r>
                      <a:endParaRPr lang="en-US" dirty="0"/>
                    </a:p>
                  </a:txBody>
                  <a:tcPr/>
                </a:tc>
                <a:tc>
                  <a:txBody>
                    <a:bodyPr/>
                    <a:lstStyle/>
                    <a:p>
                      <a:r>
                        <a:rPr lang="en-US" dirty="0" smtClean="0"/>
                        <a:t> takes more computational time </a:t>
                      </a:r>
                      <a:endParaRPr lang="en-US" dirty="0"/>
                    </a:p>
                  </a:txBody>
                  <a:tcPr/>
                </a:tc>
              </a:tr>
              <a:tr h="590060">
                <a:tc>
                  <a:txBody>
                    <a:bodyPr/>
                    <a:lstStyle/>
                    <a:p>
                      <a:r>
                        <a:rPr lang="en-US" dirty="0" smtClean="0"/>
                        <a:t>finds the axes with maximum variance for the whole data</a:t>
                      </a:r>
                      <a:endParaRPr lang="en-US" dirty="0"/>
                    </a:p>
                  </a:txBody>
                  <a:tcPr/>
                </a:tc>
                <a:tc>
                  <a:txBody>
                    <a:bodyPr/>
                    <a:lstStyle/>
                    <a:p>
                      <a:r>
                        <a:rPr lang="en-US" dirty="0" smtClean="0"/>
                        <a:t>find the axes for best class seperability</a:t>
                      </a:r>
                      <a:endParaRPr lang="en-US" dirty="0"/>
                    </a:p>
                  </a:txBody>
                  <a:tcPr/>
                </a:tc>
              </a:tr>
            </a:tbl>
          </a:graphicData>
        </a:graphic>
      </p:graphicFrame>
      <p:sp>
        <p:nvSpPr>
          <p:cNvPr id="5" name="Rectangle 4"/>
          <p:cNvSpPr/>
          <p:nvPr/>
        </p:nvSpPr>
        <p:spPr>
          <a:xfrm>
            <a:off x="0" y="3049578"/>
            <a:ext cx="6096000" cy="1015663"/>
          </a:xfrm>
          <a:prstGeom prst="rect">
            <a:avLst/>
          </a:prstGeom>
        </p:spPr>
        <p:txBody>
          <a:bodyPr>
            <a:spAutoFit/>
          </a:bodyPr>
          <a:lstStyle/>
          <a:p>
            <a:pPr marL="342900" indent="-342900">
              <a:buFont typeface="Wingdings" panose="05000000000000000000" pitchFamily="2" charset="2"/>
              <a:buChar char="§"/>
            </a:pPr>
            <a:r>
              <a:rPr lang="en-US" sz="2000" dirty="0" smtClean="0"/>
              <a:t>comparison of both LDA and PCA </a:t>
            </a:r>
            <a:r>
              <a:rPr lang="en-US" sz="2000" dirty="0"/>
              <a:t>techniques and found that PCA is best as </a:t>
            </a:r>
            <a:r>
              <a:rPr lang="en-US" sz="2000" dirty="0" smtClean="0"/>
              <a:t>compared </a:t>
            </a:r>
            <a:r>
              <a:rPr lang="en-US" sz="2000" dirty="0"/>
              <a:t>to </a:t>
            </a:r>
            <a:r>
              <a:rPr lang="en-US" sz="2000" dirty="0" smtClean="0"/>
              <a:t>LDA</a:t>
            </a:r>
            <a:endParaRPr lang="en-US" sz="2000" dirty="0"/>
          </a:p>
        </p:txBody>
      </p:sp>
      <p:sp>
        <p:nvSpPr>
          <p:cNvPr id="6" name="Rectangle 5"/>
          <p:cNvSpPr/>
          <p:nvPr/>
        </p:nvSpPr>
        <p:spPr>
          <a:xfrm>
            <a:off x="0" y="4591735"/>
            <a:ext cx="6096000" cy="646331"/>
          </a:xfrm>
          <a:prstGeom prst="rect">
            <a:avLst/>
          </a:prstGeom>
        </p:spPr>
        <p:txBody>
          <a:bodyPr>
            <a:spAutoFit/>
          </a:bodyPr>
          <a:lstStyle/>
          <a:p>
            <a:pPr marL="285750" indent="-285750">
              <a:buFont typeface="Wingdings" panose="05000000000000000000" pitchFamily="2" charset="2"/>
              <a:buChar char="§"/>
            </a:pPr>
            <a:r>
              <a:rPr lang="en-US" dirty="0"/>
              <a:t>. LDA can give the effective results combining with PCA</a:t>
            </a:r>
          </a:p>
        </p:txBody>
      </p:sp>
      <p:sp>
        <p:nvSpPr>
          <p:cNvPr id="7" name="Rectangle 6"/>
          <p:cNvSpPr/>
          <p:nvPr/>
        </p:nvSpPr>
        <p:spPr>
          <a:xfrm>
            <a:off x="4208245" y="6245812"/>
            <a:ext cx="1489510" cy="369332"/>
          </a:xfrm>
          <a:prstGeom prst="rect">
            <a:avLst/>
          </a:prstGeom>
        </p:spPr>
        <p:txBody>
          <a:bodyPr wrap="none">
            <a:spAutoFit/>
          </a:bodyPr>
          <a:lstStyle/>
          <a:p>
            <a:r>
              <a:rPr lang="en-US" dirty="0">
                <a:solidFill>
                  <a:schemeClr val="accent1"/>
                </a:solidFill>
              </a:rPr>
              <a:t>March 2015</a:t>
            </a:r>
          </a:p>
        </p:txBody>
      </p:sp>
      <p:sp>
        <p:nvSpPr>
          <p:cNvPr id="8" name="Rectangle 7"/>
          <p:cNvSpPr/>
          <p:nvPr/>
        </p:nvSpPr>
        <p:spPr>
          <a:xfrm>
            <a:off x="1693706" y="760661"/>
            <a:ext cx="8008097" cy="1200329"/>
          </a:xfrm>
          <a:prstGeom prst="rect">
            <a:avLst/>
          </a:prstGeom>
        </p:spPr>
        <p:txBody>
          <a:bodyPr wrap="square">
            <a:spAutoFit/>
          </a:bodyPr>
          <a:lstStyle/>
          <a:p>
            <a:r>
              <a:rPr lang="en-US" sz="2400" dirty="0">
                <a:solidFill>
                  <a:schemeClr val="accent2">
                    <a:lumMod val="20000"/>
                    <a:lumOff val="80000"/>
                  </a:schemeClr>
                </a:solidFill>
              </a:rPr>
              <a:t>Face Recognition Using PCA (Principal Component Analysis) and LDA (Linear Discriminant Analysis) Techniques </a:t>
            </a:r>
          </a:p>
        </p:txBody>
      </p:sp>
    </p:spTree>
    <p:extLst>
      <p:ext uri="{BB962C8B-B14F-4D97-AF65-F5344CB8AC3E}">
        <p14:creationId xmlns:p14="http://schemas.microsoft.com/office/powerpoint/2010/main" val="16446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camera(Most </a:t>
            </a:r>
            <a:r>
              <a:rPr lang="en-US" dirty="0"/>
              <a:t>Innovative camera in </a:t>
            </a:r>
            <a:r>
              <a:rPr lang="en-US" dirty="0" smtClean="0"/>
              <a:t>2015)</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err="1" smtClean="0"/>
              <a:t>Cognitec</a:t>
            </a:r>
            <a:r>
              <a:rPr lang="en-US" dirty="0" smtClean="0"/>
              <a:t> introduces the FaceVACS-VideoScan C5:an IP video camera boasting built-in face detection and tracking technology</a:t>
            </a:r>
          </a:p>
          <a:p>
            <a:pPr>
              <a:buFont typeface="Wingdings" panose="05000000000000000000" pitchFamily="2" charset="2"/>
              <a:buChar char="Ø"/>
            </a:pPr>
            <a:r>
              <a:rPr lang="en-US" dirty="0" smtClean="0"/>
              <a:t>The new camera integrates with </a:t>
            </a:r>
            <a:r>
              <a:rPr lang="en-US" dirty="0" err="1" smtClean="0"/>
              <a:t>Cognitec’s</a:t>
            </a:r>
            <a:r>
              <a:rPr lang="en-US" dirty="0" smtClean="0"/>
              <a:t> real time face recognition product </a:t>
            </a:r>
            <a:r>
              <a:rPr lang="en-US" dirty="0" err="1" smtClean="0"/>
              <a:t>FaceVACScan.The</a:t>
            </a:r>
            <a:r>
              <a:rPr lang="en-US" dirty="0" smtClean="0"/>
              <a:t> software which </a:t>
            </a:r>
            <a:r>
              <a:rPr lang="en-US" dirty="0" err="1" smtClean="0"/>
              <a:t>Cognitec</a:t>
            </a:r>
            <a:r>
              <a:rPr lang="en-US" dirty="0" smtClean="0"/>
              <a:t> says is ground-breaking detects and identifies person’s interest in real time</a:t>
            </a:r>
          </a:p>
          <a:p>
            <a:pPr>
              <a:buFont typeface="Wingdings" panose="05000000000000000000" pitchFamily="2" charset="2"/>
              <a:buChar char="Ø"/>
            </a:pPr>
            <a:r>
              <a:rPr lang="en-US" dirty="0" smtClean="0"/>
              <a:t>Other features include anonymous facial analysis overtime, which allows the software to compute people count and movement patterns and detect frequent visitors and crowds</a:t>
            </a:r>
          </a:p>
        </p:txBody>
      </p:sp>
    </p:spTree>
    <p:extLst>
      <p:ext uri="{BB962C8B-B14F-4D97-AF65-F5344CB8AC3E}">
        <p14:creationId xmlns:p14="http://schemas.microsoft.com/office/powerpoint/2010/main" val="55011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227" y="850900"/>
            <a:ext cx="8582867" cy="778932"/>
          </a:xfrm>
        </p:spPr>
        <p:txBody>
          <a:bodyPr/>
          <a:lstStyle/>
          <a:p>
            <a:r>
              <a:rPr lang="en-US" dirty="0"/>
              <a:t>How is it Innovative?</a:t>
            </a:r>
            <a:br>
              <a:rPr lang="en-US" dirty="0"/>
            </a:br>
            <a:endParaRPr lang="en-US" dirty="0"/>
          </a:p>
        </p:txBody>
      </p:sp>
      <p:sp>
        <p:nvSpPr>
          <p:cNvPr id="3" name="Content Placeholder 2"/>
          <p:cNvSpPr>
            <a:spLocks noGrp="1"/>
          </p:cNvSpPr>
          <p:nvPr>
            <p:ph idx="1"/>
          </p:nvPr>
        </p:nvSpPr>
        <p:spPr/>
        <p:txBody>
          <a:bodyPr/>
          <a:lstStyle/>
          <a:p>
            <a:r>
              <a:rPr lang="en-US" dirty="0" err="1" smtClean="0"/>
              <a:t>Cognitec</a:t>
            </a:r>
            <a:r>
              <a:rPr lang="en-US" dirty="0" smtClean="0"/>
              <a:t>: optimal image quality for face-recognition tasks even in challenging conditions.</a:t>
            </a:r>
          </a:p>
          <a:p>
            <a:endParaRPr lang="en-US" dirty="0"/>
          </a:p>
          <a:p>
            <a:r>
              <a:rPr lang="en-US" dirty="0" smtClean="0"/>
              <a:t> Low bandwidth exposure with control in facial area</a:t>
            </a:r>
          </a:p>
          <a:p>
            <a:endParaRPr lang="en-US" dirty="0"/>
          </a:p>
          <a:p>
            <a:endParaRPr lang="en-US" dirty="0" smtClean="0"/>
          </a:p>
          <a:p>
            <a:r>
              <a:rPr lang="en-US" dirty="0" smtClean="0"/>
              <a:t>Where in IFSEC International can I find it?</a:t>
            </a:r>
          </a:p>
          <a:p>
            <a:pPr marL="0" indent="0">
              <a:buNone/>
            </a:pPr>
            <a:r>
              <a:rPr lang="en-US" dirty="0" smtClean="0"/>
              <a:t>         Stand C420</a:t>
            </a:r>
          </a:p>
        </p:txBody>
      </p:sp>
    </p:spTree>
    <p:extLst>
      <p:ext uri="{BB962C8B-B14F-4D97-AF65-F5344CB8AC3E}">
        <p14:creationId xmlns:p14="http://schemas.microsoft.com/office/powerpoint/2010/main" val="278652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RESEARCH PAPERS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 The common face detection methods are: knowledge-based approach, Statistics-based approach and integration approach with different features or </a:t>
            </a:r>
            <a:r>
              <a:rPr lang="en-US" dirty="0" smtClean="0"/>
              <a:t>methods</a:t>
            </a:r>
          </a:p>
          <a:p>
            <a:r>
              <a:rPr lang="en-US" dirty="0"/>
              <a:t> The knowledge-based approach </a:t>
            </a:r>
            <a:r>
              <a:rPr lang="en-US" b="1" u="sng" dirty="0"/>
              <a:t>[Feng, 2004; </a:t>
            </a:r>
            <a:r>
              <a:rPr lang="en-US" b="1" u="sng" dirty="0" err="1"/>
              <a:t>Faizi</a:t>
            </a:r>
            <a:r>
              <a:rPr lang="en-US" b="1" u="sng" dirty="0"/>
              <a:t>, 2008] </a:t>
            </a:r>
            <a:r>
              <a:rPr lang="en-US" dirty="0"/>
              <a:t>can achieve face detection for complex background images to some extent and also obtain high detection speed, but it needs more integration features to further enhance the </a:t>
            </a:r>
            <a:r>
              <a:rPr lang="en-US" dirty="0" smtClean="0"/>
              <a:t>adaptability</a:t>
            </a:r>
          </a:p>
          <a:p>
            <a:r>
              <a:rPr lang="en-US" dirty="0"/>
              <a:t>Statistics-based approach </a:t>
            </a:r>
            <a:r>
              <a:rPr lang="en-US" b="1" u="sng" dirty="0"/>
              <a:t>[Liang et al., 2002; Wang et al., 2008] </a:t>
            </a:r>
            <a:r>
              <a:rPr lang="en-US" dirty="0"/>
              <a:t>detects face by judging all possible areas of images by classifier, which is to look the </a:t>
            </a:r>
            <a:r>
              <a:rPr lang="en-US" dirty="0" smtClean="0"/>
              <a:t>face </a:t>
            </a:r>
            <a:r>
              <a:rPr lang="en-US" dirty="0"/>
              <a:t>region as a class of models, and use a large number of “Face” and “non-face” training samples to construct the classifier</a:t>
            </a:r>
            <a:r>
              <a:rPr lang="en-US" dirty="0" smtClean="0"/>
              <a:t>.</a:t>
            </a:r>
          </a:p>
          <a:p>
            <a:pPr marL="0" indent="0">
              <a:buNone/>
            </a:pPr>
            <a:r>
              <a:rPr lang="en-US" dirty="0"/>
              <a:t> </a:t>
            </a:r>
            <a:r>
              <a:rPr lang="en-US" dirty="0" smtClean="0"/>
              <a:t>     </a:t>
            </a:r>
            <a:r>
              <a:rPr lang="en-US" dirty="0"/>
              <a:t>The method has strong adaptability and robustness, however, the detection </a:t>
            </a:r>
            <a:r>
              <a:rPr lang="en-US" dirty="0" smtClean="0"/>
              <a:t>      speed </a:t>
            </a:r>
            <a:r>
              <a:rPr lang="en-US" dirty="0"/>
              <a:t>needs to be improved, because it requires test all possible windows by exhaustive search and has high computational complexity</a:t>
            </a:r>
          </a:p>
        </p:txBody>
      </p:sp>
    </p:spTree>
    <p:extLst>
      <p:ext uri="{BB962C8B-B14F-4D97-AF65-F5344CB8AC3E}">
        <p14:creationId xmlns:p14="http://schemas.microsoft.com/office/powerpoint/2010/main" val="1079611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TotalTime>
  <Words>1041</Words>
  <Application>Microsoft Office PowerPoint</Application>
  <PresentationFormat>Widescreen</PresentationFormat>
  <Paragraphs>112</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 Boardroom</vt:lpstr>
      <vt:lpstr>PowerPoint Presentation</vt:lpstr>
      <vt:lpstr>Organization of the competition</vt:lpstr>
      <vt:lpstr>Face Recognition</vt:lpstr>
      <vt:lpstr> </vt:lpstr>
      <vt:lpstr>Face Recognition (2014)</vt:lpstr>
      <vt:lpstr> International Journal of Advanced Research </vt:lpstr>
      <vt:lpstr>IP camera(Most Innovative camera in 2015)</vt:lpstr>
      <vt:lpstr>How is it Innovative? </vt:lpstr>
      <vt:lpstr>SUMMARY OF RESEARCH PAPERS</vt:lpstr>
      <vt:lpstr>Continued</vt:lpstr>
      <vt:lpstr>Continued</vt:lpstr>
      <vt:lpstr>Face Detection and Tracking using OpenCV and Haarcascade classifier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john</cp:lastModifiedBy>
  <cp:revision>50</cp:revision>
  <dcterms:modified xsi:type="dcterms:W3CDTF">2016-10-19T07:00:28Z</dcterms:modified>
</cp:coreProperties>
</file>