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</p:sldMasterIdLst>
  <p:notesMasterIdLst>
    <p:notesMasterId r:id="rId60"/>
  </p:notesMasterIdLst>
  <p:sldIdLst>
    <p:sldId id="256" r:id="rId16"/>
    <p:sldId id="257" r:id="rId17"/>
    <p:sldId id="258" r:id="rId18"/>
    <p:sldId id="299" r:id="rId19"/>
    <p:sldId id="261" r:id="rId20"/>
    <p:sldId id="262" r:id="rId21"/>
    <p:sldId id="263" r:id="rId22"/>
    <p:sldId id="264" r:id="rId23"/>
    <p:sldId id="265" r:id="rId24"/>
    <p:sldId id="267" r:id="rId25"/>
    <p:sldId id="269" r:id="rId26"/>
    <p:sldId id="268" r:id="rId27"/>
    <p:sldId id="270" r:id="rId28"/>
    <p:sldId id="271" r:id="rId29"/>
    <p:sldId id="272" r:id="rId30"/>
    <p:sldId id="273" r:id="rId31"/>
    <p:sldId id="274" r:id="rId32"/>
    <p:sldId id="275" r:id="rId33"/>
    <p:sldId id="304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8" r:id="rId46"/>
    <p:sldId id="301" r:id="rId47"/>
    <p:sldId id="290" r:id="rId48"/>
    <p:sldId id="291" r:id="rId49"/>
    <p:sldId id="292" r:id="rId50"/>
    <p:sldId id="300" r:id="rId51"/>
    <p:sldId id="293" r:id="rId52"/>
    <p:sldId id="302" r:id="rId53"/>
    <p:sldId id="303" r:id="rId54"/>
    <p:sldId id="294" r:id="rId55"/>
    <p:sldId id="295" r:id="rId56"/>
    <p:sldId id="296" r:id="rId57"/>
    <p:sldId id="297" r:id="rId58"/>
    <p:sldId id="298" r:id="rId59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343D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>
      <p:cViewPr varScale="1">
        <p:scale>
          <a:sx n="171" d="100"/>
          <a:sy n="171" d="100"/>
        </p:scale>
        <p:origin x="784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50" Type="http://schemas.openxmlformats.org/officeDocument/2006/relationships/slide" Target="slides/slide35.xml"/><Relationship Id="rId55" Type="http://schemas.openxmlformats.org/officeDocument/2006/relationships/slide" Target="slides/slide40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9" Type="http://schemas.openxmlformats.org/officeDocument/2006/relationships/slide" Target="slides/slide14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slide" Target="slides/slide38.xml"/><Relationship Id="rId58" Type="http://schemas.openxmlformats.org/officeDocument/2006/relationships/slide" Target="slides/slide43.xml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" Target="slides/slide4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56" Type="http://schemas.openxmlformats.org/officeDocument/2006/relationships/slide" Target="slides/slide41.xml"/><Relationship Id="rId64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59" Type="http://schemas.openxmlformats.org/officeDocument/2006/relationships/slide" Target="slides/slide44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54" Type="http://schemas.openxmlformats.org/officeDocument/2006/relationships/slide" Target="slides/slide39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57" Type="http://schemas.openxmlformats.org/officeDocument/2006/relationships/slide" Target="slides/slide42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slide" Target="slides/slide37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1638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1639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61ECDA2-C8A5-410A-B9FF-743E1773B60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414345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MS PGothic" pitchFamily="34" charset="-128"/>
        <a:cs typeface="MS PGothic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MS PGothic" pitchFamily="34" charset="-128"/>
        <a:cs typeface="MS PGothic" charset="0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MS PGothic" pitchFamily="34" charset="-128"/>
        <a:cs typeface="MS PGothic" charset="0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MS PGothic" pitchFamily="34" charset="-128"/>
        <a:cs typeface="MS PGothic" charset="0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299919F-9E62-422E-946F-4988F77FF5DC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F3E710FA-263A-4F22-B497-0089D7B3C098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1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55EE4AC-4D05-4383-BDD0-17F9A0F24894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1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43212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E72CA2C-3466-41B0-AB76-27F5439CB156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B6FF5C1B-9DD9-47D4-B058-C98BEA89158D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11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984786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B58F592-E7CD-4391-804A-7BEC323315D5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968FB293-6886-4D83-9DD1-1BFE4C5BC561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12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729790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6C0B53E-1082-46BD-B79C-F59FC38F4730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FB70CC0F-6554-4F35-8049-747F99AB2FC2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13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42708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4D04EA3-0CC3-4DA6-9D53-55F00A854559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1DBBA33D-8CF5-47AB-9B00-D94A6EE90923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14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23674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EE96D7F-0B45-4398-80EB-EA01FC222553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1A6CE317-E85C-4ABA-B7B1-412F25CDC4FD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15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32114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EDCA420-B9DC-438A-8057-050F13B6061D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218AAB60-08D1-4EB4-88FB-A9D06D9F82F7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16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35981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319862E-C876-48AD-B708-1BBBF62E9578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132602F6-E841-4959-984D-6C2715028141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17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0880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F4430D-9ADF-4C33-A656-69332321523B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5289CA8C-FFDE-4405-ABDF-21C2622EE3E0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18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39595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B825D0-A49E-4DCE-94A4-8218173A4725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84475406-BE6A-4FD7-86BF-11ED7B2912E8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20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37936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4FA418B-5901-4B55-ABD9-9610838CC030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E42A8726-7CB2-41A8-9626-4C322644A928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21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77209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F1C391A-B615-4C57-B7E7-675802996C3C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EA1EB295-96B6-44F8-88EC-6286E26AA1E5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2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68014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791EBBD-0715-4DC3-852B-6FE81B1464F0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B34EEBE8-3C76-4C2C-BEB2-23CBB80863F3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22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63C9B19-DBF0-4C3A-A774-466565E4C466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22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7" name="Text Box 3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59398" name="Text Box 4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tr-TR">
                <a:cs typeface="Times New Roman" panose="02020603050405020304" pitchFamily="18" charset="0"/>
              </a:rPr>
              <a:t>Be active, enthusiastic, motivated, and energetic. </a:t>
            </a:r>
          </a:p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tr-TR">
                <a:cs typeface="Times New Roman" panose="02020603050405020304" pitchFamily="18" charset="0"/>
              </a:rPr>
              <a:t>Work hard.</a:t>
            </a:r>
          </a:p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tr-TR">
                <a:cs typeface="Times New Roman" panose="02020603050405020304" pitchFamily="18" charset="0"/>
              </a:rPr>
              <a:t>Be pro-active. Do not wait for somebody to tell you what to do.</a:t>
            </a:r>
          </a:p>
          <a:p>
            <a:pPr>
              <a:spcBef>
                <a:spcPts val="33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tr-TR">
                <a:cs typeface="Times New Roman" panose="02020603050405020304" pitchFamily="18" charset="0"/>
              </a:rPr>
              <a:t>Go for Quality work: Do not forget that simple tasks such as installing software, changing the toner of a printer, or supporting users are not full-time duties of a computer engineer.</a:t>
            </a:r>
            <a:r>
              <a:rPr lang="en-US" altLang="tr-TR" sz="900">
                <a:cs typeface="Times New Roman" panose="02020603050405020304" pitchFamily="18" charset="0"/>
              </a:rPr>
              <a:t> ….. 	</a:t>
            </a:r>
          </a:p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tr-TR"/>
              <a:t>Consider extending beyond the 20 days, to gain greater benefit from the summer training</a:t>
            </a:r>
          </a:p>
        </p:txBody>
      </p:sp>
    </p:spTree>
    <p:extLst>
      <p:ext uri="{BB962C8B-B14F-4D97-AF65-F5344CB8AC3E}">
        <p14:creationId xmlns:p14="http://schemas.microsoft.com/office/powerpoint/2010/main" val="2859974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4A6FAC6-05C7-4BD9-BA4E-01A3C69FCC99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931DE400-E159-49AC-B360-E7816B25EB1C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23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123810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2F1775-8B22-4C93-AF1A-E0B717268174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24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87B25307-BFAD-4F8F-AB6A-005F30E746E0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24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475140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D6740FA-6C68-4A41-B65B-13093C303058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25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1F01065C-791F-43F6-8368-6853AD33AB82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25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162250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B2A518D-6ED0-4177-9647-C95EA36CB7E4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26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DE63FF04-662B-4C38-B878-235A9975E88C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26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902148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2EC30E9-FC0A-406C-A167-C34E5D8E212E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27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BA7D10C0-6024-4F8F-8E4F-E4E75769661E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27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2056934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9C3E2BC-5720-4198-B1D4-80CC6BFE827F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28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EED87BCD-31FE-41D6-AB25-CC85E964B47A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28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7910670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D589FD0-8711-4CC2-A00E-13D2F3582653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29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44D265CD-2449-465D-A661-1B990D01C89A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29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381897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794B5B4-8420-4D14-87D2-03718C83E392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30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2B72704E-45DC-4351-A03A-9ABEA50F3C3F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30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994450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EED1E41-FBEA-4D6C-ADE5-BA1972E2D0E1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31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B0415DB0-10E3-40C2-9EAA-903A22F23DE7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31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2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885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FE10D4-FCE6-43A8-8FAD-C3926DED7658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691166F0-F715-4B17-8574-D98B6902829A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3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466304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1B45112-9FCB-4344-AD24-73DB2BBACEAF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32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55433728-433F-4966-A897-AD2AC5FEB683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32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4963365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FE4D3BB-8743-45A2-8C6C-114C1993F7D5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33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9F23D65D-FD7D-4D67-B870-4D1D94AEEA51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33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0551251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0DC926A-1EBB-4F1E-915D-1B2F4F642D97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34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F6D0C139-1855-463D-85F8-0FAB7AE079E6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34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47247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6AF0A19-3B29-4242-8D2E-216770A5D2DB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35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81216D4D-D291-4883-8408-4DA829672F40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35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0024937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657C210-1D6E-487C-8527-77CA6B3E4A99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36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42347547-09D8-411B-8BF1-85567A5DD574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36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6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06205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06B883C-F3EF-4DD6-9518-1E35CEC2D9E8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37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DA260418-E6A2-48D1-B137-4DD0C43E22CD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37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879926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82DCD6A-D64E-48A3-83BD-215686C84F46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38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C75DEC49-D8DE-4530-8CB2-8B8B55366F78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38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848991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0E7D0D-BFC5-4CA5-A967-0255E2303212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39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1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A1CFB59B-0C6B-4559-B047-946B43AF84A5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39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1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5640896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F2483C3-DCA3-472E-82D1-0225B2629CCF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40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472BD8EF-4149-4D9E-AB0A-B816118C156F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40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6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9817743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41279F3-0A96-4AED-946B-FCF85EE69CC1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41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6BB7C179-1E5F-4CD2-B165-3FFD6AF2F570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41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0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98309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28318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90295B4-352A-420C-B1D6-1FFA1DC17477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0EF74925-B9E7-4A85-A240-42FEAEA97AF2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5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3183248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D5BD3CB-FFE7-4F99-8B93-BAF453DF5E15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42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6D19A1A2-B0F5-4F2B-A076-B2AFA7ACBE13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42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786877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9B0890-CF82-4AF1-A96C-AFB6F012B2F4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43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4036F56B-2051-4DFD-8BE3-FB9B051D3D00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43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3828691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9945992-90CB-4BFC-9756-C4C4039EB7F4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44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7F71EA6A-4BA6-4480-8027-9A335FCFB89B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44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104453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35912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9424D15-FDBB-40D5-9293-16712E9F3A45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AB79B715-7FF5-4C57-97AC-F766C8898DFE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6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928423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6B9D2B7-0A4C-48F2-969D-CC738BB61A7E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1EB8C871-91EA-4ABE-B01B-AE597EB0EC81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7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80064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34C38C-E800-496F-994D-930182CDA604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050BF0E6-A556-4DFE-8BFD-91C75307889F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8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879720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3705268-2870-429C-98E4-33D316CFD7FA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3B1EAC3D-DA41-4DA9-835E-70B0D0534C29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9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43359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E4F31B0-E7CE-4349-8B8A-A94E19AAB6F9}" type="slidenum">
              <a:rPr lang="en-US" altLang="tr-T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/>
            <a:fld id="{F6EED6DD-AD09-4193-A54C-E51001054523}" type="slidenum">
              <a:rPr lang="en-US" altLang="tr-T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/>
              <a:t>10</a:t>
            </a:fld>
            <a:endParaRPr lang="en-US" alt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43486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62E84-4579-478F-A3FA-9E12BD80CEE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3007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F876A-59E7-4955-8A89-30AF3F95987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6376022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D8BC2-14D6-45F5-94C6-5B1AE317E60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1044378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15316-89D8-4BD0-9150-8B2DCAFFAC1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7785484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1E390-F8CC-4C5F-AC0C-BA0059DDFAD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9102238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524000"/>
            <a:ext cx="3922712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524000"/>
            <a:ext cx="3922713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DDD17-516D-48EB-8B20-08DF81725DE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26395618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4DF8B-1925-4A8A-8D2A-551F77CE1DB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8148245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AC1D5-B1D5-4E04-97B6-59103CA7CD2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3213324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FB217-7B54-4A9B-8C0F-42929984631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11748231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49787-6EBC-4741-AB69-DD363AE4516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1057340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BB7C-10C6-4168-8F6A-024F89E4BA0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3280207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3374E-A735-421E-B23F-4C7E99CDB06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80258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41275"/>
            <a:ext cx="20002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41275"/>
            <a:ext cx="5853112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31B5F-B375-4E3E-82A1-487062D7F0C9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76992959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41275"/>
            <a:ext cx="20002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41275"/>
            <a:ext cx="5853112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F265C-7179-4F66-A06B-2256D29E3CD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8081845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D2AF7-5C89-41A0-A7EC-4280172FA6E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3524907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A9910-6B48-4CCC-870D-8A6E125438B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12088889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11FC0-4D45-4BF9-8419-3E6AB231A3F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5618982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524000"/>
            <a:ext cx="3922712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524000"/>
            <a:ext cx="3922713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EFD79-BDD5-447E-B3A6-511BE16D596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45073089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D5C11-81FB-47FF-B18A-64938A20C57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29247642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A11D8-8A5E-42CE-9EAE-F406F88CEAA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6260060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A2806-77B3-409B-BAA5-9E6B3BC84BA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13519694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C9AC6-4562-4706-9F48-64ABC39A05D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0360693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E3EEC-EA52-4653-BB73-8A1A64D3748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8303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15BE9-4093-4898-9A74-3AA2C04167E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4199071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AEE9C-73A4-4FDC-BCBF-A2202629893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1662812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41275"/>
            <a:ext cx="20002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41275"/>
            <a:ext cx="5853112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EF10A-EF51-4BD9-AB24-D119EE75EE3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82770738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BD06A-6436-48CC-BBFD-5405AC56036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99161643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6179F-3AEC-4822-9791-23652A6C40D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0074008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13D0A-C222-47ED-B28C-B332FE9626A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9366880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524000"/>
            <a:ext cx="3922712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524000"/>
            <a:ext cx="3922713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F8619-39B5-4E2E-93BF-C913729DD90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744320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C3BD0-6EC8-4B7C-B541-5B0D3701BC4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81901958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CE6B4-7B6B-4778-828C-2F1726CF7A4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4533112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B587-6A81-42B3-8239-4D31B561F3C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70500366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BB0B9-2A40-4956-A617-7844FE01FAB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741768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AA502-844C-4F02-81D3-F32368DA676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94360017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F7B03-787A-45F7-82D1-1D4521E45DD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99049049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55D5D-B41D-4481-99A3-EF69A9AF65B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21530667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41275"/>
            <a:ext cx="20002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41275"/>
            <a:ext cx="5853112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C2C7C-20FB-4BF2-8241-A0B132431F5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1341480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03667-BBF0-497D-97EE-6C67C7C0D99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83792288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118F3-0A62-4A29-80D9-2DBFE76C8D3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4800401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95728-03A0-4523-B339-C9880EC73E8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57520126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524000"/>
            <a:ext cx="3922712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524000"/>
            <a:ext cx="3922713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BA656-A02D-4A26-9BC1-316B93D622A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42964989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C2AB2-1CAD-4DD6-92CA-8D318C2E9D7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7895012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5E7EE-FBE1-4DBF-A4C8-484FA0C0BD8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75078952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28464-3755-42C0-B85A-19F50E35517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8351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9CA3E-F3BF-43EE-B8F9-8332C0F25299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91887638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73A8F-AAD5-47C7-9491-9B35AD0A385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2574228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1E0F6-4946-415F-9622-258C905FDC9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39201772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A10A8-3410-4AD8-884E-59D0F62F516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5520360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41275"/>
            <a:ext cx="20002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41275"/>
            <a:ext cx="5853112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92249-63E3-4067-8365-885FC118713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8794131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C2A9D-E134-4350-8A87-7F3EE8FDEBC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8795604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0C8E4-0E84-459F-BEC9-8BC2B2F8696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8316420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96CB3-0BDD-4838-8A54-FA082BD92B9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81326966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524000"/>
            <a:ext cx="3922712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524000"/>
            <a:ext cx="3922713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85105-247D-4017-94F9-597E91DE80F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22648905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7F9B2-2D5F-4CA5-BC39-08DF92B67BB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9250045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11F75-C312-4E20-8F5C-6B1E4D7EC20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777638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524000"/>
            <a:ext cx="3922712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524000"/>
            <a:ext cx="3922713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A44FD-1075-48F1-BB2D-68846AFFFBF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9450080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E31A1-E770-44BF-ABF8-14661407F1A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66642074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BFA08-C951-485C-992C-43B736425BE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6414709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EEEE5-B6C4-488F-B2C7-1B0EC4DD75B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4000502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59D36-BF34-4A90-8653-9E1961B7B33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205771612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41275"/>
            <a:ext cx="20002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41275"/>
            <a:ext cx="5853112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38582-D844-4AED-8904-C8B00BD3129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1079336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A5D86-BCE5-4980-A5AF-13CB9CBB414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8724094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ABCF3-40C2-4F16-9380-4E7AEC8E1C1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57732425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02EEB-3046-4DF4-AEC9-E590A9C289B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81101333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524000"/>
            <a:ext cx="3922712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524000"/>
            <a:ext cx="3922713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E505B-702D-4604-AE4C-DF1A8062DF2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4795288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C7E9C-2394-4834-8C8F-451E20C03AA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84257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7260A-A8E7-441B-A50C-2D3EA1B5D99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38429903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BBBD1-71F5-414C-9E7D-36DCCB0E45A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26813472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182E8-35CD-419B-B260-88F5645798A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23941788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2BC87-0D9F-46C8-9750-9F4760A99DC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0541770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C7269-CD71-4CA9-BFD1-0D7AD0A9EEF9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31014685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06342-29DA-41CA-9FA6-A433074492B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51918457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41275"/>
            <a:ext cx="20002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41275"/>
            <a:ext cx="5853112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1576C-9EF1-40B0-AF3D-4695B88DC13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38749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1F42D-B4B5-47B5-A28A-8589C4195F8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9165473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E4A5D-772A-4D62-90D9-6916898D7BF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485796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89CC0-BDD8-49D9-8A83-7734860DFE9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19721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505F2-0ED3-42C7-B639-F80E87A6EDE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2599166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651FC-D84E-4ACF-9401-E3AEC5AD60A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32547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21CB3-2A47-400A-B9CC-B27B9BEB130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912593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41275"/>
            <a:ext cx="20002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41275"/>
            <a:ext cx="5853112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0997B-7535-44E4-A64C-D2EF8029AAB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496778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05C79-813C-4D56-BA4C-B56DDA04108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316831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421D0-EA91-40F4-90ED-16B342F7249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733651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97B2D-8466-49B5-A83F-CE1C51703F6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058030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524000"/>
            <a:ext cx="3922712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524000"/>
            <a:ext cx="3922713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817D0-4BFF-485A-ACD4-46E22819278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7690855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E9D35-C3FB-42B1-95D0-2872772EE86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7521252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0A49A-8759-4DAF-9F9F-CB3A7FD5B22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842273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46C8C-9A47-4155-9D66-F513F8BC412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77336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64B57-1588-41E3-AD8A-49B2114A5A7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2102790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AA13C-16C8-4180-BA5E-9FCD81466CE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736620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28959-A0DD-4686-9CDB-87455CF18949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952874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F698B-26B4-4ED9-93CD-3F3F8FA1645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74237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41275"/>
            <a:ext cx="20002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41275"/>
            <a:ext cx="5853112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75861-7D9C-4049-82F1-D14B50CE772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5051843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E2E2-3D5F-44AB-B738-61EBAB6BC90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3890809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8508A-9D70-43DE-BCA7-FE581529EF2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73161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F6B64-391A-4F32-A6CC-B91C0294950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787397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524000"/>
            <a:ext cx="3922712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524000"/>
            <a:ext cx="3922713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B4761-FAA5-4A5B-8671-D03B3B2FDCC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42907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08DE0-0D39-4754-B816-7364F97E614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057846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2D2D2-8257-4B97-8D0B-C9E39846FF0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31355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524000"/>
            <a:ext cx="3922712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524000"/>
            <a:ext cx="3922713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4C907-2CA4-4398-9F78-48182891C08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829916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8602B-4FED-46ED-BE5A-4AEF5A7A62F9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2180077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43161-B6DC-40BD-9A53-5415D24C779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622038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4DEB8-2F2B-4138-9FFA-3026C75680A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7094233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9B59A-3F90-4077-8D0E-AB180BC8867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504421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41275"/>
            <a:ext cx="20002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41275"/>
            <a:ext cx="5853112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CDCF2-D724-4CF4-8D82-2C15219367F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2166220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815B3-1633-4991-AC35-25ED68FBA6D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3374971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3CD18-DB6C-476B-A8E2-B444AF3DEB5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7947551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EF04E-7159-4EB4-9C69-35D92752E7C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2592220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524000"/>
            <a:ext cx="3922712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524000"/>
            <a:ext cx="3922713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EBE96-7673-4D15-AC28-D97A510DF80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774228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3849A-3D8F-48BF-9F2B-FE4BFEEC307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7135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AC095-2907-4849-94B0-E6CF109C85E9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0863632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918A8-0C1C-40E3-8A6A-AE0A3798008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2253204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58A5A-8C07-4107-9926-80FA7FB39DC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389029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84E91-E3E0-41CB-B5AE-CE8BD6E2D51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0995420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DE5A4-45BA-40C0-A6F1-C78725CAE13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920946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DB643-F580-404D-984B-5928E84933B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132543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41275"/>
            <a:ext cx="20002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41275"/>
            <a:ext cx="5853112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29E59-8142-4303-82AD-25BA6655D97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6422571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31779-D622-43BA-9EA9-4993345F129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0094170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B9F59-C2EF-4832-A04B-12ED36C88FB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782052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57C95-6528-47F3-B2E4-4E2F0A48102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1522708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524000"/>
            <a:ext cx="3922712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524000"/>
            <a:ext cx="3922713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38DB5-72BD-4B48-A8C2-6D95147B8F3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05149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7940D-9FFF-49C3-AF8C-B8A13AEAC37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895404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2B5BE-6F8B-4135-8F65-6592E68F16D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92048185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2EF99-0DBD-4AD6-90EB-8B65E3A5A8B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391420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DA4A6-34DE-42FF-B1AC-48C9101150B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557879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BDC6D-F65E-48E8-9FF6-8744D5B6745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51046528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DB7DA-EC37-483B-9270-EFE74BA2FEB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02545879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6256E-CE9C-42C5-A699-99E6DF23542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719194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41275"/>
            <a:ext cx="20002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41275"/>
            <a:ext cx="5853112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E8D53-C139-44B4-B382-DAF0CC380C2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604888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72D31-6567-4175-B52F-3D32DB74829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9147531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90512-2690-4AD6-ACCF-6EDD6DCD6C7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60765897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13300-80F9-4F8B-8E59-67065E2B035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8932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082EA-7273-4476-A78A-9FEBE63EC22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93295725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524000"/>
            <a:ext cx="3922712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524000"/>
            <a:ext cx="3922713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C5505-8087-404F-804F-3CCFE55897A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129599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DFF2E-F5C4-4DF3-A886-40730B3EF5D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08748148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83DF8-13BF-4BB5-B226-8F322B5130F9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95805865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29DE3-5987-45DC-B8FA-5C46E505750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970914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B99BD-5084-481E-B57B-87C619B32F6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8637361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E7A04-522D-4F4A-8A2D-6F56A2F98C4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5978180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53B5A-DCAA-4274-B47A-5F69B65921D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84328586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41275"/>
            <a:ext cx="20002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41275"/>
            <a:ext cx="5853112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E8058-D50C-49F6-A421-7C3110C38B0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1238866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95637-B330-4B85-B51F-C3307C79DD3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93433698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9145D-3B58-4E3A-9B95-9CFC7C8E604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20352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19F99-164C-45F9-82F1-67630CDE973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9836684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E9AC4-31AB-43DD-85F8-E96DD3FF715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3669231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524000"/>
            <a:ext cx="3922712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524000"/>
            <a:ext cx="3922713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70067-761A-4A63-BD5D-225BFE615F2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904591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BC563-EC8E-4D61-8568-0EF5A6D2893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55523650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6C392-67AA-40F9-934E-055EF480317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009348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B03CE-6DE2-48BA-836D-4BD57C19774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37849365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4B1A2-F1D0-4F38-8F7F-B7567E5DA78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20088543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D4858-05AB-4003-946E-1FE19E10366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7675448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5FAD6-6B73-40CA-B652-F72F3CBAD82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19416996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41275"/>
            <a:ext cx="20002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41275"/>
            <a:ext cx="5853112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2677F-B16E-49CC-A930-6B06BD7C336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863206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9C0BA-FD17-47A4-928B-1BEBAB8418C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9567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A2106-9C28-4C4C-81DB-AC82E215440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82587140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70CAC-D193-4550-A521-97D7D4610C29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81491223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D6AF4-3509-4958-A5EC-6A67DCCDDB8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087067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524000"/>
            <a:ext cx="3922712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524000"/>
            <a:ext cx="3922713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E2B88-27B7-4FF1-A186-CF85C3AC56B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3551084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DCCE9-AD39-45B4-A448-CD69A078CE2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41558285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C094F-F689-425F-AE69-F8AE9302ED6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4324348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24CBC-9E88-479F-A818-572EC097774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6574039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0D73D-0CD4-4B58-A442-FE030C9A4A8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3125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10336-8B0B-45F7-8532-C7A57F8CFCF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8106648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8BDAD-7EA6-44D0-AE61-6EDE3AE6810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4311121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41275"/>
            <a:ext cx="20002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41275"/>
            <a:ext cx="5853112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2C046-B345-4B76-B775-069C955C914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2444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41275"/>
            <a:ext cx="799782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524000"/>
            <a:ext cx="799782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/>
              <a:t>Click to edit the outline text format</a:t>
            </a:r>
          </a:p>
          <a:p>
            <a:pPr lvl="1"/>
            <a:r>
              <a:rPr lang="en-GB" altLang="tr-TR"/>
              <a:t>Second Outline Level</a:t>
            </a:r>
          </a:p>
          <a:p>
            <a:pPr lvl="2"/>
            <a:r>
              <a:rPr lang="en-GB" altLang="tr-TR"/>
              <a:t>Third Outline Level</a:t>
            </a:r>
          </a:p>
          <a:p>
            <a:pPr lvl="3"/>
            <a:r>
              <a:rPr lang="en-GB" altLang="tr-TR"/>
              <a:t>Fourth Outline Level</a:t>
            </a:r>
          </a:p>
          <a:p>
            <a:pPr lvl="4"/>
            <a:r>
              <a:rPr lang="en-GB" altLang="tr-TR"/>
              <a:t>Fifth Outline Level</a:t>
            </a:r>
          </a:p>
          <a:p>
            <a:pPr lvl="4"/>
            <a:r>
              <a:rPr lang="en-GB" altLang="tr-TR"/>
              <a:t>Sixth Outline Level</a:t>
            </a:r>
          </a:p>
          <a:p>
            <a:pPr lvl="4"/>
            <a:r>
              <a:rPr lang="en-GB" altLang="tr-TR"/>
              <a:t>Seventh Outline Level</a:t>
            </a:r>
          </a:p>
          <a:p>
            <a:pPr lvl="4"/>
            <a:r>
              <a:rPr lang="en-GB" altLang="tr-TR"/>
              <a:t>Eighth Outline Level</a:t>
            </a:r>
          </a:p>
          <a:p>
            <a:pPr lvl="4"/>
            <a:r>
              <a:rPr lang="en-GB" altLang="tr-TR"/>
              <a:t>Ninth Outline Level</a:t>
            </a:r>
          </a:p>
        </p:txBody>
      </p:sp>
      <p:sp>
        <p:nvSpPr>
          <p:cNvPr id="1028" name="AutoShape 3"/>
          <p:cNvSpPr>
            <a:spLocks noChangeArrowheads="1"/>
          </p:cNvSpPr>
          <p:nvPr/>
        </p:nvSpPr>
        <p:spPr bwMode="auto">
          <a:xfrm>
            <a:off x="609600" y="13716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609600" y="6400800"/>
            <a:ext cx="7924800" cy="1588"/>
          </a:xfrm>
          <a:prstGeom prst="line">
            <a:avLst/>
          </a:prstGeom>
          <a:noFill/>
          <a:ln w="324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609600" y="6477000"/>
            <a:ext cx="3044825" cy="27463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3886200" y="6477000"/>
            <a:ext cx="213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77000"/>
            <a:ext cx="19780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DD16751-1EA3-4B12-869B-CFCF47FC528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+mj-lt"/>
          <a:ea typeface="MS PGothic" pitchFamily="34" charset="-128"/>
          <a:cs typeface="MS PGothic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MS PGothic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MS PGothic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MS PGothic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MS PGothic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6pPr>
      <a:lvl7pPr marL="29718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7pPr>
      <a:lvl8pPr marL="34290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8pPr>
      <a:lvl9pPr marL="38862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124200" y="6248400"/>
            <a:ext cx="289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41275"/>
            <a:ext cx="799782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/>
              <a:t>Click to edit the title text format</a:t>
            </a: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524000"/>
            <a:ext cx="799782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/>
              <a:t>Click to edit the outline text format</a:t>
            </a:r>
          </a:p>
          <a:p>
            <a:pPr lvl="1"/>
            <a:r>
              <a:rPr lang="en-GB" altLang="tr-TR"/>
              <a:t>Second Outline Level</a:t>
            </a:r>
          </a:p>
          <a:p>
            <a:pPr lvl="2"/>
            <a:r>
              <a:rPr lang="en-GB" altLang="tr-TR"/>
              <a:t>Third Outline Level</a:t>
            </a:r>
          </a:p>
          <a:p>
            <a:pPr lvl="3"/>
            <a:r>
              <a:rPr lang="en-GB" altLang="tr-TR"/>
              <a:t>Fourth Outline Level</a:t>
            </a:r>
          </a:p>
          <a:p>
            <a:pPr lvl="4"/>
            <a:r>
              <a:rPr lang="en-GB" altLang="tr-TR"/>
              <a:t>Fifth Outline Level</a:t>
            </a:r>
          </a:p>
          <a:p>
            <a:pPr lvl="4"/>
            <a:r>
              <a:rPr lang="en-GB" altLang="tr-TR"/>
              <a:t>Sixth Outline Level</a:t>
            </a:r>
          </a:p>
          <a:p>
            <a:pPr lvl="4"/>
            <a:r>
              <a:rPr lang="en-GB" altLang="tr-TR"/>
              <a:t>Seventh Outline Level</a:t>
            </a:r>
          </a:p>
          <a:p>
            <a:pPr lvl="4"/>
            <a:r>
              <a:rPr lang="en-GB" altLang="tr-TR"/>
              <a:t>Eighth Outline Level</a:t>
            </a:r>
          </a:p>
          <a:p>
            <a:pPr lvl="4"/>
            <a:r>
              <a:rPr lang="en-GB" altLang="tr-TR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0963672-0C7C-47C4-82EE-82D1C5F4AFE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3124200" y="6248400"/>
            <a:ext cx="289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41275"/>
            <a:ext cx="799782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/>
              <a:t>Click to edit the title text format</a:t>
            </a: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524000"/>
            <a:ext cx="799782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/>
              <a:t>Click to edit the outline text format</a:t>
            </a:r>
          </a:p>
          <a:p>
            <a:pPr lvl="1"/>
            <a:r>
              <a:rPr lang="en-GB" altLang="tr-TR"/>
              <a:t>Second Outline Level</a:t>
            </a:r>
          </a:p>
          <a:p>
            <a:pPr lvl="2"/>
            <a:r>
              <a:rPr lang="en-GB" altLang="tr-TR"/>
              <a:t>Third Outline Level</a:t>
            </a:r>
          </a:p>
          <a:p>
            <a:pPr lvl="3"/>
            <a:r>
              <a:rPr lang="en-GB" altLang="tr-TR"/>
              <a:t>Fourth Outline Level</a:t>
            </a:r>
          </a:p>
          <a:p>
            <a:pPr lvl="4"/>
            <a:r>
              <a:rPr lang="en-GB" altLang="tr-TR"/>
              <a:t>Fifth Outline Level</a:t>
            </a:r>
          </a:p>
          <a:p>
            <a:pPr lvl="4"/>
            <a:r>
              <a:rPr lang="en-GB" altLang="tr-TR"/>
              <a:t>Sixth Outline Level</a:t>
            </a:r>
          </a:p>
          <a:p>
            <a:pPr lvl="4"/>
            <a:r>
              <a:rPr lang="en-GB" altLang="tr-TR"/>
              <a:t>Seventh Outline Level</a:t>
            </a:r>
          </a:p>
          <a:p>
            <a:pPr lvl="4"/>
            <a:r>
              <a:rPr lang="en-GB" altLang="tr-TR"/>
              <a:t>Eighth Outline Level</a:t>
            </a:r>
          </a:p>
          <a:p>
            <a:pPr lvl="4"/>
            <a:r>
              <a:rPr lang="en-GB" altLang="tr-TR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383F48C-D155-4E21-AF37-6B003C6399C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sldNum="0"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+mj-lt"/>
          <a:ea typeface="MS PGothic" pitchFamily="34" charset="-128"/>
          <a:cs typeface="MS PGothic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MS PGothic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MS PGothic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MS PGothic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MS PGothic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6pPr>
      <a:lvl7pPr marL="29718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7pPr>
      <a:lvl8pPr marL="34290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8pPr>
      <a:lvl9pPr marL="38862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3124200" y="6248400"/>
            <a:ext cx="289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41275"/>
            <a:ext cx="799782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/>
              <a:t>Click to edit the title text format</a:t>
            </a:r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524000"/>
            <a:ext cx="799782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/>
              <a:t>Click to edit the outline text format</a:t>
            </a:r>
          </a:p>
          <a:p>
            <a:pPr lvl="1"/>
            <a:r>
              <a:rPr lang="en-GB" altLang="tr-TR"/>
              <a:t>Second Outline Level</a:t>
            </a:r>
          </a:p>
          <a:p>
            <a:pPr lvl="2"/>
            <a:r>
              <a:rPr lang="en-GB" altLang="tr-TR"/>
              <a:t>Third Outline Level</a:t>
            </a:r>
          </a:p>
          <a:p>
            <a:pPr lvl="3"/>
            <a:r>
              <a:rPr lang="en-GB" altLang="tr-TR"/>
              <a:t>Fourth Outline Level</a:t>
            </a:r>
          </a:p>
          <a:p>
            <a:pPr lvl="4"/>
            <a:r>
              <a:rPr lang="en-GB" altLang="tr-TR"/>
              <a:t>Fifth Outline Level</a:t>
            </a:r>
          </a:p>
          <a:p>
            <a:pPr lvl="4"/>
            <a:r>
              <a:rPr lang="en-GB" altLang="tr-TR"/>
              <a:t>Sixth Outline Level</a:t>
            </a:r>
          </a:p>
          <a:p>
            <a:pPr lvl="4"/>
            <a:r>
              <a:rPr lang="en-GB" altLang="tr-TR"/>
              <a:t>Seventh Outline Level</a:t>
            </a:r>
          </a:p>
          <a:p>
            <a:pPr lvl="4"/>
            <a:r>
              <a:rPr lang="en-GB" altLang="tr-TR"/>
              <a:t>Eighth Outline Level</a:t>
            </a:r>
          </a:p>
          <a:p>
            <a:pPr lvl="4"/>
            <a:r>
              <a:rPr lang="en-GB" altLang="tr-TR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676FB94-26D2-4DAA-88D5-AC811E9FBD0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sldNum="0"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3124200" y="6248400"/>
            <a:ext cx="289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41275"/>
            <a:ext cx="799782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/>
              <a:t>Click to edit the title text format</a:t>
            </a: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524000"/>
            <a:ext cx="799782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/>
              <a:t>Click to edit the outline text format</a:t>
            </a:r>
          </a:p>
          <a:p>
            <a:pPr lvl="1"/>
            <a:r>
              <a:rPr lang="en-GB" altLang="tr-TR"/>
              <a:t>Second Outline Level</a:t>
            </a:r>
          </a:p>
          <a:p>
            <a:pPr lvl="2"/>
            <a:r>
              <a:rPr lang="en-GB" altLang="tr-TR"/>
              <a:t>Third Outline Level</a:t>
            </a:r>
          </a:p>
          <a:p>
            <a:pPr lvl="3"/>
            <a:r>
              <a:rPr lang="en-GB" altLang="tr-TR"/>
              <a:t>Fourth Outline Level</a:t>
            </a:r>
          </a:p>
          <a:p>
            <a:pPr lvl="4"/>
            <a:r>
              <a:rPr lang="en-GB" altLang="tr-TR"/>
              <a:t>Fifth Outline Level</a:t>
            </a:r>
          </a:p>
          <a:p>
            <a:pPr lvl="4"/>
            <a:r>
              <a:rPr lang="en-GB" altLang="tr-TR"/>
              <a:t>Sixth Outline Level</a:t>
            </a:r>
          </a:p>
          <a:p>
            <a:pPr lvl="4"/>
            <a:r>
              <a:rPr lang="en-GB" altLang="tr-TR"/>
              <a:t>Seventh Outline Level</a:t>
            </a:r>
          </a:p>
          <a:p>
            <a:pPr lvl="4"/>
            <a:r>
              <a:rPr lang="en-GB" altLang="tr-TR"/>
              <a:t>Eighth Outline Level</a:t>
            </a:r>
          </a:p>
          <a:p>
            <a:pPr lvl="4"/>
            <a:r>
              <a:rPr lang="en-GB" altLang="tr-TR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08A0771-C344-41E0-9793-C5216E9F07D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124200" y="6248400"/>
            <a:ext cx="289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41275"/>
            <a:ext cx="799782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/>
              <a:t>Click to edit the title text format</a:t>
            </a:r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524000"/>
            <a:ext cx="799782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/>
              <a:t>Click to edit the outline text format</a:t>
            </a:r>
          </a:p>
          <a:p>
            <a:pPr lvl="1"/>
            <a:r>
              <a:rPr lang="en-GB" altLang="tr-TR"/>
              <a:t>Second Outline Level</a:t>
            </a:r>
          </a:p>
          <a:p>
            <a:pPr lvl="2"/>
            <a:r>
              <a:rPr lang="en-GB" altLang="tr-TR"/>
              <a:t>Third Outline Level</a:t>
            </a:r>
          </a:p>
          <a:p>
            <a:pPr lvl="3"/>
            <a:r>
              <a:rPr lang="en-GB" altLang="tr-TR"/>
              <a:t>Fourth Outline Level</a:t>
            </a:r>
          </a:p>
          <a:p>
            <a:pPr lvl="4"/>
            <a:r>
              <a:rPr lang="en-GB" altLang="tr-TR"/>
              <a:t>Fifth Outline Level</a:t>
            </a:r>
          </a:p>
          <a:p>
            <a:pPr lvl="4"/>
            <a:r>
              <a:rPr lang="en-GB" altLang="tr-TR"/>
              <a:t>Sixth Outline Level</a:t>
            </a:r>
          </a:p>
          <a:p>
            <a:pPr lvl="4"/>
            <a:r>
              <a:rPr lang="en-GB" altLang="tr-TR"/>
              <a:t>Seventh Outline Level</a:t>
            </a:r>
          </a:p>
          <a:p>
            <a:pPr lvl="4"/>
            <a:r>
              <a:rPr lang="en-GB" altLang="tr-TR"/>
              <a:t>Eighth Outline Level</a:t>
            </a:r>
          </a:p>
          <a:p>
            <a:pPr lvl="4"/>
            <a:r>
              <a:rPr lang="en-GB" altLang="tr-TR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739C378-9683-4695-866C-697E7AC930B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sldNum="0"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3124200" y="6248400"/>
            <a:ext cx="289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41275"/>
            <a:ext cx="799782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/>
              <a:t>Click to edit the title text format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524000"/>
            <a:ext cx="799782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/>
              <a:t>Click to edit the outline text format</a:t>
            </a:r>
          </a:p>
          <a:p>
            <a:pPr lvl="1"/>
            <a:r>
              <a:rPr lang="en-GB" altLang="tr-TR"/>
              <a:t>Second Outline Level</a:t>
            </a:r>
          </a:p>
          <a:p>
            <a:pPr lvl="2"/>
            <a:r>
              <a:rPr lang="en-GB" altLang="tr-TR"/>
              <a:t>Third Outline Level</a:t>
            </a:r>
          </a:p>
          <a:p>
            <a:pPr lvl="3"/>
            <a:r>
              <a:rPr lang="en-GB" altLang="tr-TR"/>
              <a:t>Fourth Outline Level</a:t>
            </a:r>
          </a:p>
          <a:p>
            <a:pPr lvl="4"/>
            <a:r>
              <a:rPr lang="en-GB" altLang="tr-TR"/>
              <a:t>Fifth Outline Level</a:t>
            </a:r>
          </a:p>
          <a:p>
            <a:pPr lvl="4"/>
            <a:r>
              <a:rPr lang="en-GB" altLang="tr-TR"/>
              <a:t>Sixth Outline Level</a:t>
            </a:r>
          </a:p>
          <a:p>
            <a:pPr lvl="4"/>
            <a:r>
              <a:rPr lang="en-GB" altLang="tr-TR"/>
              <a:t>Seventh Outline Level</a:t>
            </a:r>
          </a:p>
          <a:p>
            <a:pPr lvl="4"/>
            <a:r>
              <a:rPr lang="en-GB" altLang="tr-TR"/>
              <a:t>Eighth Outline Level</a:t>
            </a:r>
          </a:p>
          <a:p>
            <a:pPr lvl="4"/>
            <a:r>
              <a:rPr lang="en-GB" altLang="tr-TR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5907B8E-C0C0-4D70-93A1-E57BDE5D15F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41275"/>
            <a:ext cx="799782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/>
              <a:t>Click to edit the title text format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524000"/>
            <a:ext cx="799782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/>
              <a:t>Click to edit the outline text format</a:t>
            </a:r>
          </a:p>
          <a:p>
            <a:pPr lvl="1"/>
            <a:r>
              <a:rPr lang="en-GB" altLang="tr-TR"/>
              <a:t>Second Outline Level</a:t>
            </a:r>
          </a:p>
          <a:p>
            <a:pPr lvl="2"/>
            <a:r>
              <a:rPr lang="en-GB" altLang="tr-TR"/>
              <a:t>Third Outline Level</a:t>
            </a:r>
          </a:p>
          <a:p>
            <a:pPr lvl="3"/>
            <a:r>
              <a:rPr lang="en-GB" altLang="tr-TR"/>
              <a:t>Fourth Outline Level</a:t>
            </a:r>
          </a:p>
          <a:p>
            <a:pPr lvl="4"/>
            <a:r>
              <a:rPr lang="en-GB" altLang="tr-TR"/>
              <a:t>Fifth Outline Level</a:t>
            </a:r>
          </a:p>
          <a:p>
            <a:pPr lvl="4"/>
            <a:r>
              <a:rPr lang="en-GB" altLang="tr-TR"/>
              <a:t>Sixth Outline Level</a:t>
            </a:r>
          </a:p>
          <a:p>
            <a:pPr lvl="4"/>
            <a:r>
              <a:rPr lang="en-GB" altLang="tr-TR"/>
              <a:t>Seventh Outline Level</a:t>
            </a:r>
          </a:p>
          <a:p>
            <a:pPr lvl="4"/>
            <a:r>
              <a:rPr lang="en-GB" altLang="tr-TR"/>
              <a:t>Eighth Outline Level</a:t>
            </a:r>
          </a:p>
          <a:p>
            <a:pPr lvl="4"/>
            <a:r>
              <a:rPr lang="en-GB" altLang="tr-TR"/>
              <a:t>Ninth Outline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93651EF-8E74-44CD-A20E-85CF5DA673B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609600" y="13716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075" name="Line 2"/>
          <p:cNvSpPr>
            <a:spLocks noChangeShapeType="1"/>
          </p:cNvSpPr>
          <p:nvPr/>
        </p:nvSpPr>
        <p:spPr bwMode="auto">
          <a:xfrm>
            <a:off x="609600" y="6400800"/>
            <a:ext cx="7924800" cy="1588"/>
          </a:xfrm>
          <a:prstGeom prst="line">
            <a:avLst/>
          </a:prstGeom>
          <a:noFill/>
          <a:ln w="324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3886200" y="6477000"/>
            <a:ext cx="213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41275"/>
            <a:ext cx="799782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/>
              <a:t>Click to edit the title text format</a:t>
            </a:r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524000"/>
            <a:ext cx="799782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/>
              <a:t>Click to edit the outline text format</a:t>
            </a:r>
          </a:p>
          <a:p>
            <a:pPr lvl="1"/>
            <a:r>
              <a:rPr lang="en-GB" altLang="tr-TR"/>
              <a:t>Second Outline Level</a:t>
            </a:r>
          </a:p>
          <a:p>
            <a:pPr lvl="2"/>
            <a:r>
              <a:rPr lang="en-GB" altLang="tr-TR"/>
              <a:t>Third Outline Level</a:t>
            </a:r>
          </a:p>
          <a:p>
            <a:pPr lvl="3"/>
            <a:r>
              <a:rPr lang="en-GB" altLang="tr-TR"/>
              <a:t>Fourth Outline Level</a:t>
            </a:r>
          </a:p>
          <a:p>
            <a:pPr lvl="4"/>
            <a:r>
              <a:rPr lang="en-GB" altLang="tr-TR"/>
              <a:t>Fifth Outline Level</a:t>
            </a:r>
          </a:p>
          <a:p>
            <a:pPr lvl="4"/>
            <a:r>
              <a:rPr lang="en-GB" altLang="tr-TR"/>
              <a:t>Sixth Outline Level</a:t>
            </a:r>
          </a:p>
          <a:p>
            <a:pPr lvl="4"/>
            <a:r>
              <a:rPr lang="en-GB" altLang="tr-TR"/>
              <a:t>Seventh Outline Level</a:t>
            </a:r>
          </a:p>
          <a:p>
            <a:pPr lvl="4"/>
            <a:r>
              <a:rPr lang="en-GB" altLang="tr-TR"/>
              <a:t>Eighth Outline Level</a:t>
            </a:r>
          </a:p>
          <a:p>
            <a:pPr lvl="4"/>
            <a:r>
              <a:rPr lang="en-GB" altLang="tr-TR"/>
              <a:t>Ninth Outline Level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77000"/>
            <a:ext cx="1978025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B2CD61C-70C5-4D72-898B-3536F434C27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+mj-lt"/>
          <a:ea typeface="MS PGothic" pitchFamily="34" charset="-128"/>
          <a:cs typeface="MS PGothic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MS PGothic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MS PGothic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MS PGothic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MS PGothic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6pPr>
      <a:lvl7pPr marL="29718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7pPr>
      <a:lvl8pPr marL="34290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8pPr>
      <a:lvl9pPr marL="38862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/>
          <p:cNvSpPr>
            <a:spLocks noChangeArrowheads="1"/>
          </p:cNvSpPr>
          <p:nvPr/>
        </p:nvSpPr>
        <p:spPr bwMode="auto">
          <a:xfrm>
            <a:off x="609600" y="13716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099" name="Line 2"/>
          <p:cNvSpPr>
            <a:spLocks noChangeShapeType="1"/>
          </p:cNvSpPr>
          <p:nvPr/>
        </p:nvSpPr>
        <p:spPr bwMode="auto">
          <a:xfrm>
            <a:off x="609600" y="6400800"/>
            <a:ext cx="7924800" cy="1588"/>
          </a:xfrm>
          <a:prstGeom prst="line">
            <a:avLst/>
          </a:prstGeom>
          <a:noFill/>
          <a:ln w="324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886200" y="6477000"/>
            <a:ext cx="213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41275"/>
            <a:ext cx="799782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/>
              <a:t>Click to edit the title text format</a:t>
            </a:r>
          </a:p>
        </p:txBody>
      </p:sp>
      <p:sp>
        <p:nvSpPr>
          <p:cNvPr id="410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524000"/>
            <a:ext cx="799782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/>
              <a:t>Click to edit the outline text format</a:t>
            </a:r>
          </a:p>
          <a:p>
            <a:pPr lvl="1"/>
            <a:r>
              <a:rPr lang="en-GB" altLang="tr-TR"/>
              <a:t>Second Outline Level</a:t>
            </a:r>
          </a:p>
          <a:p>
            <a:pPr lvl="2"/>
            <a:r>
              <a:rPr lang="en-GB" altLang="tr-TR"/>
              <a:t>Third Outline Level</a:t>
            </a:r>
          </a:p>
          <a:p>
            <a:pPr lvl="3"/>
            <a:r>
              <a:rPr lang="en-GB" altLang="tr-TR"/>
              <a:t>Fourth Outline Level</a:t>
            </a:r>
          </a:p>
          <a:p>
            <a:pPr lvl="4"/>
            <a:r>
              <a:rPr lang="en-GB" altLang="tr-TR"/>
              <a:t>Fifth Outline Level</a:t>
            </a:r>
          </a:p>
          <a:p>
            <a:pPr lvl="4"/>
            <a:r>
              <a:rPr lang="en-GB" altLang="tr-TR"/>
              <a:t>Sixth Outline Level</a:t>
            </a:r>
          </a:p>
          <a:p>
            <a:pPr lvl="4"/>
            <a:r>
              <a:rPr lang="en-GB" altLang="tr-TR"/>
              <a:t>Seventh Outline Level</a:t>
            </a:r>
          </a:p>
          <a:p>
            <a:pPr lvl="4"/>
            <a:r>
              <a:rPr lang="en-GB" altLang="tr-TR"/>
              <a:t>Eighth Outline Level</a:t>
            </a:r>
          </a:p>
          <a:p>
            <a:pPr lvl="4"/>
            <a:r>
              <a:rPr lang="en-GB" altLang="tr-TR"/>
              <a:t>Ninth Outline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609600" y="6477000"/>
            <a:ext cx="3044825" cy="27463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77000"/>
            <a:ext cx="1978025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9F1580-E19F-4A30-88D5-25301DBEF9D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3124200" y="6248400"/>
            <a:ext cx="289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41275"/>
            <a:ext cx="799782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/>
              <a:t>Click to edit the title text format</a:t>
            </a: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524000"/>
            <a:ext cx="799782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/>
              <a:t>Click to edit the outline text format</a:t>
            </a:r>
          </a:p>
          <a:p>
            <a:pPr lvl="1"/>
            <a:r>
              <a:rPr lang="en-GB" altLang="tr-TR"/>
              <a:t>Second Outline Level</a:t>
            </a:r>
          </a:p>
          <a:p>
            <a:pPr lvl="2"/>
            <a:r>
              <a:rPr lang="en-GB" altLang="tr-TR"/>
              <a:t>Third Outline Level</a:t>
            </a:r>
          </a:p>
          <a:p>
            <a:pPr lvl="3"/>
            <a:r>
              <a:rPr lang="en-GB" altLang="tr-TR"/>
              <a:t>Fourth Outline Level</a:t>
            </a:r>
          </a:p>
          <a:p>
            <a:pPr lvl="4"/>
            <a:r>
              <a:rPr lang="en-GB" altLang="tr-TR"/>
              <a:t>Fifth Outline Level</a:t>
            </a:r>
          </a:p>
          <a:p>
            <a:pPr lvl="4"/>
            <a:r>
              <a:rPr lang="en-GB" altLang="tr-TR"/>
              <a:t>Sixth Outline Level</a:t>
            </a:r>
          </a:p>
          <a:p>
            <a:pPr lvl="4"/>
            <a:r>
              <a:rPr lang="en-GB" altLang="tr-TR"/>
              <a:t>Seventh Outline Level</a:t>
            </a:r>
          </a:p>
          <a:p>
            <a:pPr lvl="4"/>
            <a:r>
              <a:rPr lang="en-GB" altLang="tr-TR"/>
              <a:t>Eighth Outline Level</a:t>
            </a:r>
          </a:p>
          <a:p>
            <a:pPr lvl="4"/>
            <a:r>
              <a:rPr lang="en-GB" altLang="tr-TR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106D675-BFF9-462B-82E2-C837D4B2E89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3124200" y="6248400"/>
            <a:ext cx="289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41275"/>
            <a:ext cx="799782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/>
              <a:t>Click to edit the title text format</a:t>
            </a: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524000"/>
            <a:ext cx="799782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/>
              <a:t>Click to edit the outline text format</a:t>
            </a:r>
          </a:p>
          <a:p>
            <a:pPr lvl="1"/>
            <a:r>
              <a:rPr lang="en-GB" altLang="tr-TR"/>
              <a:t>Second Outline Level</a:t>
            </a:r>
          </a:p>
          <a:p>
            <a:pPr lvl="2"/>
            <a:r>
              <a:rPr lang="en-GB" altLang="tr-TR"/>
              <a:t>Third Outline Level</a:t>
            </a:r>
          </a:p>
          <a:p>
            <a:pPr lvl="3"/>
            <a:r>
              <a:rPr lang="en-GB" altLang="tr-TR"/>
              <a:t>Fourth Outline Level</a:t>
            </a:r>
          </a:p>
          <a:p>
            <a:pPr lvl="4"/>
            <a:r>
              <a:rPr lang="en-GB" altLang="tr-TR"/>
              <a:t>Fifth Outline Level</a:t>
            </a:r>
          </a:p>
          <a:p>
            <a:pPr lvl="4"/>
            <a:r>
              <a:rPr lang="en-GB" altLang="tr-TR"/>
              <a:t>Sixth Outline Level</a:t>
            </a:r>
          </a:p>
          <a:p>
            <a:pPr lvl="4"/>
            <a:r>
              <a:rPr lang="en-GB" altLang="tr-TR"/>
              <a:t>Seventh Outline Level</a:t>
            </a:r>
          </a:p>
          <a:p>
            <a:pPr lvl="4"/>
            <a:r>
              <a:rPr lang="en-GB" altLang="tr-TR"/>
              <a:t>Eighth Outline Level</a:t>
            </a:r>
          </a:p>
          <a:p>
            <a:pPr lvl="4"/>
            <a:r>
              <a:rPr lang="en-GB" altLang="tr-TR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B2B5B6-7513-44FC-93FF-ED1B2C62061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124200" y="6248400"/>
            <a:ext cx="289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41275"/>
            <a:ext cx="799782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/>
              <a:t>Click to edit the title text format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524000"/>
            <a:ext cx="799782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/>
              <a:t>Click to edit the outline text format</a:t>
            </a:r>
          </a:p>
          <a:p>
            <a:pPr lvl="1"/>
            <a:r>
              <a:rPr lang="en-GB" altLang="tr-TR"/>
              <a:t>Second Outline Level</a:t>
            </a:r>
          </a:p>
          <a:p>
            <a:pPr lvl="2"/>
            <a:r>
              <a:rPr lang="en-GB" altLang="tr-TR"/>
              <a:t>Third Outline Level</a:t>
            </a:r>
          </a:p>
          <a:p>
            <a:pPr lvl="3"/>
            <a:r>
              <a:rPr lang="en-GB" altLang="tr-TR"/>
              <a:t>Fourth Outline Level</a:t>
            </a:r>
          </a:p>
          <a:p>
            <a:pPr lvl="4"/>
            <a:r>
              <a:rPr lang="en-GB" altLang="tr-TR"/>
              <a:t>Fifth Outline Level</a:t>
            </a:r>
          </a:p>
          <a:p>
            <a:pPr lvl="4"/>
            <a:r>
              <a:rPr lang="en-GB" altLang="tr-TR"/>
              <a:t>Sixth Outline Level</a:t>
            </a:r>
          </a:p>
          <a:p>
            <a:pPr lvl="4"/>
            <a:r>
              <a:rPr lang="en-GB" altLang="tr-TR"/>
              <a:t>Seventh Outline Level</a:t>
            </a:r>
          </a:p>
          <a:p>
            <a:pPr lvl="4"/>
            <a:r>
              <a:rPr lang="en-GB" altLang="tr-TR"/>
              <a:t>Eighth Outline Level</a:t>
            </a:r>
          </a:p>
          <a:p>
            <a:pPr lvl="4"/>
            <a:r>
              <a:rPr lang="en-GB" altLang="tr-TR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36CAC14-3838-4823-B298-14C95FDFEA8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sldNum="0"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3124200" y="6248400"/>
            <a:ext cx="289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41275"/>
            <a:ext cx="799782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/>
              <a:t>Click to edit the title text format</a:t>
            </a:r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524000"/>
            <a:ext cx="799782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/>
              <a:t>Click to edit the outline text format</a:t>
            </a:r>
          </a:p>
          <a:p>
            <a:pPr lvl="1"/>
            <a:r>
              <a:rPr lang="en-GB" altLang="tr-TR"/>
              <a:t>Second Outline Level</a:t>
            </a:r>
          </a:p>
          <a:p>
            <a:pPr lvl="2"/>
            <a:r>
              <a:rPr lang="en-GB" altLang="tr-TR"/>
              <a:t>Third Outline Level</a:t>
            </a:r>
          </a:p>
          <a:p>
            <a:pPr lvl="3"/>
            <a:r>
              <a:rPr lang="en-GB" altLang="tr-TR"/>
              <a:t>Fourth Outline Level</a:t>
            </a:r>
          </a:p>
          <a:p>
            <a:pPr lvl="4"/>
            <a:r>
              <a:rPr lang="en-GB" altLang="tr-TR"/>
              <a:t>Fifth Outline Level</a:t>
            </a:r>
          </a:p>
          <a:p>
            <a:pPr lvl="4"/>
            <a:r>
              <a:rPr lang="en-GB" altLang="tr-TR"/>
              <a:t>Sixth Outline Level</a:t>
            </a:r>
          </a:p>
          <a:p>
            <a:pPr lvl="4"/>
            <a:r>
              <a:rPr lang="en-GB" altLang="tr-TR"/>
              <a:t>Seventh Outline Level</a:t>
            </a:r>
          </a:p>
          <a:p>
            <a:pPr lvl="4"/>
            <a:r>
              <a:rPr lang="en-GB" altLang="tr-TR"/>
              <a:t>Eighth Outline Level</a:t>
            </a:r>
          </a:p>
          <a:p>
            <a:pPr lvl="4"/>
            <a:r>
              <a:rPr lang="en-GB" altLang="tr-TR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7B9240F-16A1-42F6-8CED-E6D976B748C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3124200" y="6248400"/>
            <a:ext cx="289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41275"/>
            <a:ext cx="799782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/>
              <a:t>Click to edit the title text format</a:t>
            </a:r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524000"/>
            <a:ext cx="799782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/>
              <a:t>Click to edit the outline text format</a:t>
            </a:r>
          </a:p>
          <a:p>
            <a:pPr lvl="1"/>
            <a:r>
              <a:rPr lang="en-GB" altLang="tr-TR"/>
              <a:t>Second Outline Level</a:t>
            </a:r>
          </a:p>
          <a:p>
            <a:pPr lvl="2"/>
            <a:r>
              <a:rPr lang="en-GB" altLang="tr-TR"/>
              <a:t>Third Outline Level</a:t>
            </a:r>
          </a:p>
          <a:p>
            <a:pPr lvl="3"/>
            <a:r>
              <a:rPr lang="en-GB" altLang="tr-TR"/>
              <a:t>Fourth Outline Level</a:t>
            </a:r>
          </a:p>
          <a:p>
            <a:pPr lvl="4"/>
            <a:r>
              <a:rPr lang="en-GB" altLang="tr-TR"/>
              <a:t>Fifth Outline Level</a:t>
            </a:r>
          </a:p>
          <a:p>
            <a:pPr lvl="4"/>
            <a:r>
              <a:rPr lang="en-GB" altLang="tr-TR"/>
              <a:t>Sixth Outline Level</a:t>
            </a:r>
          </a:p>
          <a:p>
            <a:pPr lvl="4"/>
            <a:r>
              <a:rPr lang="en-GB" altLang="tr-TR"/>
              <a:t>Seventh Outline Level</a:t>
            </a:r>
          </a:p>
          <a:p>
            <a:pPr lvl="4"/>
            <a:r>
              <a:rPr lang="en-GB" altLang="tr-TR"/>
              <a:t>Eighth Outline Level</a:t>
            </a:r>
          </a:p>
          <a:p>
            <a:pPr lvl="4"/>
            <a:r>
              <a:rPr lang="en-GB" altLang="tr-TR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CS299/399, Spring 2010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2916FA1-0AAF-4757-B557-A4EF32BD6C0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itchFamily="34" charset="0"/>
          <a:ea typeface="MS PGothic" pitchFamily="34" charset="-128"/>
          <a:cs typeface="Lucida Sans Unicode" pitchFamily="34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4000" b="1" dirty="0">
                <a:solidFill>
                  <a:srgbClr val="000000"/>
                </a:solidFill>
              </a:rPr>
              <a:t>Summer Training Seminar</a:t>
            </a:r>
            <a:br>
              <a:rPr lang="en-US" altLang="tr-TR" sz="4000" b="1" dirty="0">
                <a:solidFill>
                  <a:srgbClr val="000000"/>
                </a:solidFill>
              </a:rPr>
            </a:br>
            <a:endParaRPr lang="en-US" altLang="tr-TR" sz="2400" b="1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tr-TR" sz="2400" b="1" dirty="0">
                <a:solidFill>
                  <a:srgbClr val="FF0000"/>
                </a:solidFill>
              </a:rPr>
              <a:t>Last update: October 2020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447800" y="3124200"/>
            <a:ext cx="7010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tr-TR" altLang="tr-TR" sz="2400">
                <a:solidFill>
                  <a:srgbClr val="000000"/>
                </a:solidFill>
              </a:rPr>
              <a:t>İ</a:t>
            </a:r>
            <a:r>
              <a:rPr lang="en-US" altLang="tr-TR" sz="2400">
                <a:solidFill>
                  <a:srgbClr val="000000"/>
                </a:solidFill>
              </a:rPr>
              <a:t>brahim K</a:t>
            </a:r>
            <a:r>
              <a:rPr lang="tr-TR" altLang="tr-TR" sz="2400">
                <a:solidFill>
                  <a:srgbClr val="000000"/>
                </a:solidFill>
              </a:rPr>
              <a:t>ö</a:t>
            </a:r>
            <a:r>
              <a:rPr lang="en-US" altLang="tr-TR" sz="2400">
                <a:solidFill>
                  <a:srgbClr val="000000"/>
                </a:solidFill>
              </a:rPr>
              <a:t>rpeo</a:t>
            </a:r>
            <a:r>
              <a:rPr lang="tr-TR" altLang="tr-TR" sz="2400">
                <a:solidFill>
                  <a:srgbClr val="000000"/>
                </a:solidFill>
              </a:rPr>
              <a:t>ğ</a:t>
            </a:r>
            <a:r>
              <a:rPr lang="en-US" altLang="tr-TR" sz="2400">
                <a:solidFill>
                  <a:srgbClr val="000000"/>
                </a:solidFill>
              </a:rPr>
              <a:t>lu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tr-TR" sz="2400">
                <a:solidFill>
                  <a:srgbClr val="000000"/>
                </a:solidFill>
              </a:rPr>
              <a:t>Selim Aksoy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tr-TR" sz="2400">
                <a:solidFill>
                  <a:srgbClr val="000000"/>
                </a:solidFill>
              </a:rPr>
              <a:t>Shervin Arashloo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endParaRPr lang="en-US" altLang="tr-TR" sz="24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tr-TR" sz="2400" b="1">
                <a:solidFill>
                  <a:srgbClr val="000000"/>
                </a:solidFill>
              </a:rPr>
              <a:t>Bilkent University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tr-TR" sz="2400" b="1">
                <a:solidFill>
                  <a:srgbClr val="000000"/>
                </a:solidFill>
              </a:rPr>
              <a:t>Department of </a:t>
            </a:r>
            <a:r>
              <a:rPr lang="en-US" altLang="tr-TR" sz="2400" b="1">
                <a:solidFill>
                  <a:srgbClr val="FF0000"/>
                </a:solidFill>
              </a:rPr>
              <a:t>Computer Engineering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4E426D14-E21D-4A6C-A9FD-226C3AE97530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10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800">
                <a:solidFill>
                  <a:srgbClr val="000000"/>
                </a:solidFill>
              </a:rPr>
              <a:t>Expectations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66738" y="15240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Get familiar with </a:t>
            </a:r>
            <a:r>
              <a:rPr lang="en-US" altLang="tr-TR" sz="2400">
                <a:solidFill>
                  <a:srgbClr val="FF0000"/>
                </a:solidFill>
              </a:rPr>
              <a:t>new tools</a:t>
            </a:r>
            <a:r>
              <a:rPr lang="en-US" altLang="tr-TR" sz="2400">
                <a:solidFill>
                  <a:srgbClr val="000000"/>
                </a:solidFill>
              </a:rPr>
              <a:t> and development facilities</a:t>
            </a:r>
          </a:p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Obtain the chance to work in a </a:t>
            </a:r>
            <a:r>
              <a:rPr lang="en-US" altLang="tr-TR" sz="2400">
                <a:solidFill>
                  <a:srgbClr val="FF0000"/>
                </a:solidFill>
              </a:rPr>
              <a:t>professional team</a:t>
            </a:r>
          </a:p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Collaborate with people from </a:t>
            </a:r>
            <a:r>
              <a:rPr lang="en-US" altLang="tr-TR" sz="2400">
                <a:solidFill>
                  <a:srgbClr val="FF0000"/>
                </a:solidFill>
              </a:rPr>
              <a:t>other disciplines</a:t>
            </a:r>
          </a:p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Learn </a:t>
            </a:r>
            <a:r>
              <a:rPr lang="en-US" altLang="tr-TR" sz="2400">
                <a:solidFill>
                  <a:srgbClr val="FF0000"/>
                </a:solidFill>
              </a:rPr>
              <a:t>contemporary issues</a:t>
            </a: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1B61A09C-EE60-4069-9841-23BCC58000E0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10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8F0B5396-3A04-4491-8D35-C46A434B06A2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11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574675" y="168275"/>
            <a:ext cx="80010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400">
                <a:solidFill>
                  <a:srgbClr val="000000"/>
                </a:solidFill>
              </a:rPr>
              <a:t>Expectations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66738" y="1524000"/>
            <a:ext cx="8001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904875" indent="-4349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Learn and practice </a:t>
            </a:r>
            <a:r>
              <a:rPr lang="en-US" altLang="tr-TR" sz="2400">
                <a:solidFill>
                  <a:srgbClr val="FF0000"/>
                </a:solidFill>
              </a:rPr>
              <a:t>professional work ethics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Be serious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Be dedicated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Be enthusiastic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Be honest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Be punctual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Target high quality work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Try to meet deadlines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26984151-2A8A-48F1-9127-3EFE777B2815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11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AD56FAE4-6E6F-4FF3-9B24-0CFC318154EF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12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574675" y="168275"/>
            <a:ext cx="80010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400">
                <a:solidFill>
                  <a:srgbClr val="000000"/>
                </a:solidFill>
              </a:rPr>
              <a:t>Expectations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66738" y="1600200"/>
            <a:ext cx="8001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See </a:t>
            </a:r>
            <a:r>
              <a:rPr lang="en-US" altLang="tr-TR" sz="2400">
                <a:solidFill>
                  <a:srgbClr val="FF0000"/>
                </a:solidFill>
              </a:rPr>
              <a:t>computer engineering</a:t>
            </a:r>
            <a:r>
              <a:rPr lang="en-US" altLang="tr-TR" sz="2400">
                <a:solidFill>
                  <a:srgbClr val="000000"/>
                </a:solidFill>
              </a:rPr>
              <a:t> discipline </a:t>
            </a:r>
            <a:r>
              <a:rPr lang="en-US" altLang="tr-TR" sz="2400">
                <a:solidFill>
                  <a:srgbClr val="FF0000"/>
                </a:solidFill>
              </a:rPr>
              <a:t>in action</a:t>
            </a:r>
          </a:p>
          <a:p>
            <a:pPr eaLnBrk="1" hangingPunct="1">
              <a:lnSpc>
                <a:spcPct val="90000"/>
              </a:lnSpc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FF0000"/>
                </a:solidFill>
              </a:rPr>
              <a:t>Apply what you learned</a:t>
            </a:r>
            <a:r>
              <a:rPr lang="en-US" altLang="tr-TR" sz="2400">
                <a:solidFill>
                  <a:srgbClr val="000000"/>
                </a:solidFill>
              </a:rPr>
              <a:t> in a real work environment</a:t>
            </a:r>
          </a:p>
          <a:p>
            <a:pPr eaLnBrk="1" hangingPunct="1">
              <a:lnSpc>
                <a:spcPct val="90000"/>
              </a:lnSpc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endParaRPr lang="en-US" altLang="tr-TR" sz="24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endParaRPr lang="en-US" altLang="tr-TR" sz="24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50"/>
              </a:spcBef>
              <a:buClr>
                <a:srgbClr val="CC0000"/>
              </a:buClr>
            </a:pPr>
            <a:endParaRPr lang="en-US" altLang="tr-TR" sz="2400" i="1">
              <a:solidFill>
                <a:srgbClr val="00B05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50"/>
              </a:spcBef>
              <a:buClr>
                <a:srgbClr val="CC0000"/>
              </a:buClr>
            </a:pPr>
            <a:endParaRPr lang="en-US" altLang="tr-TR" sz="2400" i="1">
              <a:solidFill>
                <a:srgbClr val="00B05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750"/>
              </a:spcBef>
              <a:buClr>
                <a:srgbClr val="CC0000"/>
              </a:buClr>
            </a:pPr>
            <a:r>
              <a:rPr lang="en-US" altLang="tr-TR" sz="2400" b="1">
                <a:solidFill>
                  <a:srgbClr val="4343D1"/>
                </a:solidFill>
              </a:rPr>
              <a:t>The more expectations your training satisfies, the better it is. </a:t>
            </a:r>
          </a:p>
        </p:txBody>
      </p:sp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C1189DF3-34F6-406D-9309-1C6812FD15AF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12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ABB4EDB9-691B-46E4-9532-D8AB008C30E7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13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800">
                <a:solidFill>
                  <a:srgbClr val="000000"/>
                </a:solidFill>
              </a:rPr>
              <a:t>Criteria to select a company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66738" y="1524000"/>
            <a:ext cx="827246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904875" indent="-4349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301750" indent="-3937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The following are </a:t>
            </a:r>
            <a:r>
              <a:rPr lang="en-US" altLang="tr-TR" sz="2400">
                <a:solidFill>
                  <a:srgbClr val="FF0000"/>
                </a:solidFill>
              </a:rPr>
              <a:t>two mandatory requirements</a:t>
            </a:r>
            <a:r>
              <a:rPr lang="en-US" altLang="tr-TR" sz="2400">
                <a:solidFill>
                  <a:srgbClr val="000000"/>
                </a:solidFill>
              </a:rPr>
              <a:t> from a company where training will be done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1) The company/institution must </a:t>
            </a:r>
            <a:r>
              <a:rPr lang="en-US" altLang="tr-TR" sz="2400">
                <a:solidFill>
                  <a:srgbClr val="FF0000"/>
                </a:solidFill>
              </a:rPr>
              <a:t>work on computer engineering</a:t>
            </a:r>
            <a:r>
              <a:rPr lang="en-US" altLang="tr-TR" sz="2400">
                <a:solidFill>
                  <a:srgbClr val="000000"/>
                </a:solidFill>
              </a:rPr>
              <a:t> applications and/or systems, such as software/hardware design/development/testing.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2) Your supervisor/manager must </a:t>
            </a:r>
            <a:r>
              <a:rPr lang="en-US" altLang="tr-TR" sz="2400">
                <a:solidFill>
                  <a:srgbClr val="FF0000"/>
                </a:solidFill>
              </a:rPr>
              <a:t>be a computer engineer.</a:t>
            </a:r>
          </a:p>
          <a:p>
            <a:pPr lvl="2" eaLnBrk="1" hangingPunct="1">
              <a:lnSpc>
                <a:spcPct val="9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So that you can learn something from him/her.</a:t>
            </a:r>
          </a:p>
        </p:txBody>
      </p:sp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50CFBFF1-6D7A-4AE6-AF60-911560E22E82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13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91A484F3-67B4-4A6D-A2C1-BD3C4C8D3D97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14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800">
                <a:solidFill>
                  <a:srgbClr val="000000"/>
                </a:solidFill>
              </a:rPr>
              <a:t>Criteria to select a company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66738" y="15240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904875" indent="-4349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 dirty="0">
                <a:solidFill>
                  <a:srgbClr val="000000"/>
                </a:solidFill>
              </a:rPr>
              <a:t>The following are </a:t>
            </a:r>
            <a:r>
              <a:rPr lang="en-US" altLang="tr-TR" sz="2400" dirty="0">
                <a:solidFill>
                  <a:srgbClr val="FF0000"/>
                </a:solidFill>
              </a:rPr>
              <a:t>recommended requirements </a:t>
            </a:r>
            <a:r>
              <a:rPr lang="en-US" altLang="tr-TR" sz="2400" dirty="0">
                <a:solidFill>
                  <a:srgbClr val="000000"/>
                </a:solidFill>
              </a:rPr>
              <a:t>for a company to be selected as the training place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 dirty="0">
                <a:solidFill>
                  <a:srgbClr val="000000"/>
                </a:solidFill>
              </a:rPr>
              <a:t>You should be able to work in a team, if possible a multi-disciplinary team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 dirty="0">
                <a:solidFill>
                  <a:srgbClr val="000000"/>
                </a:solidFill>
              </a:rPr>
              <a:t>The company/institution should use contemporary tools and techniques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 dirty="0">
                <a:solidFill>
                  <a:srgbClr val="000000"/>
                </a:solidFill>
              </a:rPr>
              <a:t>The company/institution should work on projects that have local or global impact</a:t>
            </a: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08FB0D62-17B7-41F5-B6DD-BAF8DBCCB461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14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EF68572C-DFD3-4F30-8238-15223104ED72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15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800">
                <a:solidFill>
                  <a:srgbClr val="000000"/>
                </a:solidFill>
              </a:rPr>
              <a:t>Criteria to select a company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566738" y="15240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904875" indent="-4349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You should be able to observe the organization and work-plan of the company/intuition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So that you get any idea how a big project is managed.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How is the hierarchy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How a project progresses</a:t>
            </a:r>
          </a:p>
          <a:p>
            <a:pPr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The company/institution should follow engineering standards and methods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So that you can learn some standards that are followed in real life and that are important for a good quality product</a:t>
            </a: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D4357594-F3EA-46F1-ADC1-39A392E4F6C3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15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6DC4DB78-513D-4451-9CE9-A0D129D7A30A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16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800">
                <a:solidFill>
                  <a:srgbClr val="000000"/>
                </a:solidFill>
              </a:rPr>
              <a:t>The Criteria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85800" y="1600200"/>
            <a:ext cx="8001000" cy="582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904875" indent="-4349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You should select a company based on the expectation to fulfill most if not all of the criteria listed under </a:t>
            </a:r>
            <a:r>
              <a:rPr lang="en-US" altLang="en-US" sz="2400">
                <a:solidFill>
                  <a:srgbClr val="000000"/>
                </a:solidFill>
              </a:rPr>
              <a:t>“</a:t>
            </a:r>
            <a:r>
              <a:rPr lang="en-US" altLang="tr-TR" sz="2400">
                <a:solidFill>
                  <a:srgbClr val="000000"/>
                </a:solidFill>
              </a:rPr>
              <a:t>Evaluation of the Work</a:t>
            </a:r>
            <a:r>
              <a:rPr lang="en-US" altLang="en-US" sz="2400">
                <a:solidFill>
                  <a:srgbClr val="000000"/>
                </a:solidFill>
              </a:rPr>
              <a:t>”</a:t>
            </a:r>
            <a:r>
              <a:rPr lang="en-US" altLang="tr-TR" sz="2400">
                <a:solidFill>
                  <a:srgbClr val="000000"/>
                </a:solidFill>
              </a:rPr>
              <a:t> on the Summer Training Grade form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Passing (or failing) CSx99 depends on these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The quality and quantity of your learning depends on these</a:t>
            </a:r>
          </a:p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The criteria are: 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chemeClr val="tx1"/>
                </a:solidFill>
                <a:latin typeface="Arial" panose="020B0604020202020204" pitchFamily="34" charset="0"/>
              </a:rPr>
              <a:t>Able to perform work at the level expected from a summer training in the area of computer engineering. (this is the evaluation of all the work done in the summer training) 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endParaRPr lang="en-US" altLang="tr-TR" sz="24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</a:pPr>
            <a:endParaRPr lang="en-US" altLang="tr-TR" sz="24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  <a:buClrTx/>
              <a:buSzTx/>
              <a:buFontTx/>
              <a:buNone/>
            </a:pPr>
            <a:endParaRPr lang="en-US" altLang="tr-TR" sz="2400">
              <a:solidFill>
                <a:srgbClr val="000000"/>
              </a:solidFill>
            </a:endParaRPr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CE8B425F-B08A-4C02-914A-102748400131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16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A4F52338-ABB9-4E84-8772-D47BBC050AF7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17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800">
                <a:solidFill>
                  <a:srgbClr val="000000"/>
                </a:solidFill>
              </a:rPr>
              <a:t>The Criteria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80010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925513" algn="l"/>
                <a:tab pos="1382713" algn="l"/>
                <a:tab pos="1839913" algn="l"/>
                <a:tab pos="2297113" algn="l"/>
                <a:tab pos="2754313" algn="l"/>
                <a:tab pos="3211513" algn="l"/>
                <a:tab pos="3668713" algn="l"/>
                <a:tab pos="4125913" algn="l"/>
                <a:tab pos="4583113" algn="l"/>
                <a:tab pos="5040313" algn="l"/>
                <a:tab pos="5497513" algn="l"/>
                <a:tab pos="5954713" algn="l"/>
                <a:tab pos="6411913" algn="l"/>
                <a:tab pos="6869113" algn="l"/>
                <a:tab pos="7326313" algn="l"/>
                <a:tab pos="7783513" algn="l"/>
                <a:tab pos="8240713" algn="l"/>
                <a:tab pos="8697913" algn="l"/>
                <a:tab pos="9155113" algn="l"/>
                <a:tab pos="96123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904875" indent="-4349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925513" algn="l"/>
                <a:tab pos="1382713" algn="l"/>
                <a:tab pos="1839913" algn="l"/>
                <a:tab pos="2297113" algn="l"/>
                <a:tab pos="2754313" algn="l"/>
                <a:tab pos="3211513" algn="l"/>
                <a:tab pos="3668713" algn="l"/>
                <a:tab pos="4125913" algn="l"/>
                <a:tab pos="4583113" algn="l"/>
                <a:tab pos="5040313" algn="l"/>
                <a:tab pos="5497513" algn="l"/>
                <a:tab pos="5954713" algn="l"/>
                <a:tab pos="6411913" algn="l"/>
                <a:tab pos="6869113" algn="l"/>
                <a:tab pos="7326313" algn="l"/>
                <a:tab pos="7783513" algn="l"/>
                <a:tab pos="8240713" algn="l"/>
                <a:tab pos="8697913" algn="l"/>
                <a:tab pos="9155113" algn="l"/>
                <a:tab pos="96123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925513" algn="l"/>
                <a:tab pos="1382713" algn="l"/>
                <a:tab pos="1839913" algn="l"/>
                <a:tab pos="2297113" algn="l"/>
                <a:tab pos="2754313" algn="l"/>
                <a:tab pos="3211513" algn="l"/>
                <a:tab pos="3668713" algn="l"/>
                <a:tab pos="4125913" algn="l"/>
                <a:tab pos="4583113" algn="l"/>
                <a:tab pos="5040313" algn="l"/>
                <a:tab pos="5497513" algn="l"/>
                <a:tab pos="5954713" algn="l"/>
                <a:tab pos="6411913" algn="l"/>
                <a:tab pos="6869113" algn="l"/>
                <a:tab pos="7326313" algn="l"/>
                <a:tab pos="7783513" algn="l"/>
                <a:tab pos="8240713" algn="l"/>
                <a:tab pos="8697913" algn="l"/>
                <a:tab pos="9155113" algn="l"/>
                <a:tab pos="96123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925513" algn="l"/>
                <a:tab pos="1382713" algn="l"/>
                <a:tab pos="1839913" algn="l"/>
                <a:tab pos="2297113" algn="l"/>
                <a:tab pos="2754313" algn="l"/>
                <a:tab pos="3211513" algn="l"/>
                <a:tab pos="3668713" algn="l"/>
                <a:tab pos="4125913" algn="l"/>
                <a:tab pos="4583113" algn="l"/>
                <a:tab pos="5040313" algn="l"/>
                <a:tab pos="5497513" algn="l"/>
                <a:tab pos="5954713" algn="l"/>
                <a:tab pos="6411913" algn="l"/>
                <a:tab pos="6869113" algn="l"/>
                <a:tab pos="7326313" algn="l"/>
                <a:tab pos="7783513" algn="l"/>
                <a:tab pos="8240713" algn="l"/>
                <a:tab pos="8697913" algn="l"/>
                <a:tab pos="9155113" algn="l"/>
                <a:tab pos="96123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925513" algn="l"/>
                <a:tab pos="1382713" algn="l"/>
                <a:tab pos="1839913" algn="l"/>
                <a:tab pos="2297113" algn="l"/>
                <a:tab pos="2754313" algn="l"/>
                <a:tab pos="3211513" algn="l"/>
                <a:tab pos="3668713" algn="l"/>
                <a:tab pos="4125913" algn="l"/>
                <a:tab pos="4583113" algn="l"/>
                <a:tab pos="5040313" algn="l"/>
                <a:tab pos="5497513" algn="l"/>
                <a:tab pos="5954713" algn="l"/>
                <a:tab pos="6411913" algn="l"/>
                <a:tab pos="6869113" algn="l"/>
                <a:tab pos="7326313" algn="l"/>
                <a:tab pos="7783513" algn="l"/>
                <a:tab pos="8240713" algn="l"/>
                <a:tab pos="8697913" algn="l"/>
                <a:tab pos="9155113" algn="l"/>
                <a:tab pos="96123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925513" algn="l"/>
                <a:tab pos="1382713" algn="l"/>
                <a:tab pos="1839913" algn="l"/>
                <a:tab pos="2297113" algn="l"/>
                <a:tab pos="2754313" algn="l"/>
                <a:tab pos="3211513" algn="l"/>
                <a:tab pos="3668713" algn="l"/>
                <a:tab pos="4125913" algn="l"/>
                <a:tab pos="4583113" algn="l"/>
                <a:tab pos="5040313" algn="l"/>
                <a:tab pos="5497513" algn="l"/>
                <a:tab pos="5954713" algn="l"/>
                <a:tab pos="6411913" algn="l"/>
                <a:tab pos="6869113" algn="l"/>
                <a:tab pos="7326313" algn="l"/>
                <a:tab pos="7783513" algn="l"/>
                <a:tab pos="8240713" algn="l"/>
                <a:tab pos="8697913" algn="l"/>
                <a:tab pos="9155113" algn="l"/>
                <a:tab pos="96123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925513" algn="l"/>
                <a:tab pos="1382713" algn="l"/>
                <a:tab pos="1839913" algn="l"/>
                <a:tab pos="2297113" algn="l"/>
                <a:tab pos="2754313" algn="l"/>
                <a:tab pos="3211513" algn="l"/>
                <a:tab pos="3668713" algn="l"/>
                <a:tab pos="4125913" algn="l"/>
                <a:tab pos="4583113" algn="l"/>
                <a:tab pos="5040313" algn="l"/>
                <a:tab pos="5497513" algn="l"/>
                <a:tab pos="5954713" algn="l"/>
                <a:tab pos="6411913" algn="l"/>
                <a:tab pos="6869113" algn="l"/>
                <a:tab pos="7326313" algn="l"/>
                <a:tab pos="7783513" algn="l"/>
                <a:tab pos="8240713" algn="l"/>
                <a:tab pos="8697913" algn="l"/>
                <a:tab pos="9155113" algn="l"/>
                <a:tab pos="96123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925513" algn="l"/>
                <a:tab pos="1382713" algn="l"/>
                <a:tab pos="1839913" algn="l"/>
                <a:tab pos="2297113" algn="l"/>
                <a:tab pos="2754313" algn="l"/>
                <a:tab pos="3211513" algn="l"/>
                <a:tab pos="3668713" algn="l"/>
                <a:tab pos="4125913" algn="l"/>
                <a:tab pos="4583113" algn="l"/>
                <a:tab pos="5040313" algn="l"/>
                <a:tab pos="5497513" algn="l"/>
                <a:tab pos="5954713" algn="l"/>
                <a:tab pos="6411913" algn="l"/>
                <a:tab pos="6869113" algn="l"/>
                <a:tab pos="7326313" algn="l"/>
                <a:tab pos="7783513" algn="l"/>
                <a:tab pos="8240713" algn="l"/>
                <a:tab pos="8697913" algn="l"/>
                <a:tab pos="9155113" algn="l"/>
                <a:tab pos="96123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925513" algn="l"/>
                <a:tab pos="1382713" algn="l"/>
                <a:tab pos="1839913" algn="l"/>
                <a:tab pos="2297113" algn="l"/>
                <a:tab pos="2754313" algn="l"/>
                <a:tab pos="3211513" algn="l"/>
                <a:tab pos="3668713" algn="l"/>
                <a:tab pos="4125913" algn="l"/>
                <a:tab pos="4583113" algn="l"/>
                <a:tab pos="5040313" algn="l"/>
                <a:tab pos="5497513" algn="l"/>
                <a:tab pos="5954713" algn="l"/>
                <a:tab pos="6411913" algn="l"/>
                <a:tab pos="6869113" algn="l"/>
                <a:tab pos="7326313" algn="l"/>
                <a:tab pos="7783513" algn="l"/>
                <a:tab pos="8240713" algn="l"/>
                <a:tab pos="8697913" algn="l"/>
                <a:tab pos="9155113" algn="l"/>
                <a:tab pos="96123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50"/>
              </a:spcBef>
            </a:pPr>
            <a:endParaRPr lang="en-US" altLang="tr-TR" sz="26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  <a:latin typeface="Arial" panose="020B0604020202020204" pitchFamily="34" charset="0"/>
              </a:rPr>
              <a:t>Solves complex engineering problems by applying principles of engineering, science, and mathematics. </a:t>
            </a:r>
          </a:p>
          <a:p>
            <a:pPr lvl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  <a:latin typeface="Arial" panose="020B0604020202020204" pitchFamily="34" charset="0"/>
              </a:rPr>
              <a:t>Recognizes ethical and professional responsibilities in engineering situations. </a:t>
            </a:r>
          </a:p>
          <a:p>
            <a:pPr lvl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  <a:latin typeface="Arial" panose="020B0604020202020204" pitchFamily="34" charset="0"/>
              </a:rPr>
              <a:t>Able to make informed judgments that consider the impact of engineering solutions in global, economic, environmental, and societal contexts.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</a:pPr>
            <a:endParaRPr lang="en-US" altLang="tr-TR" sz="24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  <a:buClrTx/>
              <a:buSzTx/>
              <a:buFontTx/>
              <a:buNone/>
            </a:pPr>
            <a:endParaRPr lang="en-US" altLang="tr-TR" sz="2400">
              <a:solidFill>
                <a:srgbClr val="000000"/>
              </a:solidFill>
            </a:endParaRP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C9786ACF-50AC-4281-B378-229E34949D28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17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AF3FCFE2-6901-443C-8994-45686D0B38BF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18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800">
                <a:solidFill>
                  <a:srgbClr val="000000"/>
                </a:solidFill>
              </a:rPr>
              <a:t>The Criteria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685800" y="1562100"/>
            <a:ext cx="8001000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925513" algn="l"/>
                <a:tab pos="1382713" algn="l"/>
                <a:tab pos="1839913" algn="l"/>
                <a:tab pos="2297113" algn="l"/>
                <a:tab pos="2754313" algn="l"/>
                <a:tab pos="3211513" algn="l"/>
                <a:tab pos="3668713" algn="l"/>
                <a:tab pos="4125913" algn="l"/>
                <a:tab pos="4583113" algn="l"/>
                <a:tab pos="5040313" algn="l"/>
                <a:tab pos="5497513" algn="l"/>
                <a:tab pos="5954713" algn="l"/>
                <a:tab pos="6411913" algn="l"/>
                <a:tab pos="6869113" algn="l"/>
                <a:tab pos="7326313" algn="l"/>
                <a:tab pos="7783513" algn="l"/>
                <a:tab pos="8240713" algn="l"/>
                <a:tab pos="8697913" algn="l"/>
                <a:tab pos="9155113" algn="l"/>
                <a:tab pos="96123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904875" indent="-4349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925513" algn="l"/>
                <a:tab pos="1382713" algn="l"/>
                <a:tab pos="1839913" algn="l"/>
                <a:tab pos="2297113" algn="l"/>
                <a:tab pos="2754313" algn="l"/>
                <a:tab pos="3211513" algn="l"/>
                <a:tab pos="3668713" algn="l"/>
                <a:tab pos="4125913" algn="l"/>
                <a:tab pos="4583113" algn="l"/>
                <a:tab pos="5040313" algn="l"/>
                <a:tab pos="5497513" algn="l"/>
                <a:tab pos="5954713" algn="l"/>
                <a:tab pos="6411913" algn="l"/>
                <a:tab pos="6869113" algn="l"/>
                <a:tab pos="7326313" algn="l"/>
                <a:tab pos="7783513" algn="l"/>
                <a:tab pos="8240713" algn="l"/>
                <a:tab pos="8697913" algn="l"/>
                <a:tab pos="9155113" algn="l"/>
                <a:tab pos="96123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925513" algn="l"/>
                <a:tab pos="1382713" algn="l"/>
                <a:tab pos="1839913" algn="l"/>
                <a:tab pos="2297113" algn="l"/>
                <a:tab pos="2754313" algn="l"/>
                <a:tab pos="3211513" algn="l"/>
                <a:tab pos="3668713" algn="l"/>
                <a:tab pos="4125913" algn="l"/>
                <a:tab pos="4583113" algn="l"/>
                <a:tab pos="5040313" algn="l"/>
                <a:tab pos="5497513" algn="l"/>
                <a:tab pos="5954713" algn="l"/>
                <a:tab pos="6411913" algn="l"/>
                <a:tab pos="6869113" algn="l"/>
                <a:tab pos="7326313" algn="l"/>
                <a:tab pos="7783513" algn="l"/>
                <a:tab pos="8240713" algn="l"/>
                <a:tab pos="8697913" algn="l"/>
                <a:tab pos="9155113" algn="l"/>
                <a:tab pos="96123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925513" algn="l"/>
                <a:tab pos="1382713" algn="l"/>
                <a:tab pos="1839913" algn="l"/>
                <a:tab pos="2297113" algn="l"/>
                <a:tab pos="2754313" algn="l"/>
                <a:tab pos="3211513" algn="l"/>
                <a:tab pos="3668713" algn="l"/>
                <a:tab pos="4125913" algn="l"/>
                <a:tab pos="4583113" algn="l"/>
                <a:tab pos="5040313" algn="l"/>
                <a:tab pos="5497513" algn="l"/>
                <a:tab pos="5954713" algn="l"/>
                <a:tab pos="6411913" algn="l"/>
                <a:tab pos="6869113" algn="l"/>
                <a:tab pos="7326313" algn="l"/>
                <a:tab pos="7783513" algn="l"/>
                <a:tab pos="8240713" algn="l"/>
                <a:tab pos="8697913" algn="l"/>
                <a:tab pos="9155113" algn="l"/>
                <a:tab pos="96123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925513" algn="l"/>
                <a:tab pos="1382713" algn="l"/>
                <a:tab pos="1839913" algn="l"/>
                <a:tab pos="2297113" algn="l"/>
                <a:tab pos="2754313" algn="l"/>
                <a:tab pos="3211513" algn="l"/>
                <a:tab pos="3668713" algn="l"/>
                <a:tab pos="4125913" algn="l"/>
                <a:tab pos="4583113" algn="l"/>
                <a:tab pos="5040313" algn="l"/>
                <a:tab pos="5497513" algn="l"/>
                <a:tab pos="5954713" algn="l"/>
                <a:tab pos="6411913" algn="l"/>
                <a:tab pos="6869113" algn="l"/>
                <a:tab pos="7326313" algn="l"/>
                <a:tab pos="7783513" algn="l"/>
                <a:tab pos="8240713" algn="l"/>
                <a:tab pos="8697913" algn="l"/>
                <a:tab pos="9155113" algn="l"/>
                <a:tab pos="96123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925513" algn="l"/>
                <a:tab pos="1382713" algn="l"/>
                <a:tab pos="1839913" algn="l"/>
                <a:tab pos="2297113" algn="l"/>
                <a:tab pos="2754313" algn="l"/>
                <a:tab pos="3211513" algn="l"/>
                <a:tab pos="3668713" algn="l"/>
                <a:tab pos="4125913" algn="l"/>
                <a:tab pos="4583113" algn="l"/>
                <a:tab pos="5040313" algn="l"/>
                <a:tab pos="5497513" algn="l"/>
                <a:tab pos="5954713" algn="l"/>
                <a:tab pos="6411913" algn="l"/>
                <a:tab pos="6869113" algn="l"/>
                <a:tab pos="7326313" algn="l"/>
                <a:tab pos="7783513" algn="l"/>
                <a:tab pos="8240713" algn="l"/>
                <a:tab pos="8697913" algn="l"/>
                <a:tab pos="9155113" algn="l"/>
                <a:tab pos="96123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925513" algn="l"/>
                <a:tab pos="1382713" algn="l"/>
                <a:tab pos="1839913" algn="l"/>
                <a:tab pos="2297113" algn="l"/>
                <a:tab pos="2754313" algn="l"/>
                <a:tab pos="3211513" algn="l"/>
                <a:tab pos="3668713" algn="l"/>
                <a:tab pos="4125913" algn="l"/>
                <a:tab pos="4583113" algn="l"/>
                <a:tab pos="5040313" algn="l"/>
                <a:tab pos="5497513" algn="l"/>
                <a:tab pos="5954713" algn="l"/>
                <a:tab pos="6411913" algn="l"/>
                <a:tab pos="6869113" algn="l"/>
                <a:tab pos="7326313" algn="l"/>
                <a:tab pos="7783513" algn="l"/>
                <a:tab pos="8240713" algn="l"/>
                <a:tab pos="8697913" algn="l"/>
                <a:tab pos="9155113" algn="l"/>
                <a:tab pos="96123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925513" algn="l"/>
                <a:tab pos="1382713" algn="l"/>
                <a:tab pos="1839913" algn="l"/>
                <a:tab pos="2297113" algn="l"/>
                <a:tab pos="2754313" algn="l"/>
                <a:tab pos="3211513" algn="l"/>
                <a:tab pos="3668713" algn="l"/>
                <a:tab pos="4125913" algn="l"/>
                <a:tab pos="4583113" algn="l"/>
                <a:tab pos="5040313" algn="l"/>
                <a:tab pos="5497513" algn="l"/>
                <a:tab pos="5954713" algn="l"/>
                <a:tab pos="6411913" algn="l"/>
                <a:tab pos="6869113" algn="l"/>
                <a:tab pos="7326313" algn="l"/>
                <a:tab pos="7783513" algn="l"/>
                <a:tab pos="8240713" algn="l"/>
                <a:tab pos="8697913" algn="l"/>
                <a:tab pos="9155113" algn="l"/>
                <a:tab pos="96123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925513" algn="l"/>
                <a:tab pos="1382713" algn="l"/>
                <a:tab pos="1839913" algn="l"/>
                <a:tab pos="2297113" algn="l"/>
                <a:tab pos="2754313" algn="l"/>
                <a:tab pos="3211513" algn="l"/>
                <a:tab pos="3668713" algn="l"/>
                <a:tab pos="4125913" algn="l"/>
                <a:tab pos="4583113" algn="l"/>
                <a:tab pos="5040313" algn="l"/>
                <a:tab pos="5497513" algn="l"/>
                <a:tab pos="5954713" algn="l"/>
                <a:tab pos="6411913" algn="l"/>
                <a:tab pos="6869113" algn="l"/>
                <a:tab pos="7326313" algn="l"/>
                <a:tab pos="7783513" algn="l"/>
                <a:tab pos="8240713" algn="l"/>
                <a:tab pos="8697913" algn="l"/>
                <a:tab pos="9155113" algn="l"/>
                <a:tab pos="96123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50"/>
              </a:spcBef>
            </a:pPr>
            <a:endParaRPr lang="en-US" altLang="tr-TR" sz="26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  <a:latin typeface="Arial" panose="020B0604020202020204" pitchFamily="34" charset="0"/>
              </a:rPr>
              <a:t>Able to acquire new knowledge using appropriate learning strategy or strategies.</a:t>
            </a:r>
          </a:p>
          <a:p>
            <a:pPr lvl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  <a:latin typeface="Arial" panose="020B0604020202020204" pitchFamily="34" charset="0"/>
              </a:rPr>
              <a:t>Able to apply new knowledge as needed.</a:t>
            </a:r>
            <a:endParaRPr lang="en-US" altLang="tr-TR" sz="24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  <a:buClrTx/>
              <a:buSzTx/>
              <a:buFontTx/>
              <a:buNone/>
            </a:pPr>
            <a:endParaRPr lang="en-US" altLang="tr-TR" sz="2400">
              <a:solidFill>
                <a:srgbClr val="000000"/>
              </a:solidFill>
            </a:endParaRP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D25F8BA5-8C9F-4E15-8B7A-56C72286D7ED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18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Some Policies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tr-TR" sz="2000" dirty="0"/>
              <a:t>CS299 and CS399 must be done in 2 different companies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tr-TR" sz="2000" dirty="0"/>
              <a:t>No academic Summer Training. But one academic Summer Training in a foreign county is allowed.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tr-TR" sz="2000" dirty="0"/>
              <a:t>Can not do Summer Training in winter break unless you will graduate in that winter.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tr-TR" sz="2000" dirty="0"/>
              <a:t>Can not do 2 Summer Trainings in one summer unless there is a legitimate reason for that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tr-TR" sz="2000" dirty="0"/>
              <a:t>Need coordinator review and signature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tr-TR" sz="2000" dirty="0"/>
              <a:t>Petition letter + transcript to coordinator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tr-TR" sz="2000" dirty="0"/>
              <a:t>Approval of the Department Chair and Dean’s Office.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393F53DD-E617-4530-B87A-698C8E48C674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2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800">
                <a:solidFill>
                  <a:srgbClr val="000000"/>
                </a:solidFill>
              </a:rPr>
              <a:t>Outline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66738" y="1524000"/>
            <a:ext cx="8001000" cy="47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904875" indent="-4349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Before summer training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Expectations from  summer training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How to choose a summer training place</a:t>
            </a:r>
          </a:p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Paperwork and application software</a:t>
            </a:r>
          </a:p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During summer training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Planning and organization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DOs and DON</a:t>
            </a:r>
            <a:r>
              <a:rPr lang="en-US" altLang="en-US" sz="2400">
                <a:solidFill>
                  <a:srgbClr val="000000"/>
                </a:solidFill>
              </a:rPr>
              <a:t>’</a:t>
            </a:r>
            <a:r>
              <a:rPr lang="en-US" altLang="tr-TR" sz="2400">
                <a:solidFill>
                  <a:srgbClr val="000000"/>
                </a:solidFill>
              </a:rPr>
              <a:t>Ts</a:t>
            </a:r>
          </a:p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After summer training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Reports and evaluation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9C92C4D5-FBE8-42B8-B21C-55DCF8C755C3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2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59BDC14F-D70D-4B7E-B2B0-33527F1BC16D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20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800">
                <a:solidFill>
                  <a:srgbClr val="000000"/>
                </a:solidFill>
              </a:rPr>
              <a:t>Outline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566738" y="15240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904875" indent="-4349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During Summer Training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Planning and Organization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Good Attitude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The </a:t>
            </a:r>
            <a:r>
              <a:rPr lang="en-US" altLang="en-US" sz="2400">
                <a:solidFill>
                  <a:srgbClr val="000000"/>
                </a:solidFill>
              </a:rPr>
              <a:t>“</a:t>
            </a:r>
            <a:r>
              <a:rPr lang="en-US" altLang="tr-TR" sz="2400">
                <a:solidFill>
                  <a:srgbClr val="000000"/>
                </a:solidFill>
              </a:rPr>
              <a:t>Big Picture</a:t>
            </a:r>
            <a:r>
              <a:rPr lang="en-US" altLang="en-US" sz="2400">
                <a:solidFill>
                  <a:srgbClr val="000000"/>
                </a:solidFill>
              </a:rPr>
              <a:t>”</a:t>
            </a:r>
            <a:endParaRPr lang="en-US" altLang="tr-TR" sz="2400">
              <a:solidFill>
                <a:srgbClr val="000000"/>
              </a:solidFill>
            </a:endParaRP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Networking, teamwork, collaboration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Communication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When to Quit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Start the Report</a:t>
            </a:r>
          </a:p>
        </p:txBody>
      </p:sp>
      <p:sp>
        <p:nvSpPr>
          <p:cNvPr id="54277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02966E07-6C55-4196-B976-5DBFCC468FDA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20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E170F9E4-1DB6-4C8E-AD2F-DE2E1D1D21BA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21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800">
                <a:solidFill>
                  <a:srgbClr val="000000"/>
                </a:solidFill>
              </a:rPr>
              <a:t>Planning and Organization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566738" y="1524000"/>
            <a:ext cx="8001000" cy="505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904875" indent="-4349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Staj Goals</a:t>
            </a:r>
            <a:r>
              <a:rPr lang="en-US" altLang="tr-TR" sz="2400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r>
              <a:rPr lang="en-US" altLang="tr-TR" sz="2400">
                <a:solidFill>
                  <a:srgbClr val="000000"/>
                </a:solidFill>
              </a:rPr>
              <a:t> Weekly Goals </a:t>
            </a:r>
            <a:r>
              <a:rPr lang="en-US" altLang="tr-TR" sz="2400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r>
              <a:rPr lang="en-US" altLang="tr-TR" sz="2400">
                <a:solidFill>
                  <a:srgbClr val="000000"/>
                </a:solidFill>
              </a:rPr>
              <a:t> Daily Goals</a:t>
            </a:r>
          </a:p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Plan/budget time accordingly</a:t>
            </a:r>
          </a:p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Keep a 'Notebook'</a:t>
            </a:r>
          </a:p>
          <a:p>
            <a:pPr lvl="1" eaLnBrk="1" hangingPunct="1"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000">
                <a:solidFill>
                  <a:srgbClr val="000000"/>
                </a:solidFill>
                <a:cs typeface="Times New Roman" panose="02020603050405020304" pitchFamily="18" charset="0"/>
              </a:rPr>
              <a:t>Electronic (or paper) document to write things in</a:t>
            </a:r>
          </a:p>
          <a:p>
            <a:pPr lvl="1" eaLnBrk="1" hangingPunct="1"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000">
                <a:solidFill>
                  <a:srgbClr val="000000"/>
                </a:solidFill>
                <a:cs typeface="Times New Roman" panose="02020603050405020304" pitchFamily="18" charset="0"/>
              </a:rPr>
              <a:t>Keep a daily/weekly record of your progress</a:t>
            </a:r>
          </a:p>
          <a:p>
            <a:pPr lvl="1" eaLnBrk="1" hangingPunct="1"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000">
                <a:solidFill>
                  <a:srgbClr val="000000"/>
                </a:solidFill>
                <a:cs typeface="Times New Roman" panose="02020603050405020304" pitchFamily="18" charset="0"/>
              </a:rPr>
              <a:t>Experiments/efforts you tried</a:t>
            </a:r>
          </a:p>
          <a:p>
            <a:pPr lvl="1" eaLnBrk="1" hangingPunct="1"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000">
                <a:solidFill>
                  <a:srgbClr val="000000"/>
                </a:solidFill>
                <a:cs typeface="Times New Roman" panose="02020603050405020304" pitchFamily="18" charset="0"/>
              </a:rPr>
              <a:t>Things learned</a:t>
            </a:r>
          </a:p>
          <a:p>
            <a:pPr lvl="1" eaLnBrk="1" hangingPunct="1"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000">
                <a:solidFill>
                  <a:srgbClr val="000000"/>
                </a:solidFill>
                <a:cs typeface="Times New Roman" panose="02020603050405020304" pitchFamily="18" charset="0"/>
              </a:rPr>
              <a:t>Goals, plans, do-lists</a:t>
            </a:r>
          </a:p>
          <a:p>
            <a:pPr lvl="1" eaLnBrk="1" hangingPunct="1"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000">
                <a:solidFill>
                  <a:srgbClr val="000000"/>
                </a:solidFill>
                <a:cs typeface="Times New Roman" panose="02020603050405020304" pitchFamily="18" charset="0"/>
              </a:rPr>
              <a:t>People, contact info</a:t>
            </a:r>
          </a:p>
          <a:p>
            <a:pPr lvl="1" eaLnBrk="1" hangingPunct="1"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000">
                <a:solidFill>
                  <a:srgbClr val="000000"/>
                </a:solidFill>
                <a:cs typeface="Times New Roman" panose="02020603050405020304" pitchFamily="18" charset="0"/>
              </a:rPr>
              <a:t>Resources, references, links</a:t>
            </a:r>
          </a:p>
          <a:p>
            <a:pPr eaLnBrk="1" hangingPunct="1">
              <a:spcBef>
                <a:spcPts val="500"/>
              </a:spcBef>
              <a:buClrTx/>
              <a:buSzTx/>
              <a:buFontTx/>
              <a:buNone/>
            </a:pPr>
            <a:endParaRPr lang="en-US" altLang="tr-TR" sz="20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56325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338D2D63-6796-49DB-836F-8D57F4B5F79D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21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0C15EE26-3A57-4921-9AFE-7556553F4451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22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800">
                <a:solidFill>
                  <a:srgbClr val="000000"/>
                </a:solidFill>
              </a:rPr>
              <a:t>Maintain Good Attitude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566738" y="15240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Positive</a:t>
            </a:r>
          </a:p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Learner</a:t>
            </a:r>
          </a:p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Initiator (Giri</a:t>
            </a:r>
            <a:r>
              <a:rPr lang="tr-TR" altLang="tr-TR" sz="2400">
                <a:solidFill>
                  <a:srgbClr val="000000"/>
                </a:solidFill>
              </a:rPr>
              <a:t>ş</a:t>
            </a:r>
            <a:r>
              <a:rPr lang="en-US" altLang="tr-TR" sz="2400">
                <a:solidFill>
                  <a:srgbClr val="000000"/>
                </a:solidFill>
              </a:rPr>
              <a:t>imci)</a:t>
            </a:r>
          </a:p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Diligent/punctual/regular</a:t>
            </a:r>
          </a:p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Quality work: ask for it, produce it</a:t>
            </a:r>
          </a:p>
        </p:txBody>
      </p:sp>
      <p:sp>
        <p:nvSpPr>
          <p:cNvPr id="58373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0ED12C98-6087-4C7C-AC5C-C83BD341F45B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22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828C9749-6EDD-48C7-9931-72D61F0B358A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23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800">
                <a:solidFill>
                  <a:srgbClr val="000000"/>
                </a:solidFill>
              </a:rPr>
              <a:t>Learn the </a:t>
            </a:r>
            <a:r>
              <a:rPr lang="en-US" altLang="en-US" sz="3800">
                <a:solidFill>
                  <a:srgbClr val="000000"/>
                </a:solidFill>
              </a:rPr>
              <a:t>“</a:t>
            </a:r>
            <a:r>
              <a:rPr lang="en-US" altLang="tr-TR" sz="3800">
                <a:solidFill>
                  <a:srgbClr val="000000"/>
                </a:solidFill>
              </a:rPr>
              <a:t>Big Picture</a:t>
            </a:r>
            <a:r>
              <a:rPr lang="en-US" altLang="en-US" sz="3800">
                <a:solidFill>
                  <a:srgbClr val="000000"/>
                </a:solidFill>
              </a:rPr>
              <a:t>”</a:t>
            </a:r>
            <a:endParaRPr lang="en-US" altLang="tr-TR" sz="3800">
              <a:solidFill>
                <a:srgbClr val="000000"/>
              </a:solidFill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566738" y="15240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904875" indent="-4349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Be open, curious about the organization:</a:t>
            </a:r>
            <a:r>
              <a:rPr lang="en-US" altLang="tr-TR" sz="2400" i="1">
                <a:solidFill>
                  <a:srgbClr val="000000"/>
                </a:solidFill>
              </a:rPr>
              <a:t> LOOK, LISTEN, ASK, LEARN</a:t>
            </a:r>
          </a:p>
          <a:p>
            <a:pPr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Try to get a business perspective</a:t>
            </a:r>
          </a:p>
          <a:p>
            <a:pPr lvl="1" eaLnBrk="1" hangingPunct="1"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about products, market, costs, profit, future growth, competitors, taxes/laws/regulations, etc</a:t>
            </a:r>
          </a:p>
          <a:p>
            <a:pPr lvl="1" eaLnBrk="1" hangingPunct="1"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How does engineering (Ar-Ge) fit in?</a:t>
            </a:r>
          </a:p>
          <a:p>
            <a:pPr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Understand management structure and methods</a:t>
            </a:r>
          </a:p>
          <a:p>
            <a:pPr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Use your 'notebook' to record observations</a:t>
            </a:r>
          </a:p>
        </p:txBody>
      </p:sp>
      <p:sp>
        <p:nvSpPr>
          <p:cNvPr id="60421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91230985-EF51-476D-AB73-1F1092AF41F0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23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7F590380-6AB0-4B3E-9B9F-A0FD71D44AE5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24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800">
                <a:solidFill>
                  <a:srgbClr val="000000"/>
                </a:solidFill>
              </a:rPr>
              <a:t>Learning from Others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566738" y="15240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904875" indent="-4349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en-US" sz="2400">
                <a:solidFill>
                  <a:srgbClr val="000000"/>
                </a:solidFill>
              </a:rPr>
              <a:t>“</a:t>
            </a:r>
            <a:r>
              <a:rPr lang="en-US" altLang="tr-TR" sz="2400">
                <a:solidFill>
                  <a:srgbClr val="000000"/>
                </a:solidFill>
              </a:rPr>
              <a:t>Networking</a:t>
            </a:r>
            <a:r>
              <a:rPr lang="en-US" altLang="en-US" sz="2400">
                <a:solidFill>
                  <a:srgbClr val="000000"/>
                </a:solidFill>
              </a:rPr>
              <a:t>”</a:t>
            </a:r>
            <a:r>
              <a:rPr lang="en-US" altLang="tr-TR" sz="2400">
                <a:solidFill>
                  <a:srgbClr val="000000"/>
                </a:solidFill>
              </a:rPr>
              <a:t>: establishing work/social relationships with others in your profession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Mentors: managers, project leaders, experienced engineers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Peers: new engineers, summer training students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Resource people: consultants, sales people, technicians, etc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Use your 'notebook' to record names and contact info</a:t>
            </a:r>
          </a:p>
        </p:txBody>
      </p:sp>
      <p:sp>
        <p:nvSpPr>
          <p:cNvPr id="62469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D119A636-3AF5-426C-9945-E58194132006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24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FCB7E345-1C9E-4635-BE71-6E225A337AD9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25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800">
                <a:solidFill>
                  <a:srgbClr val="000000"/>
                </a:solidFill>
              </a:rPr>
              <a:t>Networking Skills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566738" y="15240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904875" indent="-4349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Be friendly, open to new relationships</a:t>
            </a:r>
          </a:p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Be a good listener, ask questions</a:t>
            </a:r>
          </a:p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Offer information and help</a:t>
            </a:r>
          </a:p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Offer and accept invitations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Lunch, tea breaks, evening/weekend activities</a:t>
            </a:r>
          </a:p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Introduce others to your network</a:t>
            </a:r>
          </a:p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Maintain contact with people</a:t>
            </a:r>
          </a:p>
        </p:txBody>
      </p:sp>
      <p:sp>
        <p:nvSpPr>
          <p:cNvPr id="64517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378AEDF3-28DA-4260-A0C9-045F933782DF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25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2D90D033-6564-4CC5-BBFD-C78EA973BB9F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26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800">
                <a:solidFill>
                  <a:srgbClr val="000000"/>
                </a:solidFill>
              </a:rPr>
              <a:t>Know When to Quit a Bad Staj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566738" y="15240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 dirty="0">
                <a:solidFill>
                  <a:srgbClr val="000000"/>
                </a:solidFill>
              </a:rPr>
              <a:t>If you see that it will not meet the standards of our </a:t>
            </a:r>
            <a:r>
              <a:rPr lang="en-US" altLang="tr-TR" sz="2400" dirty="0" err="1">
                <a:solidFill>
                  <a:srgbClr val="000000"/>
                </a:solidFill>
              </a:rPr>
              <a:t>staj</a:t>
            </a:r>
            <a:r>
              <a:rPr lang="en-US" altLang="tr-TR" sz="2400" dirty="0">
                <a:solidFill>
                  <a:srgbClr val="000000"/>
                </a:solidFill>
              </a:rPr>
              <a:t> requirements, including most of the </a:t>
            </a:r>
            <a:r>
              <a:rPr lang="en-US" altLang="en-US" sz="2400" dirty="0">
                <a:solidFill>
                  <a:srgbClr val="000000"/>
                </a:solidFill>
              </a:rPr>
              <a:t>“Criteria”</a:t>
            </a:r>
            <a:r>
              <a:rPr lang="en-US" altLang="tr-TR" sz="2400" dirty="0">
                <a:solidFill>
                  <a:srgbClr val="000000"/>
                </a:solidFill>
              </a:rPr>
              <a:t> (</a:t>
            </a:r>
            <a:r>
              <a:rPr lang="en-US" altLang="tr-TR" sz="2400" i="1" dirty="0">
                <a:solidFill>
                  <a:srgbClr val="000000"/>
                </a:solidFill>
              </a:rPr>
              <a:t>it will be INVALID</a:t>
            </a:r>
            <a:r>
              <a:rPr lang="en-US" altLang="tr-TR" sz="24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 dirty="0">
                <a:solidFill>
                  <a:srgbClr val="000000"/>
                </a:solidFill>
              </a:rPr>
              <a:t>If you feel that you will not achieve at least some of the benefits and goals, especially the </a:t>
            </a:r>
            <a:r>
              <a:rPr lang="en-US" altLang="en-US" sz="2400" dirty="0">
                <a:solidFill>
                  <a:srgbClr val="000000"/>
                </a:solidFill>
              </a:rPr>
              <a:t>“Criteria”</a:t>
            </a:r>
            <a:r>
              <a:rPr lang="en-US" altLang="tr-TR" sz="2400" dirty="0">
                <a:solidFill>
                  <a:srgbClr val="000000"/>
                </a:solidFill>
              </a:rPr>
              <a:t> (</a:t>
            </a:r>
            <a:r>
              <a:rPr lang="en-US" altLang="tr-TR" sz="2400" i="1" dirty="0">
                <a:solidFill>
                  <a:srgbClr val="000000"/>
                </a:solidFill>
              </a:rPr>
              <a:t>it will be of LITTLE BENEFIT</a:t>
            </a:r>
            <a:r>
              <a:rPr lang="en-US" altLang="tr-TR" sz="24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 dirty="0">
                <a:solidFill>
                  <a:srgbClr val="000000"/>
                </a:solidFill>
              </a:rPr>
              <a:t>Otherwise, stay and make the best of your opportunities</a:t>
            </a:r>
          </a:p>
        </p:txBody>
      </p:sp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97575B9B-B4AD-4139-BDC7-8C13D66728CA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26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64E5C18B-D721-4863-B997-6C583DD6B5D5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27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74675" y="168275"/>
            <a:ext cx="80010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400">
                <a:solidFill>
                  <a:srgbClr val="000000"/>
                </a:solidFill>
              </a:rPr>
              <a:t>Be Thinking Ahead:</a:t>
            </a:r>
            <a:br>
              <a:rPr lang="en-US" altLang="tr-TR" sz="3400">
                <a:solidFill>
                  <a:srgbClr val="000000"/>
                </a:solidFill>
              </a:rPr>
            </a:br>
            <a:r>
              <a:rPr lang="en-US" altLang="tr-TR" sz="3400">
                <a:solidFill>
                  <a:srgbClr val="000000"/>
                </a:solidFill>
              </a:rPr>
              <a:t>Staj Report and Evaluation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566738" y="15240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904875" indent="-4349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  <a:cs typeface="Times New Roman" panose="02020603050405020304" pitchFamily="18" charset="0"/>
              </a:rPr>
              <a:t>Regularly check the Staj Evaluation Qs</a:t>
            </a:r>
          </a:p>
          <a:p>
            <a:pPr lvl="1" eaLnBrk="1" hangingPunct="1">
              <a:spcBef>
                <a:spcPts val="7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  <a:cs typeface="Times New Roman" panose="02020603050405020304" pitchFamily="18" charset="0"/>
              </a:rPr>
              <a:t>Make adjustments as needed.</a:t>
            </a:r>
          </a:p>
          <a:p>
            <a:pPr eaLnBrk="1" hangingPunct="1">
              <a:spcBef>
                <a:spcPts val="7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  <a:cs typeface="Times New Roman" panose="02020603050405020304" pitchFamily="18" charset="0"/>
              </a:rPr>
              <a:t>Regularly check the Staj Report requirements</a:t>
            </a:r>
          </a:p>
          <a:p>
            <a:pPr lvl="1" eaLnBrk="1" hangingPunct="1">
              <a:spcBef>
                <a:spcPts val="7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  <a:cs typeface="Times New Roman" panose="02020603050405020304" pitchFamily="18" charset="0"/>
              </a:rPr>
              <a:t>Begin writing it while you work</a:t>
            </a:r>
          </a:p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  <a:cs typeface="Times New Roman" panose="02020603050405020304" pitchFamily="18" charset="0"/>
              </a:rPr>
              <a:t>Remember the </a:t>
            </a:r>
            <a:r>
              <a:rPr lang="en-US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“</a:t>
            </a:r>
            <a:r>
              <a:rPr lang="en-US" altLang="tr-TR" sz="2400">
                <a:solidFill>
                  <a:srgbClr val="000000"/>
                </a:solidFill>
                <a:cs typeface="Times New Roman" panose="02020603050405020304" pitchFamily="18" charset="0"/>
              </a:rPr>
              <a:t>Big 9</a:t>
            </a:r>
            <a:r>
              <a:rPr lang="en-US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”</a:t>
            </a:r>
            <a:r>
              <a:rPr lang="en-US" altLang="tr-TR" sz="2400">
                <a:solidFill>
                  <a:srgbClr val="000000"/>
                </a:solidFill>
                <a:cs typeface="Times New Roman" panose="02020603050405020304" pitchFamily="18" charset="0"/>
              </a:rPr>
              <a:t> and be observing how you are putting them into  practice 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  <a:cs typeface="Times New Roman" panose="02020603050405020304" pitchFamily="18" charset="0"/>
              </a:rPr>
              <a:t>Use your 'notebook' to record things for the report later</a:t>
            </a:r>
          </a:p>
        </p:txBody>
      </p:sp>
      <p:sp>
        <p:nvSpPr>
          <p:cNvPr id="68613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4E687BC2-D884-4499-B2ED-30FF08F38868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27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B3302DE0-CBE7-4EA9-883B-F16B27C9DDCA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28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800">
                <a:solidFill>
                  <a:srgbClr val="000000"/>
                </a:solidFill>
              </a:rPr>
              <a:t>Summary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566738" y="15240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DO plan and manage your time</a:t>
            </a:r>
          </a:p>
          <a:p>
            <a:pPr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DO set goals, and record your progress</a:t>
            </a:r>
          </a:p>
          <a:p>
            <a:pPr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DO keep a 'notebook'</a:t>
            </a:r>
          </a:p>
          <a:p>
            <a:pPr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DO make relationships, build a network</a:t>
            </a:r>
          </a:p>
          <a:p>
            <a:pPr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DO keep a good attitude</a:t>
            </a:r>
          </a:p>
          <a:p>
            <a:pPr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GO for </a:t>
            </a:r>
            <a:r>
              <a:rPr lang="en-US" altLang="tr-TR" sz="2400" i="1">
                <a:solidFill>
                  <a:srgbClr val="000000"/>
                </a:solidFill>
              </a:rPr>
              <a:t>high quality</a:t>
            </a:r>
            <a:r>
              <a:rPr lang="en-US" altLang="tr-TR" sz="2400">
                <a:solidFill>
                  <a:srgbClr val="000000"/>
                </a:solidFill>
              </a:rPr>
              <a:t> in all you do</a:t>
            </a:r>
          </a:p>
          <a:p>
            <a:pPr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DON</a:t>
            </a:r>
            <a:r>
              <a:rPr lang="en-US" altLang="en-US" sz="2400">
                <a:solidFill>
                  <a:srgbClr val="000000"/>
                </a:solidFill>
              </a:rPr>
              <a:t>’</a:t>
            </a:r>
            <a:r>
              <a:rPr lang="en-US" altLang="tr-TR" sz="2400">
                <a:solidFill>
                  <a:srgbClr val="000000"/>
                </a:solidFill>
              </a:rPr>
              <a:t>T stick with a bad staj placement</a:t>
            </a:r>
          </a:p>
          <a:p>
            <a:pPr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DON</a:t>
            </a:r>
            <a:r>
              <a:rPr lang="en-US" altLang="en-US" sz="2400">
                <a:solidFill>
                  <a:srgbClr val="000000"/>
                </a:solidFill>
              </a:rPr>
              <a:t>’</a:t>
            </a:r>
            <a:r>
              <a:rPr lang="en-US" altLang="tr-TR" sz="2400">
                <a:solidFill>
                  <a:srgbClr val="000000"/>
                </a:solidFill>
              </a:rPr>
              <a:t>T wait till school begins to start your staj report</a:t>
            </a:r>
          </a:p>
        </p:txBody>
      </p:sp>
      <p:sp>
        <p:nvSpPr>
          <p:cNvPr id="70661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E47DBCE0-6C7C-4C45-80F4-22FAAAF2D362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28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F632CE38-A28A-4581-A80A-48C3A498CD67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29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800">
                <a:solidFill>
                  <a:srgbClr val="000000"/>
                </a:solidFill>
              </a:rPr>
              <a:t>Outline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66738" y="15240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904875" indent="-4349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301750" indent="-3937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After Summer Training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Summer training report</a:t>
            </a:r>
          </a:p>
          <a:p>
            <a:pPr lvl="2" eaLnBrk="1" hangingPunct="1"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Content and organization</a:t>
            </a:r>
          </a:p>
          <a:p>
            <a:pPr lvl="2" eaLnBrk="1" hangingPunct="1"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Style and formatting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Evaluation</a:t>
            </a:r>
          </a:p>
          <a:p>
            <a:pPr lvl="2" eaLnBrk="1" hangingPunct="1"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Report style and content</a:t>
            </a:r>
          </a:p>
          <a:p>
            <a:pPr lvl="2" eaLnBrk="1" hangingPunct="1"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Quality of work done</a:t>
            </a:r>
          </a:p>
        </p:txBody>
      </p:sp>
      <p:sp>
        <p:nvSpPr>
          <p:cNvPr id="72709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C33131E0-122A-4B69-BEB5-DC3A89F874EC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29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9861EBA0-B604-4E16-8C33-171069DAC258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3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800">
                <a:solidFill>
                  <a:srgbClr val="000000"/>
                </a:solidFill>
              </a:rPr>
              <a:t>Outline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66738" y="15240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904875" indent="-4349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3000">
                <a:solidFill>
                  <a:srgbClr val="000000"/>
                </a:solidFill>
              </a:rPr>
              <a:t>Before Summer Training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600">
                <a:solidFill>
                  <a:srgbClr val="000000"/>
                </a:solidFill>
              </a:rPr>
              <a:t>Expectations from summer training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600">
                <a:solidFill>
                  <a:srgbClr val="000000"/>
                </a:solidFill>
              </a:rPr>
              <a:t>Criteria for a good place/company for summer training</a:t>
            </a: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C8C043B5-96FF-470C-9172-30C704F4ABAF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3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DEAC7F03-FB08-4515-B90C-27C5C9788E26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30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400">
                <a:solidFill>
                  <a:srgbClr val="000000"/>
                </a:solidFill>
              </a:rPr>
              <a:t>Summer Training Report: Content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6738" y="15240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904875" indent="-4349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Follow the </a:t>
            </a:r>
            <a:r>
              <a:rPr lang="en-US" altLang="tr-TR" sz="2400">
                <a:solidFill>
                  <a:srgbClr val="FF0000"/>
                </a:solidFill>
              </a:rPr>
              <a:t>Guidelines</a:t>
            </a:r>
            <a:r>
              <a:rPr lang="en-US" altLang="tr-TR" sz="2400">
                <a:solidFill>
                  <a:srgbClr val="000000"/>
                </a:solidFill>
              </a:rPr>
              <a:t> document in all aspects.</a:t>
            </a:r>
          </a:p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Divide the report into the following sections: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Introduction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Company information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Work done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Performance and outcomes 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Conclusions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References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Appendix (optional)</a:t>
            </a:r>
          </a:p>
        </p:txBody>
      </p:sp>
      <p:sp>
        <p:nvSpPr>
          <p:cNvPr id="74757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42B8704A-996A-4E84-9FA6-D0669645CD89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30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43EFE85A-3C4B-4C2B-A080-94A7C5C98901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31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400">
                <a:solidFill>
                  <a:srgbClr val="000000"/>
                </a:solidFill>
              </a:rPr>
              <a:t>Summer Training Report: Content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609600" y="1524000"/>
            <a:ext cx="8153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904875" indent="-4349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301750" indent="-3937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Introduction</a:t>
            </a:r>
          </a:p>
          <a:p>
            <a:pPr lvl="1" eaLnBrk="1" hangingPunct="1">
              <a:lnSpc>
                <a:spcPct val="8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200">
                <a:solidFill>
                  <a:srgbClr val="000000"/>
                </a:solidFill>
              </a:rPr>
              <a:t>Provides a smooth beginning to the document</a:t>
            </a:r>
          </a:p>
          <a:p>
            <a:pPr lvl="1" eaLnBrk="1" hangingPunct="1">
              <a:lnSpc>
                <a:spcPct val="8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200">
                <a:solidFill>
                  <a:srgbClr val="000000"/>
                </a:solidFill>
              </a:rPr>
              <a:t>Introduces the company, department, focus areas</a:t>
            </a:r>
          </a:p>
          <a:p>
            <a:pPr lvl="1" eaLnBrk="1" hangingPunct="1">
              <a:lnSpc>
                <a:spcPct val="8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200">
                <a:solidFill>
                  <a:srgbClr val="000000"/>
                </a:solidFill>
              </a:rPr>
              <a:t>Describes your motivation for choosing that company</a:t>
            </a:r>
          </a:p>
          <a:p>
            <a:pPr lvl="1" eaLnBrk="1" hangingPunct="1">
              <a:lnSpc>
                <a:spcPct val="8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200">
                <a:solidFill>
                  <a:srgbClr val="000000"/>
                </a:solidFill>
              </a:rPr>
              <a:t>Summarizes</a:t>
            </a:r>
          </a:p>
          <a:p>
            <a:pPr lvl="2" eaLnBrk="1" hangingPunct="1">
              <a:lnSpc>
                <a:spcPct val="8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300">
                <a:solidFill>
                  <a:srgbClr val="000000"/>
                </a:solidFill>
              </a:rPr>
              <a:t>the work done</a:t>
            </a:r>
          </a:p>
          <a:p>
            <a:pPr lvl="2" eaLnBrk="1" hangingPunct="1">
              <a:lnSpc>
                <a:spcPct val="8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300">
                <a:solidFill>
                  <a:srgbClr val="000000"/>
                </a:solidFill>
              </a:rPr>
              <a:t>motivation behind it</a:t>
            </a:r>
          </a:p>
          <a:p>
            <a:pPr lvl="2" eaLnBrk="1" hangingPunct="1">
              <a:lnSpc>
                <a:spcPct val="8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300">
                <a:solidFill>
                  <a:srgbClr val="000000"/>
                </a:solidFill>
              </a:rPr>
              <a:t>its significance in the overall project</a:t>
            </a:r>
          </a:p>
          <a:p>
            <a:pPr lvl="1" eaLnBrk="1" hangingPunct="1">
              <a:lnSpc>
                <a:spcPct val="8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200">
                <a:solidFill>
                  <a:srgbClr val="000000"/>
                </a:solidFill>
              </a:rPr>
              <a:t>Explains the organization of the rest of the report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ClrTx/>
              <a:buSzTx/>
              <a:buFontTx/>
              <a:buNone/>
            </a:pPr>
            <a:endParaRPr lang="en-US" altLang="tr-TR" sz="2200">
              <a:solidFill>
                <a:srgbClr val="000000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"/>
            </a:pPr>
            <a:r>
              <a:rPr lang="en-US" altLang="tr-TR" sz="2200">
                <a:solidFill>
                  <a:srgbClr val="000000"/>
                </a:solidFill>
              </a:rPr>
              <a:t>The reader will see the big picture and will know what to expect in the rest of the report.</a:t>
            </a:r>
          </a:p>
        </p:txBody>
      </p:sp>
      <p:sp>
        <p:nvSpPr>
          <p:cNvPr id="76805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839138E9-AA25-4CA5-BAAA-60CB211E41C8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31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BC390EF6-F0C6-4DF0-B62C-C80E5D8B97EB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32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400">
                <a:solidFill>
                  <a:srgbClr val="000000"/>
                </a:solidFill>
              </a:rPr>
              <a:t>Summer Training Report: Content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09600" y="1524000"/>
            <a:ext cx="8153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904875" indent="-4349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304925" indent="-4349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762125" indent="-4349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 dirty="0">
                <a:solidFill>
                  <a:srgbClr val="000000"/>
                </a:solidFill>
              </a:rPr>
              <a:t>Company Information</a:t>
            </a:r>
          </a:p>
          <a:p>
            <a:pPr lvl="1" eaLnBrk="1" hangingPunct="1">
              <a:lnSpc>
                <a:spcPct val="8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000" dirty="0">
                <a:solidFill>
                  <a:srgbClr val="000000"/>
                </a:solidFill>
              </a:rPr>
              <a:t>Here you will provide information about the company, department, your supervisor and the systems/resources there</a:t>
            </a:r>
            <a:r>
              <a:rPr lang="en-US" altLang="tr-TR" sz="22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8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000" dirty="0">
                <a:solidFill>
                  <a:srgbClr val="000000"/>
                </a:solidFill>
              </a:rPr>
              <a:t>It must have the following subsections: </a:t>
            </a:r>
          </a:p>
          <a:p>
            <a:pPr lvl="2" eaLnBrk="1" hangingPunct="1"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000" dirty="0">
                <a:solidFill>
                  <a:srgbClr val="000000"/>
                </a:solidFill>
              </a:rPr>
              <a:t>About  the company</a:t>
            </a:r>
          </a:p>
          <a:p>
            <a:pPr lvl="2" eaLnBrk="1" hangingPunct="1"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000" dirty="0">
                <a:solidFill>
                  <a:srgbClr val="000000"/>
                </a:solidFill>
              </a:rPr>
              <a:t>About the department</a:t>
            </a:r>
          </a:p>
          <a:p>
            <a:pPr lvl="2" eaLnBrk="1" hangingPunct="1"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000" dirty="0">
                <a:solidFill>
                  <a:srgbClr val="000000"/>
                </a:solidFill>
              </a:rPr>
              <a:t>About hardware and software systems</a:t>
            </a:r>
          </a:p>
          <a:p>
            <a:pPr lvl="2" eaLnBrk="1" hangingPunct="1"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000" dirty="0">
                <a:solidFill>
                  <a:srgbClr val="000000"/>
                </a:solidFill>
              </a:rPr>
              <a:t>About your supervisor</a:t>
            </a:r>
          </a:p>
          <a:p>
            <a:pPr lvl="3" eaLnBrk="1" hangingPunct="1"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1400" dirty="0">
                <a:solidFill>
                  <a:srgbClr val="000000"/>
                </a:solidFill>
              </a:rPr>
              <a:t>The supervisor</a:t>
            </a:r>
            <a:r>
              <a:rPr lang="en-US" altLang="en-US" sz="1400" dirty="0">
                <a:solidFill>
                  <a:srgbClr val="000000"/>
                </a:solidFill>
              </a:rPr>
              <a:t>’</a:t>
            </a:r>
            <a:r>
              <a:rPr lang="en-US" altLang="tr-TR" sz="1400" dirty="0">
                <a:solidFill>
                  <a:srgbClr val="000000"/>
                </a:solidFill>
              </a:rPr>
              <a:t>s name and job title, along with his or her university and department and year of graduation must be stated here. </a:t>
            </a:r>
            <a:endParaRPr lang="en-US" altLang="tr-TR" sz="22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"/>
            </a:pPr>
            <a:r>
              <a:rPr lang="en-US" altLang="tr-TR" sz="2000" i="1" dirty="0">
                <a:solidFill>
                  <a:srgbClr val="000000"/>
                </a:solidFill>
              </a:rPr>
              <a:t>Do not copy/paste text from other documents.</a:t>
            </a:r>
          </a:p>
          <a:p>
            <a:pPr lvl="1" eaLnBrk="1" hangingPunct="1"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"/>
            </a:pPr>
            <a:r>
              <a:rPr lang="en-US" altLang="tr-TR" sz="2000" i="1" dirty="0">
                <a:solidFill>
                  <a:srgbClr val="000000"/>
                </a:solidFill>
              </a:rPr>
              <a:t>We are interested in your observations about the company organization and the systems/tools/resources used.</a:t>
            </a:r>
          </a:p>
        </p:txBody>
      </p:sp>
      <p:sp>
        <p:nvSpPr>
          <p:cNvPr id="78853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E1120A37-A535-4668-B49F-89D9A0196BF3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32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3B8F1482-2B3D-471E-92F1-23748FE56D3C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33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400">
                <a:solidFill>
                  <a:srgbClr val="000000"/>
                </a:solidFill>
              </a:rPr>
              <a:t>Summer Training Report: Content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685800" y="15240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904875" indent="-4349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301750" indent="-3937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Work done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The most important part of your report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Organization (e.g., title, subsections) depends on what you have done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Includes</a:t>
            </a:r>
          </a:p>
          <a:p>
            <a:pPr lvl="2" eaLnBrk="1" hangingPunct="1"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300">
                <a:solidFill>
                  <a:srgbClr val="000000"/>
                </a:solidFill>
              </a:rPr>
              <a:t>Information about the main project (if what you did is part of such a project)</a:t>
            </a:r>
          </a:p>
          <a:p>
            <a:pPr lvl="2" eaLnBrk="1" hangingPunct="1"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300">
                <a:solidFill>
                  <a:srgbClr val="000000"/>
                </a:solidFill>
              </a:rPr>
              <a:t>Motivation and requirements for the work you did</a:t>
            </a:r>
          </a:p>
          <a:p>
            <a:pPr lvl="2" eaLnBrk="1" hangingPunct="1"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300">
                <a:solidFill>
                  <a:srgbClr val="000000"/>
                </a:solidFill>
              </a:rPr>
              <a:t>Significance of your work</a:t>
            </a:r>
          </a:p>
          <a:p>
            <a:pPr lvl="2" eaLnBrk="1" hangingPunct="1"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300">
                <a:solidFill>
                  <a:srgbClr val="000000"/>
                </a:solidFill>
              </a:rPr>
              <a:t>Detailed description of your work</a:t>
            </a:r>
          </a:p>
        </p:txBody>
      </p:sp>
      <p:sp>
        <p:nvSpPr>
          <p:cNvPr id="80901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C4196647-06AE-4C1A-B6E6-A9194830C128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33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D9B71FD5-F59A-4083-8DA0-B406B88AE77E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34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400">
                <a:solidFill>
                  <a:srgbClr val="000000"/>
                </a:solidFill>
              </a:rPr>
              <a:t>Summer Training Report: Content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609600" y="1524000"/>
            <a:ext cx="8077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904875" indent="-4349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301750" indent="-3937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Work done (cont.)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Detailed description of your work</a:t>
            </a:r>
          </a:p>
          <a:p>
            <a:pPr lvl="2" eaLnBrk="1" hangingPunct="1">
              <a:lnSpc>
                <a:spcPct val="9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300">
                <a:solidFill>
                  <a:srgbClr val="000000"/>
                </a:solidFill>
              </a:rPr>
              <a:t>Design methods learned and used</a:t>
            </a:r>
          </a:p>
          <a:p>
            <a:pPr lvl="2" eaLnBrk="1" hangingPunct="1">
              <a:lnSpc>
                <a:spcPct val="9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300">
                <a:solidFill>
                  <a:srgbClr val="000000"/>
                </a:solidFill>
              </a:rPr>
              <a:t>Algorithms/pseudo-code developed</a:t>
            </a:r>
          </a:p>
          <a:p>
            <a:pPr lvl="2" eaLnBrk="1" hangingPunct="1">
              <a:lnSpc>
                <a:spcPct val="9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300">
                <a:solidFill>
                  <a:srgbClr val="000000"/>
                </a:solidFill>
              </a:rPr>
              <a:t>Hardware/software environments used</a:t>
            </a:r>
          </a:p>
          <a:p>
            <a:pPr lvl="2" eaLnBrk="1" hangingPunct="1">
              <a:lnSpc>
                <a:spcPct val="9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300">
                <a:solidFill>
                  <a:srgbClr val="000000"/>
                </a:solidFill>
              </a:rPr>
              <a:t>Documentation methods learned and used</a:t>
            </a:r>
          </a:p>
          <a:p>
            <a:pPr lvl="2" eaLnBrk="1" hangingPunct="1">
              <a:lnSpc>
                <a:spcPct val="9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300">
                <a:solidFill>
                  <a:srgbClr val="000000"/>
                </a:solidFill>
              </a:rPr>
              <a:t>Testing methods learned and used</a:t>
            </a:r>
          </a:p>
          <a:p>
            <a:pPr lvl="2" eaLnBrk="1" hangingPunct="1">
              <a:lnSpc>
                <a:spcPct val="9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30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82949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857138A3-D3A2-4E5C-B8A3-CA7944913C25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34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8B07FC66-A864-480E-AAA0-BDC67E0B9B96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35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400">
                <a:solidFill>
                  <a:srgbClr val="000000"/>
                </a:solidFill>
              </a:rPr>
              <a:t>Summer Training Report: Content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609600" y="1524000"/>
            <a:ext cx="8077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904875" indent="-4349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Work done (cont.)</a:t>
            </a:r>
          </a:p>
          <a:p>
            <a:pPr lvl="1" eaLnBrk="1" hangingPunct="1">
              <a:lnSpc>
                <a:spcPct val="9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300">
                <a:solidFill>
                  <a:srgbClr val="000000"/>
                </a:solidFill>
              </a:rPr>
              <a:t>State your own contribution</a:t>
            </a:r>
          </a:p>
          <a:p>
            <a:pPr lvl="1" eaLnBrk="1" hangingPunct="1">
              <a:lnSpc>
                <a:spcPct val="9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300">
                <a:solidFill>
                  <a:srgbClr val="000000"/>
                </a:solidFill>
              </a:rPr>
              <a:t>Do not forget that reader may not be familiar with the topic</a:t>
            </a:r>
          </a:p>
          <a:p>
            <a:pPr eaLnBrk="1" hangingPunct="1">
              <a:lnSpc>
                <a:spcPct val="90000"/>
              </a:lnSpc>
              <a:spcBef>
                <a:spcPts val="575"/>
              </a:spcBef>
              <a:buClrTx/>
              <a:buSzTx/>
              <a:buFontTx/>
              <a:buNone/>
            </a:pPr>
            <a:endParaRPr lang="en-US" altLang="tr-TR" sz="230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"/>
            </a:pPr>
            <a:r>
              <a:rPr lang="en-US" altLang="tr-TR" sz="2300">
                <a:solidFill>
                  <a:srgbClr val="000000"/>
                </a:solidFill>
              </a:rPr>
              <a:t>We are interested in your observations about the engineering practices, and the project design/development/documentation/testing/ management methods used in the company.</a:t>
            </a:r>
          </a:p>
          <a:p>
            <a:pPr lvl="1" eaLnBrk="1" hangingPunct="1">
              <a:lnSpc>
                <a:spcPct val="9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"/>
            </a:pPr>
            <a:r>
              <a:rPr lang="en-US" altLang="tr-TR" sz="2300">
                <a:solidFill>
                  <a:srgbClr val="000000"/>
                </a:solidFill>
              </a:rPr>
              <a:t>We are interested in your own work (which problems you worked on, how you approached them, how you solved them).</a:t>
            </a:r>
          </a:p>
        </p:txBody>
      </p:sp>
      <p:sp>
        <p:nvSpPr>
          <p:cNvPr id="84997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5DCAA6C5-1079-401C-A00D-70BBBAB4BBAD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35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48A0A75F-A97E-4FCA-A3A7-4482036C6CBB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36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400">
                <a:solidFill>
                  <a:srgbClr val="000000"/>
                </a:solidFill>
              </a:rPr>
              <a:t>Summer Training Report: Content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609600" y="1524000"/>
            <a:ext cx="8077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904875" indent="-4349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Performance and Outcomes</a:t>
            </a:r>
          </a:p>
          <a:p>
            <a:pPr lvl="1" eaLnBrk="1" hangingPunct="1">
              <a:lnSpc>
                <a:spcPct val="9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000">
                <a:solidFill>
                  <a:srgbClr val="000000"/>
                </a:solidFill>
              </a:rPr>
              <a:t>In this section you will discuss your training performance and the outcomes of your training. </a:t>
            </a:r>
          </a:p>
          <a:p>
            <a:pPr lvl="1" eaLnBrk="1" hangingPunct="1">
              <a:lnSpc>
                <a:spcPct val="9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000">
                <a:solidFill>
                  <a:srgbClr val="000000"/>
                </a:solidFill>
              </a:rPr>
              <a:t>The section must have the </a:t>
            </a:r>
            <a:r>
              <a:rPr lang="en-US" altLang="tr-TR" sz="2000">
                <a:solidFill>
                  <a:schemeClr val="tx1"/>
                </a:solidFill>
              </a:rPr>
              <a:t>following subsections, corresponding to the evaluaiton Criteria.</a:t>
            </a:r>
          </a:p>
          <a:p>
            <a:pPr lvl="2" eaLnBrk="1" hangingPunct="1">
              <a:lnSpc>
                <a:spcPct val="9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000">
                <a:solidFill>
                  <a:schemeClr val="tx1"/>
                </a:solidFill>
              </a:rPr>
              <a:t>Solving Complex Engineering Problems </a:t>
            </a:r>
          </a:p>
          <a:p>
            <a:pPr lvl="2" eaLnBrk="1" hangingPunct="1">
              <a:lnSpc>
                <a:spcPct val="9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000">
                <a:solidFill>
                  <a:schemeClr val="tx1"/>
                </a:solidFill>
              </a:rPr>
              <a:t>Ethical and Professional Responsibilities</a:t>
            </a:r>
          </a:p>
          <a:p>
            <a:pPr lvl="2" eaLnBrk="1" hangingPunct="1">
              <a:lnSpc>
                <a:spcPct val="9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000">
                <a:solidFill>
                  <a:schemeClr val="tx1"/>
                </a:solidFill>
              </a:rPr>
              <a:t>Making Informed Judgements</a:t>
            </a:r>
          </a:p>
          <a:p>
            <a:pPr lvl="2" eaLnBrk="1" hangingPunct="1">
              <a:lnSpc>
                <a:spcPct val="9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000">
                <a:solidFill>
                  <a:schemeClr val="tx1"/>
                </a:solidFill>
              </a:rPr>
              <a:t>Acquiring New Knowldge Using Appropriate Learning Strategies</a:t>
            </a:r>
          </a:p>
          <a:p>
            <a:pPr lvl="2" eaLnBrk="1" hangingPunct="1">
              <a:lnSpc>
                <a:spcPct val="9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000">
                <a:solidFill>
                  <a:schemeClr val="tx1"/>
                </a:solidFill>
              </a:rPr>
              <a:t>Applying New Knowledge As Needed</a:t>
            </a:r>
          </a:p>
        </p:txBody>
      </p:sp>
      <p:sp>
        <p:nvSpPr>
          <p:cNvPr id="87045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771CF443-810C-4BA4-92AF-85A422DBB546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36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97E0D222-5087-4D59-9EF6-F5E02A44E18A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37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400">
                <a:solidFill>
                  <a:srgbClr val="000000"/>
                </a:solidFill>
              </a:rPr>
              <a:t>Summer Training Report: Content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66738" y="15240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904875" indent="-4349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Conclusions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Summarize the work done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State your contribution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Summarize what you have learned, experienced, and acquired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Relate these to what you have learned at Bilkent</a:t>
            </a:r>
          </a:p>
        </p:txBody>
      </p:sp>
      <p:sp>
        <p:nvSpPr>
          <p:cNvPr id="89093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87BD0C0F-DA4F-413F-9BE5-10C8AA38B5C0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37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65FF96A6-B8DB-43C5-B7FD-42506F518094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38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400">
                <a:solidFill>
                  <a:srgbClr val="000000"/>
                </a:solidFill>
              </a:rPr>
              <a:t>Summer Training Report: </a:t>
            </a:r>
            <a:r>
              <a:rPr lang="en-US" altLang="tr-TR" sz="3400">
                <a:solidFill>
                  <a:srgbClr val="FF0000"/>
                </a:solidFill>
              </a:rPr>
              <a:t>Template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566738" y="15240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There is a </a:t>
            </a:r>
            <a:r>
              <a:rPr lang="en-US" altLang="tr-TR" sz="2400">
                <a:solidFill>
                  <a:srgbClr val="FF0000"/>
                </a:solidFill>
              </a:rPr>
              <a:t>Report Template </a:t>
            </a:r>
            <a:br>
              <a:rPr lang="en-US" altLang="tr-TR" sz="2400">
                <a:solidFill>
                  <a:srgbClr val="000000"/>
                </a:solidFill>
              </a:rPr>
            </a:br>
            <a:r>
              <a:rPr lang="en-US" altLang="tr-TR" sz="2400">
                <a:solidFill>
                  <a:srgbClr val="000000"/>
                </a:solidFill>
              </a:rPr>
              <a:t>available on CS399/299 </a:t>
            </a:r>
            <a:br>
              <a:rPr lang="en-US" altLang="tr-TR" sz="2400">
                <a:solidFill>
                  <a:srgbClr val="000000"/>
                </a:solidFill>
              </a:rPr>
            </a:br>
            <a:r>
              <a:rPr lang="en-US" altLang="tr-TR" sz="2400">
                <a:solidFill>
                  <a:srgbClr val="000000"/>
                </a:solidFill>
              </a:rPr>
              <a:t>webpage. You must use it. </a:t>
            </a:r>
          </a:p>
        </p:txBody>
      </p:sp>
      <p:sp>
        <p:nvSpPr>
          <p:cNvPr id="91141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0A88F522-98DB-4A2A-B8F3-DD634B406A52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38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pic>
        <p:nvPicPr>
          <p:cNvPr id="911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2616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124200"/>
            <a:ext cx="2357438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971800"/>
            <a:ext cx="23288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6FD6B800-8A26-40FF-BE43-67A624469215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39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400">
                <a:solidFill>
                  <a:srgbClr val="000000"/>
                </a:solidFill>
              </a:rPr>
              <a:t>Summer Training Report: </a:t>
            </a:r>
            <a:r>
              <a:rPr lang="en-US" altLang="tr-TR" sz="3400">
                <a:solidFill>
                  <a:srgbClr val="FF0000"/>
                </a:solidFill>
              </a:rPr>
              <a:t>Checklist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566738" y="15240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000">
                <a:solidFill>
                  <a:srgbClr val="000000"/>
                </a:solidFill>
              </a:rPr>
              <a:t>At the end of the template, there is a </a:t>
            </a:r>
            <a:r>
              <a:rPr lang="en-US" altLang="tr-TR" sz="2000">
                <a:solidFill>
                  <a:srgbClr val="FF0000"/>
                </a:solidFill>
              </a:rPr>
              <a:t>Self Checklist </a:t>
            </a:r>
            <a:r>
              <a:rPr lang="en-US" altLang="tr-TR" sz="2000">
                <a:solidFill>
                  <a:srgbClr val="000000"/>
                </a:solidFill>
              </a:rPr>
              <a:t>that you must complete before submitting your Report. </a:t>
            </a:r>
          </a:p>
        </p:txBody>
      </p:sp>
      <p:sp>
        <p:nvSpPr>
          <p:cNvPr id="93189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CBB116A0-F370-435A-A871-ACE611697C2D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39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F3A071-564A-B140-8286-EF7D0E606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958" y="2362200"/>
            <a:ext cx="4066434" cy="361210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Catalog Description for CS299/399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 dirty="0"/>
              <a:t>The minimum time for this practice in an organization is four weeks (20 working days). The main objective is to observe a company in an original setting and answer questions on the fundamental areas of Computer Engineering and Information Science. A written report summarizing the training experience is required.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 b="1" dirty="0">
                <a:solidFill>
                  <a:schemeClr val="tx1"/>
                </a:solidFill>
              </a:rPr>
              <a:t>CS 299 Prerequisite:   CS 202 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 b="1" dirty="0">
                <a:solidFill>
                  <a:schemeClr val="tx1"/>
                </a:solidFill>
              </a:rPr>
              <a:t>CS 399 Prerequisite:   CS 299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"/>
            </a:pPr>
            <a:endParaRPr lang="en-US" altLang="tr-TR" sz="2400" b="1" dirty="0">
              <a:solidFill>
                <a:schemeClr val="tx1"/>
              </a:solidFill>
            </a:endParaRPr>
          </a:p>
          <a:p>
            <a:endParaRPr lang="en-US" altLang="tr-TR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E996EF3B-E9F6-48A4-B770-2E1543A012CE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40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400">
                <a:solidFill>
                  <a:srgbClr val="000000"/>
                </a:solidFill>
              </a:rPr>
              <a:t>Summer Training Report 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609600" y="1524000"/>
            <a:ext cx="7848600" cy="47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904875" indent="-4349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Things to remember: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Do not copy and paste information from other documents.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Properly quote or paraphrase information borrowed from other sources and cite them at the end of your report.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Be correct, consistent and complete.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Consult BILWRITE and other resources.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See this as an opportunity for improving your written communication skills.</a:t>
            </a:r>
          </a:p>
        </p:txBody>
      </p:sp>
      <p:sp>
        <p:nvSpPr>
          <p:cNvPr id="95237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EB6F3ADB-9108-4E9C-8F50-D282D25840DE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40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B2D929BF-37FC-4DE7-B3BB-59408F34A997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41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800">
                <a:solidFill>
                  <a:srgbClr val="000000"/>
                </a:solidFill>
              </a:rPr>
              <a:t>Summer Training Report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609600" y="15240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904875" indent="-4349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Follow the </a:t>
            </a:r>
            <a:r>
              <a:rPr lang="en-US" altLang="tr-TR" sz="2400">
                <a:solidFill>
                  <a:srgbClr val="FF0000"/>
                </a:solidFill>
              </a:rPr>
              <a:t>Guidelines</a:t>
            </a:r>
            <a:r>
              <a:rPr lang="en-US" altLang="tr-TR" sz="2400">
                <a:solidFill>
                  <a:srgbClr val="000000"/>
                </a:solidFill>
              </a:rPr>
              <a:t>; use the </a:t>
            </a:r>
            <a:r>
              <a:rPr lang="en-US" altLang="tr-TR" sz="2400">
                <a:solidFill>
                  <a:srgbClr val="FF0000"/>
                </a:solidFill>
              </a:rPr>
              <a:t>Report Template</a:t>
            </a:r>
            <a:r>
              <a:rPr lang="en-US" altLang="tr-TR" sz="2400">
                <a:solidFill>
                  <a:srgbClr val="000000"/>
                </a:solidFill>
              </a:rPr>
              <a:t>, and  be consistent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Section numbering and titles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Figures/tables: numbering, captions, referring to them from text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References to other sources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Source code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Spell check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Page numbers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Binding</a:t>
            </a:r>
          </a:p>
        </p:txBody>
      </p:sp>
      <p:sp>
        <p:nvSpPr>
          <p:cNvPr id="97285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88D5A69B-D023-416D-9F1C-EC1222A05828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41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AC39E8A7-CFEE-4FA8-BA0B-8363A7E4B6B8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42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800">
                <a:solidFill>
                  <a:srgbClr val="000000"/>
                </a:solidFill>
              </a:rPr>
              <a:t>Evaluation Process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609600" y="1524000"/>
            <a:ext cx="795813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904875" indent="-4349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Submit your reports by the deadline announced on the Department web page.</a:t>
            </a:r>
          </a:p>
          <a:p>
            <a:pPr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Your reports will be evaluated based on:</a:t>
            </a:r>
          </a:p>
          <a:p>
            <a:pPr lvl="1" eaLnBrk="1" hangingPunct="1"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Quality of work done and performance/outcomes you achieved</a:t>
            </a:r>
          </a:p>
          <a:p>
            <a:pPr lvl="1" eaLnBrk="1" hangingPunct="1"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>
                <a:solidFill>
                  <a:srgbClr val="000000"/>
                </a:solidFill>
              </a:rPr>
              <a:t>Report style and content</a:t>
            </a:r>
          </a:p>
          <a:p>
            <a:pPr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You may be asked to revise your report if style and content are not found satisfactory.</a:t>
            </a:r>
          </a:p>
          <a:p>
            <a:pPr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You may be asked to repeat your internship if quality of work done is not found satisfactory.</a:t>
            </a:r>
          </a:p>
        </p:txBody>
      </p:sp>
      <p:sp>
        <p:nvSpPr>
          <p:cNvPr id="99333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DFB19BFB-0354-4FDC-82A2-5E0B6337AC93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42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48153EB9-1796-40BC-8A59-48679E424C29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43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800">
                <a:solidFill>
                  <a:srgbClr val="000000"/>
                </a:solidFill>
              </a:rPr>
              <a:t>Evaluation Process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609600" y="1524000"/>
            <a:ext cx="8534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209675" indent="-468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609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Faculty members evaluating your reports are asked questions about: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The work place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Quality of the work place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Evaluation by the employer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The report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Evaluation of the work (the criteria)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Evaluation of the report</a:t>
            </a:r>
          </a:p>
          <a:p>
            <a:pPr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Make sure that you check the evaluation form and satisfy the requirements in your training/report.</a:t>
            </a:r>
          </a:p>
        </p:txBody>
      </p:sp>
      <p:sp>
        <p:nvSpPr>
          <p:cNvPr id="101381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665DD459-5E59-4B77-AD24-F42A04C7B485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43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51B6C0E9-6425-4F63-BD7C-243AC4072B4C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44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800">
                <a:solidFill>
                  <a:srgbClr val="000000"/>
                </a:solidFill>
              </a:rPr>
              <a:t>Summary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566738" y="15240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904875" indent="-4349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 dirty="0">
                <a:solidFill>
                  <a:srgbClr val="000000"/>
                </a:solidFill>
              </a:rPr>
              <a:t>For further information: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 dirty="0">
                <a:solidFill>
                  <a:schemeClr val="tx2"/>
                </a:solidFill>
              </a:rPr>
              <a:t>http://www.cs.bilkent.edu.tr/CS299/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400" dirty="0">
                <a:solidFill>
                  <a:schemeClr val="tx2"/>
                </a:solidFill>
              </a:rPr>
              <a:t>http://www.cs.bilkent.edu.tr/CS399/</a:t>
            </a:r>
          </a:p>
          <a:p>
            <a:pPr eaLnBrk="1" hangingPunct="1">
              <a:spcBef>
                <a:spcPts val="750"/>
              </a:spcBef>
              <a:buClrTx/>
              <a:buSzTx/>
              <a:buFontTx/>
              <a:buNone/>
            </a:pPr>
            <a:endParaRPr lang="en-US" altLang="tr-TR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 dirty="0">
                <a:solidFill>
                  <a:srgbClr val="000000"/>
                </a:solidFill>
              </a:rPr>
              <a:t>Have a nice summer!</a:t>
            </a:r>
          </a:p>
        </p:txBody>
      </p:sp>
      <p:sp>
        <p:nvSpPr>
          <p:cNvPr id="103429" name="Text Box 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4899807D-D050-433E-9922-540792AAB1C6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44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0C63197F-1AB9-4CCA-ACC1-A275D7AFC125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5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800">
                <a:solidFill>
                  <a:srgbClr val="000000"/>
                </a:solidFill>
              </a:rPr>
              <a:t>Expectations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33400" y="1508125"/>
            <a:ext cx="83820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20967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301750" indent="-3937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Learn about work outside of universities</a:t>
            </a:r>
          </a:p>
          <a:p>
            <a:pPr lvl="1" eaLnBrk="1" hangingPunct="1"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000">
                <a:solidFill>
                  <a:srgbClr val="000000"/>
                </a:solidFill>
              </a:rPr>
              <a:t>Companies, Government Institutions, Factories, Banks, etc. </a:t>
            </a:r>
          </a:p>
          <a:p>
            <a:pPr eaLnBrk="1" hangingPunct="1"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You already learned the academic </a:t>
            </a:r>
            <a:br>
              <a:rPr lang="en-US" altLang="tr-TR" sz="2400">
                <a:solidFill>
                  <a:srgbClr val="000000"/>
                </a:solidFill>
              </a:rPr>
            </a:br>
            <a:r>
              <a:rPr lang="en-US" altLang="tr-TR" sz="2400">
                <a:solidFill>
                  <a:srgbClr val="000000"/>
                </a:solidFill>
              </a:rPr>
              <a:t>environment at the university.</a:t>
            </a:r>
          </a:p>
          <a:p>
            <a:pPr eaLnBrk="1" hangingPunct="1"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During the summer training:</a:t>
            </a:r>
          </a:p>
          <a:p>
            <a:pPr lvl="1" eaLnBrk="1" hangingPunct="1"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000">
                <a:solidFill>
                  <a:srgbClr val="000000"/>
                </a:solidFill>
              </a:rPr>
              <a:t>Learn company environment and organization</a:t>
            </a:r>
          </a:p>
          <a:p>
            <a:pPr lvl="1" eaLnBrk="1" hangingPunct="1"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000">
                <a:solidFill>
                  <a:srgbClr val="000000"/>
                </a:solidFill>
              </a:rPr>
              <a:t>Learn about projects and processes there</a:t>
            </a:r>
          </a:p>
          <a:p>
            <a:pPr lvl="1" eaLnBrk="1" hangingPunct="1"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000">
                <a:solidFill>
                  <a:srgbClr val="000000"/>
                </a:solidFill>
              </a:rPr>
              <a:t>This helps you to make a selection </a:t>
            </a:r>
            <a:br>
              <a:rPr lang="en-US" altLang="tr-TR" sz="2000">
                <a:solidFill>
                  <a:srgbClr val="000000"/>
                </a:solidFill>
              </a:rPr>
            </a:br>
            <a:r>
              <a:rPr lang="en-US" altLang="tr-TR" sz="2000">
                <a:solidFill>
                  <a:srgbClr val="000000"/>
                </a:solidFill>
              </a:rPr>
              <a:t>between</a:t>
            </a:r>
          </a:p>
          <a:p>
            <a:pPr lvl="2" eaLnBrk="1" hangingPunct="1"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>
                <a:solidFill>
                  <a:srgbClr val="000000"/>
                </a:solidFill>
              </a:rPr>
              <a:t>Career as an academician</a:t>
            </a:r>
          </a:p>
          <a:p>
            <a:pPr lvl="2" eaLnBrk="1" hangingPunct="1"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>
                <a:solidFill>
                  <a:srgbClr val="000000"/>
                </a:solidFill>
              </a:rPr>
              <a:t>Career as an engineer or project leader, …</a:t>
            </a:r>
          </a:p>
        </p:txBody>
      </p:sp>
      <p:grpSp>
        <p:nvGrpSpPr>
          <p:cNvPr id="24581" name="Group 5"/>
          <p:cNvGrpSpPr>
            <a:grpSpLocks/>
          </p:cNvGrpSpPr>
          <p:nvPr/>
        </p:nvGrpSpPr>
        <p:grpSpPr bwMode="auto">
          <a:xfrm>
            <a:off x="7010400" y="4343400"/>
            <a:ext cx="1978025" cy="1905000"/>
            <a:chOff x="3648" y="1824"/>
            <a:chExt cx="1870" cy="1402"/>
          </a:xfrm>
        </p:grpSpPr>
        <p:pic>
          <p:nvPicPr>
            <p:cNvPr id="24586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824"/>
              <a:ext cx="1871" cy="1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4587" name="Text Box 7"/>
            <p:cNvSpPr txBox="1">
              <a:spLocks noChangeArrowheads="1"/>
            </p:cNvSpPr>
            <p:nvPr/>
          </p:nvSpPr>
          <p:spPr bwMode="auto">
            <a:xfrm>
              <a:off x="3648" y="1824"/>
              <a:ext cx="1871" cy="1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tr-TR"/>
            </a:p>
          </p:txBody>
        </p:sp>
      </p:grpSp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271EF826-B3F6-4BBF-BB0A-37F19897AE3F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5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grpSp>
        <p:nvGrpSpPr>
          <p:cNvPr id="24583" name="Group 7"/>
          <p:cNvGrpSpPr>
            <a:grpSpLocks/>
          </p:cNvGrpSpPr>
          <p:nvPr/>
        </p:nvGrpSpPr>
        <p:grpSpPr bwMode="auto">
          <a:xfrm>
            <a:off x="6705600" y="2667000"/>
            <a:ext cx="1524000" cy="914400"/>
            <a:chOff x="1152" y="2976"/>
            <a:chExt cx="1332" cy="990"/>
          </a:xfrm>
        </p:grpSpPr>
        <p:pic>
          <p:nvPicPr>
            <p:cNvPr id="24584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976"/>
              <a:ext cx="1333" cy="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1152" y="2976"/>
              <a:ext cx="1333" cy="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tr-TR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D81137C0-8B72-4FAD-AD24-AFD28270B9CA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6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33400" y="3581400"/>
            <a:ext cx="1905000" cy="13716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FFFFFF"/>
              </a:gs>
              <a:gs pos="100000">
                <a:srgbClr val="0000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  <a:contourClr>
              <a:srgbClr val="0000FF"/>
            </a:contourClr>
          </a:sp3d>
        </p:spPr>
        <p:txBody>
          <a:bodyPr wrap="none" anchor="ctr">
            <a:flatTx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800">
                <a:solidFill>
                  <a:srgbClr val="000000"/>
                </a:solidFill>
              </a:rPr>
              <a:t>Expectations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85800" y="1524000"/>
            <a:ext cx="77724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See real world problems and what they involve</a:t>
            </a:r>
          </a:p>
          <a:p>
            <a:pPr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Learn how a real-life project is initiated, developed and managed. 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600200" y="4114800"/>
            <a:ext cx="2130425" cy="685800"/>
          </a:xfrm>
          <a:prstGeom prst="rect">
            <a:avLst/>
          </a:prstGeom>
          <a:solidFill>
            <a:srgbClr val="FFFF99"/>
          </a:solidFill>
          <a:ln w="324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>
                <a:solidFill>
                  <a:srgbClr val="000000"/>
                </a:solidFill>
              </a:rPr>
              <a:t>Requirements </a:t>
            </a:r>
            <a:br>
              <a:rPr lang="en-US" altLang="tr-TR">
                <a:solidFill>
                  <a:srgbClr val="000000"/>
                </a:solidFill>
              </a:rPr>
            </a:br>
            <a:r>
              <a:rPr lang="en-US" altLang="tr-TR">
                <a:solidFill>
                  <a:srgbClr val="000000"/>
                </a:solidFill>
              </a:rPr>
              <a:t>Analysis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819400" y="4495800"/>
            <a:ext cx="2130425" cy="685800"/>
          </a:xfrm>
          <a:prstGeom prst="rect">
            <a:avLst/>
          </a:prstGeom>
          <a:solidFill>
            <a:srgbClr val="FFFF99"/>
          </a:solidFill>
          <a:ln w="324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>
                <a:solidFill>
                  <a:srgbClr val="000000"/>
                </a:solidFill>
              </a:rPr>
              <a:t>Design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3886200" y="4800600"/>
            <a:ext cx="2130425" cy="685800"/>
          </a:xfrm>
          <a:prstGeom prst="rect">
            <a:avLst/>
          </a:prstGeom>
          <a:solidFill>
            <a:srgbClr val="FFFF99"/>
          </a:solidFill>
          <a:ln w="324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>
                <a:solidFill>
                  <a:srgbClr val="000000"/>
                </a:solidFill>
              </a:rPr>
              <a:t>Development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5334000" y="5029200"/>
            <a:ext cx="2130425" cy="685800"/>
          </a:xfrm>
          <a:prstGeom prst="rect">
            <a:avLst/>
          </a:prstGeom>
          <a:solidFill>
            <a:srgbClr val="FFFF99"/>
          </a:solidFill>
          <a:ln w="324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>
                <a:solidFill>
                  <a:srgbClr val="000000"/>
                </a:solidFill>
              </a:rPr>
              <a:t>Tests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705600" y="4800600"/>
            <a:ext cx="1828800" cy="13716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FFFFFF"/>
              </a:gs>
              <a:gs pos="100000">
                <a:srgbClr val="0000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  <a:contourClr>
              <a:srgbClr val="0000FF"/>
            </a:contourClr>
          </a:sp3d>
        </p:spPr>
        <p:txBody>
          <a:bodyPr wrap="none" anchor="ctr">
            <a:flatTx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09600" y="3657600"/>
            <a:ext cx="16764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2000">
                <a:solidFill>
                  <a:srgbClr val="FF3300"/>
                </a:solidFill>
              </a:rPr>
              <a:t>real-life needs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6781800" y="4953000"/>
            <a:ext cx="17240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2000">
                <a:solidFill>
                  <a:srgbClr val="FF3300"/>
                </a:solidFill>
              </a:rPr>
              <a:t>real product</a:t>
            </a:r>
          </a:p>
          <a:p>
            <a:pPr eaLnBrk="1" hangingPunct="1"/>
            <a:r>
              <a:rPr lang="en-US" altLang="tr-TR" sz="2000">
                <a:solidFill>
                  <a:srgbClr val="FF3300"/>
                </a:solidFill>
              </a:rPr>
              <a:t>            or</a:t>
            </a:r>
          </a:p>
          <a:p>
            <a:pPr eaLnBrk="1" hangingPunct="1"/>
            <a:r>
              <a:rPr lang="en-US" altLang="tr-TR" sz="2000">
                <a:solidFill>
                  <a:srgbClr val="FF3300"/>
                </a:solidFill>
              </a:rPr>
              <a:t>       system</a:t>
            </a:r>
          </a:p>
        </p:txBody>
      </p:sp>
      <p:sp>
        <p:nvSpPr>
          <p:cNvPr id="26637" name="Text Box 14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D6E30E2F-14B8-4D2D-B37D-5972CECF8793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6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DA074CF9-3F38-43AD-B640-872EC37A07D8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7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800">
                <a:solidFill>
                  <a:srgbClr val="000000"/>
                </a:solidFill>
              </a:rPr>
              <a:t>Expectations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71500" y="1524000"/>
            <a:ext cx="8001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Get opportunity to link real world problems to  your university education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57200" y="3130550"/>
            <a:ext cx="2819400" cy="1066800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tr-TR" sz="2400">
                <a:solidFill>
                  <a:srgbClr val="000000"/>
                </a:solidFill>
              </a:rPr>
              <a:t>University </a:t>
            </a:r>
          </a:p>
          <a:p>
            <a:pPr algn="ctr" eaLnBrk="1" hangingPunct="1"/>
            <a:r>
              <a:rPr lang="en-US" altLang="tr-TR" sz="2400">
                <a:solidFill>
                  <a:srgbClr val="000000"/>
                </a:solidFill>
              </a:rPr>
              <a:t>Education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5943600" y="3130550"/>
            <a:ext cx="2819400" cy="1066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50000">
                <a:srgbClr val="FFFF99"/>
              </a:gs>
              <a:gs pos="100000">
                <a:srgbClr val="CC0000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tr-TR" sz="2400">
                <a:solidFill>
                  <a:srgbClr val="000000"/>
                </a:solidFill>
              </a:rPr>
              <a:t>Real World</a:t>
            </a:r>
          </a:p>
          <a:p>
            <a:pPr algn="ctr" eaLnBrk="1" hangingPunct="1"/>
            <a:r>
              <a:rPr lang="en-US" altLang="tr-TR" sz="2400">
                <a:solidFill>
                  <a:srgbClr val="000000"/>
                </a:solidFill>
              </a:rPr>
              <a:t>Problems</a:t>
            </a:r>
          </a:p>
        </p:txBody>
      </p:sp>
      <p:cxnSp>
        <p:nvCxnSpPr>
          <p:cNvPr id="28679" name="AutoShape 7"/>
          <p:cNvCxnSpPr>
            <a:cxnSpLocks noChangeShapeType="1"/>
            <a:stCxn id="28677" idx="3"/>
            <a:endCxn id="28678" idx="1"/>
          </p:cNvCxnSpPr>
          <p:nvPr/>
        </p:nvCxnSpPr>
        <p:spPr bwMode="auto">
          <a:xfrm>
            <a:off x="3276600" y="3663950"/>
            <a:ext cx="2667000" cy="3175"/>
          </a:xfrm>
          <a:prstGeom prst="straightConnector1">
            <a:avLst/>
          </a:prstGeom>
          <a:noFill/>
          <a:ln w="507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773488" y="2825750"/>
            <a:ext cx="15954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2400">
                <a:solidFill>
                  <a:srgbClr val="000000"/>
                </a:solidFill>
              </a:rPr>
              <a:t>Summer </a:t>
            </a:r>
          </a:p>
          <a:p>
            <a:pPr eaLnBrk="1" hangingPunct="1"/>
            <a:r>
              <a:rPr lang="en-US" altLang="tr-TR" sz="2400">
                <a:solidFill>
                  <a:srgbClr val="000000"/>
                </a:solidFill>
              </a:rPr>
              <a:t>Training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307975" y="4279900"/>
            <a:ext cx="3040063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tr-TR" sz="2000">
                <a:solidFill>
                  <a:srgbClr val="000000"/>
                </a:solidFill>
              </a:rPr>
              <a:t>Computer Engineering</a:t>
            </a:r>
          </a:p>
          <a:p>
            <a:pPr algn="r" eaLnBrk="1" hangingPunct="1"/>
            <a:r>
              <a:rPr lang="en-US" altLang="tr-TR" sz="2000">
                <a:solidFill>
                  <a:srgbClr val="000000"/>
                </a:solidFill>
              </a:rPr>
              <a:t>Curriculum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6237288" y="4203700"/>
            <a:ext cx="26098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>
                <a:solidFill>
                  <a:srgbClr val="000000"/>
                </a:solidFill>
              </a:rPr>
              <a:t>Software related</a:t>
            </a:r>
          </a:p>
          <a:p>
            <a:pPr eaLnBrk="1" hangingPunct="1"/>
            <a:r>
              <a:rPr lang="en-US" altLang="tr-TR">
                <a:solidFill>
                  <a:srgbClr val="000000"/>
                </a:solidFill>
              </a:rPr>
              <a:t>Hardware related</a:t>
            </a:r>
          </a:p>
          <a:p>
            <a:pPr eaLnBrk="1" hangingPunct="1"/>
            <a:r>
              <a:rPr lang="en-US" altLang="tr-TR">
                <a:solidFill>
                  <a:srgbClr val="000000"/>
                </a:solidFill>
              </a:rPr>
              <a:t>Configuration related</a:t>
            </a:r>
          </a:p>
          <a:p>
            <a:pPr eaLnBrk="1" hangingPunct="1"/>
            <a:r>
              <a:rPr lang="en-US" altLang="tr-TR">
                <a:solidFill>
                  <a:srgbClr val="000000"/>
                </a:solidFill>
              </a:rPr>
              <a:t>Administrative</a:t>
            </a:r>
          </a:p>
          <a:p>
            <a:pPr eaLnBrk="1" hangingPunct="1"/>
            <a:r>
              <a:rPr lang="en-US" altLang="tr-TR">
                <a:solidFill>
                  <a:srgbClr val="000000"/>
                </a:solidFill>
              </a:rPr>
              <a:t>Management related</a:t>
            </a:r>
          </a:p>
          <a:p>
            <a:pPr eaLnBrk="1" hangingPunct="1"/>
            <a:r>
              <a:rPr lang="en-US" altLang="tr-TR">
                <a:solidFill>
                  <a:srgbClr val="000000"/>
                </a:solidFill>
              </a:rPr>
              <a:t>….</a:t>
            </a:r>
          </a:p>
        </p:txBody>
      </p:sp>
      <p:grpSp>
        <p:nvGrpSpPr>
          <p:cNvPr id="28683" name="Group 11"/>
          <p:cNvGrpSpPr>
            <a:grpSpLocks/>
          </p:cNvGrpSpPr>
          <p:nvPr/>
        </p:nvGrpSpPr>
        <p:grpSpPr bwMode="auto">
          <a:xfrm>
            <a:off x="3863975" y="3714750"/>
            <a:ext cx="1408113" cy="1068388"/>
            <a:chOff x="2434" y="2576"/>
            <a:chExt cx="887" cy="673"/>
          </a:xfrm>
        </p:grpSpPr>
        <p:pic>
          <p:nvPicPr>
            <p:cNvPr id="28686" name="Picture 1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4" y="2576"/>
              <a:ext cx="888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8687" name="Text Box 13"/>
            <p:cNvSpPr txBox="1">
              <a:spLocks noChangeArrowheads="1"/>
            </p:cNvSpPr>
            <p:nvPr/>
          </p:nvSpPr>
          <p:spPr bwMode="auto">
            <a:xfrm>
              <a:off x="2434" y="2576"/>
              <a:ext cx="888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tr-TR"/>
            </a:p>
          </p:txBody>
        </p:sp>
      </p:grpSp>
      <p:sp>
        <p:nvSpPr>
          <p:cNvPr id="28684" name="Rectangle 14"/>
          <p:cNvSpPr>
            <a:spLocks noChangeArrowheads="1"/>
          </p:cNvSpPr>
          <p:nvPr/>
        </p:nvSpPr>
        <p:spPr bwMode="auto">
          <a:xfrm>
            <a:off x="3848100" y="4654550"/>
            <a:ext cx="14478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A3C97039-83E4-468B-B06D-54D96002A2CC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7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B3A0D666-8D43-4523-B93B-06F92E68EE1D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8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7467600" y="1219200"/>
            <a:ext cx="990600" cy="1066800"/>
          </a:xfrm>
          <a:prstGeom prst="ellipse">
            <a:avLst/>
          </a:prstGeom>
          <a:solidFill>
            <a:srgbClr val="FFFF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800">
                <a:solidFill>
                  <a:srgbClr val="000000"/>
                </a:solidFill>
              </a:rPr>
              <a:t>Expectations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09600" y="1524000"/>
            <a:ext cx="6477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Get out-of-university contacts and references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57200" y="5486400"/>
            <a:ext cx="7391400" cy="8382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209800" y="4648200"/>
            <a:ext cx="5638800" cy="8382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3962400" y="3810000"/>
            <a:ext cx="3886200" cy="8382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6167438" y="2286000"/>
            <a:ext cx="16875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2400" b="1">
                <a:solidFill>
                  <a:srgbClr val="FF3300"/>
                </a:solidFill>
                <a:latin typeface="Times New Roman" panose="02020603050405020304" pitchFamily="18" charset="0"/>
              </a:rPr>
              <a:t>a Good Job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2438400" y="3860800"/>
            <a:ext cx="13589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2000">
                <a:solidFill>
                  <a:srgbClr val="CC0000"/>
                </a:solidFill>
              </a:rPr>
              <a:t>Summer </a:t>
            </a:r>
          </a:p>
          <a:p>
            <a:pPr eaLnBrk="1" hangingPunct="1"/>
            <a:r>
              <a:rPr lang="en-US" altLang="tr-TR" sz="2000">
                <a:solidFill>
                  <a:srgbClr val="CC0000"/>
                </a:solidFill>
              </a:rPr>
              <a:t>training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534988" y="4775200"/>
            <a:ext cx="1458912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2000">
                <a:solidFill>
                  <a:srgbClr val="FF3300"/>
                </a:solidFill>
              </a:rPr>
              <a:t>University</a:t>
            </a:r>
          </a:p>
          <a:p>
            <a:pPr eaLnBrk="1" hangingPunct="1"/>
            <a:r>
              <a:rPr lang="en-US" altLang="tr-TR" sz="2000">
                <a:solidFill>
                  <a:srgbClr val="FF3300"/>
                </a:solidFill>
              </a:rPr>
              <a:t>Education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6477000" y="2971800"/>
            <a:ext cx="1371600" cy="8382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3892550" y="3138488"/>
            <a:ext cx="26495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1600">
                <a:solidFill>
                  <a:srgbClr val="006600"/>
                </a:solidFill>
              </a:rPr>
              <a:t>Your skills, abilities, </a:t>
            </a:r>
          </a:p>
          <a:p>
            <a:pPr eaLnBrk="1" hangingPunct="1"/>
            <a:r>
              <a:rPr lang="en-US" altLang="tr-TR" sz="1600">
                <a:solidFill>
                  <a:srgbClr val="006600"/>
                </a:solidFill>
              </a:rPr>
              <a:t>knowledge, and attitude</a:t>
            </a:r>
          </a:p>
        </p:txBody>
      </p:sp>
      <p:sp>
        <p:nvSpPr>
          <p:cNvPr id="30734" name="AutoShape 14"/>
          <p:cNvSpPr>
            <a:spLocks/>
          </p:cNvSpPr>
          <p:nvPr/>
        </p:nvSpPr>
        <p:spPr bwMode="auto">
          <a:xfrm>
            <a:off x="533400" y="2590800"/>
            <a:ext cx="5638800" cy="1828800"/>
          </a:xfrm>
          <a:custGeom>
            <a:avLst/>
            <a:gdLst>
              <a:gd name="T0" fmla="*/ 0 w 3552"/>
              <a:gd name="T1" fmla="*/ 2147483646 h 1152"/>
              <a:gd name="T2" fmla="*/ 2147483646 w 3552"/>
              <a:gd name="T3" fmla="*/ 2147483646 h 1152"/>
              <a:gd name="T4" fmla="*/ 2147483646 w 3552"/>
              <a:gd name="T5" fmla="*/ 2147483646 h 1152"/>
              <a:gd name="T6" fmla="*/ 2147483646 w 3552"/>
              <a:gd name="T7" fmla="*/ 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3552"/>
              <a:gd name="T13" fmla="*/ 0 h 1152"/>
              <a:gd name="T14" fmla="*/ 3552 w 3552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52" h="1152">
                <a:moveTo>
                  <a:pt x="0" y="1152"/>
                </a:moveTo>
                <a:cubicBezTo>
                  <a:pt x="476" y="948"/>
                  <a:pt x="952" y="744"/>
                  <a:pt x="1344" y="576"/>
                </a:cubicBezTo>
                <a:cubicBezTo>
                  <a:pt x="1736" y="408"/>
                  <a:pt x="1984" y="240"/>
                  <a:pt x="2352" y="144"/>
                </a:cubicBezTo>
                <a:cubicBezTo>
                  <a:pt x="2720" y="48"/>
                  <a:pt x="3136" y="24"/>
                  <a:pt x="3552" y="0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2060575" y="5562600"/>
            <a:ext cx="57292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tr-TR">
                <a:solidFill>
                  <a:srgbClr val="FF3300"/>
                </a:solidFill>
              </a:rPr>
              <a:t>Summer training can be another step that helps</a:t>
            </a:r>
            <a:br>
              <a:rPr lang="en-US" altLang="tr-TR">
                <a:solidFill>
                  <a:srgbClr val="FF3300"/>
                </a:solidFill>
              </a:rPr>
            </a:br>
            <a:r>
              <a:rPr lang="en-US" altLang="tr-TR">
                <a:solidFill>
                  <a:srgbClr val="FF3300"/>
                </a:solidFill>
              </a:rPr>
              <a:t>you to get a good Job after graduation. </a:t>
            </a:r>
          </a:p>
        </p:txBody>
      </p:sp>
      <p:sp>
        <p:nvSpPr>
          <p:cNvPr id="30736" name="Oval 16"/>
          <p:cNvSpPr>
            <a:spLocks noChangeArrowheads="1"/>
          </p:cNvSpPr>
          <p:nvPr/>
        </p:nvSpPr>
        <p:spPr bwMode="auto">
          <a:xfrm>
            <a:off x="7620000" y="1524000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30737" name="Oval 17"/>
          <p:cNvSpPr>
            <a:spLocks noChangeArrowheads="1"/>
          </p:cNvSpPr>
          <p:nvPr/>
        </p:nvSpPr>
        <p:spPr bwMode="auto">
          <a:xfrm>
            <a:off x="8153400" y="1524000"/>
            <a:ext cx="152400" cy="1524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30738" name="AutoShape 18"/>
          <p:cNvSpPr>
            <a:spLocks noChangeArrowheads="1"/>
          </p:cNvSpPr>
          <p:nvPr/>
        </p:nvSpPr>
        <p:spPr bwMode="auto">
          <a:xfrm rot="-5580000">
            <a:off x="7808913" y="1792288"/>
            <a:ext cx="304800" cy="381000"/>
          </a:xfrm>
          <a:prstGeom prst="moon">
            <a:avLst>
              <a:gd name="adj" fmla="val 50000"/>
            </a:avLst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tr-TR"/>
          </a:p>
        </p:txBody>
      </p:sp>
      <p:sp>
        <p:nvSpPr>
          <p:cNvPr id="30739" name="Text Box 20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ABD79FF4-42FB-4433-AA2B-764FBE7271DE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8</a:t>
            </a:fld>
            <a:endParaRPr lang="en-US" altLang="tr-T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37DF34DA-9693-41D6-888F-7B977EFA5CC1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9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574675" y="3048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3800">
                <a:solidFill>
                  <a:srgbClr val="000000"/>
                </a:solidFill>
              </a:rPr>
              <a:t>Expectations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685800" y="1524000"/>
            <a:ext cx="77724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904875" indent="-4349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6725" algn="l"/>
                <a:tab pos="923925" algn="l"/>
                <a:tab pos="1381125" algn="l"/>
                <a:tab pos="1838325" algn="l"/>
                <a:tab pos="2295525" algn="l"/>
                <a:tab pos="2752725" algn="l"/>
                <a:tab pos="3209925" algn="l"/>
                <a:tab pos="3667125" algn="l"/>
                <a:tab pos="4124325" algn="l"/>
                <a:tab pos="4581525" algn="l"/>
                <a:tab pos="5038725" algn="l"/>
                <a:tab pos="5495925" algn="l"/>
                <a:tab pos="5953125" algn="l"/>
                <a:tab pos="6410325" algn="l"/>
                <a:tab pos="6867525" algn="l"/>
                <a:tab pos="7324725" algn="l"/>
                <a:tab pos="7781925" algn="l"/>
                <a:tab pos="8239125" algn="l"/>
                <a:tab pos="8696325" algn="l"/>
                <a:tab pos="9153525" algn="l"/>
                <a:tab pos="9610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altLang="tr-TR" sz="2400">
                <a:solidFill>
                  <a:srgbClr val="000000"/>
                </a:solidFill>
              </a:rPr>
              <a:t>Get opportunity to improve your communication skills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000">
                <a:solidFill>
                  <a:srgbClr val="000000"/>
                </a:solidFill>
              </a:rPr>
              <a:t>Oral</a:t>
            </a:r>
          </a:p>
          <a:p>
            <a:pPr lvl="1" eaLnBrk="1" hangingPunct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altLang="tr-TR" sz="2000">
                <a:solidFill>
                  <a:srgbClr val="000000"/>
                </a:solidFill>
              </a:rPr>
              <a:t>Written</a:t>
            </a:r>
          </a:p>
        </p:txBody>
      </p:sp>
      <p:sp>
        <p:nvSpPr>
          <p:cNvPr id="32773" name="Text Box 8"/>
          <p:cNvSpPr txBox="1">
            <a:spLocks noChangeArrowheads="1"/>
          </p:cNvSpPr>
          <p:nvPr/>
        </p:nvSpPr>
        <p:spPr bwMode="auto">
          <a:xfrm>
            <a:off x="6781800" y="5257800"/>
            <a:ext cx="2076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tr-TR" sz="2000">
                <a:solidFill>
                  <a:srgbClr val="000000"/>
                </a:solidFill>
              </a:rPr>
              <a:t>Others</a:t>
            </a:r>
            <a:br>
              <a:rPr lang="en-US" altLang="tr-TR" sz="2000">
                <a:solidFill>
                  <a:srgbClr val="000000"/>
                </a:solidFill>
              </a:rPr>
            </a:br>
            <a:r>
              <a:rPr lang="en-US" altLang="tr-TR" sz="2000">
                <a:solidFill>
                  <a:srgbClr val="000000"/>
                </a:solidFill>
              </a:rPr>
              <a:t>understand</a:t>
            </a:r>
            <a:br>
              <a:rPr lang="en-US" altLang="tr-TR" sz="2000">
                <a:solidFill>
                  <a:srgbClr val="000000"/>
                </a:solidFill>
              </a:rPr>
            </a:br>
            <a:r>
              <a:rPr lang="en-US" altLang="tr-TR" sz="2000">
                <a:solidFill>
                  <a:srgbClr val="000000"/>
                </a:solidFill>
              </a:rPr>
              <a:t>and appreciate</a:t>
            </a:r>
          </a:p>
        </p:txBody>
      </p:sp>
      <p:grpSp>
        <p:nvGrpSpPr>
          <p:cNvPr id="32774" name="Group 10"/>
          <p:cNvGrpSpPr>
            <a:grpSpLocks/>
          </p:cNvGrpSpPr>
          <p:nvPr/>
        </p:nvGrpSpPr>
        <p:grpSpPr bwMode="auto">
          <a:xfrm>
            <a:off x="7196138" y="3276600"/>
            <a:ext cx="1947862" cy="1978025"/>
            <a:chOff x="4320" y="2496"/>
            <a:chExt cx="1227" cy="1246"/>
          </a:xfrm>
        </p:grpSpPr>
        <p:pic>
          <p:nvPicPr>
            <p:cNvPr id="32788" name="Picture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2496"/>
              <a:ext cx="1228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32789" name="Text Box 12"/>
            <p:cNvSpPr txBox="1">
              <a:spLocks noChangeArrowheads="1"/>
            </p:cNvSpPr>
            <p:nvPr/>
          </p:nvSpPr>
          <p:spPr bwMode="auto">
            <a:xfrm>
              <a:off x="4320" y="2496"/>
              <a:ext cx="1228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tr-TR"/>
            </a:p>
          </p:txBody>
        </p:sp>
      </p:grpSp>
      <p:sp>
        <p:nvSpPr>
          <p:cNvPr id="32775" name="Text Box 14"/>
          <p:cNvSpPr txBox="1">
            <a:spLocks noChangeArrowheads="1"/>
          </p:cNvSpPr>
          <p:nvPr/>
        </p:nvSpPr>
        <p:spPr bwMode="auto">
          <a:xfrm>
            <a:off x="6553200" y="6477000"/>
            <a:ext cx="197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2B68E0B1-E546-40CF-905F-82BDF25E1895}" type="slidenum">
              <a:rPr lang="en-US" altLang="tr-TR" sz="1200">
                <a:solidFill>
                  <a:srgbClr val="000000"/>
                </a:solidFill>
              </a:rPr>
              <a:pPr algn="r" eaLnBrk="1" hangingPunct="1"/>
              <a:t>9</a:t>
            </a:fld>
            <a:endParaRPr lang="en-US" altLang="tr-TR" sz="1200">
              <a:solidFill>
                <a:srgbClr val="000000"/>
              </a:solidFill>
            </a:endParaRPr>
          </a:p>
        </p:txBody>
      </p:sp>
      <p:pic>
        <p:nvPicPr>
          <p:cNvPr id="32776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962400"/>
            <a:ext cx="10445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2777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4200"/>
            <a:ext cx="10668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2778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5410200"/>
            <a:ext cx="8286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2779" name="Line 12"/>
          <p:cNvSpPr>
            <a:spLocks noChangeShapeType="1"/>
          </p:cNvSpPr>
          <p:nvPr/>
        </p:nvSpPr>
        <p:spPr bwMode="auto">
          <a:xfrm>
            <a:off x="1295400" y="4117975"/>
            <a:ext cx="73025" cy="1216025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2780" name="Line 13"/>
          <p:cNvSpPr>
            <a:spLocks noChangeShapeType="1"/>
          </p:cNvSpPr>
          <p:nvPr/>
        </p:nvSpPr>
        <p:spPr bwMode="auto">
          <a:xfrm flipV="1">
            <a:off x="1828800" y="5099050"/>
            <a:ext cx="1371600" cy="615950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2781" name="Line 14"/>
          <p:cNvSpPr>
            <a:spLocks noChangeShapeType="1"/>
          </p:cNvSpPr>
          <p:nvPr/>
        </p:nvSpPr>
        <p:spPr bwMode="auto">
          <a:xfrm>
            <a:off x="1524000" y="3657600"/>
            <a:ext cx="1371600" cy="533400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2782" name="Text Box 16"/>
          <p:cNvSpPr txBox="1">
            <a:spLocks noChangeArrowheads="1"/>
          </p:cNvSpPr>
          <p:nvPr/>
        </p:nvSpPr>
        <p:spPr bwMode="auto">
          <a:xfrm>
            <a:off x="1981200" y="5410200"/>
            <a:ext cx="2200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tr-TR" sz="2400">
                <a:solidFill>
                  <a:srgbClr val="000000"/>
                </a:solidFill>
              </a:rPr>
              <a:t>Project Team</a:t>
            </a:r>
          </a:p>
        </p:txBody>
      </p:sp>
      <p:sp>
        <p:nvSpPr>
          <p:cNvPr id="32783" name="Text Box 17"/>
          <p:cNvSpPr txBox="1">
            <a:spLocks noChangeArrowheads="1"/>
          </p:cNvSpPr>
          <p:nvPr/>
        </p:nvSpPr>
        <p:spPr bwMode="auto">
          <a:xfrm>
            <a:off x="838200" y="4267200"/>
            <a:ext cx="217963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tr-TR" b="1">
                <a:solidFill>
                  <a:srgbClr val="FF3300"/>
                </a:solidFill>
              </a:rPr>
              <a:t>Good </a:t>
            </a:r>
          </a:p>
          <a:p>
            <a:pPr algn="ctr" eaLnBrk="1" hangingPunct="1"/>
            <a:r>
              <a:rPr lang="en-US" altLang="tr-TR" b="1">
                <a:solidFill>
                  <a:srgbClr val="FF3300"/>
                </a:solidFill>
              </a:rPr>
              <a:t>Communication</a:t>
            </a:r>
          </a:p>
        </p:txBody>
      </p:sp>
      <p:sp>
        <p:nvSpPr>
          <p:cNvPr id="32784" name="Text Box 8"/>
          <p:cNvSpPr txBox="1">
            <a:spLocks noChangeArrowheads="1"/>
          </p:cNvSpPr>
          <p:nvPr/>
        </p:nvSpPr>
        <p:spPr bwMode="auto">
          <a:xfrm>
            <a:off x="3906838" y="2743200"/>
            <a:ext cx="2570162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tr-TR" sz="2400">
                <a:solidFill>
                  <a:srgbClr val="FF3300"/>
                </a:solidFill>
              </a:rPr>
              <a:t>Excellent work;</a:t>
            </a:r>
          </a:p>
          <a:p>
            <a:pPr algn="ctr" eaLnBrk="1" hangingPunct="1"/>
            <a:r>
              <a:rPr lang="en-US" altLang="tr-TR" sz="2400">
                <a:solidFill>
                  <a:srgbClr val="FF3300"/>
                </a:solidFill>
              </a:rPr>
              <a:t>Good Quality </a:t>
            </a:r>
            <a:br>
              <a:rPr lang="en-US" altLang="tr-TR" sz="2400">
                <a:solidFill>
                  <a:srgbClr val="FF3300"/>
                </a:solidFill>
              </a:rPr>
            </a:br>
            <a:r>
              <a:rPr lang="en-US" altLang="tr-TR" sz="2400">
                <a:solidFill>
                  <a:srgbClr val="FF3300"/>
                </a:solidFill>
              </a:rPr>
              <a:t>Output</a:t>
            </a:r>
          </a:p>
        </p:txBody>
      </p:sp>
      <p:cxnSp>
        <p:nvCxnSpPr>
          <p:cNvPr id="32785" name="Straight Arrow Connector 50"/>
          <p:cNvCxnSpPr>
            <a:cxnSpLocks noChangeShapeType="1"/>
          </p:cNvCxnSpPr>
          <p:nvPr/>
        </p:nvCxnSpPr>
        <p:spPr bwMode="auto">
          <a:xfrm flipV="1">
            <a:off x="3505200" y="3429000"/>
            <a:ext cx="457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6" name="TextBox 53"/>
          <p:cNvSpPr txBox="1">
            <a:spLocks noChangeArrowheads="1"/>
          </p:cNvSpPr>
          <p:nvPr/>
        </p:nvSpPr>
        <p:spPr bwMode="auto">
          <a:xfrm>
            <a:off x="5173663" y="4687888"/>
            <a:ext cx="1989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tr-TR">
                <a:solidFill>
                  <a:srgbClr val="FF0000"/>
                </a:solidFill>
              </a:rPr>
              <a:t>Good </a:t>
            </a:r>
          </a:p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tr-TR">
                <a:solidFill>
                  <a:srgbClr val="FF0000"/>
                </a:solidFill>
              </a:rPr>
              <a:t>Communication</a:t>
            </a:r>
          </a:p>
        </p:txBody>
      </p:sp>
      <p:cxnSp>
        <p:nvCxnSpPr>
          <p:cNvPr id="32787" name="Straight Arrow Connector 56"/>
          <p:cNvCxnSpPr>
            <a:cxnSpLocks noChangeShapeType="1"/>
          </p:cNvCxnSpPr>
          <p:nvPr/>
        </p:nvCxnSpPr>
        <p:spPr bwMode="auto">
          <a:xfrm>
            <a:off x="4267200" y="4572000"/>
            <a:ext cx="2590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Lucida Sans Unicode"/>
        <a:cs typeface="Lucida Sans Unicode"/>
      </a:majorFont>
      <a:minorFont>
        <a:latin typeface="Verdana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Lucida Sans Unicode"/>
        <a:cs typeface="Lucida Sans Unicode"/>
      </a:majorFont>
      <a:minorFont>
        <a:latin typeface="Verdana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Lucida Sans Unicode"/>
        <a:cs typeface="Lucida Sans Unicode"/>
      </a:majorFont>
      <a:minorFont>
        <a:latin typeface="Verdana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Lucida Sans Unicode"/>
        <a:cs typeface="Lucida Sans Unicode"/>
      </a:majorFont>
      <a:minorFont>
        <a:latin typeface="Verdana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Lucida Sans Unicode"/>
        <a:cs typeface="Lucida Sans Unicode"/>
      </a:majorFont>
      <a:minorFont>
        <a:latin typeface="Verdana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Lucida Sans Unicode"/>
        <a:cs typeface="Lucida Sans Unicode"/>
      </a:majorFont>
      <a:minorFont>
        <a:latin typeface="Verdana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Lucida Sans Unicode"/>
        <a:cs typeface="Lucida Sans Unicode"/>
      </a:majorFont>
      <a:minorFont>
        <a:latin typeface="Verdana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Lucida Sans Unicode"/>
        <a:cs typeface="Lucida Sans Unicode"/>
      </a:majorFont>
      <a:minorFont>
        <a:latin typeface="Verdana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Lucida Sans Unicode"/>
        <a:cs typeface="Lucida Sans Unicode"/>
      </a:majorFont>
      <a:minorFont>
        <a:latin typeface="Verdana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Lucida Sans Unicode"/>
        <a:cs typeface="Lucida Sans Unicode"/>
      </a:majorFont>
      <a:minorFont>
        <a:latin typeface="Verdana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Lucida Sans Unicode"/>
        <a:cs typeface="Lucida Sans Unicode"/>
      </a:majorFont>
      <a:minorFont>
        <a:latin typeface="Verdana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Lucida Sans Unicode"/>
        <a:cs typeface="Lucida Sans Unicode"/>
      </a:majorFont>
      <a:minorFont>
        <a:latin typeface="Verdana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2415</Words>
  <Application>Microsoft Macintosh PowerPoint</Application>
  <PresentationFormat>On-screen Show (4:3)</PresentationFormat>
  <Paragraphs>512</Paragraphs>
  <Slides>44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44</vt:i4>
      </vt:variant>
    </vt:vector>
  </HeadingPairs>
  <TitlesOfParts>
    <vt:vector size="65" baseType="lpstr">
      <vt:lpstr>MS PGothic</vt:lpstr>
      <vt:lpstr>Arial</vt:lpstr>
      <vt:lpstr>Lucida Sans Unicode</vt:lpstr>
      <vt:lpstr>Times New Roman</vt:lpstr>
      <vt:lpstr>Verdana</vt:lpstr>
      <vt:lpstr>Wingdings</vt:lpstr>
      <vt:lpstr>Default Design</vt:lpstr>
      <vt:lpstr>1_Default Design</vt:lpstr>
      <vt:lpstr>2_Default Design</vt:lpstr>
      <vt:lpstr>3_Default Design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10_Default Design</vt:lpstr>
      <vt:lpstr>11_Default Design</vt:lpstr>
      <vt:lpstr>12_Default Design</vt:lpstr>
      <vt:lpstr>13_Default Design</vt:lpstr>
      <vt:lpstr>14_Default Design</vt:lpstr>
      <vt:lpstr>PowerPoint Presentation</vt:lpstr>
      <vt:lpstr>PowerPoint Presentation</vt:lpstr>
      <vt:lpstr>PowerPoint Presentation</vt:lpstr>
      <vt:lpstr>Catalog Description for CS299/399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Policies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guvenir</dc:creator>
  <cp:lastModifiedBy>Ibrahim Korpeoglu</cp:lastModifiedBy>
  <cp:revision>260</cp:revision>
  <cp:lastPrinted>1601-01-01T00:00:00Z</cp:lastPrinted>
  <dcterms:created xsi:type="dcterms:W3CDTF">1601-01-01T00:00:00Z</dcterms:created>
  <dcterms:modified xsi:type="dcterms:W3CDTF">2020-10-05T08:23:02Z</dcterms:modified>
</cp:coreProperties>
</file>