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  <p:sldId id="266" r:id="rId11"/>
    <p:sldId id="267" r:id="rId12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129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pPr>
              <a:defRPr/>
            </a:pPr>
            <a:fld id="{99239321-1B1C-46E4-80AF-E2E67E221555}" type="datetimeFigureOut">
              <a:rPr lang="ro-RO" smtClean="0"/>
              <a:pPr>
                <a:defRPr/>
              </a:pPr>
              <a:t>20.05.2019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>
              <a:defRPr/>
            </a:pPr>
            <a:fld id="{D2A89AE5-818A-4A0A-88C8-060FC81D8975}" type="slidenum">
              <a:rPr lang="ro-RO" altLang="en-US" smtClean="0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1411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239321-1B1C-46E4-80AF-E2E67E221555}" type="datetimeFigureOut">
              <a:rPr lang="ro-RO" smtClean="0"/>
              <a:pPr>
                <a:defRPr/>
              </a:pPr>
              <a:t>20.05.2019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89AE5-818A-4A0A-88C8-060FC81D8975}" type="slidenum">
              <a:rPr lang="ro-RO" altLang="en-US" smtClean="0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21589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239321-1B1C-46E4-80AF-E2E67E221555}" type="datetimeFigureOut">
              <a:rPr lang="ro-RO" smtClean="0"/>
              <a:pPr>
                <a:defRPr/>
              </a:pPr>
              <a:t>20.05.2019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89AE5-818A-4A0A-88C8-060FC81D8975}" type="slidenum">
              <a:rPr lang="ro-RO" altLang="en-US" smtClean="0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1976774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239321-1B1C-46E4-80AF-E2E67E221555}" type="datetimeFigureOut">
              <a:rPr lang="ro-RO" smtClean="0"/>
              <a:pPr>
                <a:defRPr/>
              </a:pPr>
              <a:t>20.05.2019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89AE5-818A-4A0A-88C8-060FC81D8975}" type="slidenum">
              <a:rPr lang="ro-RO" altLang="en-US" smtClean="0"/>
              <a:pPr>
                <a:defRPr/>
              </a:pPr>
              <a:t>‹#›</a:t>
            </a:fld>
            <a:endParaRPr lang="ro-RO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743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239321-1B1C-46E4-80AF-E2E67E221555}" type="datetimeFigureOut">
              <a:rPr lang="ro-RO" smtClean="0"/>
              <a:pPr>
                <a:defRPr/>
              </a:pPr>
              <a:t>20.05.2019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89AE5-818A-4A0A-88C8-060FC81D8975}" type="slidenum">
              <a:rPr lang="ro-RO" altLang="en-US" smtClean="0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526812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239321-1B1C-46E4-80AF-E2E67E221555}" type="datetimeFigureOut">
              <a:rPr lang="ro-RO" smtClean="0"/>
              <a:pPr>
                <a:defRPr/>
              </a:pPr>
              <a:t>20.05.2019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89AE5-818A-4A0A-88C8-060FC81D8975}" type="slidenum">
              <a:rPr lang="ro-RO" altLang="en-US" smtClean="0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653137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239321-1B1C-46E4-80AF-E2E67E221555}" type="datetimeFigureOut">
              <a:rPr lang="ro-RO" smtClean="0"/>
              <a:pPr>
                <a:defRPr/>
              </a:pPr>
              <a:t>20.05.2019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89AE5-818A-4A0A-88C8-060FC81D8975}" type="slidenum">
              <a:rPr lang="ro-RO" altLang="en-US" smtClean="0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405491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239321-1B1C-46E4-80AF-E2E67E221555}" type="datetimeFigureOut">
              <a:rPr lang="ro-RO" smtClean="0"/>
              <a:pPr>
                <a:defRPr/>
              </a:pPr>
              <a:t>20.05.2019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89AE5-818A-4A0A-88C8-060FC81D8975}" type="slidenum">
              <a:rPr lang="ro-RO" altLang="en-US" smtClean="0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9623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239321-1B1C-46E4-80AF-E2E67E221555}" type="datetimeFigureOut">
              <a:rPr lang="ro-RO" smtClean="0"/>
              <a:pPr>
                <a:defRPr/>
              </a:pPr>
              <a:t>20.05.2019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89AE5-818A-4A0A-88C8-060FC81D8975}" type="slidenum">
              <a:rPr lang="ro-RO" altLang="en-US" smtClean="0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91363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pPr>
              <a:defRPr/>
            </a:pPr>
            <a:fld id="{99239321-1B1C-46E4-80AF-E2E67E221555}" type="datetimeFigureOut">
              <a:rPr lang="ro-RO" smtClean="0"/>
              <a:pPr>
                <a:defRPr/>
              </a:pPr>
              <a:t>20.05.2019</a:t>
            </a:fld>
            <a:endParaRPr lang="ro-RO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pPr>
              <a:defRPr/>
            </a:pPr>
            <a:fld id="{D2A89AE5-818A-4A0A-88C8-060FC81D8975}" type="slidenum">
              <a:rPr lang="ro-RO" altLang="en-US" smtClean="0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187743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239321-1B1C-46E4-80AF-E2E67E221555}" type="datetimeFigureOut">
              <a:rPr lang="ro-RO" smtClean="0"/>
              <a:pPr>
                <a:defRPr/>
              </a:pPr>
              <a:t>20.05.2019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89AE5-818A-4A0A-88C8-060FC81D8975}" type="slidenum">
              <a:rPr lang="ro-RO" altLang="en-US" smtClean="0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1971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239321-1B1C-46E4-80AF-E2E67E221555}" type="datetimeFigureOut">
              <a:rPr lang="ro-RO" smtClean="0"/>
              <a:pPr>
                <a:defRPr/>
              </a:pPr>
              <a:t>20.05.2019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89AE5-818A-4A0A-88C8-060FC81D8975}" type="slidenum">
              <a:rPr lang="ro-RO" altLang="en-US" smtClean="0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11864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239321-1B1C-46E4-80AF-E2E67E221555}" type="datetimeFigureOut">
              <a:rPr lang="ro-RO" smtClean="0"/>
              <a:pPr>
                <a:defRPr/>
              </a:pPr>
              <a:t>20.05.2019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89AE5-818A-4A0A-88C8-060FC81D8975}" type="slidenum">
              <a:rPr lang="ro-RO" altLang="en-US" smtClean="0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82089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239321-1B1C-46E4-80AF-E2E67E221555}" type="datetimeFigureOut">
              <a:rPr lang="ro-RO" smtClean="0"/>
              <a:pPr>
                <a:defRPr/>
              </a:pPr>
              <a:t>20.05.2019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89AE5-818A-4A0A-88C8-060FC81D8975}" type="slidenum">
              <a:rPr lang="ro-RO" altLang="en-US" smtClean="0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4010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239321-1B1C-46E4-80AF-E2E67E221555}" type="datetimeFigureOut">
              <a:rPr lang="ro-RO" smtClean="0"/>
              <a:pPr>
                <a:defRPr/>
              </a:pPr>
              <a:t>20.05.2019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89AE5-818A-4A0A-88C8-060FC81D8975}" type="slidenum">
              <a:rPr lang="ro-RO" altLang="en-US" smtClean="0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69144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239321-1B1C-46E4-80AF-E2E67E221555}" type="datetimeFigureOut">
              <a:rPr lang="ro-RO" smtClean="0"/>
              <a:pPr>
                <a:defRPr/>
              </a:pPr>
              <a:t>20.05.2019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89AE5-818A-4A0A-88C8-060FC81D8975}" type="slidenum">
              <a:rPr lang="ro-RO" altLang="en-US" smtClean="0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178173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239321-1B1C-46E4-80AF-E2E67E221555}" type="datetimeFigureOut">
              <a:rPr lang="ro-RO" smtClean="0"/>
              <a:pPr>
                <a:defRPr/>
              </a:pPr>
              <a:t>20.05.2019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89AE5-818A-4A0A-88C8-060FC81D8975}" type="slidenum">
              <a:rPr lang="ro-RO" altLang="en-US" smtClean="0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171082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9239321-1B1C-46E4-80AF-E2E67E221555}" type="datetimeFigureOut">
              <a:rPr lang="ro-RO" smtClean="0"/>
              <a:pPr>
                <a:defRPr/>
              </a:pPr>
              <a:t>20.05.2019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2A89AE5-818A-4A0A-88C8-060FC81D8975}" type="slidenum">
              <a:rPr lang="ro-RO" altLang="en-US" smtClean="0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1681624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sfoiesc.com/educatie/informatica/retele-calculatoare/Tipuri-de-retele-de-calculatoa61.php" TargetMode="External" /><Relationship Id="rId2" Type="http://schemas.openxmlformats.org/officeDocument/2006/relationships/hyperlink" Target="http://www.competentedigitale.ro/it/it10.php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ro.m.wikipedia.org/wiki/Re%C8%9Bea_de_calculatoare?wprov=sfla1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CC96-42C5-4830-824C-8321B1B7E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664" y="1122363"/>
            <a:ext cx="6946255" cy="23876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MD" sz="6000" dirty="0">
                <a:latin typeface="Bodoni MT Black" panose="02070A03080606020203" pitchFamily="18" charset="0"/>
              </a:rPr>
              <a:t>      </a:t>
            </a:r>
            <a:r>
              <a:rPr lang="en-US" sz="6000" dirty="0">
                <a:latin typeface="Georgia" panose="02040502050405020303" pitchFamily="18" charset="0"/>
              </a:rPr>
              <a:t>Re</a:t>
            </a:r>
            <a:r>
              <a:rPr lang="ro-MD" sz="6000" dirty="0">
                <a:latin typeface="Georgia" panose="02040502050405020303" pitchFamily="18" charset="0"/>
              </a:rPr>
              <a:t>ț</a:t>
            </a:r>
            <a:r>
              <a:rPr lang="en-US" sz="6000" dirty="0" err="1">
                <a:latin typeface="Georgia" panose="02040502050405020303" pitchFamily="18" charset="0"/>
              </a:rPr>
              <a:t>ele</a:t>
            </a:r>
            <a:r>
              <a:rPr lang="en-US" sz="6000" dirty="0">
                <a:latin typeface="Georgia" panose="02040502050405020303" pitchFamily="18" charset="0"/>
              </a:rPr>
              <a:t> </a:t>
            </a:r>
            <a:r>
              <a:rPr lang="ro-MD" sz="6000" dirty="0">
                <a:latin typeface="Georgia" panose="02040502050405020303" pitchFamily="18" charset="0"/>
              </a:rPr>
              <a:t> </a:t>
            </a:r>
            <a:r>
              <a:rPr lang="en-US" sz="6000" dirty="0">
                <a:latin typeface="Georgia" panose="02040502050405020303" pitchFamily="18" charset="0"/>
              </a:rPr>
              <a:t>de </a:t>
            </a:r>
            <a:r>
              <a:rPr lang="ro-MD" sz="6000" dirty="0">
                <a:latin typeface="Georgia" panose="02040502050405020303" pitchFamily="18" charset="0"/>
              </a:rPr>
              <a:t>  </a:t>
            </a:r>
            <a:r>
              <a:rPr lang="en-US" sz="6000" dirty="0" err="1">
                <a:latin typeface="Georgia" panose="02040502050405020303" pitchFamily="18" charset="0"/>
              </a:rPr>
              <a:t>calculatoare</a:t>
            </a:r>
            <a:endParaRPr lang="ro-RO" sz="6000" dirty="0"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5229200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dirty="0">
                <a:latin typeface="Georgia" panose="02040502050405020303" pitchFamily="18" charset="0"/>
              </a:rPr>
              <a:t>Au elaborat</a:t>
            </a:r>
            <a:r>
              <a:rPr lang="en-US" dirty="0">
                <a:latin typeface="Georgia" panose="02040502050405020303" pitchFamily="18" charset="0"/>
              </a:rPr>
              <a:t>: Gorgan Bogdan</a:t>
            </a:r>
          </a:p>
          <a:p>
            <a:r>
              <a:rPr lang="en-US" dirty="0">
                <a:latin typeface="Georgia" panose="02040502050405020303" pitchFamily="18" charset="0"/>
              </a:rPr>
              <a:t>                          </a:t>
            </a:r>
            <a:r>
              <a:rPr lang="en-US" dirty="0" err="1">
                <a:latin typeface="Georgia" panose="02040502050405020303" pitchFamily="18" charset="0"/>
              </a:rPr>
              <a:t>Gabura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Valeriu</a:t>
            </a:r>
            <a:endParaRPr lang="ru-RU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b="1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6059" y="2204864"/>
            <a:ext cx="74294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retelele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avantajele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domeniile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caruia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corespund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centralelor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termo-nucleare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8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6201A60-17E8-B94A-B9CF-A2550D8C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611" y="618518"/>
            <a:ext cx="7429499" cy="1478570"/>
          </a:xfrm>
        </p:spPr>
        <p:txBody>
          <a:bodyPr/>
          <a:lstStyle/>
          <a:p>
            <a:r>
              <a:rPr lang="ro-RO" b="1">
                <a:latin typeface="Georgia" panose="02040502050405020303" pitchFamily="18" charset="0"/>
              </a:rPr>
              <a:t>Bibliografie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480F119-B3B3-DB49-BE51-E9B42644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1737852"/>
            <a:ext cx="7429499" cy="3382296"/>
          </a:xfrm>
        </p:spPr>
        <p:txBody>
          <a:bodyPr/>
          <a:lstStyle/>
          <a:p>
            <a:pPr marL="0" indent="0">
              <a:buNone/>
            </a:pPr>
            <a:r>
              <a:rPr lang="ro-RO">
                <a:hlinkClick r:id="rId2"/>
              </a:rPr>
              <a:t>http://www.competentedigitale.ro/it/it10.php</a:t>
            </a:r>
            <a:endParaRPr lang="ro-RO"/>
          </a:p>
          <a:p>
            <a:pPr marL="0" indent="0">
              <a:buNone/>
            </a:pPr>
            <a:r>
              <a:rPr lang="ro-RO">
                <a:hlinkClick r:id="rId3"/>
              </a:rPr>
              <a:t>http://www.rasfoiesc.com/educatie/informatica/retele-calculatoare/Tipuri-de-retele-de-calculatoa61.php</a:t>
            </a:r>
            <a:endParaRPr lang="ro-RO"/>
          </a:p>
          <a:p>
            <a:pPr marL="0" indent="0">
              <a:buNone/>
            </a:pPr>
            <a:r>
              <a:rPr lang="ro-RO">
                <a:hlinkClick r:id="rId4"/>
              </a:rPr>
              <a:t>https://ro.m.wikipedia.org/wiki/Re%C8%9Bea_de_calculatoare?wprov=sfla1</a:t>
            </a:r>
            <a:endParaRPr lang="ro-RO"/>
          </a:p>
          <a:p>
            <a:pPr marL="0" indent="0">
              <a:buNone/>
            </a:pP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69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755576" y="1268761"/>
            <a:ext cx="7759774" cy="454307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 retea de calculatoare reprezinta o multime interconectata de </a:t>
            </a:r>
            <a:r>
              <a:rPr lang="ro-RO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calculatoare capabile s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comunice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o-RO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ntre ele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o-RO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scopul schimbului de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informatii sau al utilizarii in comun a mai multor resurse.</a:t>
            </a:r>
            <a:endParaRPr lang="ro-RO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1783-BD1A-4604-8D5C-F1C1CF3D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Georgia" panose="02040502050405020303" pitchFamily="18" charset="0"/>
              </a:rPr>
              <a:t>  </a:t>
            </a:r>
            <a:r>
              <a:rPr lang="en-US" dirty="0" err="1">
                <a:latin typeface="Georgia" panose="02040502050405020303" pitchFamily="18" charset="0"/>
              </a:rPr>
              <a:t>Retelele</a:t>
            </a:r>
            <a:r>
              <a:rPr lang="en-US" dirty="0">
                <a:latin typeface="Georgia" panose="02040502050405020303" pitchFamily="18" charset="0"/>
              </a:rPr>
              <a:t>  de  </a:t>
            </a:r>
            <a:r>
              <a:rPr lang="en-US" dirty="0" err="1">
                <a:latin typeface="Georgia" panose="02040502050405020303" pitchFamily="18" charset="0"/>
              </a:rPr>
              <a:t>calculatoare</a:t>
            </a:r>
            <a:r>
              <a:rPr lang="en-US" dirty="0">
                <a:latin typeface="Georgia" panose="02040502050405020303" pitchFamily="18" charset="0"/>
              </a:rPr>
              <a:t>  au   </a:t>
            </a:r>
            <a:r>
              <a:rPr lang="en-US" dirty="0" err="1">
                <a:latin typeface="Georgia" panose="02040502050405020303" pitchFamily="18" charset="0"/>
              </a:rPr>
              <a:t>aparut</a:t>
            </a:r>
            <a:r>
              <a:rPr lang="en-US" dirty="0">
                <a:latin typeface="Georgia" panose="02040502050405020303" pitchFamily="18" charset="0"/>
              </a:rPr>
              <a:t>  </a:t>
            </a:r>
            <a:r>
              <a:rPr lang="en-US" dirty="0" err="1">
                <a:latin typeface="Georgia" panose="02040502050405020303" pitchFamily="18" charset="0"/>
              </a:rPr>
              <a:t>pentru</a:t>
            </a:r>
            <a:r>
              <a:rPr lang="en-US" dirty="0">
                <a:latin typeface="Georgia" panose="02040502050405020303" pitchFamily="18" charset="0"/>
              </a:rPr>
              <a:t>:</a:t>
            </a:r>
            <a:endParaRPr lang="ro-RO" dirty="0">
              <a:latin typeface="Georgia" panose="02040502050405020303" pitchFamily="18" charset="0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357188" y="2428874"/>
            <a:ext cx="8391276" cy="3664421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Folosirea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fizice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scumpe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imprimanta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hard disk).</a:t>
            </a:r>
          </a:p>
          <a:p>
            <a:pPr marL="0" indent="0" eaLnBrk="1" hangingPunct="1"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Folosirea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date.</a:t>
            </a:r>
          </a:p>
          <a:p>
            <a:pPr marL="0" indent="0" eaLnBrk="1" hangingPunct="1"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Comunicarea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transmiterea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date)</a:t>
            </a:r>
            <a:endParaRPr lang="ro-RO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6AB1-CE3C-439B-9D9C-7D16EB1B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79690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Georgia" panose="02040502050405020303" pitchFamily="18" charset="0"/>
              </a:rPr>
              <a:t>      </a:t>
            </a:r>
            <a:r>
              <a:rPr lang="en-US" dirty="0" err="1">
                <a:latin typeface="Georgia" panose="02040502050405020303" pitchFamily="18" charset="0"/>
              </a:rPr>
              <a:t>Tipuri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retele</a:t>
            </a:r>
            <a:r>
              <a:rPr lang="en-US" dirty="0">
                <a:latin typeface="Georgia" panose="02040502050405020303" pitchFamily="18" charset="0"/>
              </a:rPr>
              <a:t>:</a:t>
            </a:r>
            <a:endParaRPr lang="ro-RO" dirty="0">
              <a:latin typeface="Georgia" panose="02040502050405020303" pitchFamily="18" charset="0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500063" y="1571625"/>
            <a:ext cx="8501062" cy="4357688"/>
          </a:xfrm>
        </p:spPr>
        <p:txBody>
          <a:bodyPr>
            <a:normAutofit/>
          </a:bodyPr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intinderea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geografica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retele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calculatoare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clasifica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in:</a:t>
            </a:r>
          </a:p>
          <a:p>
            <a:pPr marL="0" indent="0" eaLnBrk="1" hangingPunct="1"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Retele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locale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LAN (Local Area Networks) –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lucreaza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nivelelul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cladiri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cladiri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avand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distanta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calculatoare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pana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2 km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026A-470C-4867-B22A-77AD92CD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714375"/>
            <a:ext cx="8229600" cy="5572125"/>
          </a:xfrm>
        </p:spPr>
        <p:txBody>
          <a:bodyPr>
            <a:normAutofit fontScale="85000" lnSpcReduction="20000"/>
          </a:bodyPr>
          <a:lstStyle/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Retele</a:t>
            </a: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metropolitane</a:t>
            </a: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MAN (</a:t>
            </a:r>
            <a:r>
              <a:rPr lang="ro-RO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Metropolitan Area Network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 –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Calculatoarele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raspandite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suprafata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pot fi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catre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institutiile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publice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orasului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Retele</a:t>
            </a: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globale</a:t>
            </a: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WAN (</a:t>
            </a:r>
            <a:r>
              <a:rPr lang="ro-RO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Area Network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 –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calculatoarele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o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arie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raspandire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geografica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 (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suprafata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continent)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ro-R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Topologia magistrală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utilizează un singur segment de cablu la care calculatoarele sunt conectate în mod direct. Topologia magistrală este cea mai simplă şi mai uzuală metodă de conectare a calculatoarelor în reţea.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Topologia inel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conectează calculatoarele într-un inel (primul la al doilea, al doilea la al treilea, …, ultimul la primul).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1949" t="39600" r="38802" b="47440"/>
          <a:stretch/>
        </p:blipFill>
        <p:spPr>
          <a:xfrm>
            <a:off x="1971396" y="709731"/>
            <a:ext cx="4680520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6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Topologia stea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conectează toate cablurile reţelei la un punct de concentrare denumit hub sau switch.</a:t>
            </a:r>
          </a:p>
          <a:p>
            <a:pPr marL="0" indent="0">
              <a:buNone/>
            </a:pP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Topologia stea extinsă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are la bază topologia stea. Ea conectează reţelele stea existente prin conectarea huburilor sau switch-urilor.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2900" t="42080" r="36950" b="41360"/>
          <a:stretch/>
        </p:blipFill>
        <p:spPr>
          <a:xfrm>
            <a:off x="2158541" y="440903"/>
            <a:ext cx="4824536" cy="16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Topologia ierarhică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are o structură de arbore. În această topologie, există un calculator care controlează traficul în reţea. </a:t>
            </a:r>
          </a:p>
          <a:p>
            <a:pPr marL="0" indent="0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Topologia reţea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este o topologie în care fiecare calculator este conectat în mod direct cu toate celelalte calculatoare din reţea. Această topologie se utilizează pentru situaţiile în care este nevoie de o fiabilitate ridicată (exemplu: controlul unei centrale nucleare).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2450" t="47120" r="38750" b="37760"/>
          <a:stretch/>
        </p:blipFill>
        <p:spPr>
          <a:xfrm>
            <a:off x="2123728" y="589200"/>
            <a:ext cx="4608512" cy="15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6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28625" y="214313"/>
            <a:ext cx="8229600" cy="27860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Internet.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colectie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interconectate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numeste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interretea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Internet. O forma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interretea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colectie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LAN-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conectate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WAN. </a:t>
            </a:r>
          </a:p>
          <a:p>
            <a:pPr marL="0" indent="0" eaLnBrk="1" hangingPunct="1">
              <a:buNone/>
            </a:pP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Internetul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fapt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retea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retele</a:t>
            </a:r>
            <a:endParaRPr lang="ro-RO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4500562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348880"/>
            <a:ext cx="3731304" cy="201622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Контур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173</TotalTime>
  <Words>457</Words>
  <Application>Microsoft Office PowerPoint</Application>
  <PresentationFormat>Expunere pe ecran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2" baseType="lpstr">
      <vt:lpstr>Контур</vt:lpstr>
      <vt:lpstr>      Rețele  de   calculatoare</vt:lpstr>
      <vt:lpstr>Prezentare PowerPoint</vt:lpstr>
      <vt:lpstr>  Retelele  de  calculatoare  au   aparut  pentru:</vt:lpstr>
      <vt:lpstr>      Tipuri de retele: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Retele de calculatoare</dc:title>
  <dc:creator>Anka</dc:creator>
  <cp:lastModifiedBy>gorgan bogdan</cp:lastModifiedBy>
  <cp:revision>21</cp:revision>
  <dcterms:created xsi:type="dcterms:W3CDTF">2010-11-02T07:17:12Z</dcterms:created>
  <dcterms:modified xsi:type="dcterms:W3CDTF">2019-05-20T09:23:05Z</dcterms:modified>
</cp:coreProperties>
</file>