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9" r:id="rId3"/>
    <p:sldId id="257" r:id="rId4"/>
    <p:sldId id="260" r:id="rId5"/>
    <p:sldId id="261" r:id="rId6"/>
    <p:sldId id="262" r:id="rId7"/>
    <p:sldId id="264" r:id="rId8"/>
    <p:sldId id="265" r:id="rId9"/>
    <p:sldId id="268" r:id="rId10"/>
    <p:sldId id="266" r:id="rId11"/>
    <p:sldId id="267" r:id="rId12"/>
    <p:sldId id="293" r:id="rId13"/>
    <p:sldId id="269"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Nunito Light" pitchFamily="2" charset="0"/>
      <p:regular r:id="rId20"/>
      <p:italic r:id="rId21"/>
    </p:embeddedFont>
    <p:embeddedFont>
      <p:font typeface="Titillium Web"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849919-6B6B-4AD4-84FE-50B29B7357B6}">
  <a:tblStyle styleId="{33849919-6B6B-4AD4-84FE-50B29B7357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DD2BC0-5F4E-46BE-A2E1-A80699D029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2" d="100"/>
          <a:sy n="72" d="100"/>
        </p:scale>
        <p:origin x="1120" y="-12"/>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99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2"/>
        <p:cNvGrpSpPr/>
        <p:nvPr/>
      </p:nvGrpSpPr>
      <p:grpSpPr>
        <a:xfrm>
          <a:off x="0" y="0"/>
          <a:ext cx="0" cy="0"/>
          <a:chOff x="0" y="0"/>
          <a:chExt cx="0" cy="0"/>
        </a:xfrm>
      </p:grpSpPr>
      <p:sp>
        <p:nvSpPr>
          <p:cNvPr id="1803" name="Google Shape;180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4" name="Google Shape;180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5" name="Google Shape;112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6" name="Google Shape;112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27" name="Google Shape;1127;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0" name="Google Shape;1130;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1" name="Google Shape;1131;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2" name="Google Shape;1132;p2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5" name="Google Shape;1135;p2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36" name="Google Shape;1136;p2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1" name="Google Shape;114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2" name="Google Shape;114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3" name="Google Shape;1143;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6" name="Google Shape;1146;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7" name="Google Shape;1147;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48" name="Google Shape;1148;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1" name="Google Shape;1151;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2" name="Google Shape;1152;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6" name="Google Shape;1156;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59" name="Google Shape;1159;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0" name="Google Shape;1160;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1" name="Google Shape;1161;p2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4" name="Google Shape;1164;p2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65" name="Google Shape;1165;p2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73" name="Google Shape;117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4" name="Google Shape;1174;p23"/>
          <p:cNvSpPr txBox="1">
            <a:spLocks noGrp="1"/>
          </p:cNvSpPr>
          <p:nvPr>
            <p:ph type="subTitle" idx="1"/>
          </p:nvPr>
        </p:nvSpPr>
        <p:spPr>
          <a:xfrm>
            <a:off x="1108627"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5" name="Google Shape;1175;p23"/>
          <p:cNvSpPr txBox="1">
            <a:spLocks noGrp="1"/>
          </p:cNvSpPr>
          <p:nvPr>
            <p:ph type="subTitle" idx="2"/>
          </p:nvPr>
        </p:nvSpPr>
        <p:spPr>
          <a:xfrm>
            <a:off x="3579000"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6" name="Google Shape;1176;p23"/>
          <p:cNvSpPr txBox="1">
            <a:spLocks noGrp="1"/>
          </p:cNvSpPr>
          <p:nvPr>
            <p:ph type="subTitle" idx="3"/>
          </p:nvPr>
        </p:nvSpPr>
        <p:spPr>
          <a:xfrm>
            <a:off x="1108627"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7" name="Google Shape;1177;p23"/>
          <p:cNvSpPr txBox="1">
            <a:spLocks noGrp="1"/>
          </p:cNvSpPr>
          <p:nvPr>
            <p:ph type="subTitle" idx="4"/>
          </p:nvPr>
        </p:nvSpPr>
        <p:spPr>
          <a:xfrm>
            <a:off x="3579000"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8" name="Google Shape;1178;p23"/>
          <p:cNvSpPr txBox="1">
            <a:spLocks noGrp="1"/>
          </p:cNvSpPr>
          <p:nvPr>
            <p:ph type="subTitle" idx="5"/>
          </p:nvPr>
        </p:nvSpPr>
        <p:spPr>
          <a:xfrm>
            <a:off x="6049373" y="224755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9" name="Google Shape;1179;p23"/>
          <p:cNvSpPr txBox="1">
            <a:spLocks noGrp="1"/>
          </p:cNvSpPr>
          <p:nvPr>
            <p:ph type="subTitle" idx="6"/>
          </p:nvPr>
        </p:nvSpPr>
        <p:spPr>
          <a:xfrm>
            <a:off x="6049373" y="3968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0" name="Google Shape;1180;p23"/>
          <p:cNvSpPr txBox="1">
            <a:spLocks noGrp="1"/>
          </p:cNvSpPr>
          <p:nvPr>
            <p:ph type="subTitle" idx="7"/>
          </p:nvPr>
        </p:nvSpPr>
        <p:spPr>
          <a:xfrm>
            <a:off x="1109527"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1" name="Google Shape;1181;p23"/>
          <p:cNvSpPr txBox="1">
            <a:spLocks noGrp="1"/>
          </p:cNvSpPr>
          <p:nvPr>
            <p:ph type="subTitle" idx="8"/>
          </p:nvPr>
        </p:nvSpPr>
        <p:spPr>
          <a:xfrm>
            <a:off x="3579900"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2" name="Google Shape;1182;p23"/>
          <p:cNvSpPr txBox="1">
            <a:spLocks noGrp="1"/>
          </p:cNvSpPr>
          <p:nvPr>
            <p:ph type="subTitle" idx="9"/>
          </p:nvPr>
        </p:nvSpPr>
        <p:spPr>
          <a:xfrm>
            <a:off x="6050273" y="190315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3" name="Google Shape;1183;p23"/>
          <p:cNvSpPr txBox="1">
            <a:spLocks noGrp="1"/>
          </p:cNvSpPr>
          <p:nvPr>
            <p:ph type="subTitle" idx="13"/>
          </p:nvPr>
        </p:nvSpPr>
        <p:spPr>
          <a:xfrm>
            <a:off x="1109527"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4" name="Google Shape;1184;p23"/>
          <p:cNvSpPr txBox="1">
            <a:spLocks noGrp="1"/>
          </p:cNvSpPr>
          <p:nvPr>
            <p:ph type="subTitle" idx="14"/>
          </p:nvPr>
        </p:nvSpPr>
        <p:spPr>
          <a:xfrm>
            <a:off x="3579900"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85" name="Google Shape;1185;p23"/>
          <p:cNvSpPr txBox="1">
            <a:spLocks noGrp="1"/>
          </p:cNvSpPr>
          <p:nvPr>
            <p:ph type="subTitle" idx="15"/>
          </p:nvPr>
        </p:nvSpPr>
        <p:spPr>
          <a:xfrm>
            <a:off x="6050273" y="3624200"/>
            <a:ext cx="19842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0" r:id="rId8"/>
    <p:sldLayoutId id="2147483665" r:id="rId9"/>
    <p:sldLayoutId id="2147483666" r:id="rId10"/>
    <p:sldLayoutId id="2147483667" r:id="rId11"/>
    <p:sldLayoutId id="2147483668" r:id="rId12"/>
    <p:sldLayoutId id="2147483669"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3383415" y="649947"/>
            <a:ext cx="5421880" cy="14350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Employee Data Analysis using Excel</a:t>
            </a:r>
            <a:endParaRPr sz="2800" dirty="0"/>
          </a:p>
        </p:txBody>
      </p:sp>
      <p:sp>
        <p:nvSpPr>
          <p:cNvPr id="1417" name="Google Shape;1417;p31"/>
          <p:cNvSpPr txBox="1">
            <a:spLocks noGrp="1"/>
          </p:cNvSpPr>
          <p:nvPr>
            <p:ph type="subTitle" idx="1"/>
          </p:nvPr>
        </p:nvSpPr>
        <p:spPr>
          <a:xfrm>
            <a:off x="3419544" y="2783432"/>
            <a:ext cx="5385751" cy="13294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 NAME:  Pooja R</a:t>
            </a:r>
          </a:p>
          <a:p>
            <a:pPr marL="0" lvl="0" indent="0" algn="l" rtl="0">
              <a:spcBef>
                <a:spcPts val="0"/>
              </a:spcBef>
              <a:spcAft>
                <a:spcPts val="0"/>
              </a:spcAft>
              <a:buNone/>
            </a:pPr>
            <a:r>
              <a:rPr lang="en-US" dirty="0"/>
              <a:t>REGISTER NO: asunm10942552 </a:t>
            </a:r>
            <a:r>
              <a:rPr lang="en-US"/>
              <a:t>&amp; 312200993 DEPARTMENT</a:t>
            </a:r>
            <a:r>
              <a:rPr lang="en-US" dirty="0"/>
              <a:t>: B.com General</a:t>
            </a:r>
          </a:p>
          <a:p>
            <a:pPr marL="0" lvl="0" indent="0" algn="l" rtl="0">
              <a:spcBef>
                <a:spcPts val="0"/>
              </a:spcBef>
              <a:spcAft>
                <a:spcPts val="0"/>
              </a:spcAft>
              <a:buNone/>
            </a:pPr>
            <a:r>
              <a:rPr lang="en-US" dirty="0"/>
              <a:t>COLLEGE : DRBCCC Hindu College</a:t>
            </a:r>
          </a:p>
        </p:txBody>
      </p:sp>
      <p:grpSp>
        <p:nvGrpSpPr>
          <p:cNvPr id="1418" name="Google Shape;1418;p31"/>
          <p:cNvGrpSpPr/>
          <p:nvPr/>
        </p:nvGrpSpPr>
        <p:grpSpPr>
          <a:xfrm>
            <a:off x="197459" y="974997"/>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1"/>
          <p:cNvSpPr txBox="1">
            <a:spLocks noGrp="1"/>
          </p:cNvSpPr>
          <p:nvPr>
            <p:ph type="title"/>
          </p:nvPr>
        </p:nvSpPr>
        <p:spPr>
          <a:xfrm>
            <a:off x="3898206" y="302982"/>
            <a:ext cx="3479138" cy="1104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a:t>MODELLING</a:t>
            </a:r>
            <a:endParaRPr sz="5400" dirty="0"/>
          </a:p>
        </p:txBody>
      </p:sp>
      <p:grpSp>
        <p:nvGrpSpPr>
          <p:cNvPr id="1915" name="Google Shape;1915;p41"/>
          <p:cNvGrpSpPr/>
          <p:nvPr/>
        </p:nvGrpSpPr>
        <p:grpSpPr>
          <a:xfrm>
            <a:off x="393620" y="2206430"/>
            <a:ext cx="1781410" cy="1494012"/>
            <a:chOff x="4984402" y="2655325"/>
            <a:chExt cx="1361282" cy="694501"/>
          </a:xfrm>
        </p:grpSpPr>
        <p:grpSp>
          <p:nvGrpSpPr>
            <p:cNvPr id="1916" name="Google Shape;1916;p41"/>
            <p:cNvGrpSpPr/>
            <p:nvPr/>
          </p:nvGrpSpPr>
          <p:grpSpPr>
            <a:xfrm>
              <a:off x="5071009" y="2720922"/>
              <a:ext cx="1055066" cy="540857"/>
              <a:chOff x="6922107" y="2182622"/>
              <a:chExt cx="1662306" cy="1441517"/>
            </a:xfrm>
          </p:grpSpPr>
          <p:sp>
            <p:nvSpPr>
              <p:cNvPr id="1917" name="Google Shape;1917;p41"/>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1"/>
            <p:cNvSpPr/>
            <p:nvPr/>
          </p:nvSpPr>
          <p:spPr>
            <a:xfrm>
              <a:off x="4984402" y="2655325"/>
              <a:ext cx="1361282"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
            <a:extLst>
              <a:ext uri="{FF2B5EF4-FFF2-40B4-BE49-F238E27FC236}">
                <a16:creationId xmlns:a16="http://schemas.microsoft.com/office/drawing/2014/main" id="{95E03500-4E74-EA9A-2ECB-F28A012FC489}"/>
              </a:ext>
            </a:extLst>
          </p:cNvPr>
          <p:cNvSpPr>
            <a:spLocks noChangeArrowheads="1"/>
          </p:cNvSpPr>
          <p:nvPr/>
        </p:nvSpPr>
        <p:spPr bwMode="auto">
          <a:xfrm>
            <a:off x="2288366" y="1236185"/>
            <a:ext cx="6756375"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Salary Distribution: Analyze how salaries are spread across roles and departments.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Pay Equity: Identify and address pay gaps related to demographics.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Market Comparison: Compare company salaries with industry benchmarks.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Growth Prediction: Forecast future salary increases based on trends.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Turnover Risk: Predict potential employee turnover due to salary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Total Compensation: Evaluate the complete compensation package, including bonuses and benefits.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32" name="Google Shape;1932;p42"/>
          <p:cNvSpPr txBox="1">
            <a:spLocks noGrp="1"/>
          </p:cNvSpPr>
          <p:nvPr>
            <p:ph type="title"/>
          </p:nvPr>
        </p:nvSpPr>
        <p:spPr>
          <a:xfrm>
            <a:off x="-2191876" y="904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6" name="Picture 5">
            <a:extLst>
              <a:ext uri="{FF2B5EF4-FFF2-40B4-BE49-F238E27FC236}">
                <a16:creationId xmlns:a16="http://schemas.microsoft.com/office/drawing/2014/main" id="{E1942ACE-409E-4FBC-15D2-52C84EBEC511}"/>
              </a:ext>
            </a:extLst>
          </p:cNvPr>
          <p:cNvPicPr>
            <a:picLocks noChangeAspect="1"/>
          </p:cNvPicPr>
          <p:nvPr/>
        </p:nvPicPr>
        <p:blipFill>
          <a:blip r:embed="rId3"/>
          <a:stretch>
            <a:fillRect/>
          </a:stretch>
        </p:blipFill>
        <p:spPr>
          <a:xfrm>
            <a:off x="1296139" y="751989"/>
            <a:ext cx="6551722" cy="38880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32" name="Google Shape;1932;p42"/>
          <p:cNvSpPr txBox="1">
            <a:spLocks noGrp="1"/>
          </p:cNvSpPr>
          <p:nvPr>
            <p:ph type="title"/>
          </p:nvPr>
        </p:nvSpPr>
        <p:spPr>
          <a:xfrm>
            <a:off x="-2165243" y="2318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6" name="Picture 5">
            <a:extLst>
              <a:ext uri="{FF2B5EF4-FFF2-40B4-BE49-F238E27FC236}">
                <a16:creationId xmlns:a16="http://schemas.microsoft.com/office/drawing/2014/main" id="{21A56F04-2AF8-F467-8074-C374D340044C}"/>
              </a:ext>
            </a:extLst>
          </p:cNvPr>
          <p:cNvPicPr>
            <a:picLocks noChangeAspect="1"/>
          </p:cNvPicPr>
          <p:nvPr/>
        </p:nvPicPr>
        <p:blipFill>
          <a:blip r:embed="rId3"/>
          <a:stretch>
            <a:fillRect/>
          </a:stretch>
        </p:blipFill>
        <p:spPr>
          <a:xfrm>
            <a:off x="1287263" y="878244"/>
            <a:ext cx="6409678" cy="3807690"/>
          </a:xfrm>
          <a:prstGeom prst="rect">
            <a:avLst/>
          </a:prstGeom>
        </p:spPr>
      </p:pic>
    </p:spTree>
    <p:extLst>
      <p:ext uri="{BB962C8B-B14F-4D97-AF65-F5344CB8AC3E}">
        <p14:creationId xmlns:p14="http://schemas.microsoft.com/office/powerpoint/2010/main" val="176673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44"/>
          <p:cNvSpPr txBox="1">
            <a:spLocks noGrp="1"/>
          </p:cNvSpPr>
          <p:nvPr>
            <p:ph type="subTitle" idx="1"/>
          </p:nvPr>
        </p:nvSpPr>
        <p:spPr>
          <a:xfrm>
            <a:off x="204186" y="1358283"/>
            <a:ext cx="8529536" cy="2213370"/>
          </a:xfrm>
          <a:prstGeom prst="rect">
            <a:avLst/>
          </a:prstGeom>
        </p:spPr>
        <p:txBody>
          <a:bodyPr spcFirstLastPara="1" wrap="square" lIns="91425" tIns="91425" rIns="91425" bIns="91425" anchor="b" anchorCtr="0">
            <a:noAutofit/>
          </a:bodyPr>
          <a:lstStyle/>
          <a:p>
            <a:pPr algn="just"/>
            <a:r>
              <a:rPr lang="en-US" sz="1600" dirty="0"/>
              <a:t>		The Employee Salary Analysis provides critical insights into how compensation is structured across the organization. Through data-driven modeling, it helps ensure fairness, equity, and competitiveness in employee pay. By identifying salary gaps, predicting growth, and benchmarking against market standards, organizations can make informed decisions to improve employee satisfaction, retain top talent, and stay competitive in the industry. The analysis offers a pathway to creating a transparent and balanced compensation strategy that aligns with both employee expectations and business goals.</a:t>
            </a:r>
          </a:p>
        </p:txBody>
      </p:sp>
      <p:sp>
        <p:nvSpPr>
          <p:cNvPr id="2023" name="Google Shape;2023;p44"/>
          <p:cNvSpPr txBox="1">
            <a:spLocks noGrp="1"/>
          </p:cNvSpPr>
          <p:nvPr>
            <p:ph type="title"/>
          </p:nvPr>
        </p:nvSpPr>
        <p:spPr>
          <a:xfrm>
            <a:off x="124288" y="286081"/>
            <a:ext cx="2457858"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4"/>
          <p:cNvSpPr txBox="1">
            <a:spLocks noGrp="1"/>
          </p:cNvSpPr>
          <p:nvPr>
            <p:ph type="title"/>
          </p:nvPr>
        </p:nvSpPr>
        <p:spPr>
          <a:xfrm>
            <a:off x="870091" y="862441"/>
            <a:ext cx="3496200" cy="9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Project Title!</a:t>
            </a:r>
            <a:endParaRPr sz="4800" dirty="0"/>
          </a:p>
        </p:txBody>
      </p:sp>
      <p:sp>
        <p:nvSpPr>
          <p:cNvPr id="1485" name="Google Shape;1485;p34"/>
          <p:cNvSpPr txBox="1">
            <a:spLocks noGrp="1"/>
          </p:cNvSpPr>
          <p:nvPr>
            <p:ph type="subTitle" idx="1"/>
          </p:nvPr>
        </p:nvSpPr>
        <p:spPr>
          <a:xfrm>
            <a:off x="775588" y="2248726"/>
            <a:ext cx="3496200" cy="8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Employee Salary analysis</a:t>
            </a:r>
            <a:endParaRPr sz="2800" dirty="0"/>
          </a:p>
        </p:txBody>
      </p:sp>
      <p:grpSp>
        <p:nvGrpSpPr>
          <p:cNvPr id="1486" name="Google Shape;1486;p34"/>
          <p:cNvGrpSpPr/>
          <p:nvPr/>
        </p:nvGrpSpPr>
        <p:grpSpPr>
          <a:xfrm>
            <a:off x="4878515" y="1342291"/>
            <a:ext cx="4010381" cy="2458905"/>
            <a:chOff x="4939903" y="1223591"/>
            <a:chExt cx="3875139" cy="2375983"/>
          </a:xfrm>
        </p:grpSpPr>
        <p:sp>
          <p:nvSpPr>
            <p:cNvPr id="1487" name="Google Shape;1487;p34"/>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4"/>
            <p:cNvGrpSpPr/>
            <p:nvPr/>
          </p:nvGrpSpPr>
          <p:grpSpPr>
            <a:xfrm>
              <a:off x="4939903" y="1223591"/>
              <a:ext cx="3875139" cy="2353997"/>
              <a:chOff x="2772963" y="2596675"/>
              <a:chExt cx="3598086" cy="2185698"/>
            </a:xfrm>
          </p:grpSpPr>
          <p:sp>
            <p:nvSpPr>
              <p:cNvPr id="1489" name="Google Shape;1489;p34"/>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2"/>
          <p:cNvSpPr txBox="1">
            <a:spLocks noGrp="1"/>
          </p:cNvSpPr>
          <p:nvPr>
            <p:ph type="title"/>
          </p:nvPr>
        </p:nvSpPr>
        <p:spPr>
          <a:xfrm>
            <a:off x="595713" y="3333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t>AGENDA</a:t>
            </a:r>
            <a:endParaRPr sz="4400" dirty="0"/>
          </a:p>
        </p:txBody>
      </p:sp>
      <p:graphicFrame>
        <p:nvGraphicFramePr>
          <p:cNvPr id="1460" name="Google Shape;1460;p32"/>
          <p:cNvGraphicFramePr/>
          <p:nvPr>
            <p:extLst>
              <p:ext uri="{D42A27DB-BD31-4B8C-83A1-F6EECF244321}">
                <p14:modId xmlns:p14="http://schemas.microsoft.com/office/powerpoint/2010/main" val="1186053462"/>
              </p:ext>
            </p:extLst>
          </p:nvPr>
        </p:nvGraphicFramePr>
        <p:xfrm>
          <a:off x="2894118" y="1303619"/>
          <a:ext cx="3559947" cy="3140275"/>
        </p:xfrm>
        <a:graphic>
          <a:graphicData uri="http://schemas.openxmlformats.org/drawingml/2006/table">
            <a:tbl>
              <a:tblPr>
                <a:noFill/>
                <a:tableStyleId>{33849919-6B6B-4AD4-84FE-50B29B7357B6}</a:tableStyleId>
              </a:tblPr>
              <a:tblGrid>
                <a:gridCol w="503449">
                  <a:extLst>
                    <a:ext uri="{9D8B030D-6E8A-4147-A177-3AD203B41FA5}">
                      <a16:colId xmlns:a16="http://schemas.microsoft.com/office/drawing/2014/main" val="20000"/>
                    </a:ext>
                  </a:extLst>
                </a:gridCol>
                <a:gridCol w="3056498">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1</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Problem Statement</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2</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1600"/>
                        </a:spcAft>
                        <a:buNone/>
                      </a:pPr>
                      <a:r>
                        <a:rPr lang="en-IN" sz="2000" dirty="0">
                          <a:solidFill>
                            <a:schemeClr val="dk1"/>
                          </a:solidFill>
                          <a:latin typeface="Titillium Web"/>
                          <a:ea typeface="Titillium Web"/>
                          <a:cs typeface="Titillium Web"/>
                          <a:sym typeface="Titillium Web"/>
                        </a:rPr>
                        <a:t>Project Overview</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3</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End Users</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4</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Our Solution and Proposition</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5</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IN" sz="2000" dirty="0">
                          <a:solidFill>
                            <a:schemeClr val="dk1"/>
                          </a:solidFill>
                          <a:latin typeface="Titillium Web"/>
                          <a:ea typeface="Titillium Web"/>
                          <a:cs typeface="Titillium Web"/>
                          <a:sym typeface="Titillium Web"/>
                        </a:rPr>
                        <a:t>Dataset Description</a:t>
                      </a:r>
                      <a:endParaRPr sz="2000" dirty="0">
                        <a:solidFill>
                          <a:schemeClr val="dk1"/>
                        </a:solidFill>
                        <a:latin typeface="Titillium Web"/>
                        <a:ea typeface="Titillium Web"/>
                        <a:cs typeface="Titillium Web"/>
                        <a:sym typeface="Titillium Web"/>
                      </a:endParaRP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6</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Modelling Approach</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7</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Results and Discussion</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2202147686"/>
                  </a:ext>
                </a:extLst>
              </a:tr>
              <a:tr h="361525">
                <a:tc>
                  <a:txBody>
                    <a:bodyPr/>
                    <a:lstStyle/>
                    <a:p>
                      <a:pPr marL="0" lvl="0" indent="0" algn="l" rtl="0">
                        <a:spcBef>
                          <a:spcPts val="0"/>
                        </a:spcBef>
                        <a:spcAft>
                          <a:spcPts val="0"/>
                        </a:spcAft>
                        <a:buNone/>
                      </a:pPr>
                      <a:r>
                        <a:rPr lang="en-IN" sz="1400" b="1" dirty="0">
                          <a:solidFill>
                            <a:schemeClr val="dk1"/>
                          </a:solidFill>
                          <a:latin typeface="Titillium Web"/>
                          <a:ea typeface="Titillium Web"/>
                          <a:cs typeface="Titillium Web"/>
                          <a:sym typeface="Titillium Web"/>
                        </a:rPr>
                        <a:t>8</a:t>
                      </a:r>
                      <a:endParaRPr sz="1400" b="1" dirty="0">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lgn="ctr">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IN" sz="2000" dirty="0">
                          <a:solidFill>
                            <a:schemeClr val="dk1"/>
                          </a:solidFill>
                          <a:latin typeface="Titillium Web"/>
                          <a:ea typeface="Titillium Web"/>
                          <a:cs typeface="Titillium Web"/>
                          <a:sym typeface="Titillium Web"/>
                        </a:rPr>
                        <a:t>Conclusion</a:t>
                      </a:r>
                    </a:p>
                  </a:txBody>
                  <a:tcPr marL="91425" marR="91425" marT="0" marB="0" anchor="ctr">
                    <a:lnL w="9525" cap="flat" cmpd="sng" algn="ctr">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35219809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2514732" y="474320"/>
            <a:ext cx="6390701"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549" name="Google Shape;1549;p35"/>
          <p:cNvSpPr txBox="1">
            <a:spLocks noGrp="1"/>
          </p:cNvSpPr>
          <p:nvPr>
            <p:ph type="subTitle" idx="1"/>
          </p:nvPr>
        </p:nvSpPr>
        <p:spPr>
          <a:xfrm>
            <a:off x="2775787" y="1422459"/>
            <a:ext cx="6076377" cy="277209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The organization seeks to ensure that its compensation structure is equitable, competitive, and aligned with industry standards. However, there is currently limited visibility into salary distribution across departments, job roles, and employee demographics. Additionally, potential disparities in pay related to gender, race, or tenure are not well understood. This analysis aims to identify any inconsistencies or gaps, assess salary competitiveness in the market, and provide actionable insights to ensure fair and transparent compensation practices.</a:t>
            </a:r>
          </a:p>
        </p:txBody>
      </p:sp>
      <p:grpSp>
        <p:nvGrpSpPr>
          <p:cNvPr id="6" name="Group 5">
            <a:extLst>
              <a:ext uri="{FF2B5EF4-FFF2-40B4-BE49-F238E27FC236}">
                <a16:creationId xmlns:a16="http://schemas.microsoft.com/office/drawing/2014/main" id="{2AFB8F0F-764F-173E-0376-5CEA526A1CF4}"/>
              </a:ext>
            </a:extLst>
          </p:cNvPr>
          <p:cNvGrpSpPr/>
          <p:nvPr/>
        </p:nvGrpSpPr>
        <p:grpSpPr>
          <a:xfrm>
            <a:off x="262371" y="1426040"/>
            <a:ext cx="2480829" cy="2405841"/>
            <a:chOff x="546375" y="880125"/>
            <a:chExt cx="3259655" cy="3161125"/>
          </a:xfrm>
        </p:grpSpPr>
        <p:grpSp>
          <p:nvGrpSpPr>
            <p:cNvPr id="1550" name="Google Shape;1550;p35"/>
            <p:cNvGrpSpPr/>
            <p:nvPr/>
          </p:nvGrpSpPr>
          <p:grpSpPr>
            <a:xfrm>
              <a:off x="546375" y="880125"/>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object 2">
              <a:extLst>
                <a:ext uri="{FF2B5EF4-FFF2-40B4-BE49-F238E27FC236}">
                  <a16:creationId xmlns:a16="http://schemas.microsoft.com/office/drawing/2014/main" id="{03377CDD-8B81-88B0-5B7F-968CF2992B54}"/>
                </a:ext>
              </a:extLst>
            </p:cNvPr>
            <p:cNvGrpSpPr/>
            <p:nvPr/>
          </p:nvGrpSpPr>
          <p:grpSpPr>
            <a:xfrm>
              <a:off x="1168500" y="1374582"/>
              <a:ext cx="1847242" cy="2254202"/>
              <a:chOff x="7991475" y="2933700"/>
              <a:chExt cx="2762250" cy="3257550"/>
            </a:xfrm>
          </p:grpSpPr>
          <p:sp>
            <p:nvSpPr>
              <p:cNvPr id="3" name="object 3">
                <a:extLst>
                  <a:ext uri="{FF2B5EF4-FFF2-40B4-BE49-F238E27FC236}">
                    <a16:creationId xmlns:a16="http://schemas.microsoft.com/office/drawing/2014/main" id="{813519FB-51E2-2D9D-C2FA-DAE41E38957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A946237D-58BF-0A04-BD64-3DE083BF5E5D}"/>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2B8C35A0-D044-714F-0916-0E99ED21CC1D}"/>
                  </a:ext>
                </a:extLst>
              </p:cNvPr>
              <p:cNvPicPr/>
              <p:nvPr/>
            </p:nvPicPr>
            <p:blipFill>
              <a:blip r:embed="rId3" cstate="print"/>
              <a:stretch>
                <a:fillRect/>
              </a:stretch>
            </p:blipFill>
            <p:spPr>
              <a:xfrm>
                <a:off x="7991475" y="2933700"/>
                <a:ext cx="2762250" cy="3257550"/>
              </a:xfrm>
              <a:prstGeom prst="rect">
                <a:avLst/>
              </a:prstGeom>
            </p:spPr>
          </p:pic>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6"/>
          <p:cNvSpPr txBox="1">
            <a:spLocks noGrp="1"/>
          </p:cNvSpPr>
          <p:nvPr>
            <p:ph type="title"/>
          </p:nvPr>
        </p:nvSpPr>
        <p:spPr>
          <a:xfrm>
            <a:off x="720000" y="3039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Project Overview</a:t>
            </a:r>
            <a:endParaRPr dirty="0"/>
          </a:p>
        </p:txBody>
      </p:sp>
      <p:sp>
        <p:nvSpPr>
          <p:cNvPr id="1598" name="Google Shape;1598;p36"/>
          <p:cNvSpPr txBox="1">
            <a:spLocks noGrp="1"/>
          </p:cNvSpPr>
          <p:nvPr>
            <p:ph type="subTitle" idx="1"/>
          </p:nvPr>
        </p:nvSpPr>
        <p:spPr>
          <a:xfrm>
            <a:off x="559747" y="1287262"/>
            <a:ext cx="8024506" cy="2725445"/>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The Employee Salary Analysis project aims to evaluate the company’s current salary structure to ensure it is fair, competitive, and aligned with both internal policies and external market trends. The analysis will involve assessing salary distribution across various departments, roles, and demographic groups (e.g., gender, ethnicity, tenure) to identify any disparities or trends. Additionally, the project will compare current salaries against industry benchmarks to evaluate the competitiveness of the company’s compensation strategy.</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1" name="Google Shape;1651;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WHO ARE THE END USERS?</a:t>
            </a:r>
            <a:endParaRPr dirty="0"/>
          </a:p>
        </p:txBody>
      </p:sp>
      <p:sp>
        <p:nvSpPr>
          <p:cNvPr id="1652" name="Google Shape;1652;p37"/>
          <p:cNvSpPr txBox="1">
            <a:spLocks noGrp="1"/>
          </p:cNvSpPr>
          <p:nvPr>
            <p:ph type="subTitle" idx="1"/>
          </p:nvPr>
        </p:nvSpPr>
        <p:spPr>
          <a:xfrm>
            <a:off x="516780" y="1366833"/>
            <a:ext cx="4674318" cy="22983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IN" sz="2000" dirty="0"/>
              <a:t>Human Resource Department</a:t>
            </a:r>
            <a:endParaRPr sz="2000" dirty="0"/>
          </a:p>
          <a:p>
            <a:pPr marL="457200" lvl="0" indent="-317500" algn="l" rtl="0">
              <a:spcBef>
                <a:spcPts val="0"/>
              </a:spcBef>
              <a:spcAft>
                <a:spcPts val="0"/>
              </a:spcAft>
              <a:buSzPts val="1400"/>
              <a:buChar char="●"/>
            </a:pPr>
            <a:r>
              <a:rPr lang="en-IN" sz="2000" dirty="0"/>
              <a:t>Executive Leadership/Management:</a:t>
            </a:r>
          </a:p>
          <a:p>
            <a:pPr marL="457200" lvl="0" indent="-317500" algn="l" rtl="0">
              <a:spcBef>
                <a:spcPts val="0"/>
              </a:spcBef>
              <a:spcAft>
                <a:spcPts val="0"/>
              </a:spcAft>
              <a:buSzPts val="1400"/>
              <a:buChar char="●"/>
            </a:pPr>
            <a:r>
              <a:rPr lang="en-IN" sz="2000" dirty="0"/>
              <a:t>Employees</a:t>
            </a:r>
          </a:p>
          <a:p>
            <a:pPr marL="457200" lvl="0" indent="-317500" algn="l" rtl="0">
              <a:spcBef>
                <a:spcPts val="0"/>
              </a:spcBef>
              <a:spcAft>
                <a:spcPts val="0"/>
              </a:spcAft>
              <a:buSzPts val="1400"/>
              <a:buChar char="●"/>
            </a:pPr>
            <a:r>
              <a:rPr lang="en-IN" sz="2000" dirty="0"/>
              <a:t>Finance Team</a:t>
            </a:r>
          </a:p>
          <a:p>
            <a:pPr marL="457200" lvl="0" indent="-317500" algn="l" rtl="0">
              <a:spcBef>
                <a:spcPts val="0"/>
              </a:spcBef>
              <a:spcAft>
                <a:spcPts val="0"/>
              </a:spcAft>
              <a:buSzPts val="1400"/>
              <a:buChar char="●"/>
            </a:pPr>
            <a:r>
              <a:rPr lang="en-IN" sz="2000" dirty="0"/>
              <a:t>Recruiters</a:t>
            </a:r>
          </a:p>
        </p:txBody>
      </p:sp>
      <p:sp>
        <p:nvSpPr>
          <p:cNvPr id="1653" name="Google Shape;1653;p37"/>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7"/>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7"/>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6" name="Google Shape;1656;p37"/>
          <p:cNvGrpSpPr/>
          <p:nvPr/>
        </p:nvGrpSpPr>
        <p:grpSpPr>
          <a:xfrm>
            <a:off x="5306450" y="1437175"/>
            <a:ext cx="3329249" cy="2609040"/>
            <a:chOff x="5306450" y="1437175"/>
            <a:chExt cx="3329249" cy="2609040"/>
          </a:xfrm>
        </p:grpSpPr>
        <p:sp>
          <p:nvSpPr>
            <p:cNvPr id="1657" name="Google Shape;1657;p37"/>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7"/>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7"/>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7"/>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7"/>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7"/>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7"/>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7"/>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7"/>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7"/>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7"/>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7"/>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7"/>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7"/>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7"/>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7"/>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7"/>
            <p:cNvGrpSpPr/>
            <p:nvPr/>
          </p:nvGrpSpPr>
          <p:grpSpPr>
            <a:xfrm>
              <a:off x="5306450" y="1672557"/>
              <a:ext cx="1426848" cy="2159452"/>
              <a:chOff x="5306450" y="1672557"/>
              <a:chExt cx="1426848" cy="2159452"/>
            </a:xfrm>
          </p:grpSpPr>
          <p:sp>
            <p:nvSpPr>
              <p:cNvPr id="1699" name="Google Shape;1699;p37"/>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7"/>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37"/>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7"/>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7"/>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7"/>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7"/>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7"/>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5"/>
        <p:cNvGrpSpPr/>
        <p:nvPr/>
      </p:nvGrpSpPr>
      <p:grpSpPr>
        <a:xfrm>
          <a:off x="0" y="0"/>
          <a:ext cx="0" cy="0"/>
          <a:chOff x="0" y="0"/>
          <a:chExt cx="0" cy="0"/>
        </a:xfrm>
      </p:grpSpPr>
      <p:sp>
        <p:nvSpPr>
          <p:cNvPr id="1806" name="Google Shape;1806;p39"/>
          <p:cNvSpPr txBox="1">
            <a:spLocks noGrp="1"/>
          </p:cNvSpPr>
          <p:nvPr>
            <p:ph type="title"/>
          </p:nvPr>
        </p:nvSpPr>
        <p:spPr>
          <a:xfrm>
            <a:off x="728382" y="1963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Our Solution And Its Value Proposition</a:t>
            </a:r>
          </a:p>
        </p:txBody>
      </p:sp>
      <p:sp>
        <p:nvSpPr>
          <p:cNvPr id="1807" name="Google Shape;1807;p39"/>
          <p:cNvSpPr txBox="1">
            <a:spLocks noGrp="1"/>
          </p:cNvSpPr>
          <p:nvPr>
            <p:ph type="subTitle" idx="1"/>
          </p:nvPr>
        </p:nvSpPr>
        <p:spPr>
          <a:xfrm>
            <a:off x="294116" y="2590437"/>
            <a:ext cx="7273113" cy="2568334"/>
          </a:xfrm>
          <a:prstGeom prst="rect">
            <a:avLst/>
          </a:prstGeom>
        </p:spPr>
        <p:txBody>
          <a:bodyPr spcFirstLastPara="1" wrap="square" lIns="91425" tIns="91425" rIns="91425" bIns="91425" anchor="t" anchorCtr="0">
            <a:noAutofit/>
          </a:bodyPr>
          <a:lstStyle/>
          <a:p>
            <a:pPr algn="just">
              <a:buFont typeface="+mj-lt"/>
              <a:buAutoNum type="arabicPeriod"/>
            </a:pPr>
            <a:r>
              <a:rPr lang="en-US" b="1" dirty="0"/>
              <a:t>Data Collection and Analysis:</a:t>
            </a:r>
            <a:r>
              <a:rPr lang="en-US" dirty="0"/>
              <a:t> We gather salary data by role, department, tenure, gender, and other demographics to identify patterns and potential disparities.</a:t>
            </a:r>
            <a:endParaRPr lang="en-US" b="1" dirty="0"/>
          </a:p>
          <a:p>
            <a:pPr algn="just">
              <a:buFont typeface="+mj-lt"/>
              <a:buAutoNum type="arabicPeriod"/>
            </a:pPr>
            <a:r>
              <a:rPr lang="en-US" b="1" dirty="0"/>
              <a:t>Equity and Fairness: </a:t>
            </a:r>
            <a:r>
              <a:rPr lang="en-US" dirty="0"/>
              <a:t>We conduct a pay gap analysis to identify and address any inequalities, ensuring fairness across all employee demographics.</a:t>
            </a:r>
            <a:endParaRPr lang="en-US" b="1" dirty="0"/>
          </a:p>
          <a:p>
            <a:pPr algn="just">
              <a:buFont typeface="+mj-lt"/>
              <a:buAutoNum type="arabicPeriod"/>
            </a:pPr>
            <a:r>
              <a:rPr lang="en-US" b="1" dirty="0"/>
              <a:t>Salary Growth Tracking: </a:t>
            </a:r>
            <a:r>
              <a:rPr lang="en-US" dirty="0"/>
              <a:t>We analyze historical salary trends to assess career progression and ensure consistent salary increases.</a:t>
            </a:r>
          </a:p>
        </p:txBody>
      </p:sp>
      <p:sp>
        <p:nvSpPr>
          <p:cNvPr id="1808" name="Google Shape;1808;p39"/>
          <p:cNvSpPr txBox="1">
            <a:spLocks noGrp="1"/>
          </p:cNvSpPr>
          <p:nvPr>
            <p:ph type="subTitle" idx="2"/>
          </p:nvPr>
        </p:nvSpPr>
        <p:spPr>
          <a:xfrm>
            <a:off x="1470131" y="930891"/>
            <a:ext cx="7114892" cy="1010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Our solution is a comprehensive Employee Salary Analysis that delivers detailed insights into the company’s salary structure, addressing pay equity, market competitiveness, and salary distribution. Through a data-driven approach, we assess internal salary data across departments, roles, and demographics, compare it to industry benchmarks, and provide actionable recommendations for improvement.</a:t>
            </a:r>
          </a:p>
        </p:txBody>
      </p:sp>
      <p:grpSp>
        <p:nvGrpSpPr>
          <p:cNvPr id="1811" name="Google Shape;1811;p39"/>
          <p:cNvGrpSpPr/>
          <p:nvPr/>
        </p:nvGrpSpPr>
        <p:grpSpPr>
          <a:xfrm>
            <a:off x="368132" y="1409607"/>
            <a:ext cx="999028" cy="528072"/>
            <a:chOff x="2118789" y="1774987"/>
            <a:chExt cx="1371224" cy="724810"/>
          </a:xfrm>
        </p:grpSpPr>
        <p:sp>
          <p:nvSpPr>
            <p:cNvPr id="1812" name="Google Shape;1812;p39"/>
            <p:cNvSpPr/>
            <p:nvPr/>
          </p:nvSpPr>
          <p:spPr>
            <a:xfrm>
              <a:off x="2138370" y="2213168"/>
              <a:ext cx="184573" cy="286629"/>
            </a:xfrm>
            <a:custGeom>
              <a:avLst/>
              <a:gdLst/>
              <a:ahLst/>
              <a:cxnLst/>
              <a:rect l="l" t="t" r="r" b="b"/>
              <a:pathLst>
                <a:path w="4487" h="6968" extrusionOk="0">
                  <a:moveTo>
                    <a:pt x="1" y="0"/>
                  </a:moveTo>
                  <a:lnTo>
                    <a:pt x="1" y="6968"/>
                  </a:lnTo>
                  <a:lnTo>
                    <a:pt x="4487" y="6968"/>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2368279" y="2123450"/>
              <a:ext cx="184573" cy="376344"/>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2594075" y="2034802"/>
              <a:ext cx="184573" cy="464990"/>
            </a:xfrm>
            <a:custGeom>
              <a:avLst/>
              <a:gdLst/>
              <a:ahLst/>
              <a:cxnLst/>
              <a:rect l="l" t="t" r="r" b="b"/>
              <a:pathLst>
                <a:path w="4487" h="11304" extrusionOk="0">
                  <a:moveTo>
                    <a:pt x="0" y="0"/>
                  </a:moveTo>
                  <a:lnTo>
                    <a:pt x="0" y="11304"/>
                  </a:lnTo>
                  <a:lnTo>
                    <a:pt x="4487" y="11304"/>
                  </a:lnTo>
                  <a:lnTo>
                    <a:pt x="4487" y="0"/>
                  </a:ln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2830154" y="1904895"/>
              <a:ext cx="184573" cy="594894"/>
            </a:xfrm>
            <a:custGeom>
              <a:avLst/>
              <a:gdLst/>
              <a:ahLst/>
              <a:cxnLst/>
              <a:rect l="l" t="t" r="r" b="b"/>
              <a:pathLst>
                <a:path w="4487" h="14462" extrusionOk="0">
                  <a:moveTo>
                    <a:pt x="1" y="0"/>
                  </a:moveTo>
                  <a:lnTo>
                    <a:pt x="1" y="14462"/>
                  </a:lnTo>
                  <a:lnTo>
                    <a:pt x="4487" y="14462"/>
                  </a:lnTo>
                  <a:lnTo>
                    <a:pt x="44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3061092" y="2118308"/>
              <a:ext cx="184573" cy="381486"/>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9"/>
            <p:cNvSpPr/>
            <p:nvPr/>
          </p:nvSpPr>
          <p:spPr>
            <a:xfrm>
              <a:off x="3305440" y="1782186"/>
              <a:ext cx="184573" cy="71760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9"/>
            <p:cNvSpPr/>
            <p:nvPr/>
          </p:nvSpPr>
          <p:spPr>
            <a:xfrm>
              <a:off x="2140426" y="1786341"/>
              <a:ext cx="1286703" cy="440227"/>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9"/>
            <p:cNvSpPr/>
            <p:nvPr/>
          </p:nvSpPr>
          <p:spPr>
            <a:xfrm>
              <a:off x="3393060" y="2148214"/>
              <a:ext cx="53681" cy="53640"/>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9"/>
            <p:cNvSpPr/>
            <p:nvPr/>
          </p:nvSpPr>
          <p:spPr>
            <a:xfrm>
              <a:off x="3096140" y="2043029"/>
              <a:ext cx="53681" cy="5368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3213706" y="1912093"/>
              <a:ext cx="53640" cy="52612"/>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2916746" y="1839941"/>
              <a:ext cx="53681" cy="53640"/>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9"/>
            <p:cNvSpPr/>
            <p:nvPr/>
          </p:nvSpPr>
          <p:spPr>
            <a:xfrm>
              <a:off x="2738421" y="2058497"/>
              <a:ext cx="53640" cy="53640"/>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9"/>
            <p:cNvSpPr/>
            <p:nvPr/>
          </p:nvSpPr>
          <p:spPr>
            <a:xfrm>
              <a:off x="2586835" y="1774987"/>
              <a:ext cx="53681" cy="53640"/>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9"/>
            <p:cNvSpPr/>
            <p:nvPr/>
          </p:nvSpPr>
          <p:spPr>
            <a:xfrm>
              <a:off x="2411595" y="2188404"/>
              <a:ext cx="53640" cy="53640"/>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9"/>
            <p:cNvSpPr/>
            <p:nvPr/>
          </p:nvSpPr>
          <p:spPr>
            <a:xfrm>
              <a:off x="2254867" y="2096671"/>
              <a:ext cx="53640" cy="53640"/>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9"/>
            <p:cNvSpPr/>
            <p:nvPr/>
          </p:nvSpPr>
          <p:spPr>
            <a:xfrm>
              <a:off x="2118789" y="2174994"/>
              <a:ext cx="52612" cy="53681"/>
            </a:xfrm>
            <a:custGeom>
              <a:avLst/>
              <a:gdLst/>
              <a:ahLst/>
              <a:cxnLst/>
              <a:rect l="l" t="t" r="r" b="b"/>
              <a:pathLst>
                <a:path w="1279" h="1305" extrusionOk="0">
                  <a:moveTo>
                    <a:pt x="652" y="1"/>
                  </a:moveTo>
                  <a:cubicBezTo>
                    <a:pt x="276" y="1"/>
                    <a:pt x="0" y="302"/>
                    <a:pt x="0" y="652"/>
                  </a:cubicBezTo>
                  <a:cubicBezTo>
                    <a:pt x="0" y="1003"/>
                    <a:pt x="276" y="1304"/>
                    <a:pt x="652" y="1304"/>
                  </a:cubicBezTo>
                  <a:cubicBezTo>
                    <a:pt x="1003" y="1304"/>
                    <a:pt x="1279" y="1003"/>
                    <a:pt x="1279" y="652"/>
                  </a:cubicBezTo>
                  <a:cubicBezTo>
                    <a:pt x="1279"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39"/>
          <p:cNvGrpSpPr/>
          <p:nvPr/>
        </p:nvGrpSpPr>
        <p:grpSpPr>
          <a:xfrm>
            <a:off x="7751134" y="3178859"/>
            <a:ext cx="1061889" cy="1104774"/>
            <a:chOff x="5478353" y="859675"/>
            <a:chExt cx="3042662" cy="3165542"/>
          </a:xfrm>
        </p:grpSpPr>
        <p:sp>
          <p:nvSpPr>
            <p:cNvPr id="1829" name="Google Shape;1829;p39"/>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9"/>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9"/>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9"/>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9"/>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t>Dataset Description</a:t>
            </a:r>
          </a:p>
        </p:txBody>
      </p:sp>
      <p:sp>
        <p:nvSpPr>
          <p:cNvPr id="2" name="Rectangle 1">
            <a:extLst>
              <a:ext uri="{FF2B5EF4-FFF2-40B4-BE49-F238E27FC236}">
                <a16:creationId xmlns:a16="http://schemas.microsoft.com/office/drawing/2014/main" id="{7324CB54-011B-3ABC-7FAC-1CB6FDC0F7DC}"/>
              </a:ext>
            </a:extLst>
          </p:cNvPr>
          <p:cNvSpPr>
            <a:spLocks noChangeArrowheads="1"/>
          </p:cNvSpPr>
          <p:nvPr/>
        </p:nvSpPr>
        <p:spPr bwMode="auto">
          <a:xfrm>
            <a:off x="720000" y="1528406"/>
            <a:ext cx="3868367"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Job Title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Years of </a:t>
            </a:r>
            <a:r>
              <a:rPr kumimoji="0" lang="en-US" altLang="en-US" sz="1800" b="1" i="0" u="none" strike="noStrike" cap="none" normalizeH="0" baseline="0" dirty="0" err="1">
                <a:ln>
                  <a:noFill/>
                </a:ln>
                <a:solidFill>
                  <a:schemeClr val="tx1"/>
                </a:solidFill>
                <a:effectLst/>
                <a:latin typeface="Arial" panose="020B0604020202020204" pitchFamily="34" charset="0"/>
              </a:rPr>
              <a:t>ExperienceSalary</a:t>
            </a:r>
            <a:r>
              <a:rPr kumimoji="0" lang="en-US" altLang="en-US" sz="1800" b="1" i="0" u="none" strike="noStrike" cap="none" normalizeH="0" baseline="0" dirty="0">
                <a:ln>
                  <a:noFill/>
                </a:ln>
                <a:solidFill>
                  <a:schemeClr val="tx1"/>
                </a:solidFill>
                <a:effectLst/>
                <a:latin typeface="Arial" panose="020B0604020202020204" pitchFamily="34" charset="0"/>
              </a:rPr>
              <a:t> (USD)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Bonus Percentage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1456058" y="210206"/>
            <a:ext cx="6152700" cy="9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THE "WOW" IN OUR SOLUTION</a:t>
            </a:r>
            <a:endParaRPr sz="4000" dirty="0"/>
          </a:p>
        </p:txBody>
      </p:sp>
      <p:sp>
        <p:nvSpPr>
          <p:cNvPr id="3" name="Rectangle 1">
            <a:extLst>
              <a:ext uri="{FF2B5EF4-FFF2-40B4-BE49-F238E27FC236}">
                <a16:creationId xmlns:a16="http://schemas.microsoft.com/office/drawing/2014/main" id="{F07454AF-4295-3A68-7488-2BBAFFDB69E7}"/>
              </a:ext>
            </a:extLst>
          </p:cNvPr>
          <p:cNvSpPr>
            <a:spLocks noChangeArrowheads="1"/>
          </p:cNvSpPr>
          <p:nvPr/>
        </p:nvSpPr>
        <p:spPr bwMode="auto">
          <a:xfrm>
            <a:off x="394473" y="1110737"/>
            <a:ext cx="8355053" cy="351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Clear Pay Equity Solutions:</a:t>
            </a:r>
            <a:r>
              <a:rPr kumimoji="0" lang="en-US" altLang="en-US" sz="1500" b="0" i="0" u="none" strike="noStrike" cap="none" normalizeH="0" baseline="0" dirty="0">
                <a:ln>
                  <a:noFill/>
                </a:ln>
                <a:solidFill>
                  <a:schemeClr val="tx1"/>
                </a:solidFill>
                <a:effectLst/>
                <a:latin typeface="Arial" panose="020B0604020202020204" pitchFamily="34" charset="0"/>
              </a:rPr>
              <a:t> We identify pay gaps and offer specific actions to fix them, ensuring fairness for everyone.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Up-to-Date Market Comparisons:</a:t>
            </a:r>
            <a:r>
              <a:rPr kumimoji="0" lang="en-US" altLang="en-US" sz="1500" b="0" i="0" u="none" strike="noStrike" cap="none" normalizeH="0" baseline="0" dirty="0">
                <a:ln>
                  <a:noFill/>
                </a:ln>
                <a:solidFill>
                  <a:schemeClr val="tx1"/>
                </a:solidFill>
                <a:effectLst/>
                <a:latin typeface="Arial" panose="020B0604020202020204" pitchFamily="34" charset="0"/>
              </a:rPr>
              <a:t> Our tool compares salaries with the latest market data to keep your pay competitive.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Interactive Dashboards:</a:t>
            </a:r>
            <a:r>
              <a:rPr kumimoji="0" lang="en-US" altLang="en-US" sz="1500" b="0" i="0" u="none" strike="noStrike" cap="none" normalizeH="0" baseline="0" dirty="0">
                <a:ln>
                  <a:noFill/>
                </a:ln>
                <a:solidFill>
                  <a:schemeClr val="tx1"/>
                </a:solidFill>
                <a:effectLst/>
                <a:latin typeface="Arial" panose="020B0604020202020204" pitchFamily="34" charset="0"/>
              </a:rPr>
              <a:t> Easy-to-use visual dashboards let you explore salary data in real-time for quick </a:t>
            </a:r>
            <a:r>
              <a:rPr kumimoji="0" lang="en-US" altLang="en-US" sz="1500" b="0" i="0" u="none" strike="noStrike" cap="none" normalizeH="0" baseline="0" dirty="0" err="1">
                <a:ln>
                  <a:noFill/>
                </a:ln>
                <a:solidFill>
                  <a:schemeClr val="tx1"/>
                </a:solidFill>
                <a:effectLst/>
                <a:latin typeface="Arial" panose="020B0604020202020204" pitchFamily="34" charset="0"/>
              </a:rPr>
              <a:t>insights.Salary</a:t>
            </a:r>
            <a:r>
              <a:rPr kumimoji="0" lang="en-US" altLang="en-US" sz="15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Growth Predictions:</a:t>
            </a:r>
            <a:r>
              <a:rPr kumimoji="0" lang="en-US" altLang="en-US" sz="1500" b="0" i="0" u="none" strike="noStrike" cap="none" normalizeH="0" baseline="0" dirty="0">
                <a:ln>
                  <a:noFill/>
                </a:ln>
                <a:solidFill>
                  <a:schemeClr val="tx1"/>
                </a:solidFill>
                <a:effectLst/>
                <a:latin typeface="Arial" panose="020B0604020202020204" pitchFamily="34" charset="0"/>
              </a:rPr>
              <a:t> We forecast future salary trends, helping you plan for raises and budget more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Custom Action Plans</a:t>
            </a:r>
            <a:r>
              <a:rPr kumimoji="0" lang="en-US" altLang="en-US" sz="1500" b="0" i="0" u="none" strike="noStrike" cap="none" normalizeH="0" baseline="0" dirty="0">
                <a:ln>
                  <a:noFill/>
                </a:ln>
                <a:solidFill>
                  <a:schemeClr val="tx1"/>
                </a:solidFill>
                <a:effectLst/>
                <a:latin typeface="Arial" panose="020B0604020202020204" pitchFamily="34" charset="0"/>
              </a:rPr>
              <a:t>: Personalized recommendations help you adjust salaries, bonuses, and pay scales with practical steps.</a:t>
            </a:r>
          </a:p>
        </p:txBody>
      </p:sp>
    </p:spTree>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685</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Nunito Light</vt:lpstr>
      <vt:lpstr>Wingdings</vt:lpstr>
      <vt:lpstr>Titillium Web</vt:lpstr>
      <vt:lpstr>Barlow Semi Condensed</vt:lpstr>
      <vt:lpstr>Arial</vt:lpstr>
      <vt:lpstr>Statistics and Probability: Data Analysis and Interpretation - Math - 10th grade by Slidesgo</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 keya</dc:creator>
  <cp:lastModifiedBy>karthikeya M</cp:lastModifiedBy>
  <cp:revision>10</cp:revision>
  <dcterms:modified xsi:type="dcterms:W3CDTF">2024-09-06T08:13:40Z</dcterms:modified>
</cp:coreProperties>
</file>