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88825"/>
  <p:notesSz cx="6858000" cy="9144000"/>
  <p:embeddedFontLst>
    <p:embeddedFont>
      <p:font typeface="Constanti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ZvoPaUVFNzpfO73fpT0yMy0Xc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nstantia-regular.fntdata"/><Relationship Id="rId21" Type="http://schemas.openxmlformats.org/officeDocument/2006/relationships/slide" Target="slides/slide17.xml"/><Relationship Id="rId24" Type="http://schemas.openxmlformats.org/officeDocument/2006/relationships/font" Target="fonts/Constantia-italic.fntdata"/><Relationship Id="rId23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onstanti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3328cd2b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3328cd2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73328cd2b_0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3328cd2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3328cd2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73328cd2b_0_1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3328cd2b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3328cd2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73328cd2b_0_2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3328cd2b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3328cd2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73328cd2b_0_2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3328cd2b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3328cd2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73328cd2b_0_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3328cd2b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3328cd2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73328cd2b_0_2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3328cd2b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73328cd2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73328cd2b_0_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3328cd2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3328cd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73328cd2b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3328cd2b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3328cd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73328cd2b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3328cd2b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3328cd2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73328cd2b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3328cd2b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3328cd2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73328cd2b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3328cd2b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3328cd2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73328cd2b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3328cd2b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3328cd2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73328cd2b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3328cd2b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3328cd2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73328cd2b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3328cd2b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3328cd2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73328cd2b_0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4" name="Google Shape;24;p1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05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Google Shape;101;p26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Google Shape;104;p26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Google Shape;105;p2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05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Google Shape;107;p26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1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37" name="Google Shape;37;p21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40" name="Google Shape;40;p21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41" name="Google Shape;41;p21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05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43" name="Google Shape;43;p21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2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69" name="Google Shape;69;p2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2" name="Google Shape;72;p22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23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23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8" name="Google Shape;88;p24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15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05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15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>
          <a:xfrm>
            <a:off x="1141400" y="2209800"/>
            <a:ext cx="101181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BACKUP/RESTORE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U MS SQL SERVERU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SISTEMI ZA UPRAVLJANJE BAZAMA PODATAKA</a:t>
            </a:r>
            <a:endParaRPr b="0" i="0" sz="3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nigrb"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7" y="397565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1960_4" id="118" name="Google Shape;1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9612" y="397565"/>
            <a:ext cx="165983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8228077" y="4591599"/>
            <a:ext cx="303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Minja Ignjatović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3328cd2b_0_185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 oporavka</a:t>
            </a:r>
            <a:endParaRPr/>
          </a:p>
        </p:txBody>
      </p:sp>
      <p:sp>
        <p:nvSpPr>
          <p:cNvPr id="189" name="Google Shape;189;g873328cd2b_0_185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i="1" lang="en-US"/>
              <a:t>SIMPLE </a:t>
            </a:r>
            <a:r>
              <a:rPr lang="en-US"/>
              <a:t>model 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Najjednostavniji model oporavka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Podržava potpuni, diferencijalni, parcijalni, </a:t>
            </a:r>
            <a:r>
              <a:rPr i="1" lang="en-US"/>
              <a:t>copy-only</a:t>
            </a:r>
            <a:r>
              <a:rPr lang="en-US"/>
              <a:t> i </a:t>
            </a:r>
            <a:r>
              <a:rPr i="1" lang="en-US"/>
              <a:t>backup</a:t>
            </a:r>
            <a:r>
              <a:rPr lang="en-US"/>
              <a:t> na nivou fajlova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Najbolje prilagođen dev i test bazama podataka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Koristi se kada podaci nisu kritični, lako se mogu rekreirati, statički su i nema promena nad njima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Nema većih administrativnih troškova</a:t>
            </a:r>
            <a:endParaRPr/>
          </a:p>
        </p:txBody>
      </p:sp>
      <p:pic>
        <p:nvPicPr>
          <p:cNvPr id="190" name="Google Shape;190;g873328cd2b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425" y="1900400"/>
            <a:ext cx="2743650" cy="5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3328cd2b_0_191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 oporavka</a:t>
            </a:r>
            <a:endParaRPr/>
          </a:p>
        </p:txBody>
      </p:sp>
      <p:pic>
        <p:nvPicPr>
          <p:cNvPr id="197" name="Google Shape;197;g873328cd2b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25" y="1618450"/>
            <a:ext cx="5285725" cy="48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3328cd2b_0_217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 oporavka	</a:t>
            </a:r>
            <a:endParaRPr/>
          </a:p>
        </p:txBody>
      </p:sp>
      <p:sp>
        <p:nvSpPr>
          <p:cNvPr id="204" name="Google Shape;204;g873328cd2b_0_217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i="1" lang="en-US"/>
              <a:t>FULL </a:t>
            </a:r>
            <a:r>
              <a:rPr lang="en-US"/>
              <a:t>model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Sve transakcije se pamte u log fajlu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Pogodan za korišćenje za olakšavanje oporavka svih podataka sa nultim ili minimalnim stepenom gubitka podataka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Dizajn rešenja visoke dostupnosti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3328cd2b_0_223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 oporavka</a:t>
            </a:r>
            <a:endParaRPr/>
          </a:p>
        </p:txBody>
      </p:sp>
      <p:sp>
        <p:nvSpPr>
          <p:cNvPr id="211" name="Google Shape;211;g873328cd2b_0_223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BULK_LOGGED</a:t>
            </a:r>
            <a:endParaRPr i="1" sz="3000"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 sz="500"/>
          </a:p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Koristi minimalno logovanje za bulk operacije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Veoma sličan </a:t>
            </a:r>
            <a:r>
              <a:rPr i="1" lang="en-US" sz="3000"/>
              <a:t>FULL </a:t>
            </a:r>
            <a:r>
              <a:rPr lang="en-US" sz="3000"/>
              <a:t>modelu oporavka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Nije moguć </a:t>
            </a:r>
            <a:r>
              <a:rPr i="1" lang="en-US" sz="3000"/>
              <a:t>point-in-time </a:t>
            </a:r>
            <a:r>
              <a:rPr lang="en-US" sz="3000"/>
              <a:t>povrat podataka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Korišćenje tehnike za minimalno čuvanje logova kako bi se sprečilo da log fajlovi narastu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3328cd2b_0_229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Strategije za pravljenje rezervnih kopija i oporavak nakon otkaza</a:t>
            </a:r>
            <a:endParaRPr/>
          </a:p>
        </p:txBody>
      </p:sp>
      <p:sp>
        <p:nvSpPr>
          <p:cNvPr id="218" name="Google Shape;218;g873328cd2b_0_229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Prilikom formiranja strategije potrebno je uzeti u obzir karakteristike i biznis zahteve aplikacija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Automatski i zakazani </a:t>
            </a:r>
            <a:r>
              <a:rPr i="1" lang="en-US"/>
              <a:t>backup-</a:t>
            </a:r>
            <a:r>
              <a:rPr lang="en-US"/>
              <a:t>ovi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/>
              <a:t>Restore </a:t>
            </a:r>
            <a:r>
              <a:rPr lang="en-US"/>
              <a:t>i testiranje </a:t>
            </a:r>
            <a:r>
              <a:rPr i="1" lang="en-US"/>
              <a:t>backup-</a:t>
            </a:r>
            <a:r>
              <a:rPr lang="en-US"/>
              <a:t>ova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Verifikovanje </a:t>
            </a:r>
            <a:r>
              <a:rPr i="1" lang="en-US"/>
              <a:t>bakup-</a:t>
            </a:r>
            <a:r>
              <a:rPr lang="en-US"/>
              <a:t>ova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3328cd2b_0_241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Kreiranje zakazanih </a:t>
            </a:r>
            <a:r>
              <a:rPr i="1" lang="en-US"/>
              <a:t>backup</a:t>
            </a:r>
            <a:r>
              <a:rPr lang="en-US"/>
              <a:t>-ova korišćenjem planova održavanja</a:t>
            </a:r>
            <a:endParaRPr/>
          </a:p>
        </p:txBody>
      </p:sp>
      <p:pic>
        <p:nvPicPr>
          <p:cNvPr id="225" name="Google Shape;225;g873328cd2b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0" y="1671150"/>
            <a:ext cx="462915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873328cd2b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25" y="1776750"/>
            <a:ext cx="4629150" cy="403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873328cd2b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9975" y="2300000"/>
            <a:ext cx="2524000" cy="2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3328cd2b_0_235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Kreiranje zakazanih </a:t>
            </a:r>
            <a:r>
              <a:rPr i="1" lang="en-US"/>
              <a:t>backup-</a:t>
            </a:r>
            <a:r>
              <a:rPr lang="en-US"/>
              <a:t>ova korišćenjem SQL Server agenta</a:t>
            </a:r>
            <a:endParaRPr/>
          </a:p>
        </p:txBody>
      </p:sp>
      <p:pic>
        <p:nvPicPr>
          <p:cNvPr id="234" name="Google Shape;234;g873328cd2b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3034938"/>
            <a:ext cx="3952750" cy="7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873328cd2b_0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450" y="2342400"/>
            <a:ext cx="28860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1828324" y="1932518"/>
            <a:ext cx="91416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</a:pPr>
            <a:r>
              <a:rPr lang="en-US"/>
              <a:t>HVALA NA PAŽNJI!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3328cd2b_0_33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Tipovi rezervnih kopija</a:t>
            </a:r>
            <a:endParaRPr/>
          </a:p>
        </p:txBody>
      </p:sp>
      <p:sp>
        <p:nvSpPr>
          <p:cNvPr id="126" name="Google Shape;126;g873328cd2b_0_33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400"/>
              <a:t>Puna rezervna kopija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400"/>
              <a:t>Diferencijalna rezervna kopija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400"/>
              <a:t>Dnevnik transakcija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2400"/>
              <a:t>Tail Log</a:t>
            </a:r>
            <a:r>
              <a:rPr lang="en-US" sz="2400"/>
              <a:t> rezervne kopije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2400"/>
              <a:t>Copy-Only</a:t>
            </a:r>
            <a:r>
              <a:rPr lang="en-US" sz="2400"/>
              <a:t> rezervna kopija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400"/>
              <a:t>Parcijalne rezervne kopije</a:t>
            </a:r>
            <a:endParaRPr sz="2400"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400"/>
              <a:t>Rezervne kopije fajlova i fajl grupa</a:t>
            </a:r>
            <a:endParaRPr sz="2400"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3328cd2b_0_143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Puna rezervna kopija (</a:t>
            </a:r>
            <a:r>
              <a:rPr i="1" lang="en-US"/>
              <a:t>Full backup</a:t>
            </a:r>
            <a:r>
              <a:rPr lang="en-US"/>
              <a:t>)</a:t>
            </a:r>
            <a:endParaRPr/>
          </a:p>
        </p:txBody>
      </p:sp>
      <p:sp>
        <p:nvSpPr>
          <p:cNvPr id="133" name="Google Shape;133;g873328cd2b_0_143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457200" rtl="0" algn="just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Čuva sve objekte baze podataka: tabele, procedure, funkcije, poglede, indekse…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Osnovna svih ostalih </a:t>
            </a:r>
            <a:r>
              <a:rPr i="1" lang="en-US"/>
              <a:t>backup </a:t>
            </a:r>
            <a:r>
              <a:rPr lang="en-US"/>
              <a:t>tipova</a:t>
            </a:r>
            <a:endParaRPr/>
          </a:p>
        </p:txBody>
      </p:sp>
      <p:pic>
        <p:nvPicPr>
          <p:cNvPr id="134" name="Google Shape;134;g873328cd2b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475" y="3501225"/>
            <a:ext cx="6391201" cy="1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3328cd2b_0_149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Diferencijalne rezervne kopije	</a:t>
            </a:r>
            <a:endParaRPr/>
          </a:p>
        </p:txBody>
      </p:sp>
      <p:sp>
        <p:nvSpPr>
          <p:cNvPr id="141" name="Google Shape;141;g873328cd2b_0_149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Identifikovanje samo onih promena koje su nastale u odnosu na poslednju potpunu rezervnu kopiju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Pravljenje diferencijalnih rezervnih kopija je dosta brže u odnosu na potpune rezervne kopije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DCM (</a:t>
            </a:r>
            <a:r>
              <a:rPr i="1" lang="en-US"/>
              <a:t>Differential Change Map</a:t>
            </a:r>
            <a:r>
              <a:rPr lang="en-US"/>
              <a:t>) je bitmapa koja sadrži po jedan bit za svaki opseg i prati samo one koji su promenjeni od poslednje potpune rezervne kopije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Potrebno je praviti kopije redovno kako promene ne bi narasle i samim tim se problem vratio na početak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3328cd2b_0_155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Diferencijalne rezervne kopije	</a:t>
            </a:r>
            <a:endParaRPr/>
          </a:p>
        </p:txBody>
      </p:sp>
      <p:pic>
        <p:nvPicPr>
          <p:cNvPr id="148" name="Google Shape;148;g873328cd2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00" y="2292300"/>
            <a:ext cx="7054400" cy="2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3328cd2b_0_161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Dnevnik transakcija (</a:t>
            </a:r>
            <a:r>
              <a:rPr i="1" lang="en-US"/>
              <a:t>Transaction Log Backup</a:t>
            </a:r>
            <a:r>
              <a:rPr lang="en-US"/>
              <a:t>)</a:t>
            </a:r>
            <a:endParaRPr/>
          </a:p>
        </p:txBody>
      </p:sp>
      <p:sp>
        <p:nvSpPr>
          <p:cNvPr id="155" name="Google Shape;155;g873328cd2b_0_161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Neophodno je imati potpunu rezervnu kopiju 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Za razliku od diferencijalnih rezervnih kopija koje pamte samo poslednje promene, ukoliko je red menjan više puta, transakcioni logovi čuvaju sve promene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Inkrementalni i kumulativni</a:t>
            </a:r>
            <a:endParaRPr/>
          </a:p>
          <a:p>
            <a:pPr indent="0" lvl="0" marL="4572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873328cd2b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650" y="4426650"/>
            <a:ext cx="4344700" cy="13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3328cd2b_0_167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Tail-Log </a:t>
            </a:r>
            <a:r>
              <a:rPr lang="en-US"/>
              <a:t>rezervne kopije	</a:t>
            </a:r>
            <a:endParaRPr/>
          </a:p>
        </p:txBody>
      </p:sp>
      <p:sp>
        <p:nvSpPr>
          <p:cNvPr id="163" name="Google Shape;163;g873328cd2b_0_167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Pravljenje rezervnih kopija evidencije koja beleži sve zapise dnevnika transakcija koji još nisu sigurnosno kopirani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Moguće je formiranje rezervnih kopija samo ako fajl dnevnika transakcija nije oštećen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Podržan u </a:t>
            </a:r>
            <a:r>
              <a:rPr i="1" lang="en-US" sz="3000"/>
              <a:t>FULL </a:t>
            </a:r>
            <a:r>
              <a:rPr lang="en-US" sz="3000"/>
              <a:t>i </a:t>
            </a:r>
            <a:r>
              <a:rPr i="1" lang="en-US" sz="3000"/>
              <a:t>BULK_LOGGED </a:t>
            </a:r>
            <a:r>
              <a:rPr lang="en-US" sz="3000"/>
              <a:t>modelu oporavka</a:t>
            </a:r>
            <a:endParaRPr sz="3000"/>
          </a:p>
          <a:p>
            <a:pPr indent="0" lvl="0" marL="4572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4" name="Google Shape;164;g873328cd2b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325" y="4626600"/>
            <a:ext cx="4045425" cy="10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3328cd2b_0_173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Rezervna kopija samo za kopiranje (</a:t>
            </a:r>
            <a:r>
              <a:rPr i="1" lang="en-US"/>
              <a:t>Copy-Only</a:t>
            </a:r>
            <a:r>
              <a:rPr lang="en-US"/>
              <a:t>)</a:t>
            </a:r>
            <a:endParaRPr/>
          </a:p>
        </p:txBody>
      </p:sp>
      <p:sp>
        <p:nvSpPr>
          <p:cNvPr id="171" name="Google Shape;171;g873328cd2b_0_173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Razlikuje se od potpune rezervne kopije po tome što ne predstavlja osnovu za sledeću diferencijalnu rezervnu kopiju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Funkcioniše sa </a:t>
            </a:r>
            <a:r>
              <a:rPr i="1" lang="en-US"/>
              <a:t>FULL </a:t>
            </a:r>
            <a:r>
              <a:rPr lang="en-US"/>
              <a:t>ili </a:t>
            </a:r>
            <a:r>
              <a:rPr i="1" lang="en-US"/>
              <a:t>BULK_LOGGED </a:t>
            </a:r>
            <a:r>
              <a:rPr lang="en-US"/>
              <a:t>modelima oporavka</a:t>
            </a:r>
            <a:endParaRPr/>
          </a:p>
          <a:p>
            <a:pPr indent="0" lvl="0" marL="45720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873328cd2b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825" y="4218150"/>
            <a:ext cx="3526550" cy="1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3328cd2b_0_179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Rezervne kopije fajlova i fajl grupa	</a:t>
            </a:r>
            <a:endParaRPr/>
          </a:p>
        </p:txBody>
      </p:sp>
      <p:sp>
        <p:nvSpPr>
          <p:cNvPr id="179" name="Google Shape;179;g873328cd2b_0_179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Mogu se kombinovati sa parcijalnim rezervnim kopijama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Uključuju sve </a:t>
            </a:r>
            <a:r>
              <a:rPr i="1" lang="en-US"/>
              <a:t>read </a:t>
            </a:r>
            <a:r>
              <a:rPr lang="en-US"/>
              <a:t>i </a:t>
            </a:r>
            <a:r>
              <a:rPr i="1" lang="en-US"/>
              <a:t>write </a:t>
            </a:r>
            <a:r>
              <a:rPr lang="en-US"/>
              <a:t>fajl grupe i opciono jednu ili više </a:t>
            </a:r>
            <a:r>
              <a:rPr i="1" lang="en-US"/>
              <a:t>read-only </a:t>
            </a:r>
            <a:r>
              <a:rPr lang="en-US"/>
              <a:t>fajl grupa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873328cd2b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2840850"/>
            <a:ext cx="5687325" cy="186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873328cd2b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25" y="4850913"/>
            <a:ext cx="5106498" cy="1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873328cd2b_0_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50" y="3626775"/>
            <a:ext cx="36480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king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