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88825"/>
  <p:notesSz cx="6858000" cy="9144000"/>
  <p:embeddedFontLst>
    <p:embeddedFont>
      <p:font typeface="Constanti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jScDPvhQ5FxUnqVsIGy3yFqEGS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Constantia-bold.fntdata"/><Relationship Id="rId23" Type="http://schemas.openxmlformats.org/officeDocument/2006/relationships/font" Target="fonts/Constanti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onstantia-boldItalic.fntdata"/><Relationship Id="rId25" Type="http://schemas.openxmlformats.org/officeDocument/2006/relationships/font" Target="fonts/Constantia-italic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fc394c120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fc394c12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7fc394c120_0_5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fc394c120_0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fc394c12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7fc394c120_0_6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fc394c120_0_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fc394c12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7fc394c120_0_7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fc394c120_0_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fc394c12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7fc394c120_0_8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fc394c120_0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fc394c12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7fc394c120_0_9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fc394c120_0_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fc394c12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7fc394c120_0_9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fc394c120_0_1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fc394c12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7fc394c120_0_10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fc394c120_0_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fc394c12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7fc394c120_0_1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fc394c12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fc394c1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7fc394c120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c394c120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fc394c12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7fc394c120_0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fc394c120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fc394c12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7fc394c120_0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fc394c120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fc394c12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7fc394c120_0_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fc394c120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fc394c12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7fc394c120_0_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fc394c120_0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fc394c12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7fc394c120_0_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fc394c120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fc394c12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7fc394c120_0_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6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4" name="Google Shape;24;p16"/>
            <p:cNvSpPr/>
            <p:nvPr/>
          </p:nvSpPr>
          <p:spPr>
            <a:xfrm rot="5400000">
              <a:off x="4119794" y="119293"/>
              <a:ext cx="904412" cy="9144000"/>
            </a:xfrm>
            <a:custGeom>
              <a:rect b="b" l="l" r="r" t="t"/>
              <a:pathLst>
                <a:path extrusionOk="0" h="9144000" w="904412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745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25" name="Google Shape;25;p16"/>
            <p:cNvSpPr/>
            <p:nvPr/>
          </p:nvSpPr>
          <p:spPr>
            <a:xfrm rot="5400000">
              <a:off x="4023569" y="33343"/>
              <a:ext cx="1096862" cy="9144000"/>
            </a:xfrm>
            <a:custGeom>
              <a:rect b="b" l="l" r="r" t="t"/>
              <a:pathLst>
                <a:path extrusionOk="0" h="9144000" w="1096862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431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26" name="Google Shape;26;p16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" type="body"/>
          </p:nvPr>
        </p:nvSpPr>
        <p:spPr>
          <a:xfrm rot="5400000">
            <a:off x="3808413" y="-989330"/>
            <a:ext cx="4572000" cy="975106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indent="-355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5pPr>
            <a:lvl6pPr indent="-355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6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101" name="Google Shape;101;p26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02" name="Google Shape;102;p26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03" name="Google Shape;103;p26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fmla="val 29167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grpSp>
        <p:nvGrpSpPr>
          <p:cNvPr id="104" name="Google Shape;104;p26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05" name="Google Shape;105;p26"/>
            <p:cNvSpPr/>
            <p:nvPr/>
          </p:nvSpPr>
          <p:spPr>
            <a:xfrm rot="5400000">
              <a:off x="4119794" y="119293"/>
              <a:ext cx="904412" cy="9144000"/>
            </a:xfrm>
            <a:custGeom>
              <a:rect b="b" l="l" r="r" t="t"/>
              <a:pathLst>
                <a:path extrusionOk="0" h="9144000" w="904412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745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06" name="Google Shape;106;p26"/>
            <p:cNvSpPr/>
            <p:nvPr/>
          </p:nvSpPr>
          <p:spPr>
            <a:xfrm rot="5400000">
              <a:off x="4023569" y="23069"/>
              <a:ext cx="1096862" cy="9144000"/>
            </a:xfrm>
            <a:custGeom>
              <a:rect b="b" l="l" r="r" t="t"/>
              <a:pathLst>
                <a:path extrusionOk="0" h="9144000" w="1096862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431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107" name="Google Shape;107;p26"/>
          <p:cNvSpPr txBox="1"/>
          <p:nvPr>
            <p:ph type="title"/>
          </p:nvPr>
        </p:nvSpPr>
        <p:spPr>
          <a:xfrm rot="5400000">
            <a:off x="8154380" y="2747194"/>
            <a:ext cx="5021685" cy="1828324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1" type="body"/>
          </p:nvPr>
        </p:nvSpPr>
        <p:spPr>
          <a:xfrm rot="5400000">
            <a:off x="2821768" y="-452372"/>
            <a:ext cx="5021685" cy="8227457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indent="-355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5pPr>
            <a:lvl6pPr indent="-355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indent="-355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5pPr>
            <a:lvl6pPr indent="-355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  <a:defRPr b="0"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" type="body"/>
          </p:nvPr>
        </p:nvSpPr>
        <p:spPr>
          <a:xfrm>
            <a:off x="4875530" y="1600200"/>
            <a:ext cx="6094413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38" name="Google Shape;38;p18"/>
          <p:cNvSpPr txBox="1"/>
          <p:nvPr>
            <p:ph idx="2" type="body"/>
          </p:nvPr>
        </p:nvSpPr>
        <p:spPr>
          <a:xfrm>
            <a:off x="1218883" y="1600202"/>
            <a:ext cx="3453500" cy="4571999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669014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9" name="Google Shape;39;p18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9"/>
          <p:cNvSpPr txBox="1"/>
          <p:nvPr>
            <p:ph type="title"/>
          </p:nvPr>
        </p:nvSpPr>
        <p:spPr>
          <a:xfrm>
            <a:off x="1141412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" type="body"/>
          </p:nvPr>
        </p:nvSpPr>
        <p:spPr>
          <a:xfrm>
            <a:off x="1141412" y="1600200"/>
            <a:ext cx="487553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45" name="Google Shape;45;p19"/>
          <p:cNvSpPr txBox="1"/>
          <p:nvPr>
            <p:ph idx="2" type="body"/>
          </p:nvPr>
        </p:nvSpPr>
        <p:spPr>
          <a:xfrm>
            <a:off x="6094412" y="1600200"/>
            <a:ext cx="487553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46" name="Google Shape;46;p19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21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56" name="Google Shape;56;p21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57" name="Google Shape;57;p21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58" name="Google Shape;58;p21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fmla="val 29167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grpSp>
        <p:nvGrpSpPr>
          <p:cNvPr id="59" name="Google Shape;59;p21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60" name="Google Shape;60;p21"/>
            <p:cNvSpPr/>
            <p:nvPr/>
          </p:nvSpPr>
          <p:spPr>
            <a:xfrm rot="5400000">
              <a:off x="4119794" y="119293"/>
              <a:ext cx="904412" cy="9144000"/>
            </a:xfrm>
            <a:custGeom>
              <a:rect b="b" l="l" r="r" t="t"/>
              <a:pathLst>
                <a:path extrusionOk="0" h="9144000" w="904412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745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61" name="Google Shape;61;p21"/>
            <p:cNvSpPr/>
            <p:nvPr/>
          </p:nvSpPr>
          <p:spPr>
            <a:xfrm rot="5400000">
              <a:off x="4023569" y="33343"/>
              <a:ext cx="1096862" cy="9144000"/>
            </a:xfrm>
            <a:custGeom>
              <a:rect b="b" l="l" r="r" t="t"/>
              <a:pathLst>
                <a:path extrusionOk="0" h="9144000" w="1096862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431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62" name="Google Shape;62;p21"/>
          <p:cNvSpPr txBox="1"/>
          <p:nvPr>
            <p:ph type="title"/>
          </p:nvPr>
        </p:nvSpPr>
        <p:spPr>
          <a:xfrm>
            <a:off x="1828324" y="1932518"/>
            <a:ext cx="9141619" cy="2105367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nstantia"/>
              <a:buNone/>
              <a:defRPr b="0" sz="6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1828324" y="4084264"/>
            <a:ext cx="9141619" cy="933297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669014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21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4" name="Google Shape;64;p21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22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69" name="Google Shape;69;p22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70" name="Google Shape;70;p22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71" name="Google Shape;71;p22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fmla="val 29167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72" name="Google Shape;72;p22"/>
          <p:cNvSpPr txBox="1"/>
          <p:nvPr>
            <p:ph type="ctrTitle"/>
          </p:nvPr>
        </p:nvSpPr>
        <p:spPr>
          <a:xfrm>
            <a:off x="1828324" y="362396"/>
            <a:ext cx="914161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nstantia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" type="subTitle"/>
          </p:nvPr>
        </p:nvSpPr>
        <p:spPr>
          <a:xfrm>
            <a:off x="1828324" y="2089595"/>
            <a:ext cx="9141619" cy="886344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669014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4" name="Google Shape;74;p22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3"/>
          <p:cNvSpPr txBox="1"/>
          <p:nvPr>
            <p:ph type="title"/>
          </p:nvPr>
        </p:nvSpPr>
        <p:spPr>
          <a:xfrm>
            <a:off x="1141412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" type="body"/>
          </p:nvPr>
        </p:nvSpPr>
        <p:spPr>
          <a:xfrm>
            <a:off x="1141412" y="1524000"/>
            <a:ext cx="4875530" cy="816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None/>
              <a:defRPr b="0" sz="2800">
                <a:solidFill>
                  <a:srgbClr val="669014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00"/>
              <a:buNone/>
              <a:defRPr b="1" sz="27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b="1" sz="24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1" sz="21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1" sz="21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1" sz="21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1" sz="21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1" sz="21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0" name="Google Shape;80;p23"/>
          <p:cNvSpPr txBox="1"/>
          <p:nvPr>
            <p:ph idx="2" type="body"/>
          </p:nvPr>
        </p:nvSpPr>
        <p:spPr>
          <a:xfrm>
            <a:off x="1141412" y="2413000"/>
            <a:ext cx="4875530" cy="3759199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81" name="Google Shape;81;p23"/>
          <p:cNvSpPr txBox="1"/>
          <p:nvPr>
            <p:ph idx="3" type="body"/>
          </p:nvPr>
        </p:nvSpPr>
        <p:spPr>
          <a:xfrm>
            <a:off x="6094412" y="1524000"/>
            <a:ext cx="4875530" cy="816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None/>
              <a:defRPr b="0" sz="2800">
                <a:solidFill>
                  <a:srgbClr val="669014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00"/>
              <a:buNone/>
              <a:defRPr b="1" sz="27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b="1" sz="24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1" sz="21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1" sz="21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1" sz="21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1" sz="21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1" sz="21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2" name="Google Shape;82;p23"/>
          <p:cNvSpPr txBox="1"/>
          <p:nvPr>
            <p:ph idx="4" type="body"/>
          </p:nvPr>
        </p:nvSpPr>
        <p:spPr>
          <a:xfrm>
            <a:off x="6094412" y="2413000"/>
            <a:ext cx="4875530" cy="3759199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83" name="Google Shape;83;p23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  <a:defRPr b="0"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" id="88" name="Google Shape;88;p24"/>
          <p:cNvSpPr/>
          <p:nvPr>
            <p:ph idx="2" type="pic"/>
          </p:nvPr>
        </p:nvSpPr>
        <p:spPr>
          <a:xfrm>
            <a:off x="1218887" y="1600200"/>
            <a:ext cx="6703850" cy="3657600"/>
          </a:xfrm>
          <a:prstGeom prst="roundRect">
            <a:avLst>
              <a:gd fmla="val 3098" name="adj"/>
            </a:avLst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9" name="Google Shape;89;p24"/>
          <p:cNvSpPr txBox="1"/>
          <p:nvPr>
            <p:ph idx="1" type="body"/>
          </p:nvPr>
        </p:nvSpPr>
        <p:spPr>
          <a:xfrm>
            <a:off x="8125883" y="1600200"/>
            <a:ext cx="2844059" cy="37592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669014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0" name="Google Shape;90;p24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5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11" name="Google Shape;11;p15"/>
            <p:cNvSpPr/>
            <p:nvPr/>
          </p:nvSpPr>
          <p:spPr>
            <a:xfrm rot="5400000">
              <a:off x="4119794" y="119293"/>
              <a:ext cx="904412" cy="9144000"/>
            </a:xfrm>
            <a:custGeom>
              <a:rect b="b" l="l" r="r" t="t"/>
              <a:pathLst>
                <a:path extrusionOk="0" h="9144000" w="904412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745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2" name="Google Shape;12;p15"/>
            <p:cNvSpPr/>
            <p:nvPr/>
          </p:nvSpPr>
          <p:spPr>
            <a:xfrm rot="5400000">
              <a:off x="4023569" y="33343"/>
              <a:ext cx="1096862" cy="9144000"/>
            </a:xfrm>
            <a:custGeom>
              <a:rect b="b" l="l" r="r" t="t"/>
              <a:pathLst>
                <a:path extrusionOk="0" h="9144000" w="1096862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431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grpSp>
        <p:nvGrpSpPr>
          <p:cNvPr id="13" name="Google Shape;13;p15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14" name="Google Shape;14;p15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5" name="Google Shape;15;p15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6" name="Google Shape;16;p15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fmla="val 29167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17" name="Google Shape;17;p15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  <a:defRPr b="0" i="0" sz="3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5"/>
          <p:cNvSpPr txBox="1"/>
          <p:nvPr>
            <p:ph idx="1" type="body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69014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901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1" name="Google Shape;21;p15"/>
          <p:cNvSpPr txBox="1"/>
          <p:nvPr>
            <p:ph idx="12" type="sldNum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 txBox="1"/>
          <p:nvPr/>
        </p:nvSpPr>
        <p:spPr>
          <a:xfrm>
            <a:off x="1141400" y="2209800"/>
            <a:ext cx="10118100" cy="18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OPTIMIZACIJA UPITA U MS SQL SERVERU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-US" sz="3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SISTEMI ZA UPRAVLJANJE BAZAMA PODATAKA</a:t>
            </a:r>
            <a:endParaRPr b="0" i="0" sz="3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descr="Unigrb" id="117" name="Google Shape;11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377" y="397565"/>
            <a:ext cx="167640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1960_4" id="118" name="Google Shape;11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99612" y="397565"/>
            <a:ext cx="1659835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"/>
          <p:cNvSpPr txBox="1"/>
          <p:nvPr/>
        </p:nvSpPr>
        <p:spPr>
          <a:xfrm>
            <a:off x="929377" y="4648199"/>
            <a:ext cx="303143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Minja Ignjatović 1000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7029437" y="4648199"/>
            <a:ext cx="4707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Profesor: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Doc dr.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Aleksandar Stanimirovi</a:t>
            </a:r>
            <a:r>
              <a:rPr lang="en-US" sz="2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ć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fc394c120_0_56"/>
          <p:cNvSpPr txBox="1"/>
          <p:nvPr>
            <p:ph type="title"/>
          </p:nvPr>
        </p:nvSpPr>
        <p:spPr>
          <a:xfrm>
            <a:off x="1218883" y="152400"/>
            <a:ext cx="9751200" cy="1295400"/>
          </a:xfrm>
          <a:prstGeom prst="rect">
            <a:avLst/>
          </a:prstGeom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Pocena cene izvršenja plana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Histogrami</a:t>
            </a:r>
            <a:endParaRPr/>
          </a:p>
        </p:txBody>
      </p:sp>
      <p:sp>
        <p:nvSpPr>
          <p:cNvPr id="189" name="Google Shape;189;g7fc394c120_0_56"/>
          <p:cNvSpPr txBox="1"/>
          <p:nvPr>
            <p:ph idx="1" type="body"/>
          </p:nvPr>
        </p:nvSpPr>
        <p:spPr>
          <a:xfrm>
            <a:off x="1218874" y="1600200"/>
            <a:ext cx="10530300" cy="4572000"/>
          </a:xfrm>
          <a:prstGeom prst="rect">
            <a:avLst/>
          </a:prstGeom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rtl="0" algn="just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Histogrami se koriste kao vid napredne statistike za određivanje redukcionih faktora.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g7fc394c120_0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575" y="2807450"/>
            <a:ext cx="8338275" cy="386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fc394c120_0_64"/>
          <p:cNvSpPr txBox="1"/>
          <p:nvPr>
            <p:ph type="title"/>
          </p:nvPr>
        </p:nvSpPr>
        <p:spPr>
          <a:xfrm>
            <a:off x="1218883" y="152400"/>
            <a:ext cx="9751200" cy="1295400"/>
          </a:xfrm>
          <a:prstGeom prst="rect">
            <a:avLst/>
          </a:prstGeom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Procena cene izvršenja plana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Estimacija cene upita	</a:t>
            </a:r>
            <a:endParaRPr/>
          </a:p>
        </p:txBody>
      </p:sp>
      <p:sp>
        <p:nvSpPr>
          <p:cNvPr id="197" name="Google Shape;197;g7fc394c120_0_64"/>
          <p:cNvSpPr txBox="1"/>
          <p:nvPr>
            <p:ph idx="1" type="body"/>
          </p:nvPr>
        </p:nvSpPr>
        <p:spPr>
          <a:xfrm>
            <a:off x="672733" y="1447800"/>
            <a:ext cx="9751200" cy="4572000"/>
          </a:xfrm>
          <a:prstGeom prst="rect">
            <a:avLst/>
          </a:prstGeom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42900" lvl="0" marL="457200" rtl="0" algn="l">
              <a:spcBef>
                <a:spcPts val="18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Računanje cene se obavlja za svaki operator zasebno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Ukupna cena je suma cena svih operatora u okviru plana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Za svaki od operatora vrši se procena CPU cene, a neki imaju i I/O cenu</a:t>
            </a:r>
            <a:endParaRPr/>
          </a:p>
        </p:txBody>
      </p:sp>
      <p:pic>
        <p:nvPicPr>
          <p:cNvPr id="198" name="Google Shape;198;g7fc394c120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975" y="3468412"/>
            <a:ext cx="3965400" cy="53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7fc394c120_0_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9050" y="3676250"/>
            <a:ext cx="8260324" cy="31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fc394c120_0_74"/>
          <p:cNvSpPr txBox="1"/>
          <p:nvPr>
            <p:ph type="title"/>
          </p:nvPr>
        </p:nvSpPr>
        <p:spPr>
          <a:xfrm>
            <a:off x="1218883" y="152400"/>
            <a:ext cx="9751200" cy="1295400"/>
          </a:xfrm>
          <a:prstGeom prst="rect">
            <a:avLst/>
          </a:prstGeom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Selekcija indeksa</a:t>
            </a:r>
            <a:endParaRPr/>
          </a:p>
        </p:txBody>
      </p:sp>
      <p:sp>
        <p:nvSpPr>
          <p:cNvPr id="206" name="Google Shape;206;g7fc394c120_0_74"/>
          <p:cNvSpPr txBox="1"/>
          <p:nvPr>
            <p:ph idx="1" type="body"/>
          </p:nvPr>
        </p:nvSpPr>
        <p:spPr>
          <a:xfrm>
            <a:off x="621300" y="1447800"/>
            <a:ext cx="10348800" cy="5306700"/>
          </a:xfrm>
          <a:prstGeom prst="rect">
            <a:avLst/>
          </a:prstGeom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42900" lvl="0" marL="457200" rtl="0" algn="l">
              <a:spcBef>
                <a:spcPts val="18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Ubrzavaju izvršenje upita brzim nalaženjem zapisa, bez skeniranja celokupne tabele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Pristupa se samo kolonama koje su zahtevane upitom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Moguće korišćenje više od jednog indeksa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Predikati koji se </a:t>
            </a:r>
            <a:r>
              <a:rPr b="1" lang="en-US"/>
              <a:t>mogu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koristiti za mapiranje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nad pretraživanjem indeksa:</a:t>
            </a:r>
            <a:endParaRPr/>
          </a:p>
          <a:p>
            <a:pPr indent="-3937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ProductId=350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UnitPrice&lt;4.563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FirstName=’Allen’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LastName LIKE ‘Brown%’</a:t>
            </a:r>
            <a:endParaRPr sz="2600"/>
          </a:p>
        </p:txBody>
      </p:sp>
      <p:sp>
        <p:nvSpPr>
          <p:cNvPr id="207" name="Google Shape;207;g7fc394c120_0_74"/>
          <p:cNvSpPr txBox="1"/>
          <p:nvPr/>
        </p:nvSpPr>
        <p:spPr>
          <a:xfrm>
            <a:off x="6107525" y="3601700"/>
            <a:ext cx="4862400" cy="30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Predikati koji se </a:t>
            </a:r>
            <a:r>
              <a:rPr b="1" lang="en-US" sz="2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ne</a:t>
            </a:r>
            <a:r>
              <a:rPr lang="en-US" sz="2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b="1" lang="en-US" sz="2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mogu</a:t>
            </a:r>
            <a:endParaRPr b="1" sz="2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koristiti za mapiranje </a:t>
            </a:r>
            <a:endParaRPr sz="2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nad pretraživanjem indeksa:</a:t>
            </a:r>
            <a:endParaRPr sz="2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Clr>
                <a:srgbClr val="669014"/>
              </a:buClr>
              <a:buSzPts val="2600"/>
              <a:buFont typeface="Times New Roman"/>
              <a:buChar char="•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ABS(ProductID)=940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Clr>
                <a:srgbClr val="669014"/>
              </a:buClr>
              <a:buSzPts val="2600"/>
              <a:buFont typeface="Times New Roman"/>
              <a:buChar char="•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UnitPrice+1 &lt; 45.12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Clr>
                <a:srgbClr val="669014"/>
              </a:buClr>
              <a:buSzPts val="2600"/>
              <a:buFont typeface="Times New Roman"/>
              <a:buChar char="•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LastName like ‘%Allen’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g7fc394c120_0_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1575" y="1865325"/>
            <a:ext cx="5193475" cy="362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7fc394c120_0_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350" y="638612"/>
            <a:ext cx="6004631" cy="558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fc394c120_0_91"/>
          <p:cNvSpPr txBox="1"/>
          <p:nvPr>
            <p:ph type="title"/>
          </p:nvPr>
        </p:nvSpPr>
        <p:spPr>
          <a:xfrm>
            <a:off x="1218883" y="152400"/>
            <a:ext cx="9751200" cy="1295400"/>
          </a:xfrm>
          <a:prstGeom prst="rect">
            <a:avLst/>
          </a:prstGeom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Pronalaženje nedostajućih indeksa</a:t>
            </a:r>
            <a:endParaRPr/>
          </a:p>
        </p:txBody>
      </p:sp>
      <p:pic>
        <p:nvPicPr>
          <p:cNvPr id="221" name="Google Shape;221;g7fc394c120_0_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725" y="2151188"/>
            <a:ext cx="10377375" cy="255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fc394c120_0_99"/>
          <p:cNvSpPr txBox="1"/>
          <p:nvPr>
            <p:ph type="title"/>
          </p:nvPr>
        </p:nvSpPr>
        <p:spPr>
          <a:xfrm>
            <a:off x="1218883" y="152400"/>
            <a:ext cx="9751200" cy="1295400"/>
          </a:xfrm>
          <a:prstGeom prst="rect">
            <a:avLst/>
          </a:prstGeom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Pronalaženje nekorišćenih indeksa</a:t>
            </a:r>
            <a:endParaRPr/>
          </a:p>
        </p:txBody>
      </p:sp>
      <p:sp>
        <p:nvSpPr>
          <p:cNvPr id="228" name="Google Shape;228;g7fc394c120_0_99"/>
          <p:cNvSpPr txBox="1"/>
          <p:nvPr>
            <p:ph idx="1" type="body"/>
          </p:nvPr>
        </p:nvSpPr>
        <p:spPr>
          <a:xfrm>
            <a:off x="1218883" y="1600200"/>
            <a:ext cx="9751200" cy="4572000"/>
          </a:xfrm>
          <a:prstGeom prst="rect">
            <a:avLst/>
          </a:prstGeom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419100" lvl="0" marL="457200" rtl="0" algn="just">
              <a:spcBef>
                <a:spcPts val="180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Operacije INSERT, DELETE i UPDATE pored podataka ažuriraju i odgovarajuće indekse</a:t>
            </a:r>
            <a:endParaRPr/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Bitna stvar za optimizaciju je uklanjanje suvišnih indeksa</a:t>
            </a:r>
            <a:endParaRPr/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Korisno kada broj nekorišćenih indeksa raste s vremenom ili kada postoji nagli rast </a:t>
            </a:r>
            <a:endParaRPr/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Postoje situacije kada je indeks naveden kao nekorišćen ali može nametati neka ograničenja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g7fc394c120_0_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650" y="5345225"/>
            <a:ext cx="9527500" cy="55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fc394c120_0_107"/>
          <p:cNvSpPr txBox="1"/>
          <p:nvPr>
            <p:ph type="title"/>
          </p:nvPr>
        </p:nvSpPr>
        <p:spPr>
          <a:xfrm>
            <a:off x="1218883" y="152400"/>
            <a:ext cx="9751200" cy="1295400"/>
          </a:xfrm>
          <a:prstGeom prst="rect">
            <a:avLst/>
          </a:prstGeom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Materijalizovani pogledi</a:t>
            </a:r>
            <a:endParaRPr/>
          </a:p>
        </p:txBody>
      </p:sp>
      <p:sp>
        <p:nvSpPr>
          <p:cNvPr id="236" name="Google Shape;236;g7fc394c120_0_107"/>
          <p:cNvSpPr txBox="1"/>
          <p:nvPr>
            <p:ph idx="1" type="body"/>
          </p:nvPr>
        </p:nvSpPr>
        <p:spPr>
          <a:xfrm>
            <a:off x="1218883" y="1600200"/>
            <a:ext cx="9751200" cy="4572000"/>
          </a:xfrm>
          <a:prstGeom prst="rect">
            <a:avLst/>
          </a:prstGeom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419100" lvl="0" marL="457200" rtl="0" algn="l">
              <a:spcBef>
                <a:spcPts val="180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Uz SQL upit kojim su formirani, skladište i podatke 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Prednosti:</a:t>
            </a:r>
            <a:endParaRPr/>
          </a:p>
          <a:p>
            <a:pPr indent="-419100" lvl="0" marL="457200" rtl="0" algn="l">
              <a:spcBef>
                <a:spcPts val="180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Poboljšana efikasnost upita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Računanja u okviru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materijalizovanog pogleda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Jednostavniji upiti</a:t>
            </a:r>
            <a:endParaRPr/>
          </a:p>
        </p:txBody>
      </p:sp>
      <p:sp>
        <p:nvSpPr>
          <p:cNvPr id="237" name="Google Shape;237;g7fc394c120_0_107"/>
          <p:cNvSpPr txBox="1"/>
          <p:nvPr/>
        </p:nvSpPr>
        <p:spPr>
          <a:xfrm>
            <a:off x="6579175" y="2807325"/>
            <a:ext cx="4840800" cy="25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Nedostaci</a:t>
            </a:r>
            <a:r>
              <a:rPr lang="en-US" sz="2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:</a:t>
            </a:r>
            <a:endParaRPr sz="2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4191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9014"/>
              </a:buClr>
              <a:buSzPts val="3000"/>
              <a:buChar char="•"/>
            </a:pPr>
            <a:r>
              <a:rPr lang="en-US" sz="2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Ažuriranje podataka mora biti definisano</a:t>
            </a:r>
            <a:endParaRPr sz="2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014"/>
              </a:buClr>
              <a:buSzPts val="3000"/>
              <a:buChar char="•"/>
            </a:pPr>
            <a:r>
              <a:rPr lang="en-US" sz="2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Nekonzistentnost podataka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fc394c120_0_114"/>
          <p:cNvSpPr txBox="1"/>
          <p:nvPr>
            <p:ph type="title"/>
          </p:nvPr>
        </p:nvSpPr>
        <p:spPr>
          <a:xfrm>
            <a:off x="1218883" y="152400"/>
            <a:ext cx="9751200" cy="1295400"/>
          </a:xfrm>
          <a:prstGeom prst="rect">
            <a:avLst/>
          </a:prstGeom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Materijalizovani pogledi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Kreiranje indeksiranog pogleda </a:t>
            </a:r>
            <a:endParaRPr/>
          </a:p>
        </p:txBody>
      </p:sp>
      <p:pic>
        <p:nvPicPr>
          <p:cNvPr id="244" name="Google Shape;244;g7fc394c120_0_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875" y="2105025"/>
            <a:ext cx="6487999" cy="447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g7fc394c120_0_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9900" y="2039650"/>
            <a:ext cx="3832775" cy="460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"/>
          <p:cNvSpPr txBox="1"/>
          <p:nvPr>
            <p:ph type="title"/>
          </p:nvPr>
        </p:nvSpPr>
        <p:spPr>
          <a:xfrm>
            <a:off x="1828324" y="1932518"/>
            <a:ext cx="9141619" cy="2105367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nstantia"/>
              <a:buNone/>
            </a:pPr>
            <a:r>
              <a:rPr lang="en-US"/>
              <a:t>HVALA NA PAŽNJI!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"/>
          <p:cNvSpPr txBox="1"/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</a:pPr>
            <a:r>
              <a:rPr lang="en-US"/>
              <a:t>Sadržaj</a:t>
            </a:r>
            <a:endParaRPr/>
          </a:p>
        </p:txBody>
      </p:sp>
      <p:sp>
        <p:nvSpPr>
          <p:cNvPr id="126" name="Google Shape;126;p2"/>
          <p:cNvSpPr txBox="1"/>
          <p:nvPr>
            <p:ph idx="1" type="body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-317445" lvl="0" marL="304745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Način rada optimizatora upita</a:t>
            </a:r>
            <a:endParaRPr/>
          </a:p>
          <a:p>
            <a:pPr indent="-317445" lvl="0" marL="304745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Proces optimizacije upita</a:t>
            </a:r>
            <a:endParaRPr/>
          </a:p>
          <a:p>
            <a:pPr indent="-317445" lvl="0" marL="304745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Generisanje planova izvršenja</a:t>
            </a:r>
            <a:endParaRPr/>
          </a:p>
          <a:p>
            <a:pPr indent="-317445" lvl="0" marL="304745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Procena cene izvršenja plana</a:t>
            </a:r>
            <a:endParaRPr/>
          </a:p>
          <a:p>
            <a:pPr indent="-317445" lvl="0" marL="304745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Selekcija indeksa</a:t>
            </a:r>
            <a:endParaRPr/>
          </a:p>
          <a:p>
            <a:pPr indent="-317445" lvl="0" marL="304745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Materijalizovani pogledi</a:t>
            </a:r>
            <a:endParaRPr/>
          </a:p>
          <a:p>
            <a:pPr indent="-317445" lvl="0" marL="304745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Zaključak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fc394c120_0_0"/>
          <p:cNvSpPr txBox="1"/>
          <p:nvPr>
            <p:ph type="title"/>
          </p:nvPr>
        </p:nvSpPr>
        <p:spPr>
          <a:xfrm>
            <a:off x="1218883" y="152400"/>
            <a:ext cx="9751200" cy="1295400"/>
          </a:xfrm>
          <a:prstGeom prst="rect">
            <a:avLst/>
          </a:prstGeom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Način rada optimizatora upita</a:t>
            </a:r>
            <a:endParaRPr/>
          </a:p>
        </p:txBody>
      </p:sp>
      <p:sp>
        <p:nvSpPr>
          <p:cNvPr id="133" name="Google Shape;133;g7fc394c120_0_0"/>
          <p:cNvSpPr txBox="1"/>
          <p:nvPr>
            <p:ph idx="1" type="body"/>
          </p:nvPr>
        </p:nvSpPr>
        <p:spPr>
          <a:xfrm>
            <a:off x="1218883" y="1600200"/>
            <a:ext cx="9751200" cy="4572000"/>
          </a:xfrm>
          <a:prstGeom prst="rect">
            <a:avLst/>
          </a:prstGeom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Srž SQL Servera čine dve komponente:</a:t>
            </a:r>
            <a:endParaRPr/>
          </a:p>
          <a:p>
            <a:pPr indent="-419100" lvl="0" marL="457200" rtl="0" algn="l">
              <a:spcBef>
                <a:spcPts val="180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Sistem za skladištenje podataka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Procesor upita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Koraci pri procesiranju SQL upita su:</a:t>
            </a:r>
            <a:endParaRPr/>
          </a:p>
          <a:p>
            <a:pPr indent="-419100" lvl="0" marL="457200" rtl="0" algn="l">
              <a:spcBef>
                <a:spcPts val="180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Parsiranje i vezivanje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Optimizacija upita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Izvršenje upita i keširanje planova izvršenja</a:t>
            </a:r>
            <a:endParaRPr/>
          </a:p>
        </p:txBody>
      </p:sp>
      <p:pic>
        <p:nvPicPr>
          <p:cNvPr id="134" name="Google Shape;134;g7fc394c12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7900" y="1447803"/>
            <a:ext cx="2636625" cy="436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fc394c120_0_8"/>
          <p:cNvSpPr txBox="1"/>
          <p:nvPr>
            <p:ph type="title"/>
          </p:nvPr>
        </p:nvSpPr>
        <p:spPr>
          <a:xfrm>
            <a:off x="1218883" y="152400"/>
            <a:ext cx="9751200" cy="1295400"/>
          </a:xfrm>
          <a:prstGeom prst="rect">
            <a:avLst/>
          </a:prstGeom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 optimizacije upita	</a:t>
            </a:r>
            <a:endParaRPr/>
          </a:p>
        </p:txBody>
      </p:sp>
      <p:sp>
        <p:nvSpPr>
          <p:cNvPr id="141" name="Google Shape;141;g7fc394c120_0_8"/>
          <p:cNvSpPr txBox="1"/>
          <p:nvPr>
            <p:ph idx="1" type="body"/>
          </p:nvPr>
        </p:nvSpPr>
        <p:spPr>
          <a:xfrm>
            <a:off x="1218883" y="1600200"/>
            <a:ext cx="9751200" cy="4572000"/>
          </a:xfrm>
          <a:prstGeom prst="rect">
            <a:avLst/>
          </a:prstGeom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rtl="0" algn="just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Optimizator upita ima nekoliko faza optimizacije koje su dizajnirane tako da pokušavaju da optimizuju upite što brže i jednostavnije. To su:</a:t>
            </a:r>
            <a:endParaRPr/>
          </a:p>
          <a:p>
            <a:pPr indent="-419100" lvl="0" marL="457200" rtl="0" algn="l">
              <a:spcBef>
                <a:spcPts val="180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Simplifikacija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Optimizacija trivijalnih planova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Puna optimizacija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c394c120_0_14"/>
          <p:cNvSpPr txBox="1"/>
          <p:nvPr>
            <p:ph type="title"/>
          </p:nvPr>
        </p:nvSpPr>
        <p:spPr>
          <a:xfrm>
            <a:off x="1218883" y="152400"/>
            <a:ext cx="9751200" cy="1295400"/>
          </a:xfrm>
          <a:prstGeom prst="rect">
            <a:avLst/>
          </a:prstGeom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Generisanje planova izvršenja	</a:t>
            </a:r>
            <a:endParaRPr/>
          </a:p>
        </p:txBody>
      </p:sp>
      <p:sp>
        <p:nvSpPr>
          <p:cNvPr id="148" name="Google Shape;148;g7fc394c120_0_14"/>
          <p:cNvSpPr txBox="1"/>
          <p:nvPr>
            <p:ph idx="1" type="body"/>
          </p:nvPr>
        </p:nvSpPr>
        <p:spPr>
          <a:xfrm>
            <a:off x="1218874" y="1600200"/>
            <a:ext cx="10389600" cy="4572000"/>
          </a:xfrm>
          <a:prstGeom prst="rect">
            <a:avLst/>
          </a:prstGeom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Plan izvršenja obuhvata:</a:t>
            </a:r>
            <a:endParaRPr/>
          </a:p>
          <a:p>
            <a:pPr indent="-419100" lvl="0" marL="457200" rtl="0" algn="l">
              <a:spcBef>
                <a:spcPts val="180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Sekvencu pristupa tabelama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Metode koje se koriste za izdvajanje podataka iz svake tabele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Metode koje se koriste za izvršenje računanja i filtriranja, agregiranje i sortiranje podataka iz svake tabele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c394c120_0_20"/>
          <p:cNvSpPr txBox="1"/>
          <p:nvPr>
            <p:ph type="title"/>
          </p:nvPr>
        </p:nvSpPr>
        <p:spPr>
          <a:xfrm>
            <a:off x="1218883" y="152400"/>
            <a:ext cx="9751200" cy="1295400"/>
          </a:xfrm>
          <a:prstGeom prst="rect">
            <a:avLst/>
          </a:prstGeom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Generisanje planova izvršenja</a:t>
            </a:r>
            <a:endParaRPr/>
          </a:p>
        </p:txBody>
      </p:sp>
      <p:sp>
        <p:nvSpPr>
          <p:cNvPr id="155" name="Google Shape;155;g7fc394c120_0_20"/>
          <p:cNvSpPr txBox="1"/>
          <p:nvPr>
            <p:ph idx="1" type="body"/>
          </p:nvPr>
        </p:nvSpPr>
        <p:spPr>
          <a:xfrm>
            <a:off x="1218883" y="1600200"/>
            <a:ext cx="9751200" cy="4572000"/>
          </a:xfrm>
          <a:prstGeom prst="rect">
            <a:avLst/>
          </a:prstGeom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Karakteristike dekompozicije upita u blokove su:</a:t>
            </a:r>
            <a:endParaRPr/>
          </a:p>
          <a:p>
            <a:pPr indent="-419100" lvl="0" marL="457200" rtl="0" algn="l">
              <a:spcBef>
                <a:spcPts val="180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Nema gubitaka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Očuvanje zavisnosti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Nedostatak redukcije podataka</a:t>
            </a:r>
            <a:endParaRPr/>
          </a:p>
        </p:txBody>
      </p:sp>
      <p:pic>
        <p:nvPicPr>
          <p:cNvPr id="156" name="Google Shape;156;g7fc394c120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7548" y="4152325"/>
            <a:ext cx="2738377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fc394c120_0_28"/>
          <p:cNvSpPr txBox="1"/>
          <p:nvPr>
            <p:ph type="title"/>
          </p:nvPr>
        </p:nvSpPr>
        <p:spPr>
          <a:xfrm>
            <a:off x="1218883" y="152400"/>
            <a:ext cx="9751200" cy="1295400"/>
          </a:xfrm>
          <a:prstGeom prst="rect">
            <a:avLst/>
          </a:prstGeom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Procena cene izvršenja plana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Estimacija veličine rezultata </a:t>
            </a:r>
            <a:endParaRPr/>
          </a:p>
        </p:txBody>
      </p:sp>
      <p:sp>
        <p:nvSpPr>
          <p:cNvPr id="163" name="Google Shape;163;g7fc394c120_0_28"/>
          <p:cNvSpPr txBox="1"/>
          <p:nvPr>
            <p:ph idx="1" type="body"/>
          </p:nvPr>
        </p:nvSpPr>
        <p:spPr>
          <a:xfrm>
            <a:off x="1218874" y="1600200"/>
            <a:ext cx="10722300" cy="4572000"/>
          </a:xfrm>
          <a:prstGeom prst="rect">
            <a:avLst/>
          </a:prstGeom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Jedan od načina je dodeliti svakom terminu u WHERE klauzuli redukcioni faktor (RF).</a:t>
            </a:r>
            <a:endParaRPr/>
          </a:p>
          <a:p>
            <a:pPr indent="-342900" lvl="0" marL="457200" rtl="0" algn="l">
              <a:spcBef>
                <a:spcPts val="18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Kolona=Vrednost -&gt; RF=1/NKeys(I)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Kolona1=Kolona2 -&gt; RF=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1/𝑀𝐴𝑋(𝑁𝐾𝑒𝑦𝑠(𝐼1),𝑁𝐾𝑒𝑦𝑠(𝐼2))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Kolona&gt;Vrednost -&gt; RF=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(𝐻𝑖𝑔ℎ(𝐼) − 𝑣𝑟𝑒𝑑𝑛𝑜𝑠𝑡)/ (𝐻𝑖𝑔ℎ(𝐼) − 𝐿𝑜𝑤(𝐼))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Kolona IN (lista vrednosti) -&gt; RF se računa kao da se radi o slučaju Kolona=Vrednost, pomnoženo sa brojem vrednosti u listi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Veličina celokupnog rezultata se može računati kao proizvod pojedinačnih redukcionih faktora.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fc394c120_0_34"/>
          <p:cNvSpPr txBox="1"/>
          <p:nvPr>
            <p:ph type="title"/>
          </p:nvPr>
        </p:nvSpPr>
        <p:spPr>
          <a:xfrm>
            <a:off x="1218883" y="152400"/>
            <a:ext cx="9751200" cy="1295400"/>
          </a:xfrm>
          <a:prstGeom prst="rect">
            <a:avLst/>
          </a:prstGeom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Procena cene izvršenja plana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Gustina</a:t>
            </a:r>
            <a:endParaRPr/>
          </a:p>
        </p:txBody>
      </p:sp>
      <p:sp>
        <p:nvSpPr>
          <p:cNvPr id="170" name="Google Shape;170;g7fc394c120_0_34"/>
          <p:cNvSpPr txBox="1"/>
          <p:nvPr>
            <p:ph idx="1" type="body"/>
          </p:nvPr>
        </p:nvSpPr>
        <p:spPr>
          <a:xfrm>
            <a:off x="1218883" y="1600200"/>
            <a:ext cx="9751200" cy="4572000"/>
          </a:xfrm>
          <a:prstGeom prst="rect">
            <a:avLst/>
          </a:prstGeom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rtl="0" algn="just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Informacije o gustini mogu se upotrebiti kako bi se unapredile estimacije za GROUP BY operacije i za jednakost predikata.</a:t>
            </a:r>
            <a:endParaRPr/>
          </a:p>
          <a:p>
            <a:pPr indent="-419100" lvl="0" marL="457200" rtl="0" algn="l">
              <a:spcBef>
                <a:spcPts val="180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Gustina=1/Broj jedinstvenih vrednosti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g7fc394c120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488" y="3991100"/>
            <a:ext cx="10075975" cy="35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7fc394c120_0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8875" y="4574600"/>
            <a:ext cx="9913600" cy="178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fc394c120_0_44"/>
          <p:cNvSpPr txBox="1"/>
          <p:nvPr>
            <p:ph type="title"/>
          </p:nvPr>
        </p:nvSpPr>
        <p:spPr>
          <a:xfrm>
            <a:off x="1218883" y="152400"/>
            <a:ext cx="9751200" cy="1295400"/>
          </a:xfrm>
          <a:prstGeom prst="rect">
            <a:avLst/>
          </a:prstGeom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Procena cene izvršenja plana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Gustina</a:t>
            </a:r>
            <a:endParaRPr/>
          </a:p>
        </p:txBody>
      </p:sp>
      <p:sp>
        <p:nvSpPr>
          <p:cNvPr id="179" name="Google Shape;179;g7fc394c120_0_44"/>
          <p:cNvSpPr txBox="1"/>
          <p:nvPr>
            <p:ph idx="1" type="body"/>
          </p:nvPr>
        </p:nvSpPr>
        <p:spPr>
          <a:xfrm>
            <a:off x="1218883" y="1600200"/>
            <a:ext cx="9751200" cy="4572000"/>
          </a:xfrm>
          <a:prstGeom prst="rect">
            <a:avLst/>
          </a:prstGeom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g7fc394c120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875" y="1600200"/>
            <a:ext cx="4875550" cy="902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7fc394c120_0_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900" y="2949225"/>
            <a:ext cx="6620933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7fc394c120_0_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84650" y="1447800"/>
            <a:ext cx="4132127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oking 16x9">
  <a:themeElements>
    <a:clrScheme name="Cooking_16x9">
      <a:dk1>
        <a:srgbClr val="000000"/>
      </a:dk1>
      <a:lt1>
        <a:srgbClr val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ooking_16x9">
      <a:dk1>
        <a:srgbClr val="000000"/>
      </a:dk1>
      <a:lt1>
        <a:srgbClr val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