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603" autoAdjust="0"/>
    <p:restoredTop sz="92032" autoAdjust="0"/>
  </p:normalViewPr>
  <p:slideViewPr>
    <p:cSldViewPr>
      <p:cViewPr varScale="1">
        <p:scale>
          <a:sx n="100" d="100"/>
          <a:sy n="100" d="100"/>
        </p:scale>
        <p:origin x="108" y="29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B0678D6-F689-4DD9-958B-3ED725F18E2D}" type="datetime1">
              <a:rPr lang="ko-KR" altLang="en-US"/>
              <a:pPr lvl="0"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2E7011-A7F4-4CA9-8946-BCED6F337C8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EE1FD0-D0F8-4E1D-8144-8814BDA5AAD8}" type="datetime1">
              <a:rPr lang="ko-KR" altLang="en-US"/>
              <a:pPr lvl="0"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B303304-AF28-4B39-9672-93AF2D17B7D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51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1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1264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B303304-AF28-4B39-9672-93AF2D17B7D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BFF0889-CC4C-44F5-AB2E-0DBBCEA6DEE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F0889-CC4C-44F5-AB2E-0DBBCEA6DEE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549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B72E-68F5-4988-9403-F1E572764ADC}" type="datetimeFigureOut">
              <a:rPr lang="ko-KR" altLang="en-US"/>
              <a:pPr>
                <a:defRPr/>
              </a:pPr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F2871-D7F1-4077-AEF6-3EDED1F4E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1002" y="12908"/>
            <a:ext cx="9155002" cy="1046872"/>
            <a:chOff x="-11002" y="-95094"/>
            <a:chExt cx="9155002" cy="785154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-11002" y="-95094"/>
              <a:ext cx="9155002" cy="78515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0" y="300018"/>
              <a:ext cx="9144000" cy="390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5275" y="1157310"/>
            <a:ext cx="6115050" cy="5505169"/>
          </a:xfrm>
          <a:prstGeom prst="rect">
            <a:avLst/>
          </a:prstGeom>
        </p:spPr>
        <p:txBody>
          <a:bodyPr lIns="122456" tIns="61228" rIns="122456" bIns="61228">
            <a:noAutofit/>
          </a:bodyPr>
          <a:lstStyle>
            <a:lvl1pPr marL="180975" indent="-180975" algn="just">
              <a:lnSpc>
                <a:spcPct val="120000"/>
              </a:lnSpc>
              <a:buClr>
                <a:srgbClr val="5AB4FF"/>
              </a:buClr>
              <a:buSzPct val="105000"/>
              <a:buFontTx/>
              <a:buBlip>
                <a:blip r:embed="rId3"/>
              </a:buBlip>
              <a:defRPr sz="1500" b="1"/>
            </a:lvl1pPr>
            <a:lvl2pPr marL="361950" marR="0" indent="-180975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  <a:defRPr sz="1500"/>
            </a:lvl2pPr>
            <a:lvl3pPr marL="484723" marR="0" indent="-127559" algn="just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맑은 고딕" panose="020B0503020000020004" pitchFamily="50" charset="-127"/>
              <a:buChar char="→"/>
              <a:tabLst/>
              <a:defRPr sz="14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/>
              <a:t>소제목을 작성하세요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⑴ 첫째 </a:t>
            </a:r>
            <a:endParaRPr lang="en-US" altLang="ko-KR"/>
          </a:p>
          <a:p>
            <a:pPr lvl="1"/>
            <a:r>
              <a:rPr lang="ko-KR" altLang="en-US"/>
              <a:t>⑵ 둘째</a:t>
            </a:r>
          </a:p>
          <a:p>
            <a:pPr lvl="2"/>
            <a:r>
              <a:rPr lang="ko-KR" altLang="en-US"/>
              <a:t>① 첫째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7" name="아래쪽 화살표 16"/>
          <p:cNvSpPr/>
          <p:nvPr userDrawn="1"/>
        </p:nvSpPr>
        <p:spPr>
          <a:xfrm>
            <a:off x="8270374" y="164568"/>
            <a:ext cx="645026" cy="750312"/>
          </a:xfrm>
          <a:prstGeom prst="downArrow">
            <a:avLst>
              <a:gd name="adj1" fmla="val 55085"/>
              <a:gd name="adj2" fmla="val 68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 userDrawn="1">
            <p:ph type="title" hasCustomPrompt="1"/>
          </p:nvPr>
        </p:nvSpPr>
        <p:spPr>
          <a:xfrm>
            <a:off x="104775" y="566908"/>
            <a:ext cx="8165599" cy="441600"/>
          </a:xfrm>
          <a:prstGeom prst="rect">
            <a:avLst/>
          </a:prstGeom>
          <a:effectLst>
            <a:outerShdw blurRad="38100" dist="25400" dir="3600000" algn="ctr" rotWithShape="0">
              <a:schemeClr val="accent1">
                <a:lumMod val="50000"/>
                <a:alpha val="50000"/>
              </a:schemeClr>
            </a:outerShdw>
          </a:effectLst>
        </p:spPr>
        <p:txBody>
          <a:bodyPr lIns="122456" tIns="61228" rIns="122456" bIns="61228" anchor="ctr" anchorCtr="0"/>
          <a:lstStyle>
            <a:lvl1pPr algn="l">
              <a:lnSpc>
                <a:spcPct val="120000"/>
              </a:lnSpc>
              <a:defRPr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1) </a:t>
            </a:r>
            <a:r>
              <a:rPr lang="ko-KR" altLang="en-US"/>
              <a:t>중제목을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7964" y="58800"/>
            <a:ext cx="7186037" cy="415800"/>
          </a:xfrm>
          <a:prstGeom prst="rect">
            <a:avLst/>
          </a:prstGeom>
          <a:effectLst>
            <a:outerShdw blurRad="50800" dist="25400" dir="3600000" algn="tl" rotWithShape="0">
              <a:srgbClr val="0B1945">
                <a:alpha val="40000"/>
              </a:srgbClr>
            </a:outerShdw>
          </a:effectLst>
        </p:spPr>
        <p:txBody>
          <a:bodyPr lIns="122456" tIns="61228" rIns="122456" bIns="61228" anchor="ctr" anchorCtr="0"/>
          <a:lstStyle>
            <a:lvl1pPr marL="0" indent="0" algn="r">
              <a:lnSpc>
                <a:spcPct val="120000"/>
              </a:lnSpc>
              <a:buNone/>
              <a:defRPr sz="1600" b="1">
                <a:solidFill>
                  <a:schemeClr val="bg1"/>
                </a:solidFill>
                <a:effectLst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대제목을 작성하세요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1784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3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6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hyperlink" Target="https://terms.naver.com/entry.nhn?docId=371034&amp;cid=42028&amp;categoryId=42028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21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2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3554" y="930409"/>
            <a:ext cx="4576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200" b="1" dirty="0"/>
              <a:t>빅데이터의 이해와 활용</a:t>
            </a:r>
          </a:p>
        </p:txBody>
      </p:sp>
      <p:sp>
        <p:nvSpPr>
          <p:cNvPr id="13" name="Control 1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Control 12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Control 13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Control 14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Control 15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Control 1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Control 17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Control 18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560FE-656F-4A6A-80D5-6538FDEE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5733320"/>
            <a:ext cx="2157413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2122D-CF1E-46E1-93D8-3EF640880450}"/>
              </a:ext>
            </a:extLst>
          </p:cNvPr>
          <p:cNvSpPr txBox="1"/>
          <p:nvPr/>
        </p:nvSpPr>
        <p:spPr>
          <a:xfrm>
            <a:off x="5940190" y="60249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국제금융부동산학과 이승희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부정론과 긍정론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323410" y="1121375"/>
            <a:ext cx="84971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부정론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일자리의 양극화와 중산층의 몰락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기술이 중산층 일자리를 잠식하여 일자리는 양극화 </a:t>
            </a:r>
            <a:r>
              <a:rPr lang="en-US" altLang="ko-KR" sz="1600" dirty="0"/>
              <a:t>(David Autor, MIT </a:t>
            </a:r>
            <a:r>
              <a:rPr lang="ko-KR" altLang="en-US" sz="1600" dirty="0"/>
              <a:t>경제학교수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• </a:t>
            </a:r>
            <a:r>
              <a:rPr lang="ko-KR" altLang="en-US" dirty="0" err="1"/>
              <a:t>디커플링</a:t>
            </a:r>
            <a:r>
              <a:rPr lang="en-US" altLang="ko-KR" dirty="0"/>
              <a:t>(Decoupling) </a:t>
            </a:r>
            <a:r>
              <a:rPr lang="ko-KR" altLang="en-US" dirty="0"/>
              <a:t>현상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고소득 제조업 일자리가 기계에 의해 대체되면서 </a:t>
            </a:r>
            <a:r>
              <a:rPr lang="en-US" altLang="ko-KR" sz="1600" dirty="0"/>
              <a:t>GDP</a:t>
            </a:r>
            <a:r>
              <a:rPr lang="ko-KR" altLang="en-US" sz="1600" dirty="0"/>
              <a:t>는 증가하지만 가계 소득은 감소</a:t>
            </a:r>
            <a:r>
              <a:rPr lang="en-US" altLang="ko-KR" sz="1600" dirty="0"/>
              <a:t>(Moshe </a:t>
            </a:r>
            <a:r>
              <a:rPr lang="en-US" altLang="ko-KR" sz="1600" dirty="0" err="1"/>
              <a:t>Vardi</a:t>
            </a:r>
            <a:r>
              <a:rPr lang="en-US" altLang="ko-KR" sz="1600" dirty="0"/>
              <a:t>, </a:t>
            </a:r>
            <a:r>
              <a:rPr lang="ko-KR" altLang="en-US" sz="1600" dirty="0"/>
              <a:t>라이스대학 컴퓨터공학 교수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긍정론</a:t>
            </a:r>
            <a:r>
              <a:rPr lang="en-US" altLang="ko-KR" dirty="0"/>
              <a:t>: </a:t>
            </a:r>
            <a:r>
              <a:rPr lang="ko-KR" altLang="en-US" dirty="0"/>
              <a:t>새로운 일자리 창출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농업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새로운 직업 </a:t>
            </a:r>
            <a:r>
              <a:rPr lang="en-US" altLang="ko-KR" sz="1600" dirty="0"/>
              <a:t>: </a:t>
            </a:r>
            <a:r>
              <a:rPr lang="ko-KR" altLang="en-US" sz="1600" dirty="0"/>
              <a:t>토양 종자 연구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바이오연구</a:t>
            </a:r>
            <a:r>
              <a:rPr lang="en-US" altLang="ko-KR" sz="1600" dirty="0"/>
              <a:t>, </a:t>
            </a:r>
            <a:r>
              <a:rPr lang="ko-KR" altLang="en-US" sz="1600" dirty="0"/>
              <a:t>가공식품 개발</a:t>
            </a:r>
            <a:r>
              <a:rPr lang="en-US" altLang="ko-KR" sz="1600" dirty="0"/>
              <a:t>, </a:t>
            </a:r>
            <a:r>
              <a:rPr lang="ko-KR" altLang="en-US" sz="1600" dirty="0"/>
              <a:t>농기계 대여용 금융업 등 </a:t>
            </a:r>
            <a:endParaRPr lang="en-US" altLang="ko-KR" sz="1600" dirty="0"/>
          </a:p>
          <a:p>
            <a:r>
              <a:rPr lang="en-US" altLang="ko-KR" dirty="0"/>
              <a:t>• </a:t>
            </a:r>
            <a:r>
              <a:rPr lang="ko-KR" altLang="en-US" dirty="0"/>
              <a:t>인더스트리 </a:t>
            </a:r>
            <a:r>
              <a:rPr lang="en-US" altLang="ko-KR" dirty="0"/>
              <a:t>4.0</a:t>
            </a:r>
            <a:r>
              <a:rPr lang="ko-KR" altLang="en-US" dirty="0"/>
              <a:t>의 신규 </a:t>
            </a:r>
            <a:r>
              <a:rPr lang="ko-KR" altLang="en-US" dirty="0" err="1"/>
              <a:t>일자치</a:t>
            </a:r>
            <a:r>
              <a:rPr lang="ko-KR" altLang="en-US" dirty="0"/>
              <a:t> 창출 </a:t>
            </a:r>
            <a:r>
              <a:rPr lang="en-US" altLang="ko-KR" dirty="0"/>
              <a:t>(BCG</a:t>
            </a:r>
            <a:r>
              <a:rPr lang="ko-KR" altLang="en-US" dirty="0"/>
              <a:t>의 분석</a:t>
            </a:r>
            <a:r>
              <a:rPr lang="en-US" altLang="ko-KR" dirty="0"/>
              <a:t>) 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IT </a:t>
            </a:r>
            <a:r>
              <a:rPr lang="ko-KR" altLang="en-US" sz="1600" dirty="0"/>
              <a:t>분야 </a:t>
            </a:r>
            <a:r>
              <a:rPr lang="en-US" altLang="ko-KR" sz="1600" dirty="0"/>
              <a:t>21</a:t>
            </a:r>
            <a:r>
              <a:rPr lang="ko-KR" altLang="en-US" sz="1600" dirty="0"/>
              <a:t>만</a:t>
            </a:r>
            <a:r>
              <a:rPr lang="en-US" altLang="ko-KR" sz="1600" dirty="0"/>
              <a:t>, </a:t>
            </a:r>
            <a:r>
              <a:rPr lang="ko-KR" altLang="en-US" sz="1600" dirty="0"/>
              <a:t>분석과 연구 개발 </a:t>
            </a:r>
            <a:r>
              <a:rPr lang="en-US" altLang="ko-KR" sz="1600" dirty="0"/>
              <a:t>75</a:t>
            </a:r>
            <a:r>
              <a:rPr lang="ko-KR" altLang="en-US" sz="1600" dirty="0"/>
              <a:t>만 등 약 </a:t>
            </a:r>
            <a:r>
              <a:rPr lang="en-US" altLang="ko-KR" sz="1600" dirty="0"/>
              <a:t>96</a:t>
            </a:r>
            <a:r>
              <a:rPr lang="ko-KR" altLang="en-US" sz="1600" dirty="0"/>
              <a:t>만개의</a:t>
            </a:r>
            <a:r>
              <a:rPr lang="en-US" altLang="ko-KR" sz="1600" dirty="0"/>
              <a:t> </a:t>
            </a:r>
            <a:r>
              <a:rPr lang="ko-KR" altLang="en-US" sz="1600" dirty="0"/>
              <a:t>새로운 일자리 </a:t>
            </a:r>
            <a:endParaRPr lang="en-US" altLang="ko-KR" sz="1600" dirty="0"/>
          </a:p>
          <a:p>
            <a:r>
              <a:rPr lang="en-US" altLang="ko-KR" dirty="0"/>
              <a:t>• </a:t>
            </a:r>
            <a:r>
              <a:rPr lang="ko-KR" altLang="en-US" dirty="0"/>
              <a:t>로봇</a:t>
            </a:r>
            <a:r>
              <a:rPr lang="en-US" altLang="ko-KR" dirty="0"/>
              <a:t>, </a:t>
            </a:r>
            <a:r>
              <a:rPr lang="ko-KR" altLang="en-US" dirty="0" err="1"/>
              <a:t>드론</a:t>
            </a:r>
            <a:r>
              <a:rPr lang="ko-KR" altLang="en-US" dirty="0"/>
              <a:t> 기술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SPARC(</a:t>
            </a:r>
            <a:r>
              <a:rPr lang="ko-KR" altLang="en-US" sz="1600" dirty="0"/>
              <a:t>세계 최대 민관 공동 로봇 연구 프로그램</a:t>
            </a:r>
            <a:r>
              <a:rPr lang="en-US" altLang="ko-KR" sz="1600" dirty="0"/>
              <a:t>): 24</a:t>
            </a:r>
            <a:r>
              <a:rPr lang="ko-KR" altLang="en-US" sz="1600" dirty="0"/>
              <a:t>개 새로운 일자리 예측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AUVSI(</a:t>
            </a:r>
            <a:r>
              <a:rPr lang="ko-KR" altLang="en-US" sz="1600" dirty="0" err="1"/>
              <a:t>국제무인시스템협회</a:t>
            </a:r>
            <a:r>
              <a:rPr lang="ko-KR" altLang="en-US" sz="1600" dirty="0"/>
              <a:t> </a:t>
            </a:r>
            <a:r>
              <a:rPr lang="en-US" altLang="ko-KR" sz="1600" dirty="0"/>
              <a:t>) : </a:t>
            </a:r>
            <a:r>
              <a:rPr lang="ko-KR" altLang="en-US" sz="1600" dirty="0" err="1"/>
              <a:t>드론을</a:t>
            </a:r>
            <a:r>
              <a:rPr lang="ko-KR" altLang="en-US" sz="1600" dirty="0"/>
              <a:t> 규제하지 않을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미국에서 </a:t>
            </a:r>
            <a:r>
              <a:rPr lang="en-US" altLang="ko-KR" sz="1600" dirty="0"/>
              <a:t>7</a:t>
            </a:r>
            <a:r>
              <a:rPr lang="ko-KR" altLang="en-US" sz="1600" dirty="0"/>
              <a:t>만 고임금 일자리 창출 전망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8887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300E79-29B0-4467-9D0E-5C11C633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03" y="1351575"/>
            <a:ext cx="4846843" cy="5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75942424">
            <a:extLst>
              <a:ext uri="{FF2B5EF4-FFF2-40B4-BE49-F238E27FC236}">
                <a16:creationId xmlns:a16="http://schemas.microsoft.com/office/drawing/2014/main" id="{1027FA28-29F1-48BE-9DC4-0B156BB0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2" y="1808775"/>
            <a:ext cx="4268068" cy="32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96D15-48D8-4C65-A7DF-A3AD6270294A}"/>
              </a:ext>
            </a:extLst>
          </p:cNvPr>
          <p:cNvSpPr txBox="1"/>
          <p:nvPr/>
        </p:nvSpPr>
        <p:spPr>
          <a:xfrm>
            <a:off x="204403" y="5094789"/>
            <a:ext cx="4577936" cy="30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한국고용정보원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1D7712-1B03-4733-9EF9-5E05F8B5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125" y="1705453"/>
            <a:ext cx="77301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74909160">
            <a:extLst>
              <a:ext uri="{FF2B5EF4-FFF2-40B4-BE49-F238E27FC236}">
                <a16:creationId xmlns:a16="http://schemas.microsoft.com/office/drawing/2014/main" id="{5CE6C77E-3098-403D-87BB-9855811F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0" y="1808775"/>
            <a:ext cx="4565649" cy="31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5BBFA-3931-4D19-9239-A61CA10DCF3D}"/>
              </a:ext>
            </a:extLst>
          </p:cNvPr>
          <p:cNvSpPr txBox="1"/>
          <p:nvPr/>
        </p:nvSpPr>
        <p:spPr>
          <a:xfrm>
            <a:off x="4613979" y="1316500"/>
            <a:ext cx="64483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우리나라의 교육투자 수익률 추이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1986-2015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45761-EBE0-4631-9D53-CC8864A1CAB1}"/>
              </a:ext>
            </a:extLst>
          </p:cNvPr>
          <p:cNvSpPr txBox="1"/>
          <p:nvPr/>
        </p:nvSpPr>
        <p:spPr>
          <a:xfrm>
            <a:off x="4613979" y="4955953"/>
            <a:ext cx="4327979" cy="550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자료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고용노동부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󰡔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임금구조기본통계조사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󰡕와 󰡔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고용형태별근로실태조사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󰡕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원자료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연도로부터 추정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월간 노동리뷰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2017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월호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49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1D7712-1B03-4733-9EF9-5E05F8B5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125" y="1705453"/>
            <a:ext cx="77301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DF736078-0619-4282-8994-7AD65B87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기술 대체 가능성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6C31EA-AF5B-4EFC-9D96-800EA8E1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0" y="723890"/>
            <a:ext cx="13564996" cy="74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74905272">
            <a:extLst>
              <a:ext uri="{FF2B5EF4-FFF2-40B4-BE49-F238E27FC236}">
                <a16:creationId xmlns:a16="http://schemas.microsoft.com/office/drawing/2014/main" id="{B0319F3C-9E18-4DB7-BDC6-56979ADF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" y="1181090"/>
            <a:ext cx="8735438" cy="48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5F7FD-1FED-41C1-B4AD-0C68451E55CF}"/>
              </a:ext>
            </a:extLst>
          </p:cNvPr>
          <p:cNvSpPr txBox="1"/>
          <p:nvPr/>
        </p:nvSpPr>
        <p:spPr>
          <a:xfrm>
            <a:off x="53684" y="5976981"/>
            <a:ext cx="6875812" cy="30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한국고용정보원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4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468065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 err="1"/>
              <a:t>신산업</a:t>
            </a:r>
            <a:r>
              <a:rPr lang="ko-KR" altLang="en-US" dirty="0"/>
              <a:t> 및 신직업의 등장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기술과 산업의 융</a:t>
            </a:r>
            <a:r>
              <a:rPr lang="en-US" altLang="ko-KR" dirty="0"/>
              <a:t>·</a:t>
            </a:r>
            <a:r>
              <a:rPr lang="ko-KR" altLang="en-US" dirty="0"/>
              <a:t>복합화가 촉진되면 새로운 기술과 제품</a:t>
            </a:r>
            <a:r>
              <a:rPr lang="en-US" altLang="ko-KR" dirty="0"/>
              <a:t>, </a:t>
            </a:r>
            <a:r>
              <a:rPr lang="ko-KR" altLang="en-US" dirty="0"/>
              <a:t>산업의 등장이 활발해지고</a:t>
            </a:r>
            <a:r>
              <a:rPr lang="en-US" altLang="ko-KR" dirty="0"/>
              <a:t>, </a:t>
            </a:r>
            <a:r>
              <a:rPr lang="ko-KR" altLang="en-US" dirty="0"/>
              <a:t>이를 통해 신규 일자리가 창출되며 직업구조도 변화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신기술의 등장은 새로운 직업과 일자리를 탄생</a:t>
            </a:r>
            <a:r>
              <a:rPr lang="en-US" altLang="ko-KR" dirty="0"/>
              <a:t>,</a:t>
            </a:r>
            <a:r>
              <a:rPr lang="ko-KR" altLang="en-US" dirty="0"/>
              <a:t> 또는 기존 직종에서 역할이 확대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신기술의 등장은 기술로 대체되는 직업이 발생하는 반면에 그 빈자리를 채우는 보완 직업이 동시에 등장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일하는 방식의 변화 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디지털 기술의 발전으로 온라인 근무</a:t>
            </a:r>
            <a:r>
              <a:rPr lang="en-US" altLang="ko-KR" dirty="0"/>
              <a:t>(</a:t>
            </a:r>
            <a:r>
              <a:rPr lang="ko-KR" altLang="en-US" dirty="0"/>
              <a:t>모바일 근무</a:t>
            </a:r>
            <a:r>
              <a:rPr lang="en-US" altLang="ko-KR" dirty="0"/>
              <a:t>, </a:t>
            </a:r>
            <a:r>
              <a:rPr lang="ko-KR" altLang="en-US" dirty="0"/>
              <a:t>원격근무</a:t>
            </a:r>
            <a:r>
              <a:rPr lang="en-US" altLang="ko-KR" dirty="0"/>
              <a:t>)</a:t>
            </a:r>
            <a:r>
              <a:rPr lang="ko-KR" altLang="en-US" dirty="0"/>
              <a:t>가 다양한 직종에서 증가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근무시간이 아닌 성과물로 평가받고 보상을 받는 시스템이 확산될 것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디지털 기술의 발전으로 거래비용이 비약적으로 낮아지고 근로자의 실제 이동 없이 가상의 공간에서 협업이 가능해짐에 따라 생산 체계의 글로벌화가 촉진될 것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기업은 외부자원</a:t>
            </a:r>
            <a:r>
              <a:rPr lang="en-US" altLang="ko-KR" dirty="0"/>
              <a:t>(</a:t>
            </a:r>
            <a:r>
              <a:rPr lang="ko-KR" altLang="en-US" dirty="0"/>
              <a:t>생산시설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)</a:t>
            </a:r>
            <a:r>
              <a:rPr lang="ko-KR" altLang="en-US" dirty="0"/>
              <a:t>을 저렴하게 이용하게 됨에 따라 아웃소싱 및 프로젝트 조직이 증가할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1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532874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고용형태 변화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작업조직과 일하는 방식의 변화는 필연적으로 고용형태</a:t>
            </a:r>
            <a:r>
              <a:rPr lang="en-US" altLang="ko-KR" dirty="0"/>
              <a:t>(employment status/type) </a:t>
            </a:r>
            <a:r>
              <a:rPr lang="ko-KR" altLang="en-US" dirty="0"/>
              <a:t>의 변화를 동반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온라인 플랫폼으로 제공되는 </a:t>
            </a:r>
            <a:r>
              <a:rPr lang="ko-KR" altLang="en-US" dirty="0" err="1"/>
              <a:t>온디맨드</a:t>
            </a:r>
            <a:r>
              <a:rPr lang="ko-KR" altLang="en-US" dirty="0"/>
              <a:t> 서비스</a:t>
            </a:r>
            <a:r>
              <a:rPr lang="en-US" altLang="ko-KR" dirty="0"/>
              <a:t>(services on demand)</a:t>
            </a:r>
            <a:r>
              <a:rPr lang="ko-KR" altLang="en-US" dirty="0"/>
              <a:t>의 확산으로 플랫폼 근로자가 증가할 것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/>
              <a:t>O2O(Online to Offline) </a:t>
            </a:r>
            <a:r>
              <a:rPr lang="ko-KR" altLang="en-US" dirty="0"/>
              <a:t>서비스와 </a:t>
            </a:r>
            <a:r>
              <a:rPr lang="en-US" altLang="ko-KR" dirty="0"/>
              <a:t>P2P </a:t>
            </a:r>
            <a:r>
              <a:rPr lang="ko-KR" altLang="en-US" dirty="0"/>
              <a:t>거래의 확산은 수요자와 공급자를 직접 연결하면서 개인이 공급자로서 시장 참여를 용이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플랫폼 근로자나 프리랜서 또는 </a:t>
            </a:r>
            <a:r>
              <a:rPr lang="ko-KR" altLang="en-US" dirty="0" err="1"/>
              <a:t>프로슈머</a:t>
            </a:r>
            <a:r>
              <a:rPr lang="ko-KR" altLang="en-US" dirty="0"/>
              <a:t> 등 다양한 고용형태가 증가할 것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 일</a:t>
            </a:r>
            <a:r>
              <a:rPr lang="en-US" altLang="ko-KR" dirty="0"/>
              <a:t>·</a:t>
            </a:r>
            <a:r>
              <a:rPr lang="ko-KR" altLang="en-US" dirty="0"/>
              <a:t>가정 양립</a:t>
            </a:r>
            <a:r>
              <a:rPr lang="en-US" altLang="ko-KR" dirty="0"/>
              <a:t>, </a:t>
            </a:r>
            <a:r>
              <a:rPr lang="ko-KR" altLang="en-US" dirty="0"/>
              <a:t>경력개발 등 기타 이슈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모바일 등 디지털 기술이 업무에 적극 활용됨에 따라 근로시간 및 업무량의 과다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가정 양립 등의 문제가 대두될 것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근로시간이나 근로감독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사생활 침해 등의 문제가 본격 대두될 것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기계에 인공지능이 도입됨에 따라 계약관계에서 소유자와 제작자의 책임성 문제가 제기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직업세계의 변화가 가속화하고 요구되는 직업능력이 빠르게 변화하는 상황에서 플랫폼 근로자</a:t>
            </a:r>
            <a:r>
              <a:rPr lang="en-US" altLang="ko-KR" dirty="0"/>
              <a:t>, </a:t>
            </a:r>
            <a:r>
              <a:rPr lang="ko-KR" altLang="en-US" dirty="0"/>
              <a:t>파견근로자 등 사용자 없는 근로자에 대한 직업능력개발 문제가 대두될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49D4D-6782-46D2-AE8D-EEAEBF6A57CE}"/>
              </a:ext>
            </a:extLst>
          </p:cNvPr>
          <p:cNvSpPr txBox="1"/>
          <p:nvPr/>
        </p:nvSpPr>
        <p:spPr>
          <a:xfrm>
            <a:off x="4308864" y="3615425"/>
            <a:ext cx="4835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u="none" strike="noStrike" dirty="0" err="1">
                <a:solidFill>
                  <a:srgbClr val="0C43B7"/>
                </a:solidFill>
                <a:effectLst/>
                <a:latin typeface="-apple-system"/>
                <a:hlinkClick r:id="rId3"/>
              </a:rPr>
              <a:t>프로슈머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prosumer</a:t>
            </a:r>
            <a:endParaRPr lang="ko-KR" altLang="en-US" sz="12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sz="1200" b="0" i="0" u="none" strike="noStrike" dirty="0">
                <a:solidFill>
                  <a:srgbClr val="0C43B7"/>
                </a:solidFill>
                <a:effectLst/>
                <a:latin typeface="-apple-system"/>
                <a:hlinkClick r:id="rId3"/>
              </a:rPr>
              <a:t>제품 개발을 할 때에 소비자가 직접적 또는 간접적으로 참여하는 방식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060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17A7D52-81E4-4481-87E9-74ADC6E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시대의 위기직업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7A663E-ACFC-40D7-B757-68D13E4F9FEF}"/>
              </a:ext>
            </a:extLst>
          </p:cNvPr>
          <p:cNvGraphicFramePr/>
          <p:nvPr/>
        </p:nvGraphicFramePr>
        <p:xfrm>
          <a:off x="251400" y="1268700"/>
          <a:ext cx="8713210" cy="545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491">
                  <a:extLst>
                    <a:ext uri="{9D8B030D-6E8A-4147-A177-3AD203B41FA5}">
                      <a16:colId xmlns:a16="http://schemas.microsoft.com/office/drawing/2014/main" val="2990987915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3847831302"/>
                    </a:ext>
                  </a:extLst>
                </a:gridCol>
                <a:gridCol w="5414637">
                  <a:extLst>
                    <a:ext uri="{9D8B030D-6E8A-4147-A177-3AD203B41FA5}">
                      <a16:colId xmlns:a16="http://schemas.microsoft.com/office/drawing/2014/main" val="3658786808"/>
                    </a:ext>
                  </a:extLst>
                </a:gridCol>
                <a:gridCol w="1291423">
                  <a:extLst>
                    <a:ext uri="{9D8B030D-6E8A-4147-A177-3AD203B41FA5}">
                      <a16:colId xmlns:a16="http://schemas.microsoft.com/office/drawing/2014/main" val="842174107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연번 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 err="1">
                          <a:effectLst/>
                        </a:rPr>
                        <a:t>직업명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이유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관련 기술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4440"/>
                  </a:ext>
                </a:extLst>
              </a:tr>
              <a:tr h="20656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콜센터 요원 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(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고객상담원 및 안내원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)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고객의 문의가 정형화되어 있어 질문에 대한 답변이 동일하게 반복되는 경우 인공지능에 의해 콜센터 요원이 수행하는 업무는 대체하기 용이할 수 있다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 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현재 통신회사에서 콜센터 운영을 사람에서 </a:t>
                      </a:r>
                      <a:r>
                        <a:rPr lang="ko-KR" altLang="en-US" sz="1400" u="none" strike="noStrike" spc="0" dirty="0" err="1">
                          <a:effectLst/>
                        </a:rPr>
                        <a:t>챗봇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(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인공지능의 일종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)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으로 바꾸고 사람들을 줄이고 있다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</a:t>
                      </a:r>
                      <a:endParaRPr lang="ko-KR" altLang="en-US" sz="1400" u="none" strike="noStrike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spc="0" dirty="0">
                          <a:effectLst/>
                        </a:rPr>
                        <a:t>2015 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통계청의 지역별고용조사에 따르면 콜센터 요원이 포함된 ‘고객 상담 및 모니터 </a:t>
                      </a:r>
                      <a:r>
                        <a:rPr lang="ko-KR" altLang="en-US" sz="1400" u="none" strike="noStrike" spc="0" dirty="0" err="1">
                          <a:effectLst/>
                        </a:rPr>
                        <a:t>요원’은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 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17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만 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3,000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명이 있다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인공지능</a:t>
                      </a:r>
                      <a:r>
                        <a:rPr lang="en-US" altLang="ko-KR" sz="1400" u="none" strike="noStrike" spc="0">
                          <a:effectLst/>
                        </a:rPr>
                        <a:t>,</a:t>
                      </a:r>
                      <a:endParaRPr lang="ko-KR" altLang="en-US" sz="1400" u="none" strike="noStrike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빅데이터 분석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56749"/>
                  </a:ext>
                </a:extLst>
              </a:tr>
              <a:tr h="25811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생산 및 제조관련 단순종사원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스마트공장이 확산되면서 제품을 조립하고 물건을 나르며 불량품을 검사하는 일이 산업용 로봇으로 그리고 제품의 이미지를 보고 불량 여부를 진단하는 일이 인공지능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(‘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비전’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)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으로 대체될 가능성이 높다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 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국내 스마트공장화가 진행되는 곳에서 생산 및 제조 관련 단순 종사원이 줄어들고 있다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 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아디다스는 외국에 있던 공장을 독일 내로 이전하면서 </a:t>
                      </a:r>
                      <a:r>
                        <a:rPr lang="ko-KR" altLang="en-US" sz="1400" u="none" strike="noStrike" spc="0" dirty="0" err="1">
                          <a:effectLst/>
                        </a:rPr>
                        <a:t>스피드팩토리를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 구축하여 동일한 양의 제품을 생산하는 인력을 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600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명에서 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10</a:t>
                      </a:r>
                      <a:r>
                        <a:rPr lang="ko-KR" altLang="en-US" sz="1400" u="none" strike="noStrike" spc="0" dirty="0">
                          <a:effectLst/>
                        </a:rPr>
                        <a:t>명으로 줄였다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</a:t>
                      </a:r>
                      <a:endParaRPr lang="ko-KR" altLang="en-US" sz="1400" u="none" strike="noStrike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제조 관련 종사자의 직업은 한국고용직업분류 세분류로 수십 개에 달하며 종사자 수도 상당하다</a:t>
                      </a:r>
                      <a:r>
                        <a:rPr lang="en-US" altLang="ko-KR" sz="1400" u="none" strike="noStrike" spc="0" dirty="0">
                          <a:effectLst/>
                        </a:rPr>
                        <a:t>.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스마트공장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7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17A7D52-81E4-4481-87E9-74ADC6E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시대의 위기직업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7A663E-ACFC-40D7-B757-68D13E4F9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686399"/>
              </p:ext>
            </p:extLst>
          </p:nvPr>
        </p:nvGraphicFramePr>
        <p:xfrm>
          <a:off x="221746" y="1098826"/>
          <a:ext cx="8713210" cy="577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491">
                  <a:extLst>
                    <a:ext uri="{9D8B030D-6E8A-4147-A177-3AD203B41FA5}">
                      <a16:colId xmlns:a16="http://schemas.microsoft.com/office/drawing/2014/main" val="2990987915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3847831302"/>
                    </a:ext>
                  </a:extLst>
                </a:gridCol>
                <a:gridCol w="5414637">
                  <a:extLst>
                    <a:ext uri="{9D8B030D-6E8A-4147-A177-3AD203B41FA5}">
                      <a16:colId xmlns:a16="http://schemas.microsoft.com/office/drawing/2014/main" val="3658786808"/>
                    </a:ext>
                  </a:extLst>
                </a:gridCol>
                <a:gridCol w="1291423">
                  <a:extLst>
                    <a:ext uri="{9D8B030D-6E8A-4147-A177-3AD203B41FA5}">
                      <a16:colId xmlns:a16="http://schemas.microsoft.com/office/drawing/2014/main" val="842174107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연번 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 err="1">
                          <a:effectLst/>
                        </a:rPr>
                        <a:t>직업명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이유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관련 기술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4440"/>
                  </a:ext>
                </a:extLst>
              </a:tr>
              <a:tr h="20656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의료진단 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IBM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Watson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의사보다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이미지를 보고 폐암을 더 정확하게 진단할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수많은 이미지 데이터를 분석하고 판독하고 진단하는 일은 인공지능이 더 인간 보다 더 빠르게 잘할 수 있는 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웨어러블 기기는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심박수뿐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아니라 스트레스지수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산소포화도 등 더 다양한 건강 관련 지수를 측정할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향후 혈당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혈압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콜레스트롤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수치 등을 간단히 측정하는 기기가 발명되면 의료진단 업무 수행자의 업무가 변화될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의료기기헬 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인공지능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56749"/>
                  </a:ext>
                </a:extLst>
              </a:tr>
              <a:tr h="25811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금융사무원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금융권에서 비교적 단순한 업무를 하거나 혹은 데이터에 근거해서 의사결정을 하는 업무가 위기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은행직원이 없는 인터넷전문은행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핀테크가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확산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소액결제 및 이체 시스템이 모바일을 통해 급속히 확산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공인인증서가 없어도 그리고 상대방의 계좌번호를 몰라도 예금 이체 등이 자유로워지면서 금융사무원의 입지가 더욱 축소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금융계의 인공지능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로보어드바이저는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고객의 투자 성향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 등을 입력하면 시황을 투자분석가보다 더 정확하고 빠르게 분석하여 투자 조언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보험계약자의 위험요소를 평가하여 보험가입 여부와 승인을 결정 하는 일도 인공지능이 잘할 수 있는 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핀테크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인공지능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67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17A7D52-81E4-4481-87E9-74ADC6E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시대의 위기직업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7A663E-ACFC-40D7-B757-68D13E4F9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075982"/>
              </p:ext>
            </p:extLst>
          </p:nvPr>
        </p:nvGraphicFramePr>
        <p:xfrm>
          <a:off x="251400" y="1268700"/>
          <a:ext cx="8713210" cy="4976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491">
                  <a:extLst>
                    <a:ext uri="{9D8B030D-6E8A-4147-A177-3AD203B41FA5}">
                      <a16:colId xmlns:a16="http://schemas.microsoft.com/office/drawing/2014/main" val="2990987915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3847831302"/>
                    </a:ext>
                  </a:extLst>
                </a:gridCol>
                <a:gridCol w="5414637">
                  <a:extLst>
                    <a:ext uri="{9D8B030D-6E8A-4147-A177-3AD203B41FA5}">
                      <a16:colId xmlns:a16="http://schemas.microsoft.com/office/drawing/2014/main" val="3658786808"/>
                    </a:ext>
                  </a:extLst>
                </a:gridCol>
                <a:gridCol w="1291423">
                  <a:extLst>
                    <a:ext uri="{9D8B030D-6E8A-4147-A177-3AD203B41FA5}">
                      <a16:colId xmlns:a16="http://schemas.microsoft.com/office/drawing/2014/main" val="842174107"/>
                    </a:ext>
                  </a:extLst>
                </a:gridCol>
              </a:tblGrid>
              <a:tr h="261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연번 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 err="1">
                          <a:effectLst/>
                        </a:rPr>
                        <a:t>직업명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이유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관련 기술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4440"/>
                  </a:ext>
                </a:extLst>
              </a:tr>
              <a:tr h="20656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창고작업원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아마존의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로봇이나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자동컨베이어시스템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 무인 자동운반시스템 도입으로 근로자는 업무 부담과 안전 사고로부터 벗어날 수 있지만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한편으로는 일자리 감소를 피하기 어려울 것이다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또한 독일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BECHTLE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등에서 사용되고 있는 증강현실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스마트글라스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등이 창고관리 업무에 도입됨에 따라 물류 오류를 줄이는 동시에 생산성 향상으로 창고작업원의 인력도 감소할 것으로 예상된다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사물인터넷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 기술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증강현실 기술 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56749"/>
                  </a:ext>
                </a:extLst>
              </a:tr>
              <a:tr h="25811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계산원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디지털기술이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산업현장뿐만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아니라 사회 곳곳으로 확산되고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셀프주유소가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도입된 지는 오래며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아파트 관리에도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무인시스템이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도입되어 경비원의 일자리가 사회문제화되고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주문 터치스크린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키오스크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햄버거 패스트푸드점이나 프랜차이즈 식당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커피 전문점 등을 중심으로 빠르게 확산되고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또 대기업 마트나 편의점에서는 무인화를 위한 기술개발에 적극 나서고 있고 시범 시행 중인 곳도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핀테크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069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E8A20B-EDC1-4199-93D8-950D64BF4CA7}"/>
              </a:ext>
            </a:extLst>
          </p:cNvPr>
          <p:cNvSpPr txBox="1"/>
          <p:nvPr/>
        </p:nvSpPr>
        <p:spPr>
          <a:xfrm>
            <a:off x="191770" y="6245250"/>
            <a:ext cx="4577936" cy="30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한국고용정보원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29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17A7D52-81E4-4481-87E9-74ADC6E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시대의 유망직업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7A663E-ACFC-40D7-B757-68D13E4F9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897940"/>
              </p:ext>
            </p:extLst>
          </p:nvPr>
        </p:nvGraphicFramePr>
        <p:xfrm>
          <a:off x="215395" y="1098826"/>
          <a:ext cx="8713210" cy="5680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90">
                  <a:extLst>
                    <a:ext uri="{9D8B030D-6E8A-4147-A177-3AD203B41FA5}">
                      <a16:colId xmlns:a16="http://schemas.microsoft.com/office/drawing/2014/main" val="2990987915"/>
                    </a:ext>
                  </a:extLst>
                </a:gridCol>
                <a:gridCol w="1359060">
                  <a:extLst>
                    <a:ext uri="{9D8B030D-6E8A-4147-A177-3AD203B41FA5}">
                      <a16:colId xmlns:a16="http://schemas.microsoft.com/office/drawing/2014/main" val="3847831302"/>
                    </a:ext>
                  </a:extLst>
                </a:gridCol>
                <a:gridCol w="5414637">
                  <a:extLst>
                    <a:ext uri="{9D8B030D-6E8A-4147-A177-3AD203B41FA5}">
                      <a16:colId xmlns:a16="http://schemas.microsoft.com/office/drawing/2014/main" val="3658786808"/>
                    </a:ext>
                  </a:extLst>
                </a:gridCol>
                <a:gridCol w="1291423">
                  <a:extLst>
                    <a:ext uri="{9D8B030D-6E8A-4147-A177-3AD203B41FA5}">
                      <a16:colId xmlns:a16="http://schemas.microsoft.com/office/drawing/2014/main" val="842174107"/>
                    </a:ext>
                  </a:extLst>
                </a:gridCol>
              </a:tblGrid>
              <a:tr h="3049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연번 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 err="1">
                          <a:effectLst/>
                        </a:rPr>
                        <a:t>직업명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이유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관련 기술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4440"/>
                  </a:ext>
                </a:extLst>
              </a:tr>
              <a:tr h="9553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사물인터넷 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사물과 사물이 대화를 나누기 위하여 센싱할 수 있는 기기를 통해서 자료를 수집하고 이 자료를 데이터베이스에 저장하고 또한 저장된 정보를 불러내어 서로 통신할 수 있게 하는 사물인터넷 전문가의 수요가 더욱 증가할 것임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무선통신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 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56749"/>
                  </a:ext>
                </a:extLst>
              </a:tr>
              <a:tr h="80448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인간의 인지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방식을 모방하는 컴퓨터 구현 프로그램과 알고리즘을 개발하는 사람의 수요가 많음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17849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및 정형 데이터 분석을 통한 패턴 확인 및 미래 예측에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빅데이터전문가를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금융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등에서 많이 요구함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인공지능이 구현되기 위해서도 빅데이터 분석은 필수적임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41980"/>
                  </a:ext>
                </a:extLst>
              </a:tr>
              <a:tr h="938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혼합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현실전문가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현실은 게임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등에서 널리 사용하고 있음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가상현실 콘텐츠 기획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등에서 많은 일자리 생성이 기대됨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06907"/>
                  </a:ext>
                </a:extLst>
              </a:tr>
              <a:tr h="11937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프린팅전문가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프린터의 속도와 재료 문제가 해결되면 제조업의 혁신을 유도할 것으로 기대됨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영역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건축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스타트업 등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프린팅을 위한 모델링 수요 증가 기대됨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8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9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390" y="107258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Ⅱ. 4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차 산업혁명시대의 고용구조의 변화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17A7D52-81E4-4481-87E9-74ADC6E7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 시대의 유망직업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7A663E-ACFC-40D7-B757-68D13E4F9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016417"/>
              </p:ext>
            </p:extLst>
          </p:nvPr>
        </p:nvGraphicFramePr>
        <p:xfrm>
          <a:off x="215395" y="1098826"/>
          <a:ext cx="8713210" cy="5471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90">
                  <a:extLst>
                    <a:ext uri="{9D8B030D-6E8A-4147-A177-3AD203B41FA5}">
                      <a16:colId xmlns:a16="http://schemas.microsoft.com/office/drawing/2014/main" val="2990987915"/>
                    </a:ext>
                  </a:extLst>
                </a:gridCol>
                <a:gridCol w="1359060">
                  <a:extLst>
                    <a:ext uri="{9D8B030D-6E8A-4147-A177-3AD203B41FA5}">
                      <a16:colId xmlns:a16="http://schemas.microsoft.com/office/drawing/2014/main" val="3847831302"/>
                    </a:ext>
                  </a:extLst>
                </a:gridCol>
                <a:gridCol w="5414637">
                  <a:extLst>
                    <a:ext uri="{9D8B030D-6E8A-4147-A177-3AD203B41FA5}">
                      <a16:colId xmlns:a16="http://schemas.microsoft.com/office/drawing/2014/main" val="3658786808"/>
                    </a:ext>
                  </a:extLst>
                </a:gridCol>
                <a:gridCol w="1291423">
                  <a:extLst>
                    <a:ext uri="{9D8B030D-6E8A-4147-A177-3AD203B41FA5}">
                      <a16:colId xmlns:a16="http://schemas.microsoft.com/office/drawing/2014/main" val="842174107"/>
                    </a:ext>
                  </a:extLst>
                </a:gridCol>
              </a:tblGrid>
              <a:tr h="321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연번 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 err="1">
                          <a:effectLst/>
                        </a:rPr>
                        <a:t>직업명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이유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>
                          <a:effectLst/>
                        </a:rPr>
                        <a:t>관련 기술</a:t>
                      </a:r>
                      <a:endParaRPr lang="ko-KR" alt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6" marR="60696" marT="16781" marB="16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504440"/>
                  </a:ext>
                </a:extLst>
              </a:tr>
              <a:tr h="9883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드론전문가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드론의 적용 분야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농약살포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재난구조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산불감시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드라마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촬영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기상관측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항공촬영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건축물 안전 진단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생활스포츠 기록 등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다양해지고 있음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56749"/>
                  </a:ext>
                </a:extLst>
              </a:tr>
              <a:tr h="9883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생명공학자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생명공학이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융합되어 새로운 기술이 탄생하고 있음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생명정보학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유전자가위 등을 활용하여 질병치료 및 인간의 건강 증진을 위한 신약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의료기술이 개발되고 있음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생명공학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17849"/>
                  </a:ext>
                </a:extLst>
              </a:tr>
              <a:tr h="74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정보보호전문가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사물인터넷과 모바일 그리고 클라우드 시스템의 확산으로 정보보호 중요성과 역할이 더욱 중요해짐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41980"/>
                  </a:ext>
                </a:extLst>
              </a:tr>
              <a:tr h="9883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응용소프트웨어 개발자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온라인과 오프라인 연계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산업과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융합 그리고 공유경제 등의 새로운 사업 분야에서 소프트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웨어의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 필요성이 더욱 증가함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06907"/>
                  </a:ext>
                </a:extLst>
              </a:tr>
              <a:tr h="13212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로봇공학자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스마트공장의 확대를 위해 산업용 로봇이 더 필요하며 인공지능을 적용한 로봇이 교육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엔터테인먼트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서비스에 더 많이 이용될 것임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재료공학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 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890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A66AE-3F43-40F3-8498-E92FDD1090EC}"/>
              </a:ext>
            </a:extLst>
          </p:cNvPr>
          <p:cNvSpPr txBox="1"/>
          <p:nvPr/>
        </p:nvSpPr>
        <p:spPr>
          <a:xfrm>
            <a:off x="232574" y="6503039"/>
            <a:ext cx="4577936" cy="30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한국고용정보원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3713945" y="4513287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12491" y="3521853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13945" y="2554246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55359" y="1789161"/>
            <a:ext cx="604725" cy="6047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0"/>
          <p:cNvGrpSpPr/>
          <p:nvPr/>
        </p:nvGrpSpPr>
        <p:grpSpPr>
          <a:xfrm>
            <a:off x="3131840" y="1787641"/>
            <a:ext cx="667122" cy="604724"/>
            <a:chOff x="5075123" y="3442121"/>
            <a:chExt cx="2481953" cy="2249809"/>
          </a:xfrm>
        </p:grpSpPr>
        <p:sp>
          <p:nvSpPr>
            <p:cNvPr id="15" name="타원 14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그룹 60"/>
          <p:cNvGrpSpPr/>
          <p:nvPr/>
        </p:nvGrpSpPr>
        <p:grpSpPr>
          <a:xfrm>
            <a:off x="3690426" y="2552726"/>
            <a:ext cx="667122" cy="604724"/>
            <a:chOff x="5075123" y="3442121"/>
            <a:chExt cx="2481953" cy="2249809"/>
          </a:xfrm>
        </p:grpSpPr>
        <p:sp>
          <p:nvSpPr>
            <p:cNvPr id="23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4" name="그룹 60"/>
          <p:cNvGrpSpPr/>
          <p:nvPr/>
        </p:nvGrpSpPr>
        <p:grpSpPr>
          <a:xfrm>
            <a:off x="3888972" y="3520333"/>
            <a:ext cx="667122" cy="604724"/>
            <a:chOff x="5075123" y="3442121"/>
            <a:chExt cx="2481953" cy="2249809"/>
          </a:xfrm>
        </p:grpSpPr>
        <p:sp>
          <p:nvSpPr>
            <p:cNvPr id="31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그룹 60"/>
          <p:cNvGrpSpPr/>
          <p:nvPr/>
        </p:nvGrpSpPr>
        <p:grpSpPr>
          <a:xfrm>
            <a:off x="3690426" y="4511767"/>
            <a:ext cx="667122" cy="604724"/>
            <a:chOff x="5075123" y="3442121"/>
            <a:chExt cx="2481953" cy="2249809"/>
          </a:xfrm>
        </p:grpSpPr>
        <p:sp>
          <p:nvSpPr>
            <p:cNvPr id="39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80"/>
          <p:cNvGrpSpPr/>
          <p:nvPr/>
        </p:nvGrpSpPr>
        <p:grpSpPr>
          <a:xfrm flipH="1">
            <a:off x="206515" y="2033845"/>
            <a:ext cx="1260141" cy="1342516"/>
            <a:chOff x="7429151" y="3841679"/>
            <a:chExt cx="1260141" cy="1342516"/>
          </a:xfrm>
        </p:grpSpPr>
        <p:grpSp>
          <p:nvGrpSpPr>
            <p:cNvPr id="9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빅데이터의 이해와 활용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2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주차</a:t>
            </a: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44672" y="1084993"/>
            <a:ext cx="810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latin typeface="+mj-lt"/>
                <a:ea typeface="+mn-ea"/>
              </a:rPr>
              <a:t>목차</a:t>
            </a:r>
            <a:endParaRPr kumimoji="0" lang="en-US" altLang="ko-KR" sz="2000" b="1" dirty="0">
              <a:latin typeface="+mj-lt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231" y="2546372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3795860" y="1868500"/>
            <a:ext cx="4951412" cy="338554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Arial" pitchFamily="34" charset="0"/>
              </a:rPr>
              <a:t>Ⅰ.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74688" y="2637960"/>
            <a:ext cx="46342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  <a:cs typeface="Arial" pitchFamily="34" charset="0"/>
              </a:rPr>
              <a:t>Ⅱ.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600" b="1" dirty="0">
                <a:latin typeface="Arial" pitchFamily="34" charset="0"/>
                <a:cs typeface="Arial" pitchFamily="34" charset="0"/>
              </a:rPr>
              <a:t>차 산업혁명시대의 고용구조의 변화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551598" y="366756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Ⅲ.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미래의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인재상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3" name="도넛 82"/>
          <p:cNvSpPr/>
          <p:nvPr/>
        </p:nvSpPr>
        <p:spPr>
          <a:xfrm>
            <a:off x="584002" y="2690143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88"/>
          <p:cNvGrpSpPr/>
          <p:nvPr/>
        </p:nvGrpSpPr>
        <p:grpSpPr>
          <a:xfrm>
            <a:off x="573412" y="3273704"/>
            <a:ext cx="2271430" cy="1174106"/>
            <a:chOff x="573412" y="3273704"/>
            <a:chExt cx="2271430" cy="1174106"/>
          </a:xfrm>
        </p:grpSpPr>
        <p:sp>
          <p:nvSpPr>
            <p:cNvPr id="85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4</a:t>
              </a:r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차산업혁명</a:t>
              </a:r>
              <a:endPara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휴먼둥근헤드라인" pitchFamily="18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ea typeface="휴먼둥근헤드라인" pitchFamily="18" charset="-127"/>
                </a:rPr>
                <a:t>시대의 일자리</a:t>
              </a:r>
            </a:p>
          </p:txBody>
        </p:sp>
        <p:sp>
          <p:nvSpPr>
            <p:cNvPr id="86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573412" y="4140033"/>
              <a:ext cx="22714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2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굴림" charset="-127"/>
                  <a:cs typeface="Arial" pitchFamily="34" charset="0"/>
                </a:rPr>
                <a:t>주차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686F174-FDCB-42BA-84C6-7870532CD3CE}"/>
              </a:ext>
            </a:extLst>
          </p:cNvPr>
          <p:cNvSpPr txBox="1"/>
          <p:nvPr/>
        </p:nvSpPr>
        <p:spPr bwMode="auto">
          <a:xfrm>
            <a:off x="4452526" y="4654456"/>
            <a:ext cx="44480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Ⅳ. Python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477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ECFFC3E-9A44-4DDC-ABEC-ECF6FC16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40" y="8634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74315176">
            <a:extLst>
              <a:ext uri="{FF2B5EF4-FFF2-40B4-BE49-F238E27FC236}">
                <a16:creationId xmlns:a16="http://schemas.microsoft.com/office/drawing/2014/main" id="{5BD14F99-BA18-4CF8-95AF-87BC8DEE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1412720"/>
            <a:ext cx="8039127" cy="41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6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 err="1"/>
              <a:t>디커플링</a:t>
            </a:r>
            <a:r>
              <a:rPr lang="en-US" altLang="ko-KR" dirty="0"/>
              <a:t>-</a:t>
            </a:r>
            <a:r>
              <a:rPr lang="ko-KR" altLang="en-US" dirty="0"/>
              <a:t>생산성과 고용의 괴리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716798-95A5-4929-A204-EA84FF2D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1772770"/>
            <a:ext cx="4216165" cy="360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5FFAA4-4B16-44EE-BBA7-DEE79EA9C325}"/>
              </a:ext>
            </a:extLst>
          </p:cNvPr>
          <p:cNvSpPr txBox="1"/>
          <p:nvPr/>
        </p:nvSpPr>
        <p:spPr>
          <a:xfrm>
            <a:off x="467430" y="1336509"/>
            <a:ext cx="457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미국 성별 대졸/고졸 임금격차 추이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4950D-0374-4703-BEE3-D3B914B91A26}"/>
              </a:ext>
            </a:extLst>
          </p:cNvPr>
          <p:cNvSpPr txBox="1"/>
          <p:nvPr/>
        </p:nvSpPr>
        <p:spPr>
          <a:xfrm>
            <a:off x="174948" y="5373270"/>
            <a:ext cx="4685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자료: </a:t>
            </a:r>
            <a:r>
              <a:rPr lang="ko-KR" altLang="en-US" sz="1000" dirty="0" err="1"/>
              <a:t>David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Autor</a:t>
            </a:r>
            <a:r>
              <a:rPr lang="ko-KR" altLang="en-US" sz="1000" dirty="0"/>
              <a:t>(2014), “</a:t>
            </a:r>
            <a:r>
              <a:rPr lang="ko-KR" altLang="en-US" sz="1000" dirty="0" err="1"/>
              <a:t>Skill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education</a:t>
            </a:r>
            <a:r>
              <a:rPr lang="ko-KR" altLang="en-US" sz="1000" dirty="0"/>
              <a:t>, and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rise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earnings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inequality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among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other</a:t>
            </a:r>
            <a:r>
              <a:rPr lang="ko-KR" altLang="en-US" sz="1000" dirty="0"/>
              <a:t> 99 </a:t>
            </a:r>
            <a:r>
              <a:rPr lang="ko-KR" altLang="en-US" sz="1000" dirty="0" err="1"/>
              <a:t>percent</a:t>
            </a:r>
            <a:r>
              <a:rPr lang="ko-KR" altLang="en-US" sz="1000" dirty="0"/>
              <a:t>”, </a:t>
            </a:r>
            <a:r>
              <a:rPr lang="ko-KR" altLang="en-US" sz="1000" dirty="0" err="1"/>
              <a:t>Science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Vol</a:t>
            </a:r>
            <a:r>
              <a:rPr lang="ko-KR" altLang="en-US" sz="1000" dirty="0"/>
              <a:t>. 344(6186), pp.843~851.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D8DF64-D12B-4823-9519-E0A935078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87" y="1772769"/>
            <a:ext cx="4216165" cy="35335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700DD9-1D19-424A-8000-5CB9ADE4B8C5}"/>
              </a:ext>
            </a:extLst>
          </p:cNvPr>
          <p:cNvSpPr txBox="1"/>
          <p:nvPr/>
        </p:nvSpPr>
        <p:spPr>
          <a:xfrm>
            <a:off x="5072148" y="1336507"/>
            <a:ext cx="457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 임금과 생산성 증가율 추이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2FCB38-D77C-4378-AC50-6E02F3CAA2B0}"/>
              </a:ext>
            </a:extLst>
          </p:cNvPr>
          <p:cNvSpPr txBox="1"/>
          <p:nvPr/>
        </p:nvSpPr>
        <p:spPr>
          <a:xfrm>
            <a:off x="4752887" y="5404048"/>
            <a:ext cx="48332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자료: OECD </a:t>
            </a:r>
            <a:r>
              <a:rPr lang="ko-KR" altLang="en-US" sz="1000" dirty="0" err="1"/>
              <a:t>Productivity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Statistics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2073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en-US" altLang="ko-KR" dirty="0" err="1"/>
              <a:t>Acqhired</a:t>
            </a:r>
            <a:r>
              <a:rPr lang="en-US" altLang="ko-KR" dirty="0"/>
              <a:t> - </a:t>
            </a:r>
            <a:r>
              <a:rPr lang="ko-KR" altLang="en-US" dirty="0"/>
              <a:t>인재 확보 전쟁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E9B7342-2799-4E06-BD13-71F6DCA0E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532874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글로벌 혁신 기업들의 인재 확보 전쟁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/>
              <a:t>Acquisition </a:t>
            </a:r>
            <a:r>
              <a:rPr lang="ko-KR" altLang="en-US" dirty="0"/>
              <a:t>과 </a:t>
            </a:r>
            <a:r>
              <a:rPr lang="en-US" altLang="ko-KR" dirty="0"/>
              <a:t>hire </a:t>
            </a:r>
            <a:r>
              <a:rPr lang="ko-KR" altLang="en-US" dirty="0"/>
              <a:t>의 합성어인 </a:t>
            </a:r>
            <a:r>
              <a:rPr lang="en-US" altLang="ko-KR" dirty="0" err="1"/>
              <a:t>Acqhired</a:t>
            </a:r>
            <a:r>
              <a:rPr lang="en-US" altLang="ko-KR" dirty="0"/>
              <a:t> : </a:t>
            </a:r>
            <a:r>
              <a:rPr lang="ko-KR" altLang="en-US" dirty="0"/>
              <a:t>고용률은 부진하지만 인재에 대한 요구는 증가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 당신은 구글에서 일할 만큼 </a:t>
            </a:r>
            <a:r>
              <a:rPr lang="ko-KR" altLang="en-US" dirty="0" err="1"/>
              <a:t>똑똑한가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시계 바늘은 하루에 몇 번이나 겹쳐질까</a:t>
            </a:r>
            <a:r>
              <a:rPr lang="en-US" altLang="ko-KR" dirty="0"/>
              <a:t>?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자동차가 </a:t>
            </a:r>
            <a:r>
              <a:rPr lang="en-US" altLang="ko-KR" dirty="0"/>
              <a:t>20</a:t>
            </a:r>
            <a:r>
              <a:rPr lang="ko-KR" altLang="en-US" dirty="0"/>
              <a:t>분 동안 특정 교차로를 지나갈 가능성이 </a:t>
            </a:r>
            <a:r>
              <a:rPr lang="en-US" altLang="ko-KR" dirty="0"/>
              <a:t>90%</a:t>
            </a:r>
            <a:r>
              <a:rPr lang="ko-KR" altLang="en-US" dirty="0"/>
              <a:t>일대</a:t>
            </a:r>
            <a:r>
              <a:rPr lang="en-US" altLang="ko-KR" dirty="0"/>
              <a:t>, </a:t>
            </a:r>
            <a:r>
              <a:rPr lang="ko-KR" altLang="en-US" dirty="0"/>
              <a:t>자동차가 </a:t>
            </a:r>
            <a:r>
              <a:rPr lang="en-US" altLang="ko-KR" dirty="0"/>
              <a:t>5</a:t>
            </a:r>
            <a:r>
              <a:rPr lang="ko-KR" altLang="en-US" dirty="0"/>
              <a:t>분 동안 이 교차로를 지나갈 가능성은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93F0FF-07B1-43D9-B718-A334AE47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84" y="3726942"/>
            <a:ext cx="3819525" cy="2809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2F5868-5BD6-432E-BD4C-5992682C2689}"/>
              </a:ext>
            </a:extLst>
          </p:cNvPr>
          <p:cNvSpPr txBox="1"/>
          <p:nvPr/>
        </p:nvSpPr>
        <p:spPr>
          <a:xfrm>
            <a:off x="118417" y="5696884"/>
            <a:ext cx="5078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대학생이 갖춰야 할 능력은 영어와 </a:t>
            </a:r>
            <a:r>
              <a:rPr lang="en-US" altLang="ko-KR" b="1" dirty="0"/>
              <a:t>Excel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  - 2018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모</a:t>
            </a:r>
            <a:r>
              <a:rPr lang="en-US" altLang="ko-KR" dirty="0"/>
              <a:t> </a:t>
            </a:r>
            <a:r>
              <a:rPr lang="ko-KR" altLang="en-US" dirty="0"/>
              <a:t>법무법인</a:t>
            </a:r>
            <a:r>
              <a:rPr lang="en-US" altLang="ko-KR" dirty="0"/>
              <a:t> </a:t>
            </a:r>
            <a:r>
              <a:rPr lang="ko-KR" altLang="en-US" dirty="0"/>
              <a:t>대표</a:t>
            </a:r>
          </a:p>
        </p:txBody>
      </p:sp>
    </p:spTree>
    <p:extLst>
      <p:ext uri="{BB962C8B-B14F-4D97-AF65-F5344CB8AC3E}">
        <p14:creationId xmlns:p14="http://schemas.microsoft.com/office/powerpoint/2010/main" val="416333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양극화 현상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E9B7342-2799-4E06-BD13-71F6DCA0E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532874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중산층의 몰락 </a:t>
            </a:r>
            <a:r>
              <a:rPr lang="en-US" altLang="ko-KR" dirty="0"/>
              <a:t>(Average is over)</a:t>
            </a:r>
          </a:p>
          <a:p>
            <a:pPr lvl="0" algn="l" eaLnBrk="0" latinLnBrk="0" hangingPunct="0"/>
            <a:endParaRPr lang="en-US" altLang="ko-KR" dirty="0"/>
          </a:p>
          <a:p>
            <a:pPr lvl="0" algn="l" eaLnBrk="0" latinLnBrk="0" hangingPunct="0"/>
            <a:r>
              <a:rPr lang="ko-KR" altLang="en-US" dirty="0"/>
              <a:t>미국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지난 </a:t>
            </a:r>
            <a:r>
              <a:rPr lang="en-US" altLang="ko-KR" dirty="0"/>
              <a:t>10</a:t>
            </a:r>
            <a:r>
              <a:rPr lang="ko-KR" altLang="en-US" dirty="0"/>
              <a:t>년간 학사 학위 소지자의 평균소득은 </a:t>
            </a:r>
            <a:r>
              <a:rPr lang="en-US" altLang="ko-KR" dirty="0"/>
              <a:t>8% </a:t>
            </a:r>
            <a:r>
              <a:rPr lang="ko-KR" altLang="en-US" dirty="0"/>
              <a:t>하락 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전문대 소지자의 평균 소득은 </a:t>
            </a:r>
            <a:r>
              <a:rPr lang="en-US" altLang="ko-KR" dirty="0"/>
              <a:t>10% </a:t>
            </a:r>
            <a:r>
              <a:rPr lang="ko-KR" altLang="en-US" dirty="0"/>
              <a:t>하락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석사 학위 소지자</a:t>
            </a:r>
            <a:r>
              <a:rPr lang="en-US" altLang="ko-KR" dirty="0"/>
              <a:t>(MBA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7% </a:t>
            </a:r>
            <a:r>
              <a:rPr lang="ko-KR" altLang="en-US" dirty="0"/>
              <a:t>하락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상대적으로 박사학위 소지자의 평균소득은 </a:t>
            </a:r>
            <a:r>
              <a:rPr lang="en-US" altLang="ko-KR" dirty="0"/>
              <a:t>5% </a:t>
            </a:r>
            <a:r>
              <a:rPr lang="ko-KR" altLang="en-US" dirty="0"/>
              <a:t>상승 증가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 한국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대기업근로자 임금이 </a:t>
            </a:r>
            <a:r>
              <a:rPr lang="en-US" altLang="ko-KR" dirty="0"/>
              <a:t>3.9% </a:t>
            </a:r>
            <a:r>
              <a:rPr lang="ko-KR" altLang="en-US" dirty="0"/>
              <a:t>상승 할 때 중소기업 근로자임금은 </a:t>
            </a:r>
            <a:r>
              <a:rPr lang="en-US" altLang="ko-KR" dirty="0"/>
              <a:t>3.4% </a:t>
            </a:r>
            <a:r>
              <a:rPr lang="ko-KR" altLang="en-US" dirty="0"/>
              <a:t>상승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대기업 대비 중소기업의 임금 비율은 </a:t>
            </a:r>
            <a:r>
              <a:rPr lang="en-US" altLang="ko-KR" dirty="0"/>
              <a:t>80%</a:t>
            </a:r>
            <a:r>
              <a:rPr lang="ko-KR" altLang="en-US" dirty="0"/>
              <a:t>에서 </a:t>
            </a:r>
            <a:r>
              <a:rPr lang="en-US" altLang="ko-KR" dirty="0"/>
              <a:t>60%</a:t>
            </a:r>
            <a:r>
              <a:rPr lang="ko-KR" altLang="en-US" dirty="0"/>
              <a:t>로 차이 심화</a:t>
            </a:r>
            <a:r>
              <a:rPr lang="en-US" altLang="ko-KR" dirty="0"/>
              <a:t>?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지속적인 재교육과 변화적응의 중요성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6A3ED-C4FC-4F61-974F-9D9BB7DC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0" y="4823890"/>
            <a:ext cx="4735822" cy="1629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6702D-DF1A-4A00-A2D7-0F37546E5F3F}"/>
              </a:ext>
            </a:extLst>
          </p:cNvPr>
          <p:cNvSpPr txBox="1"/>
          <p:nvPr/>
        </p:nvSpPr>
        <p:spPr>
          <a:xfrm>
            <a:off x="4242654" y="6448935"/>
            <a:ext cx="4577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자료: </a:t>
            </a:r>
            <a:r>
              <a:rPr lang="ko-KR" altLang="en-US" sz="1000" dirty="0" err="1"/>
              <a:t>David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Rotman</a:t>
            </a:r>
            <a:r>
              <a:rPr lang="ko-KR" altLang="en-US" sz="1000" dirty="0"/>
              <a:t>(2014)</a:t>
            </a:r>
          </a:p>
        </p:txBody>
      </p:sp>
    </p:spTree>
    <p:extLst>
      <p:ext uri="{BB962C8B-B14F-4D97-AF65-F5344CB8AC3E}">
        <p14:creationId xmlns:p14="http://schemas.microsoft.com/office/powerpoint/2010/main" val="309533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평균 지능으로 살아남기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E9B7342-2799-4E06-BD13-71F6DCA0E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532874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“천재적인 </a:t>
            </a:r>
            <a:r>
              <a:rPr lang="ko-KR" altLang="en-US" dirty="0" err="1"/>
              <a:t>기계”와</a:t>
            </a:r>
            <a:r>
              <a:rPr lang="ko-KR" altLang="en-US" dirty="0"/>
              <a:t> 함께 일하며 평균 지능으로 살아남기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평생교육 </a:t>
            </a:r>
            <a:r>
              <a:rPr lang="en-US" altLang="ko-KR" dirty="0"/>
              <a:t>/ </a:t>
            </a:r>
            <a:r>
              <a:rPr lang="ko-KR" altLang="en-US" dirty="0"/>
              <a:t>재교육 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성실함 </a:t>
            </a:r>
            <a:r>
              <a:rPr lang="en-US" altLang="ko-KR" dirty="0"/>
              <a:t>: global chess, </a:t>
            </a:r>
            <a:r>
              <a:rPr lang="ko-KR" altLang="en-US" dirty="0"/>
              <a:t>불확실성의 시대</a:t>
            </a:r>
            <a:r>
              <a:rPr lang="en-US" altLang="ko-KR" dirty="0"/>
              <a:t>, </a:t>
            </a:r>
            <a:r>
              <a:rPr lang="ko-KR" altLang="en-US" dirty="0"/>
              <a:t>직원의 영향력이 더 극대화 되는 시대에 성실함의 가치는 더욱 중요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일반적인 관리와 협동 능력 </a:t>
            </a:r>
            <a:r>
              <a:rPr lang="en-US" altLang="ko-KR" dirty="0"/>
              <a:t>: </a:t>
            </a:r>
            <a:r>
              <a:rPr lang="ko-KR" altLang="en-US" dirty="0"/>
              <a:t>일을 분배하고 모니터링하고 규정을 준수하는 능력</a:t>
            </a:r>
            <a:r>
              <a:rPr lang="en-US" altLang="ko-KR" dirty="0"/>
              <a:t>. </a:t>
            </a:r>
            <a:r>
              <a:rPr lang="ko-KR" altLang="en-US" dirty="0"/>
              <a:t>자율성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/>
              <a:t>Liberal Art</a:t>
            </a:r>
            <a:r>
              <a:rPr lang="ko-KR" altLang="en-US" dirty="0"/>
              <a:t>의 중요함</a:t>
            </a:r>
            <a:endParaRPr lang="en-US" altLang="ko-KR" dirty="0"/>
          </a:p>
          <a:p>
            <a:pPr marL="180975" lvl="1" indent="0" algn="l" eaLnBrk="0" latinLnBrk="0" hangingPunct="0">
              <a:buNone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 커뮤니케이션과 협업의 시대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/>
              <a:t>Bruce </a:t>
            </a:r>
            <a:r>
              <a:rPr lang="en-US" altLang="ko-KR" dirty="0" err="1"/>
              <a:t>Weinber</a:t>
            </a:r>
            <a:r>
              <a:rPr lang="ko-KR" altLang="en-US" dirty="0"/>
              <a:t>와 </a:t>
            </a:r>
            <a:r>
              <a:rPr lang="en-US" altLang="ko-KR" dirty="0"/>
              <a:t>Benjamin Jones </a:t>
            </a:r>
            <a:r>
              <a:rPr lang="ko-KR" altLang="en-US" dirty="0"/>
              <a:t>의 연구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en-US" altLang="ko-KR" dirty="0"/>
              <a:t>1900 – 2008</a:t>
            </a:r>
            <a:r>
              <a:rPr lang="ko-KR" altLang="en-US" dirty="0"/>
              <a:t>년까지 물리</a:t>
            </a:r>
            <a:r>
              <a:rPr lang="en-US" altLang="ko-KR" dirty="0"/>
              <a:t>/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의학 부문에서 노벨상을 받은 </a:t>
            </a:r>
            <a:r>
              <a:rPr lang="en-US" altLang="ko-KR" dirty="0"/>
              <a:t>525</a:t>
            </a:r>
            <a:r>
              <a:rPr lang="ko-KR" altLang="en-US" dirty="0"/>
              <a:t>명의 분석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세월이 지날수록 연구자들이 노벨상으로 공로를 인정받는 평균 연령이 높아짐 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한 사람의 평범한 이해 수준을 넘어서는 과학 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자료의 입수는 점점 용이해짐 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지능형 기계의 성능도 향상됨 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중국과 인도 등에서 과학 연구자의 수 증가 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커뮤니케이션과 협업으로 혁신적 연구성과를 내야 함</a:t>
            </a:r>
          </a:p>
        </p:txBody>
      </p:sp>
    </p:spTree>
    <p:extLst>
      <p:ext uri="{BB962C8B-B14F-4D97-AF65-F5344CB8AC3E}">
        <p14:creationId xmlns:p14="http://schemas.microsoft.com/office/powerpoint/2010/main" val="33320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강력한 인간의 영역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E9B7342-2799-4E06-BD13-71F6DCA0E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10" y="1124680"/>
            <a:ext cx="8563390" cy="5328740"/>
          </a:xfrm>
        </p:spPr>
        <p:txBody>
          <a:bodyPr/>
          <a:lstStyle/>
          <a:p>
            <a:pPr lvl="0" algn="l" eaLnBrk="0" latinLnBrk="0" hangingPunct="0"/>
            <a:r>
              <a:rPr lang="ko-KR" altLang="en-US" dirty="0"/>
              <a:t>창의성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일자리별 직무 형태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반복되는 노동 </a:t>
            </a:r>
            <a:r>
              <a:rPr lang="en-US" altLang="ko-KR" dirty="0"/>
              <a:t>67%</a:t>
            </a:r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창조적인 작업 </a:t>
            </a:r>
            <a:r>
              <a:rPr lang="en-US" altLang="ko-KR" dirty="0"/>
              <a:t>4%</a:t>
            </a:r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재미있는 놀이 </a:t>
            </a:r>
            <a:r>
              <a:rPr lang="en-US" altLang="ko-KR" dirty="0"/>
              <a:t>29%</a:t>
            </a:r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크리에이터</a:t>
            </a:r>
            <a:r>
              <a:rPr lang="en-US" altLang="ko-KR" dirty="0"/>
              <a:t>(</a:t>
            </a:r>
            <a:r>
              <a:rPr lang="en-US" altLang="ko-KR" dirty="0" err="1"/>
              <a:t>Creater</a:t>
            </a:r>
            <a:r>
              <a:rPr lang="en-US" altLang="ko-KR" dirty="0"/>
              <a:t>) </a:t>
            </a:r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스마트 기기를 활용하여 새로운 컨텐츠를 제작해 내는 사람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r>
              <a:rPr lang="ko-KR" altLang="en-US" dirty="0"/>
              <a:t>유튜브 크리에이터 </a:t>
            </a:r>
            <a:r>
              <a:rPr lang="en-US" altLang="ko-KR" dirty="0"/>
              <a:t>• </a:t>
            </a:r>
            <a:r>
              <a:rPr lang="ko-KR" altLang="en-US" dirty="0"/>
              <a:t>게임 크리에이터 </a:t>
            </a:r>
            <a:r>
              <a:rPr lang="en-US" altLang="ko-KR" dirty="0"/>
              <a:t>• </a:t>
            </a:r>
            <a:r>
              <a:rPr lang="ko-KR" altLang="en-US" dirty="0"/>
              <a:t>레고 크리에이터</a:t>
            </a:r>
            <a:endParaRPr lang="en-US" altLang="ko-KR" dirty="0"/>
          </a:p>
          <a:p>
            <a:pPr lvl="2" algn="l" eaLnBrk="0" latinLnBrk="0" hangingPunct="0">
              <a:buFontTx/>
              <a:buChar char="-"/>
            </a:pPr>
            <a:endParaRPr lang="ko-KR" altLang="en-US" dirty="0"/>
          </a:p>
          <a:p>
            <a:pPr lvl="0" algn="l" eaLnBrk="0" latinLnBrk="0" hangingPunct="0"/>
            <a:r>
              <a:rPr lang="ko-KR" altLang="en-US" dirty="0"/>
              <a:t> 감성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여전히 부족한 인공지능과 기계의 능력</a:t>
            </a:r>
            <a:endParaRPr lang="en-US" altLang="ko-KR" dirty="0"/>
          </a:p>
          <a:p>
            <a:pPr lvl="1" algn="l" eaLnBrk="0" latinLnBrk="0" hangingPunct="0">
              <a:buFont typeface="Arial" panose="020B0604020202020204" pitchFamily="34" charset="0"/>
              <a:buChar char="•"/>
            </a:pPr>
            <a:r>
              <a:rPr lang="ko-KR" altLang="en-US" dirty="0"/>
              <a:t>인간 고유의 영역 </a:t>
            </a:r>
            <a:r>
              <a:rPr lang="en-US" altLang="ko-KR" dirty="0"/>
              <a:t>: </a:t>
            </a:r>
            <a:r>
              <a:rPr lang="ko-KR" altLang="en-US" dirty="0"/>
              <a:t>감성적 상호작용</a:t>
            </a:r>
          </a:p>
        </p:txBody>
      </p:sp>
    </p:spTree>
    <p:extLst>
      <p:ext uri="{BB962C8B-B14F-4D97-AF65-F5344CB8AC3E}">
        <p14:creationId xmlns:p14="http://schemas.microsoft.com/office/powerpoint/2010/main" val="13627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Ⅲ.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미래의 </a:t>
            </a:r>
            <a:r>
              <a:rPr lang="ko-KR" altLang="en-US" b="1" dirty="0" err="1">
                <a:solidFill>
                  <a:schemeClr val="bg1"/>
                </a:solidFill>
                <a:cs typeface="Arial" pitchFamily="34" charset="0"/>
              </a:rPr>
              <a:t>인재상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B7350736-22CF-4BB3-8D58-7727A7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강력한 인간의 영역</a:t>
            </a:r>
          </a:p>
        </p:txBody>
      </p:sp>
      <p:pic>
        <p:nvPicPr>
          <p:cNvPr id="7" name="_x274629440" descr="EMB000031c81af9">
            <a:extLst>
              <a:ext uri="{FF2B5EF4-FFF2-40B4-BE49-F238E27FC236}">
                <a16:creationId xmlns:a16="http://schemas.microsoft.com/office/drawing/2014/main" id="{EEC02B64-D56F-454D-B5F6-AA766A9D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1491378"/>
            <a:ext cx="8204878" cy="43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4D773FDD-3B23-41A9-8F55-6C593F427BD7}"/>
              </a:ext>
            </a:extLst>
          </p:cNvPr>
          <p:cNvSpPr/>
          <p:nvPr/>
        </p:nvSpPr>
        <p:spPr>
          <a:xfrm>
            <a:off x="3201156" y="6028891"/>
            <a:ext cx="2741687" cy="5186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창조는 경험의 연결이다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08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90" y="107258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Ⅳ. Python </a:t>
            </a:r>
            <a:r>
              <a:rPr lang="ko-KR" altLang="en-US" b="1" dirty="0">
                <a:solidFill>
                  <a:schemeClr val="bg1"/>
                </a:solidFill>
                <a:cs typeface="Arial" pitchFamily="34" charset="0"/>
              </a:rPr>
              <a:t>설치</a:t>
            </a:r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028CDBB0-11DF-44FC-9328-E4DB6C278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90" y="1268700"/>
            <a:ext cx="8353160" cy="4752660"/>
          </a:xfrm>
        </p:spPr>
        <p:txBody>
          <a:bodyPr/>
          <a:lstStyle/>
          <a:p>
            <a:pPr marL="0" lvl="0" indent="0" algn="l" eaLnBrk="0" latinLnBrk="0" hangingPunct="0">
              <a:buNone/>
            </a:pPr>
            <a:r>
              <a:rPr lang="ko-KR" altLang="en-US" sz="1600" dirty="0"/>
              <a:t>별도의 한글 파일로 설명</a:t>
            </a:r>
            <a:endParaRPr lang="en-US" altLang="ko-KR" sz="1600" dirty="0"/>
          </a:p>
        </p:txBody>
      </p:sp>
      <p:pic>
        <p:nvPicPr>
          <p:cNvPr id="6" name="_x284216344" descr="EMB00001d343772">
            <a:extLst>
              <a:ext uri="{FF2B5EF4-FFF2-40B4-BE49-F238E27FC236}">
                <a16:creationId xmlns:a16="http://schemas.microsoft.com/office/drawing/2014/main" id="{9EBF1D84-26F1-4397-89FE-B63F4A93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62" y="599830"/>
            <a:ext cx="3836088" cy="62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9C255-FB80-4029-B031-0EDEDE11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9" y="797676"/>
            <a:ext cx="7754067" cy="51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0167E-AD64-42CA-807B-B478D440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9" y="1208652"/>
            <a:ext cx="8541008" cy="44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D82A6-0889-462C-8C35-101CF9544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3" y="836640"/>
            <a:ext cx="8387855" cy="5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8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9B68B-A7DE-4248-A270-1D47F0A8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9" y="836640"/>
            <a:ext cx="8124655" cy="49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8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4F143-C40D-4416-ADD4-CE69A5CE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4" y="1208652"/>
            <a:ext cx="8712487" cy="4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2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400" y="24687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041D3-BE5A-4053-817C-9C64D2A8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0" y="396875"/>
            <a:ext cx="10113874" cy="6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C8BB5-1EA5-410E-B4E3-DA4B751B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0" y="908650"/>
            <a:ext cx="8473535" cy="51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390" y="10725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Ⅰ. </a:t>
            </a: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차 산업혁명의 일자리 전쟁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7ECEFBD-2AF8-4E0B-BC42-DBB08384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566908"/>
            <a:ext cx="8165599" cy="441600"/>
          </a:xfrm>
        </p:spPr>
        <p:txBody>
          <a:bodyPr/>
          <a:lstStyle/>
          <a:p>
            <a:r>
              <a:rPr lang="ko-KR" altLang="en-US" dirty="0"/>
              <a:t>로봇의 인력 대체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36F23-60EA-4716-A341-9F90BA9A750B}"/>
              </a:ext>
            </a:extLst>
          </p:cNvPr>
          <p:cNvSpPr txBox="1"/>
          <p:nvPr/>
        </p:nvSpPr>
        <p:spPr>
          <a:xfrm>
            <a:off x="535143" y="1340710"/>
            <a:ext cx="8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2025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로봇에 의한 한국의 노동비용 감소</a:t>
            </a:r>
            <a:r>
              <a:rPr lang="en-US" altLang="ko-KR" dirty="0"/>
              <a:t>- 33% (</a:t>
            </a:r>
            <a:r>
              <a:rPr lang="ko-KR" altLang="en-US" dirty="0" err="1"/>
              <a:t>보스톤</a:t>
            </a:r>
            <a:r>
              <a:rPr lang="ko-KR" altLang="en-US" dirty="0"/>
              <a:t> 컨설팅그룹 예측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인공지능과 로봇기술의 비약적인 발전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리싱크</a:t>
            </a:r>
            <a:r>
              <a:rPr lang="ko-KR" altLang="en-US" dirty="0"/>
              <a:t> </a:t>
            </a:r>
            <a:r>
              <a:rPr lang="ko-KR" altLang="en-US" dirty="0" err="1"/>
              <a:t>로보틱스의</a:t>
            </a:r>
            <a:r>
              <a:rPr lang="ko-KR" altLang="en-US" dirty="0"/>
              <a:t> </a:t>
            </a:r>
            <a:r>
              <a:rPr lang="en-US" altLang="ko-KR" dirty="0" err="1"/>
              <a:t>Boxter</a:t>
            </a:r>
            <a:r>
              <a:rPr lang="en-US" altLang="ko-KR" dirty="0"/>
              <a:t> </a:t>
            </a:r>
            <a:r>
              <a:rPr lang="ko-KR" altLang="en-US" dirty="0"/>
              <a:t>가격</a:t>
            </a:r>
            <a:r>
              <a:rPr lang="en-US" altLang="ko-KR" dirty="0"/>
              <a:t>: 2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천달러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오토마타가 개발한 </a:t>
            </a:r>
            <a:r>
              <a:rPr lang="en-US" altLang="ko-KR" dirty="0"/>
              <a:t>6</a:t>
            </a:r>
            <a:r>
              <a:rPr lang="ko-KR" altLang="en-US" dirty="0"/>
              <a:t>축 로봇 에바의 가격</a:t>
            </a:r>
            <a:r>
              <a:rPr lang="en-US" altLang="ko-KR" dirty="0"/>
              <a:t>: 3</a:t>
            </a:r>
            <a:r>
              <a:rPr lang="ko-KR" altLang="en-US" dirty="0"/>
              <a:t>천달러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인간 노동에 대한 수요 감소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기업은 노동자 대신 최첨단 장비에 투자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GDP </a:t>
            </a:r>
            <a:r>
              <a:rPr lang="ko-KR" altLang="en-US" dirty="0"/>
              <a:t>에서 노동이 차지하는 비율</a:t>
            </a:r>
            <a:r>
              <a:rPr lang="en-US" altLang="ko-KR" dirty="0"/>
              <a:t>: 1980</a:t>
            </a:r>
            <a:r>
              <a:rPr lang="ko-KR" altLang="en-US" dirty="0"/>
              <a:t>년 이후 매년 </a:t>
            </a:r>
            <a:r>
              <a:rPr lang="en-US" altLang="ko-KR" dirty="0"/>
              <a:t>5% </a:t>
            </a:r>
            <a:r>
              <a:rPr lang="ko-KR" altLang="en-US" dirty="0"/>
              <a:t>씩 감소</a:t>
            </a:r>
            <a:r>
              <a:rPr lang="en-US" altLang="ko-KR" dirty="0"/>
              <a:t>(</a:t>
            </a:r>
            <a:r>
              <a:rPr lang="ko-KR" altLang="en-US" dirty="0"/>
              <a:t>시카고 대학 </a:t>
            </a:r>
            <a:r>
              <a:rPr lang="ko-KR" altLang="en-US" dirty="0" err="1"/>
              <a:t>브랜트</a:t>
            </a:r>
            <a:r>
              <a:rPr lang="ko-KR" altLang="en-US" dirty="0"/>
              <a:t> </a:t>
            </a:r>
            <a:r>
              <a:rPr lang="ko-KR" altLang="en-US" dirty="0" err="1"/>
              <a:t>니먼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BD120-92BD-4457-916F-9B1790A5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0" y="4200512"/>
            <a:ext cx="3581400" cy="2647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3FB96F-2D3E-437E-B5EC-CEA266F6D515}"/>
              </a:ext>
            </a:extLst>
          </p:cNvPr>
          <p:cNvSpPr txBox="1"/>
          <p:nvPr/>
        </p:nvSpPr>
        <p:spPr>
          <a:xfrm>
            <a:off x="1043510" y="6372679"/>
            <a:ext cx="4577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 :</a:t>
            </a:r>
          </a:p>
          <a:p>
            <a:r>
              <a:rPr lang="ko-KR" altLang="en-US" sz="1000" dirty="0"/>
              <a:t>http://imnews.imbc.com/replay/2018/nwdesk/article/4664786_22663.html</a:t>
            </a:r>
          </a:p>
        </p:txBody>
      </p:sp>
    </p:spTree>
    <p:extLst>
      <p:ext uri="{BB962C8B-B14F-4D97-AF65-F5344CB8AC3E}">
        <p14:creationId xmlns:p14="http://schemas.microsoft.com/office/powerpoint/2010/main" val="311875494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</ep:Company>
  <ep:Words>1953</ep:Words>
  <ep:PresentationFormat>화면 슬라이드 쇼(4:3)</ep:PresentationFormat>
  <ep:Paragraphs>278</ep:Paragraphs>
  <ep:Slides>27</ep:Slides>
  <ep:Notes>26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디커플링-생산성과 고용의 괴리</vt:lpstr>
      <vt:lpstr>Acqhired - 인재 확보 전쟁</vt:lpstr>
      <vt:lpstr>양극화 현상</vt:lpstr>
      <vt:lpstr>평균 지능으로 살아남기</vt:lpstr>
      <vt:lpstr>강력한 인간의 영역</vt:lpstr>
      <vt:lpstr>강력한 인간의 영역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2010-09-03T06:36:52.000</dcterms:created>
  <dc:creator>a</dc:creator>
  <cp:lastModifiedBy>김민재</cp:lastModifiedBy>
  <dcterms:modified xsi:type="dcterms:W3CDTF">2022-03-14T14:52:46.173</dcterms:modified>
  <cp:revision>81</cp:revision>
  <dc:title>슬라이드 1</dc:title>
  <cp:version>1000.0000.01</cp:version>
</cp:coreProperties>
</file>