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8" r:id="rId3"/>
    <p:sldId id="282" r:id="rId4"/>
    <p:sldId id="2142" r:id="rId5"/>
    <p:sldId id="2143" r:id="rId6"/>
    <p:sldId id="2144" r:id="rId7"/>
    <p:sldId id="2145" r:id="rId8"/>
    <p:sldId id="2147" r:id="rId9"/>
    <p:sldId id="2146" r:id="rId10"/>
    <p:sldId id="2148" r:id="rId11"/>
    <p:sldId id="303" r:id="rId12"/>
    <p:sldId id="301" r:id="rId13"/>
    <p:sldId id="2149" r:id="rId14"/>
    <p:sldId id="2150" r:id="rId15"/>
    <p:sldId id="2151" r:id="rId16"/>
    <p:sldId id="2152" r:id="rId17"/>
    <p:sldId id="2153" r:id="rId18"/>
    <p:sldId id="2154" r:id="rId19"/>
    <p:sldId id="2155" r:id="rId20"/>
    <p:sldId id="2156" r:id="rId21"/>
    <p:sldId id="2157" r:id="rId22"/>
    <p:sldId id="2159" r:id="rId23"/>
    <p:sldId id="2160" r:id="rId24"/>
    <p:sldId id="2161" r:id="rId25"/>
    <p:sldId id="2158" r:id="rId26"/>
    <p:sldId id="2138" r:id="rId27"/>
    <p:sldId id="2162" r:id="rId28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2032" autoAdjust="0"/>
  </p:normalViewPr>
  <p:slideViewPr>
    <p:cSldViewPr>
      <p:cViewPr varScale="1">
        <p:scale>
          <a:sx n="105" d="100"/>
          <a:sy n="105" d="100"/>
        </p:scale>
        <p:origin x="16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678D6-F689-4DD9-958B-3ED725F18E2D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E7011-A7F4-4CA9-8946-BCED6F337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08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1FD0-D0F8-4E1D-8144-8814BDA5AAD8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03304-AF28-4B39-9672-93AF2D17B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6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03304-AF28-4B39-9672-93AF2D17B7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83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45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45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89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74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44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55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51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98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23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36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3304-AF28-4B39-9672-93AF2D17B7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11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8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46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14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26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16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1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3304-AF28-4B39-9672-93AF2D17B7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6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3304-AF28-4B39-9672-93AF2D17B7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73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3304-AF28-4B39-9672-93AF2D17B7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5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3304-AF28-4B39-9672-93AF2D17B7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35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3304-AF28-4B39-9672-93AF2D17B7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76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3304-AF28-4B39-9672-93AF2D17B7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5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3304-AF28-4B39-9672-93AF2D17B7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8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DB72E-68F5-4988-9403-F1E572764ADC}" type="datetimeFigureOut">
              <a:rPr lang="ko-KR" altLang="en-US"/>
              <a:pPr>
                <a:defRPr/>
              </a:pPr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F2871-D7F1-4077-AEF6-3EDED1F4E5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1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1002" y="12908"/>
            <a:ext cx="9155002" cy="1046872"/>
            <a:chOff x="-11002" y="-95094"/>
            <a:chExt cx="9155002" cy="785154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1002" y="-95094"/>
              <a:ext cx="9155002" cy="7851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0" y="300018"/>
              <a:ext cx="9144000" cy="390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5275" y="1157310"/>
            <a:ext cx="6115050" cy="5505169"/>
          </a:xfrm>
          <a:prstGeom prst="rect">
            <a:avLst/>
          </a:prstGeom>
        </p:spPr>
        <p:txBody>
          <a:bodyPr lIns="122456" tIns="61228" rIns="122456" bIns="61228">
            <a:noAutofit/>
          </a:bodyPr>
          <a:lstStyle>
            <a:lvl1pPr marL="180975" indent="-180975" algn="just">
              <a:lnSpc>
                <a:spcPct val="120000"/>
              </a:lnSpc>
              <a:buClr>
                <a:srgbClr val="5AB4FF"/>
              </a:buClr>
              <a:buSzPct val="105000"/>
              <a:buFontTx/>
              <a:buBlip>
                <a:blip r:embed="rId3"/>
              </a:buBlip>
              <a:defRPr sz="1500" b="1"/>
            </a:lvl1pPr>
            <a:lvl2pPr marL="361950" marR="0" indent="-180975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tabLst/>
              <a:defRPr sz="1500"/>
            </a:lvl2pPr>
            <a:lvl3pPr marL="484723" marR="0" indent="-127559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맑은 고딕" panose="020B0503020000020004" pitchFamily="50" charset="-127"/>
              <a:buChar char="→"/>
              <a:tabLst/>
              <a:defRPr sz="14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ko-KR" altLang="en-US"/>
              <a:t>소제목을 작성하세요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⑴ 첫째 </a:t>
            </a:r>
            <a:endParaRPr lang="en-US" altLang="ko-KR"/>
          </a:p>
          <a:p>
            <a:pPr lvl="1"/>
            <a:r>
              <a:rPr lang="ko-KR" altLang="en-US"/>
              <a:t>⑵ 둘째</a:t>
            </a:r>
          </a:p>
          <a:p>
            <a:pPr lvl="2"/>
            <a:r>
              <a:rPr lang="ko-KR" altLang="en-US"/>
              <a:t>① 첫째</a:t>
            </a:r>
            <a:endParaRPr lang="en-US" altLang="ko-KR"/>
          </a:p>
          <a:p>
            <a:pPr lvl="2"/>
            <a:endParaRPr lang="ko-KR" altLang="en-US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7" name="아래쪽 화살표 16"/>
          <p:cNvSpPr/>
          <p:nvPr userDrawn="1"/>
        </p:nvSpPr>
        <p:spPr>
          <a:xfrm>
            <a:off x="8270374" y="164568"/>
            <a:ext cx="645026" cy="750312"/>
          </a:xfrm>
          <a:prstGeom prst="downArrow">
            <a:avLst>
              <a:gd name="adj1" fmla="val 55085"/>
              <a:gd name="adj2" fmla="val 68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/>
            <a:ext cx="8165599" cy="441600"/>
          </a:xfrm>
          <a:prstGeom prst="rect">
            <a:avLst/>
          </a:prstGeom>
          <a:effectLst>
            <a:outerShdw blurRad="38100" dist="25400" dir="3600000" algn="ctr" rotWithShape="0">
              <a:schemeClr val="accent1">
                <a:lumMod val="50000"/>
                <a:alpha val="50000"/>
              </a:schemeClr>
            </a:outerShdw>
          </a:effectLst>
        </p:spPr>
        <p:txBody>
          <a:bodyPr lIns="122456" tIns="61228" rIns="122456" bIns="61228" anchor="ctr" anchorCtr="0"/>
          <a:lstStyle>
            <a:lvl1pPr algn="l">
              <a:lnSpc>
                <a:spcPct val="120000"/>
              </a:lnSpc>
              <a:defRPr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1) </a:t>
            </a:r>
            <a:r>
              <a:rPr lang="ko-KR" altLang="en-US"/>
              <a:t>중제목을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7964" y="58800"/>
            <a:ext cx="7186037" cy="415800"/>
          </a:xfrm>
          <a:prstGeom prst="rect">
            <a:avLst/>
          </a:prstGeom>
          <a:effectLst>
            <a:outerShdw blurRad="50800" dist="25400" dir="3600000" algn="tl" rotWithShape="0">
              <a:srgbClr val="0B1945">
                <a:alpha val="40000"/>
              </a:srgbClr>
            </a:outerShdw>
          </a:effectLst>
        </p:spPr>
        <p:txBody>
          <a:bodyPr lIns="122456" tIns="61228" rIns="122456" bIns="61228" anchor="ctr" anchorCtr="0"/>
          <a:lstStyle>
            <a:lvl1pPr marL="0" indent="0" algn="r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effectLst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대제목을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99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1002" y="12908"/>
            <a:ext cx="9155002" cy="1046872"/>
            <a:chOff x="-11002" y="-95094"/>
            <a:chExt cx="9155002" cy="785154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1002" y="-95094"/>
              <a:ext cx="9155002" cy="7851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0" y="300018"/>
              <a:ext cx="9144000" cy="390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5275" y="1157310"/>
            <a:ext cx="6115050" cy="5505169"/>
          </a:xfrm>
          <a:prstGeom prst="rect">
            <a:avLst/>
          </a:prstGeom>
        </p:spPr>
        <p:txBody>
          <a:bodyPr lIns="122456" tIns="61228" rIns="122456" bIns="61228">
            <a:noAutofit/>
          </a:bodyPr>
          <a:lstStyle>
            <a:lvl1pPr marL="180975" indent="-180975" algn="just">
              <a:lnSpc>
                <a:spcPct val="120000"/>
              </a:lnSpc>
              <a:buClr>
                <a:srgbClr val="5AB4FF"/>
              </a:buClr>
              <a:buSzPct val="105000"/>
              <a:buFontTx/>
              <a:buBlip>
                <a:blip r:embed="rId3"/>
              </a:buBlip>
              <a:defRPr sz="1500" b="1"/>
            </a:lvl1pPr>
            <a:lvl2pPr marL="361950" marR="0" indent="-180975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tabLst/>
              <a:defRPr sz="1500"/>
            </a:lvl2pPr>
            <a:lvl3pPr marL="484723" marR="0" indent="-127559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맑은 고딕" panose="020B0503020000020004" pitchFamily="50" charset="-127"/>
              <a:buChar char="→"/>
              <a:tabLst/>
              <a:defRPr sz="14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ko-KR" altLang="en-US"/>
              <a:t>소제목을 작성하세요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⑴ 첫째 </a:t>
            </a:r>
            <a:endParaRPr lang="en-US" altLang="ko-KR"/>
          </a:p>
          <a:p>
            <a:pPr lvl="1"/>
            <a:r>
              <a:rPr lang="ko-KR" altLang="en-US"/>
              <a:t>⑵ 둘째</a:t>
            </a:r>
          </a:p>
          <a:p>
            <a:pPr lvl="2"/>
            <a:r>
              <a:rPr lang="ko-KR" altLang="en-US"/>
              <a:t>① 첫째</a:t>
            </a:r>
            <a:endParaRPr lang="en-US" altLang="ko-KR"/>
          </a:p>
          <a:p>
            <a:pPr lvl="2"/>
            <a:endParaRPr lang="ko-KR" altLang="en-US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7" name="아래쪽 화살표 16"/>
          <p:cNvSpPr/>
          <p:nvPr userDrawn="1"/>
        </p:nvSpPr>
        <p:spPr>
          <a:xfrm>
            <a:off x="8270374" y="164568"/>
            <a:ext cx="645026" cy="750312"/>
          </a:xfrm>
          <a:prstGeom prst="downArrow">
            <a:avLst>
              <a:gd name="adj1" fmla="val 55085"/>
              <a:gd name="adj2" fmla="val 68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/>
            <a:ext cx="8165599" cy="441600"/>
          </a:xfrm>
          <a:prstGeom prst="rect">
            <a:avLst/>
          </a:prstGeom>
          <a:effectLst>
            <a:outerShdw blurRad="38100" dist="25400" dir="3600000" algn="ctr" rotWithShape="0">
              <a:schemeClr val="accent1">
                <a:lumMod val="50000"/>
                <a:alpha val="50000"/>
              </a:schemeClr>
            </a:outerShdw>
          </a:effectLst>
        </p:spPr>
        <p:txBody>
          <a:bodyPr lIns="122456" tIns="61228" rIns="122456" bIns="61228" anchor="ctr" anchorCtr="0"/>
          <a:lstStyle>
            <a:lvl1pPr algn="l">
              <a:lnSpc>
                <a:spcPct val="120000"/>
              </a:lnSpc>
              <a:defRPr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1) </a:t>
            </a:r>
            <a:r>
              <a:rPr lang="ko-KR" altLang="en-US"/>
              <a:t>중제목을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7964" y="58800"/>
            <a:ext cx="7186037" cy="415800"/>
          </a:xfrm>
          <a:prstGeom prst="rect">
            <a:avLst/>
          </a:prstGeom>
          <a:effectLst>
            <a:outerShdw blurRad="50800" dist="25400" dir="3600000" algn="tl" rotWithShape="0">
              <a:srgbClr val="0B1945">
                <a:alpha val="40000"/>
              </a:srgbClr>
            </a:outerShdw>
          </a:effectLst>
        </p:spPr>
        <p:txBody>
          <a:bodyPr lIns="122456" tIns="61228" rIns="122456" bIns="61228" anchor="ctr" anchorCtr="0"/>
          <a:lstStyle>
            <a:lvl1pPr marL="0" indent="0" algn="r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effectLst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대제목을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5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1002" y="12908"/>
            <a:ext cx="9155002" cy="1046872"/>
            <a:chOff x="-11002" y="-95094"/>
            <a:chExt cx="9155002" cy="785154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1002" y="-95094"/>
              <a:ext cx="9155002" cy="7851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0" y="300018"/>
              <a:ext cx="9144000" cy="390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5275" y="1157310"/>
            <a:ext cx="6115050" cy="5505169"/>
          </a:xfrm>
          <a:prstGeom prst="rect">
            <a:avLst/>
          </a:prstGeom>
        </p:spPr>
        <p:txBody>
          <a:bodyPr lIns="122456" tIns="61228" rIns="122456" bIns="61228">
            <a:noAutofit/>
          </a:bodyPr>
          <a:lstStyle>
            <a:lvl1pPr marL="180975" indent="-180975" algn="just">
              <a:lnSpc>
                <a:spcPct val="120000"/>
              </a:lnSpc>
              <a:buClr>
                <a:srgbClr val="5AB4FF"/>
              </a:buClr>
              <a:buSzPct val="105000"/>
              <a:buFontTx/>
              <a:buBlip>
                <a:blip r:embed="rId3"/>
              </a:buBlip>
              <a:defRPr sz="1500" b="1"/>
            </a:lvl1pPr>
            <a:lvl2pPr marL="361950" marR="0" indent="-180975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tabLst/>
              <a:defRPr sz="1500"/>
            </a:lvl2pPr>
            <a:lvl3pPr marL="484723" marR="0" indent="-127559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맑은 고딕" panose="020B0503020000020004" pitchFamily="50" charset="-127"/>
              <a:buChar char="→"/>
              <a:tabLst/>
              <a:defRPr sz="14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ko-KR" altLang="en-US"/>
              <a:t>소제목을 작성하세요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⑴ 첫째 </a:t>
            </a:r>
            <a:endParaRPr lang="en-US" altLang="ko-KR"/>
          </a:p>
          <a:p>
            <a:pPr lvl="1"/>
            <a:r>
              <a:rPr lang="ko-KR" altLang="en-US"/>
              <a:t>⑵ 둘째</a:t>
            </a:r>
          </a:p>
          <a:p>
            <a:pPr lvl="2"/>
            <a:r>
              <a:rPr lang="ko-KR" altLang="en-US"/>
              <a:t>① 첫째</a:t>
            </a:r>
            <a:endParaRPr lang="en-US" altLang="ko-KR"/>
          </a:p>
          <a:p>
            <a:pPr lvl="2"/>
            <a:endParaRPr lang="ko-KR" altLang="en-US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7" name="아래쪽 화살표 16"/>
          <p:cNvSpPr/>
          <p:nvPr userDrawn="1"/>
        </p:nvSpPr>
        <p:spPr>
          <a:xfrm>
            <a:off x="8270374" y="164568"/>
            <a:ext cx="645026" cy="750312"/>
          </a:xfrm>
          <a:prstGeom prst="downArrow">
            <a:avLst>
              <a:gd name="adj1" fmla="val 55085"/>
              <a:gd name="adj2" fmla="val 68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/>
            <a:ext cx="8165599" cy="441600"/>
          </a:xfrm>
          <a:prstGeom prst="rect">
            <a:avLst/>
          </a:prstGeom>
          <a:effectLst>
            <a:outerShdw blurRad="38100" dist="25400" dir="3600000" algn="ctr" rotWithShape="0">
              <a:schemeClr val="accent1">
                <a:lumMod val="50000"/>
                <a:alpha val="50000"/>
              </a:schemeClr>
            </a:outerShdw>
          </a:effectLst>
        </p:spPr>
        <p:txBody>
          <a:bodyPr lIns="122456" tIns="61228" rIns="122456" bIns="61228" anchor="ctr" anchorCtr="0"/>
          <a:lstStyle>
            <a:lvl1pPr algn="l">
              <a:lnSpc>
                <a:spcPct val="120000"/>
              </a:lnSpc>
              <a:defRPr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1) </a:t>
            </a:r>
            <a:r>
              <a:rPr lang="ko-KR" altLang="en-US"/>
              <a:t>중제목을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7964" y="58800"/>
            <a:ext cx="7186037" cy="415800"/>
          </a:xfrm>
          <a:prstGeom prst="rect">
            <a:avLst/>
          </a:prstGeom>
          <a:effectLst>
            <a:outerShdw blurRad="50800" dist="25400" dir="3600000" algn="tl" rotWithShape="0">
              <a:srgbClr val="0B1945">
                <a:alpha val="40000"/>
              </a:srgbClr>
            </a:outerShdw>
          </a:effectLst>
        </p:spPr>
        <p:txBody>
          <a:bodyPr lIns="122456" tIns="61228" rIns="122456" bIns="61228" anchor="ctr" anchorCtr="0"/>
          <a:lstStyle>
            <a:lvl1pPr marL="0" indent="0" algn="r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effectLst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대제목을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17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61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3554" y="930409"/>
            <a:ext cx="4576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3200" b="1" dirty="0"/>
              <a:t>빅데이터의 이해와 활용</a:t>
            </a:r>
          </a:p>
        </p:txBody>
      </p:sp>
      <p:sp>
        <p:nvSpPr>
          <p:cNvPr id="13" name="Control 11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Control 12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Control 13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Control 14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Control 15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Control 16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Control 17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Control 18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560FE-656F-4A6A-80D5-6538FDEEE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0" y="5733320"/>
            <a:ext cx="2157413" cy="95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12122D-CF1E-46E1-93D8-3EF640880450}"/>
              </a:ext>
            </a:extLst>
          </p:cNvPr>
          <p:cNvSpPr txBox="1"/>
          <p:nvPr/>
        </p:nvSpPr>
        <p:spPr>
          <a:xfrm>
            <a:off x="5940190" y="6024904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국제금융부동산학과 이승희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400" y="246874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 산업혁명의 도래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041D3-BE5A-4053-817C-9C64D2A8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396875"/>
            <a:ext cx="10113874" cy="66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76C532-6FC6-493F-BBE4-2BC659B6CC1C}"/>
              </a:ext>
            </a:extLst>
          </p:cNvPr>
          <p:cNvSpPr/>
          <p:nvPr/>
        </p:nvSpPr>
        <p:spPr>
          <a:xfrm>
            <a:off x="2752431" y="1023986"/>
            <a:ext cx="2558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제4차 산업혁명 경쟁력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9938675-630D-4372-942A-5051ED29E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17" y="1032025"/>
            <a:ext cx="11859602" cy="76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93386144">
            <a:extLst>
              <a:ext uri="{FF2B5EF4-FFF2-40B4-BE49-F238E27FC236}">
                <a16:creationId xmlns:a16="http://schemas.microsoft.com/office/drawing/2014/main" id="{5989E1F9-3244-45DE-B6E5-DCF39950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17" y="1489226"/>
            <a:ext cx="8207865" cy="374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ABCD42-8C90-4449-8DC8-E0CEE5E1CFC6}"/>
              </a:ext>
            </a:extLst>
          </p:cNvPr>
          <p:cNvSpPr/>
          <p:nvPr/>
        </p:nvSpPr>
        <p:spPr>
          <a:xfrm>
            <a:off x="460016" y="5375010"/>
            <a:ext cx="6488313" cy="389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휴먼고딕"/>
                <a:ea typeface="휴먼고딕"/>
              </a:rPr>
              <a:t>자료 </a:t>
            </a:r>
            <a:r>
              <a:rPr lang="en-US" altLang="ko-KR" sz="1400" kern="0" dirty="0">
                <a:solidFill>
                  <a:srgbClr val="000000"/>
                </a:solidFill>
                <a:latin typeface="휴먼고딕"/>
                <a:ea typeface="휴먼고딕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휴먼고딕"/>
                <a:ea typeface="휴먼고딕"/>
              </a:rPr>
              <a:t>삼성전자 </a:t>
            </a:r>
            <a:r>
              <a:rPr lang="ko-KR" altLang="en-US" sz="1400" kern="0" dirty="0" err="1">
                <a:solidFill>
                  <a:srgbClr val="000000"/>
                </a:solidFill>
                <a:latin typeface="휴먼고딕"/>
                <a:ea typeface="휴먼고딕"/>
              </a:rPr>
              <a:t>뉴스룸</a:t>
            </a:r>
            <a:r>
              <a:rPr lang="en-US" altLang="ko-KR" sz="1400" kern="0" dirty="0">
                <a:solidFill>
                  <a:srgbClr val="000000"/>
                </a:solidFill>
                <a:latin typeface="휴먼고딕"/>
                <a:ea typeface="휴먼고딕"/>
              </a:rPr>
              <a:t>, https://news.samsung.com/kr/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16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산업혁명이 가져올 미래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A64A54-969D-4BC6-B912-908B1CF8F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0" y="1484730"/>
            <a:ext cx="8750979" cy="44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9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새롭지 않은 용어</a:t>
            </a:r>
            <a:r>
              <a:rPr lang="en-US" altLang="ko-KR" dirty="0"/>
              <a:t>, “4</a:t>
            </a:r>
            <a:r>
              <a:rPr lang="ko-KR" altLang="en-US" dirty="0"/>
              <a:t>차 산업혁명”</a:t>
            </a:r>
          </a:p>
        </p:txBody>
      </p:sp>
      <p:sp>
        <p:nvSpPr>
          <p:cNvPr id="7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410" y="1124680"/>
            <a:ext cx="8563390" cy="3744519"/>
          </a:xfrm>
        </p:spPr>
        <p:txBody>
          <a:bodyPr/>
          <a:lstStyle/>
          <a:p>
            <a:pPr lvl="0" algn="l" eaLnBrk="0" latinLnBrk="0" hangingPunct="0"/>
            <a:r>
              <a:rPr lang="ko-KR" altLang="en-US" dirty="0">
                <a:solidFill>
                  <a:srgbClr val="204B54"/>
                </a:solidFill>
              </a:rPr>
              <a:t>앨버트 카</a:t>
            </a:r>
            <a:r>
              <a:rPr lang="en-US" altLang="ko-KR" dirty="0">
                <a:solidFill>
                  <a:srgbClr val="204B54"/>
                </a:solidFill>
              </a:rPr>
              <a:t>, 1940</a:t>
            </a:r>
            <a:r>
              <a:rPr lang="ko-KR" altLang="en-US" dirty="0">
                <a:solidFill>
                  <a:srgbClr val="204B54"/>
                </a:solidFill>
              </a:rPr>
              <a:t>년에 발간한 “미국의 마지막 기회”</a:t>
            </a:r>
          </a:p>
          <a:p>
            <a:pPr marL="180975" lvl="1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</a:t>
            </a:r>
            <a:r>
              <a:rPr lang="ko-KR" altLang="en-US" dirty="0">
                <a:solidFill>
                  <a:srgbClr val="204B54"/>
                </a:solidFill>
              </a:rPr>
              <a:t>비행기와 라디오가 가져온 공간혁명과 현대통신기술의 발명으로 </a:t>
            </a:r>
            <a:r>
              <a:rPr lang="en-US" altLang="ko-KR" dirty="0">
                <a:solidFill>
                  <a:srgbClr val="204B54"/>
                </a:solidFill>
              </a:rPr>
              <a:t>4</a:t>
            </a:r>
            <a:r>
              <a:rPr lang="ko-KR" altLang="en-US" dirty="0">
                <a:solidFill>
                  <a:srgbClr val="204B54"/>
                </a:solidFill>
              </a:rPr>
              <a:t>차 산업혁명 시작되었다는 언급이 최초</a:t>
            </a:r>
          </a:p>
          <a:p>
            <a:pPr lvl="0" algn="l" eaLnBrk="0" latinLnBrk="0" hangingPunct="0"/>
            <a:r>
              <a:rPr lang="ko-KR" altLang="en-US" dirty="0">
                <a:solidFill>
                  <a:srgbClr val="204B54"/>
                </a:solidFill>
              </a:rPr>
              <a:t>존 </a:t>
            </a:r>
            <a:r>
              <a:rPr lang="ko-KR" altLang="en-US" dirty="0" err="1">
                <a:solidFill>
                  <a:srgbClr val="204B54"/>
                </a:solidFill>
              </a:rPr>
              <a:t>나이스빗</a:t>
            </a:r>
            <a:r>
              <a:rPr lang="en-US" altLang="ko-KR" dirty="0">
                <a:solidFill>
                  <a:srgbClr val="204B54"/>
                </a:solidFill>
              </a:rPr>
              <a:t>, 1982</a:t>
            </a:r>
            <a:r>
              <a:rPr lang="ko-KR" altLang="en-US" dirty="0">
                <a:solidFill>
                  <a:srgbClr val="204B54"/>
                </a:solidFill>
              </a:rPr>
              <a:t>년에 발간한 </a:t>
            </a:r>
            <a:r>
              <a:rPr lang="ko-KR" altLang="en-US" dirty="0" err="1">
                <a:solidFill>
                  <a:srgbClr val="204B54"/>
                </a:solidFill>
              </a:rPr>
              <a:t>메가트랜드</a:t>
            </a:r>
            <a:r>
              <a:rPr lang="ko-KR" altLang="en-US" dirty="0">
                <a:solidFill>
                  <a:srgbClr val="204B54"/>
                </a:solidFill>
              </a:rPr>
              <a:t> </a:t>
            </a:r>
            <a:endParaRPr lang="en-US" altLang="ko-KR" dirty="0">
              <a:solidFill>
                <a:srgbClr val="204B54"/>
              </a:solidFill>
            </a:endParaRPr>
          </a:p>
          <a:p>
            <a:pPr marL="180975" lvl="1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</a:t>
            </a:r>
            <a:r>
              <a:rPr lang="ko-KR" altLang="en-US" dirty="0">
                <a:solidFill>
                  <a:srgbClr val="204B54"/>
                </a:solidFill>
              </a:rPr>
              <a:t>산업화 사회에서 정보화 사회로의 전환으로 데이터 홍수</a:t>
            </a:r>
            <a:r>
              <a:rPr lang="en-US" altLang="ko-KR" dirty="0">
                <a:solidFill>
                  <a:srgbClr val="204B54"/>
                </a:solidFill>
              </a:rPr>
              <a:t>, </a:t>
            </a:r>
            <a:r>
              <a:rPr lang="ko-KR" altLang="en-US" dirty="0" err="1">
                <a:solidFill>
                  <a:srgbClr val="204B54"/>
                </a:solidFill>
              </a:rPr>
              <a:t>스타트업과</a:t>
            </a:r>
            <a:r>
              <a:rPr lang="ko-KR" altLang="en-US" dirty="0">
                <a:solidFill>
                  <a:srgbClr val="204B54"/>
                </a:solidFill>
              </a:rPr>
              <a:t> 중소기업의 붐 </a:t>
            </a:r>
            <a:endParaRPr lang="en-US" altLang="ko-KR" dirty="0">
              <a:solidFill>
                <a:srgbClr val="204B54"/>
              </a:solidFill>
            </a:endParaRPr>
          </a:p>
          <a:p>
            <a:pPr marL="180975" lvl="1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</a:t>
            </a:r>
            <a:r>
              <a:rPr lang="ko-KR" altLang="en-US" dirty="0">
                <a:solidFill>
                  <a:srgbClr val="204B54"/>
                </a:solidFill>
              </a:rPr>
              <a:t>로봇에 의한 인간 일자리 </a:t>
            </a:r>
            <a:r>
              <a:rPr lang="en-US" altLang="ko-KR" dirty="0">
                <a:solidFill>
                  <a:srgbClr val="204B54"/>
                </a:solidFill>
              </a:rPr>
              <a:t>75% </a:t>
            </a:r>
            <a:r>
              <a:rPr lang="ko-KR" altLang="en-US" dirty="0">
                <a:solidFill>
                  <a:srgbClr val="204B54"/>
                </a:solidFill>
              </a:rPr>
              <a:t>대체</a:t>
            </a:r>
            <a:r>
              <a:rPr lang="en-US" altLang="ko-KR" dirty="0">
                <a:solidFill>
                  <a:srgbClr val="204B54"/>
                </a:solidFill>
              </a:rPr>
              <a:t>, </a:t>
            </a:r>
            <a:r>
              <a:rPr lang="ko-KR" altLang="en-US" dirty="0">
                <a:solidFill>
                  <a:srgbClr val="204B54"/>
                </a:solidFill>
              </a:rPr>
              <a:t>하이테크와 </a:t>
            </a:r>
            <a:r>
              <a:rPr lang="ko-KR" altLang="en-US" dirty="0" err="1">
                <a:solidFill>
                  <a:srgbClr val="204B54"/>
                </a:solidFill>
              </a:rPr>
              <a:t>하이터치의</a:t>
            </a:r>
            <a:r>
              <a:rPr lang="ko-KR" altLang="en-US" dirty="0">
                <a:solidFill>
                  <a:srgbClr val="204B54"/>
                </a:solidFill>
              </a:rPr>
              <a:t> 공존</a:t>
            </a:r>
          </a:p>
          <a:p>
            <a:pPr lvl="0" algn="l" eaLnBrk="0" latinLnBrk="0" hangingPunct="0"/>
            <a:r>
              <a:rPr lang="ko-KR" altLang="en-US" dirty="0" err="1">
                <a:solidFill>
                  <a:srgbClr val="204B54"/>
                </a:solidFill>
              </a:rPr>
              <a:t>앨빈토플러</a:t>
            </a:r>
            <a:r>
              <a:rPr lang="en-US" altLang="ko-KR" dirty="0">
                <a:solidFill>
                  <a:srgbClr val="204B54"/>
                </a:solidFill>
              </a:rPr>
              <a:t>, 2006</a:t>
            </a:r>
            <a:r>
              <a:rPr lang="ko-KR" altLang="en-US" dirty="0">
                <a:solidFill>
                  <a:srgbClr val="204B54"/>
                </a:solidFill>
              </a:rPr>
              <a:t>년 한국 </a:t>
            </a:r>
            <a:r>
              <a:rPr lang="ko-KR" altLang="en-US" dirty="0" err="1">
                <a:solidFill>
                  <a:srgbClr val="204B54"/>
                </a:solidFill>
              </a:rPr>
              <a:t>방문시</a:t>
            </a:r>
            <a:r>
              <a:rPr lang="ko-KR" altLang="en-US" dirty="0">
                <a:solidFill>
                  <a:srgbClr val="204B54"/>
                </a:solidFill>
              </a:rPr>
              <a:t> “제</a:t>
            </a:r>
            <a:r>
              <a:rPr lang="en-US" altLang="ko-KR" dirty="0">
                <a:solidFill>
                  <a:srgbClr val="204B54"/>
                </a:solidFill>
              </a:rPr>
              <a:t>4</a:t>
            </a:r>
            <a:r>
              <a:rPr lang="ko-KR" altLang="en-US" dirty="0">
                <a:solidFill>
                  <a:srgbClr val="204B54"/>
                </a:solidFill>
              </a:rPr>
              <a:t>의 물결” 정의 </a:t>
            </a:r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00B050"/>
                </a:solidFill>
              </a:rPr>
              <a:t>가장 유사하게 맞음</a:t>
            </a:r>
            <a:endParaRPr lang="en-US" altLang="ko-KR" dirty="0">
              <a:solidFill>
                <a:srgbClr val="00B050"/>
              </a:solidFill>
            </a:endParaRPr>
          </a:p>
          <a:p>
            <a:pPr marL="180975" lvl="1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</a:t>
            </a:r>
            <a:r>
              <a:rPr lang="ko-KR" altLang="en-US" dirty="0">
                <a:solidFill>
                  <a:srgbClr val="204B54"/>
                </a:solidFill>
              </a:rPr>
              <a:t>속도와 공간의 혁명</a:t>
            </a:r>
            <a:endParaRPr lang="en-US" altLang="ko-KR" dirty="0">
              <a:solidFill>
                <a:srgbClr val="204B54"/>
              </a:solidFill>
            </a:endParaRPr>
          </a:p>
          <a:p>
            <a:pPr marL="180975" lvl="1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</a:t>
            </a:r>
            <a:r>
              <a:rPr lang="ko-KR" altLang="en-US" dirty="0">
                <a:solidFill>
                  <a:srgbClr val="204B54"/>
                </a:solidFill>
              </a:rPr>
              <a:t>생물학과 우주산업이 </a:t>
            </a:r>
            <a:r>
              <a:rPr lang="en-US" altLang="ko-KR" dirty="0">
                <a:solidFill>
                  <a:srgbClr val="204B54"/>
                </a:solidFill>
              </a:rPr>
              <a:t>4</a:t>
            </a:r>
            <a:r>
              <a:rPr lang="ko-KR" altLang="en-US" dirty="0">
                <a:solidFill>
                  <a:srgbClr val="204B54"/>
                </a:solidFill>
              </a:rPr>
              <a:t>차 산업 혁명을 이끄는 핵심 동인</a:t>
            </a:r>
          </a:p>
          <a:p>
            <a:pPr lvl="0" algn="l" eaLnBrk="0" latinLnBrk="0" hangingPunct="0"/>
            <a:r>
              <a:rPr lang="ko-KR" altLang="en-US" dirty="0">
                <a:solidFill>
                  <a:srgbClr val="204B54"/>
                </a:solidFill>
              </a:rPr>
              <a:t>클라우드 </a:t>
            </a:r>
            <a:r>
              <a:rPr lang="ko-KR" altLang="en-US" dirty="0" err="1">
                <a:solidFill>
                  <a:srgbClr val="204B54"/>
                </a:solidFill>
              </a:rPr>
              <a:t>슈밥</a:t>
            </a:r>
            <a:r>
              <a:rPr lang="ko-KR" altLang="en-US" dirty="0">
                <a:solidFill>
                  <a:srgbClr val="204B54"/>
                </a:solidFill>
              </a:rPr>
              <a:t> 회장 </a:t>
            </a:r>
            <a:r>
              <a:rPr lang="en-US" altLang="ko-KR" dirty="0">
                <a:solidFill>
                  <a:srgbClr val="204B54"/>
                </a:solidFill>
              </a:rPr>
              <a:t>&amp; </a:t>
            </a:r>
            <a:r>
              <a:rPr lang="ko-KR" altLang="en-US" dirty="0">
                <a:solidFill>
                  <a:srgbClr val="204B54"/>
                </a:solidFill>
              </a:rPr>
              <a:t>다보스 세계경제포럼</a:t>
            </a:r>
            <a:r>
              <a:rPr lang="en-US" altLang="ko-KR" dirty="0">
                <a:solidFill>
                  <a:srgbClr val="204B54"/>
                </a:solidFill>
              </a:rPr>
              <a:t>(WEF), 2016</a:t>
            </a:r>
            <a:r>
              <a:rPr lang="ko-KR" altLang="en-US" dirty="0">
                <a:solidFill>
                  <a:srgbClr val="204B54"/>
                </a:solidFill>
              </a:rPr>
              <a:t>년 </a:t>
            </a:r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00B050"/>
                </a:solidFill>
              </a:rPr>
              <a:t>직업이 사라질 것 이라고 발표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pPr marL="180975" lvl="1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4</a:t>
            </a:r>
            <a:r>
              <a:rPr lang="ko-KR" altLang="en-US" dirty="0">
                <a:solidFill>
                  <a:srgbClr val="204B54"/>
                </a:solidFill>
              </a:rPr>
              <a:t>차 산업혁명의 개념 발표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90" y="107258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산업혁명이 가져올 미래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005DED-2B65-49FD-82EE-E05F61D5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00" y="4691821"/>
            <a:ext cx="49434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1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로봇이 가져올 미래</a:t>
            </a:r>
          </a:p>
        </p:txBody>
      </p:sp>
      <p:sp>
        <p:nvSpPr>
          <p:cNvPr id="7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410" y="1124681"/>
            <a:ext cx="5040700" cy="1584220"/>
          </a:xfrm>
        </p:spPr>
        <p:txBody>
          <a:bodyPr/>
          <a:lstStyle/>
          <a:p>
            <a:pPr lvl="0" algn="l" eaLnBrk="0" latinLnBrk="0" hangingPunct="0"/>
            <a:r>
              <a:rPr lang="en-US" altLang="ko-KR" dirty="0">
                <a:solidFill>
                  <a:srgbClr val="204B54"/>
                </a:solidFill>
              </a:rPr>
              <a:t> </a:t>
            </a:r>
            <a:r>
              <a:rPr lang="ko-KR" altLang="en-US" dirty="0">
                <a:solidFill>
                  <a:srgbClr val="204B54"/>
                </a:solidFill>
              </a:rPr>
              <a:t>로봇 </a:t>
            </a:r>
            <a:r>
              <a:rPr lang="en-US" altLang="ko-KR" dirty="0">
                <a:solidFill>
                  <a:srgbClr val="204B54"/>
                </a:solidFill>
              </a:rPr>
              <a:t>- </a:t>
            </a:r>
            <a:r>
              <a:rPr lang="ko-KR" altLang="en-US" dirty="0" err="1">
                <a:solidFill>
                  <a:srgbClr val="204B54"/>
                </a:solidFill>
              </a:rPr>
              <a:t>박스터</a:t>
            </a:r>
            <a:r>
              <a:rPr lang="ko-KR" altLang="en-US" dirty="0">
                <a:solidFill>
                  <a:srgbClr val="204B54"/>
                </a:solidFill>
              </a:rPr>
              <a:t> </a:t>
            </a:r>
            <a:endParaRPr lang="en-US" altLang="ko-KR" dirty="0">
              <a:solidFill>
                <a:srgbClr val="204B54"/>
              </a:solidFill>
            </a:endParaRPr>
          </a:p>
          <a:p>
            <a:pPr marL="180975" lvl="1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</a:t>
            </a:r>
            <a:r>
              <a:rPr lang="ko-KR" altLang="en-US" dirty="0">
                <a:solidFill>
                  <a:srgbClr val="204B54"/>
                </a:solidFill>
              </a:rPr>
              <a:t>인간보다 훨씬 저렴한 비용</a:t>
            </a:r>
            <a:endParaRPr lang="en-US" altLang="ko-KR" dirty="0">
              <a:solidFill>
                <a:srgbClr val="204B54"/>
              </a:solidFill>
            </a:endParaRPr>
          </a:p>
          <a:p>
            <a:pPr marL="180975" lvl="1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</a:t>
            </a:r>
            <a:r>
              <a:rPr lang="ko-KR" altLang="en-US" dirty="0">
                <a:solidFill>
                  <a:srgbClr val="204B54"/>
                </a:solidFill>
              </a:rPr>
              <a:t>하루 종일 일하는 전일제 노동자의 평생 고용효과</a:t>
            </a:r>
            <a:endParaRPr lang="en-US" altLang="ko-KR" dirty="0">
              <a:solidFill>
                <a:srgbClr val="204B54"/>
              </a:solidFill>
            </a:endParaRPr>
          </a:p>
          <a:p>
            <a:pPr marL="180975" lvl="1" indent="0" algn="l" eaLnBrk="0" latinLnBrk="0" hangingPunct="0">
              <a:buNone/>
            </a:pPr>
            <a:endParaRPr lang="en-US" altLang="ko-KR" dirty="0">
              <a:solidFill>
                <a:srgbClr val="204B54"/>
              </a:solidFill>
            </a:endParaRPr>
          </a:p>
          <a:p>
            <a:pPr lvl="0" algn="l" eaLnBrk="0" latinLnBrk="0" hangingPunct="0"/>
            <a:r>
              <a:rPr lang="en-US" altLang="ko-KR" dirty="0">
                <a:solidFill>
                  <a:srgbClr val="204B54"/>
                </a:solidFill>
              </a:rPr>
              <a:t> </a:t>
            </a:r>
            <a:r>
              <a:rPr lang="ko-KR" altLang="en-US" dirty="0" err="1">
                <a:solidFill>
                  <a:srgbClr val="204B54"/>
                </a:solidFill>
              </a:rPr>
              <a:t>언택트</a:t>
            </a:r>
            <a:r>
              <a:rPr lang="ko-KR" altLang="en-US" dirty="0">
                <a:solidFill>
                  <a:srgbClr val="204B54"/>
                </a:solidFill>
              </a:rPr>
              <a:t> 시대</a:t>
            </a:r>
            <a:r>
              <a:rPr lang="en-US" altLang="ko-KR" dirty="0">
                <a:solidFill>
                  <a:srgbClr val="204B54"/>
                </a:solidFill>
              </a:rPr>
              <a:t>, </a:t>
            </a:r>
            <a:r>
              <a:rPr lang="ko-KR" altLang="en-US" dirty="0">
                <a:solidFill>
                  <a:srgbClr val="204B54"/>
                </a:solidFill>
              </a:rPr>
              <a:t>로봇 기술 활용 가능성 증대 </a:t>
            </a:r>
            <a:r>
              <a:rPr lang="en-US" altLang="ko-KR" dirty="0">
                <a:solidFill>
                  <a:srgbClr val="00B050"/>
                </a:solidFill>
              </a:rPr>
              <a:t>[</a:t>
            </a:r>
            <a:r>
              <a:rPr lang="ko-KR" altLang="en-US" dirty="0">
                <a:solidFill>
                  <a:srgbClr val="00B050"/>
                </a:solidFill>
              </a:rPr>
              <a:t>코로나</a:t>
            </a:r>
            <a:r>
              <a:rPr lang="en-US" altLang="ko-KR" dirty="0">
                <a:solidFill>
                  <a:srgbClr val="00B050"/>
                </a:solidFill>
              </a:rPr>
              <a:t>19]</a:t>
            </a:r>
          </a:p>
          <a:p>
            <a:pPr marL="180975" lvl="1" indent="0" algn="l" eaLnBrk="0" latinLnBrk="0" hangingPunct="0">
              <a:buNone/>
            </a:pPr>
            <a:r>
              <a:rPr lang="en-US" altLang="ko-KR" b="0" dirty="0">
                <a:solidFill>
                  <a:srgbClr val="204B54"/>
                </a:solidFill>
              </a:rPr>
              <a:t>• </a:t>
            </a:r>
            <a:r>
              <a:rPr lang="ko-KR" altLang="en-US" b="0" dirty="0">
                <a:solidFill>
                  <a:srgbClr val="204B54"/>
                </a:solidFill>
              </a:rPr>
              <a:t>중국 로봇 병동 설치</a:t>
            </a:r>
            <a:endParaRPr lang="en-US" altLang="ko-KR" b="0" dirty="0">
              <a:solidFill>
                <a:srgbClr val="204B54"/>
              </a:solidFill>
            </a:endParaRPr>
          </a:p>
          <a:p>
            <a:pPr marL="180975" lvl="1" indent="0" algn="l" eaLnBrk="0" latinLnBrk="0" hangingPunct="0">
              <a:buNone/>
            </a:pPr>
            <a:r>
              <a:rPr lang="en-US" altLang="ko-KR" b="0" dirty="0">
                <a:solidFill>
                  <a:srgbClr val="204B54"/>
                </a:solidFill>
              </a:rPr>
              <a:t>• </a:t>
            </a:r>
            <a:r>
              <a:rPr lang="ko-KR" altLang="en-US" b="0" dirty="0">
                <a:solidFill>
                  <a:srgbClr val="204B54"/>
                </a:solidFill>
              </a:rPr>
              <a:t>배송</a:t>
            </a:r>
            <a:r>
              <a:rPr lang="en-US" altLang="ko-KR" b="0" dirty="0">
                <a:solidFill>
                  <a:srgbClr val="204B54"/>
                </a:solidFill>
              </a:rPr>
              <a:t>, </a:t>
            </a:r>
            <a:r>
              <a:rPr lang="ko-KR" altLang="en-US" b="0" dirty="0">
                <a:solidFill>
                  <a:srgbClr val="204B54"/>
                </a:solidFill>
              </a:rPr>
              <a:t>방역</a:t>
            </a:r>
            <a:r>
              <a:rPr lang="en-US" altLang="ko-KR" b="0" dirty="0">
                <a:solidFill>
                  <a:srgbClr val="204B54"/>
                </a:solidFill>
              </a:rPr>
              <a:t>, </a:t>
            </a:r>
            <a:r>
              <a:rPr lang="ko-KR" altLang="en-US" b="0" dirty="0">
                <a:solidFill>
                  <a:srgbClr val="204B54"/>
                </a:solidFill>
              </a:rPr>
              <a:t>소독</a:t>
            </a:r>
            <a:r>
              <a:rPr lang="en-US" altLang="ko-KR" b="0" dirty="0">
                <a:solidFill>
                  <a:srgbClr val="204B54"/>
                </a:solidFill>
              </a:rPr>
              <a:t>, </a:t>
            </a:r>
            <a:r>
              <a:rPr lang="ko-KR" altLang="en-US" b="0" dirty="0">
                <a:solidFill>
                  <a:srgbClr val="204B54"/>
                </a:solidFill>
              </a:rPr>
              <a:t>순찰 분야에 로봇이 대거 투입</a:t>
            </a:r>
            <a:endParaRPr lang="en-US" altLang="ko-KR" b="0" dirty="0">
              <a:solidFill>
                <a:srgbClr val="204B5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390" y="107258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산업혁명이 가져올 미래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C437AB-FEAE-4C2D-A929-BD8D65AB4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65" y="1772770"/>
            <a:ext cx="3142255" cy="36005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633B986-78FE-494C-B61F-6A75A4F2AA4C}"/>
              </a:ext>
            </a:extLst>
          </p:cNvPr>
          <p:cNvSpPr/>
          <p:nvPr/>
        </p:nvSpPr>
        <p:spPr>
          <a:xfrm>
            <a:off x="4572000" y="549813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출처: https://commons.wikimedia.org/wiki/File:ASM-e1516805109201.jpg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3B04E0-08FB-44CC-ACCF-5A93E0D87892}"/>
              </a:ext>
            </a:extLst>
          </p:cNvPr>
          <p:cNvSpPr/>
          <p:nvPr/>
        </p:nvSpPr>
        <p:spPr>
          <a:xfrm>
            <a:off x="701780" y="4169541"/>
            <a:ext cx="323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https://youtu.be/U5rIciYGuR0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2E0149-3581-4F14-B76F-6F2A8C83F582}"/>
              </a:ext>
            </a:extLst>
          </p:cNvPr>
          <p:cNvSpPr/>
          <p:nvPr/>
        </p:nvSpPr>
        <p:spPr>
          <a:xfrm>
            <a:off x="701780" y="4725180"/>
            <a:ext cx="323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https://youtu.be/0SKU3B_JjxY</a:t>
            </a:r>
          </a:p>
        </p:txBody>
      </p:sp>
    </p:spTree>
    <p:extLst>
      <p:ext uri="{BB962C8B-B14F-4D97-AF65-F5344CB8AC3E}">
        <p14:creationId xmlns:p14="http://schemas.microsoft.com/office/powerpoint/2010/main" val="24791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프린팅이 가져올 미래</a:t>
            </a:r>
          </a:p>
        </p:txBody>
      </p:sp>
      <p:sp>
        <p:nvSpPr>
          <p:cNvPr id="7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410" y="1124680"/>
            <a:ext cx="8641200" cy="3960549"/>
          </a:xfrm>
        </p:spPr>
        <p:txBody>
          <a:bodyPr/>
          <a:lstStyle/>
          <a:p>
            <a:pPr lvl="0" algn="l" eaLnBrk="0" latinLnBrk="0" hangingPunct="0"/>
            <a:r>
              <a:rPr lang="ko-KR" altLang="en-US" dirty="0">
                <a:solidFill>
                  <a:srgbClr val="204B54"/>
                </a:solidFill>
              </a:rPr>
              <a:t>인공 조직 및 장기 시대 </a:t>
            </a:r>
            <a:endParaRPr lang="en-US" altLang="ko-KR" dirty="0">
              <a:solidFill>
                <a:srgbClr val="204B54"/>
              </a:solidFill>
            </a:endParaRPr>
          </a:p>
          <a:p>
            <a:pPr marL="180975" lvl="1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</a:t>
            </a:r>
            <a:r>
              <a:rPr lang="ko-KR" altLang="en-US" dirty="0">
                <a:solidFill>
                  <a:srgbClr val="204B54"/>
                </a:solidFill>
              </a:rPr>
              <a:t>미국 </a:t>
            </a:r>
            <a:r>
              <a:rPr lang="ko-KR" altLang="en-US" dirty="0" err="1">
                <a:solidFill>
                  <a:srgbClr val="204B54"/>
                </a:solidFill>
              </a:rPr>
              <a:t>오라보노</a:t>
            </a:r>
            <a:r>
              <a:rPr lang="en-US" altLang="ko-KR" dirty="0">
                <a:solidFill>
                  <a:srgbClr val="204B54"/>
                </a:solidFill>
              </a:rPr>
              <a:t>(</a:t>
            </a:r>
            <a:r>
              <a:rPr lang="ko-KR" altLang="en-US" dirty="0">
                <a:solidFill>
                  <a:srgbClr val="204B54"/>
                </a:solidFill>
              </a:rPr>
              <a:t>제약 회사</a:t>
            </a:r>
            <a:r>
              <a:rPr lang="en-US" altLang="ko-KR" dirty="0">
                <a:solidFill>
                  <a:srgbClr val="204B54"/>
                </a:solidFill>
              </a:rPr>
              <a:t>): 41</a:t>
            </a:r>
            <a:r>
              <a:rPr lang="ko-KR" altLang="en-US" dirty="0">
                <a:solidFill>
                  <a:srgbClr val="204B54"/>
                </a:solidFill>
              </a:rPr>
              <a:t>일간 살아있는 인공 간 개발 </a:t>
            </a:r>
            <a:endParaRPr lang="en-US" altLang="ko-KR" dirty="0">
              <a:solidFill>
                <a:srgbClr val="204B54"/>
              </a:solidFill>
            </a:endParaRPr>
          </a:p>
          <a:p>
            <a:pPr marL="180975" lvl="1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</a:t>
            </a:r>
            <a:r>
              <a:rPr lang="ko-KR" altLang="en-US" dirty="0" err="1">
                <a:solidFill>
                  <a:srgbClr val="204B54"/>
                </a:solidFill>
              </a:rPr>
              <a:t>팬도럼</a:t>
            </a:r>
            <a:r>
              <a:rPr lang="ko-KR" altLang="en-US" dirty="0">
                <a:solidFill>
                  <a:srgbClr val="204B54"/>
                </a:solidFill>
              </a:rPr>
              <a:t> </a:t>
            </a:r>
            <a:r>
              <a:rPr lang="ko-KR" altLang="en-US" dirty="0" err="1">
                <a:solidFill>
                  <a:srgbClr val="204B54"/>
                </a:solidFill>
              </a:rPr>
              <a:t>테크놀러지</a:t>
            </a:r>
            <a:r>
              <a:rPr lang="en-US" altLang="ko-KR" dirty="0">
                <a:solidFill>
                  <a:srgbClr val="204B54"/>
                </a:solidFill>
              </a:rPr>
              <a:t>(</a:t>
            </a:r>
            <a:r>
              <a:rPr lang="ko-KR" altLang="en-US" dirty="0">
                <a:solidFill>
                  <a:srgbClr val="204B54"/>
                </a:solidFill>
              </a:rPr>
              <a:t>인도 스타트업</a:t>
            </a:r>
            <a:r>
              <a:rPr lang="en-US" altLang="ko-KR" dirty="0">
                <a:solidFill>
                  <a:srgbClr val="204B54"/>
                </a:solidFill>
              </a:rPr>
              <a:t>): </a:t>
            </a:r>
            <a:r>
              <a:rPr lang="ko-KR" altLang="en-US" dirty="0">
                <a:solidFill>
                  <a:srgbClr val="204B54"/>
                </a:solidFill>
              </a:rPr>
              <a:t>인공 간 조직 개발 비용의 대폭 감소</a:t>
            </a:r>
            <a:endParaRPr lang="en-US" altLang="ko-KR" dirty="0">
              <a:solidFill>
                <a:srgbClr val="204B54"/>
              </a:solidFill>
            </a:endParaRPr>
          </a:p>
          <a:p>
            <a:pPr marL="180975" lvl="1" indent="0" algn="l" eaLnBrk="0" latinLnBrk="0" hangingPunct="0">
              <a:buNone/>
            </a:pPr>
            <a:endParaRPr lang="ko-KR" altLang="en-US" dirty="0">
              <a:solidFill>
                <a:srgbClr val="204B54"/>
              </a:solidFill>
            </a:endParaRPr>
          </a:p>
          <a:p>
            <a:pPr lvl="0" algn="l" eaLnBrk="0" latinLnBrk="0" hangingPunct="0"/>
            <a:r>
              <a:rPr lang="ko-KR" altLang="en-US" dirty="0">
                <a:solidFill>
                  <a:srgbClr val="204B54"/>
                </a:solidFill>
              </a:rPr>
              <a:t>혈관</a:t>
            </a:r>
            <a:r>
              <a:rPr lang="en-US" altLang="ko-KR" dirty="0">
                <a:solidFill>
                  <a:srgbClr val="204B54"/>
                </a:solidFill>
              </a:rPr>
              <a:t>·</a:t>
            </a:r>
            <a:r>
              <a:rPr lang="ko-KR" altLang="en-US" dirty="0">
                <a:solidFill>
                  <a:srgbClr val="204B54"/>
                </a:solidFill>
              </a:rPr>
              <a:t>세포 복사하는 바이오 </a:t>
            </a:r>
            <a:r>
              <a:rPr lang="en-US" altLang="ko-KR" dirty="0">
                <a:solidFill>
                  <a:srgbClr val="204B54"/>
                </a:solidFill>
              </a:rPr>
              <a:t>3D </a:t>
            </a:r>
            <a:r>
              <a:rPr lang="ko-KR" altLang="en-US" dirty="0">
                <a:solidFill>
                  <a:srgbClr val="204B54"/>
                </a:solidFill>
              </a:rPr>
              <a:t>프린팅 </a:t>
            </a:r>
            <a:endParaRPr lang="en-US" altLang="ko-KR" dirty="0">
              <a:solidFill>
                <a:srgbClr val="204B54"/>
              </a:solidFill>
            </a:endParaRPr>
          </a:p>
          <a:p>
            <a:pPr marL="180975" lvl="1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</a:t>
            </a:r>
            <a:r>
              <a:rPr lang="ko-KR" altLang="en-US" dirty="0">
                <a:solidFill>
                  <a:srgbClr val="204B54"/>
                </a:solidFill>
              </a:rPr>
              <a:t>독일 </a:t>
            </a:r>
            <a:r>
              <a:rPr lang="ko-KR" altLang="en-US" dirty="0" err="1">
                <a:solidFill>
                  <a:srgbClr val="204B54"/>
                </a:solidFill>
              </a:rPr>
              <a:t>프라운호퍼</a:t>
            </a:r>
            <a:r>
              <a:rPr lang="ko-KR" altLang="en-US" dirty="0">
                <a:solidFill>
                  <a:srgbClr val="204B54"/>
                </a:solidFill>
              </a:rPr>
              <a:t> 연구소</a:t>
            </a:r>
            <a:r>
              <a:rPr lang="en-US" altLang="ko-KR" dirty="0">
                <a:solidFill>
                  <a:srgbClr val="204B54"/>
                </a:solidFill>
              </a:rPr>
              <a:t>: 3D </a:t>
            </a:r>
            <a:r>
              <a:rPr lang="ko-KR" altLang="en-US" dirty="0">
                <a:solidFill>
                  <a:srgbClr val="204B54"/>
                </a:solidFill>
              </a:rPr>
              <a:t>프린팅을 통한 인공 혈관 </a:t>
            </a:r>
            <a:endParaRPr lang="en-US" altLang="ko-KR" dirty="0">
              <a:solidFill>
                <a:srgbClr val="204B54"/>
              </a:solidFill>
            </a:endParaRPr>
          </a:p>
          <a:p>
            <a:pPr marL="180975" lvl="1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</a:t>
            </a:r>
            <a:r>
              <a:rPr lang="ko-KR" altLang="en-US" dirty="0">
                <a:solidFill>
                  <a:srgbClr val="204B54"/>
                </a:solidFill>
              </a:rPr>
              <a:t>스코틀랜드 </a:t>
            </a:r>
            <a:r>
              <a:rPr lang="ko-KR" altLang="en-US" dirty="0" err="1">
                <a:solidFill>
                  <a:srgbClr val="204B54"/>
                </a:solidFill>
              </a:rPr>
              <a:t>해리엇</a:t>
            </a:r>
            <a:r>
              <a:rPr lang="en-US" altLang="ko-KR" dirty="0">
                <a:solidFill>
                  <a:srgbClr val="204B54"/>
                </a:solidFill>
              </a:rPr>
              <a:t>-</a:t>
            </a:r>
            <a:r>
              <a:rPr lang="ko-KR" altLang="en-US" dirty="0">
                <a:solidFill>
                  <a:srgbClr val="204B54"/>
                </a:solidFill>
              </a:rPr>
              <a:t>와트대학</a:t>
            </a:r>
            <a:r>
              <a:rPr lang="en-US" altLang="ko-KR" dirty="0">
                <a:solidFill>
                  <a:srgbClr val="204B54"/>
                </a:solidFill>
              </a:rPr>
              <a:t>: </a:t>
            </a:r>
            <a:r>
              <a:rPr lang="ko-KR" altLang="en-US" dirty="0">
                <a:solidFill>
                  <a:srgbClr val="204B54"/>
                </a:solidFill>
              </a:rPr>
              <a:t>입체 인간줄기세포</a:t>
            </a:r>
            <a:endParaRPr lang="en-US" altLang="ko-KR" dirty="0">
              <a:solidFill>
                <a:srgbClr val="204B54"/>
              </a:solidFill>
            </a:endParaRPr>
          </a:p>
          <a:p>
            <a:pPr marL="180975" lvl="1" indent="0" algn="l" eaLnBrk="0" latinLnBrk="0" hangingPunct="0">
              <a:buNone/>
            </a:pPr>
            <a:endParaRPr lang="ko-KR" altLang="en-US" dirty="0">
              <a:solidFill>
                <a:srgbClr val="204B54"/>
              </a:solidFill>
            </a:endParaRPr>
          </a:p>
          <a:p>
            <a:pPr lvl="0" algn="l" eaLnBrk="0" latinLnBrk="0" hangingPunct="0"/>
            <a:r>
              <a:rPr lang="en-US" altLang="ko-KR" dirty="0">
                <a:solidFill>
                  <a:srgbClr val="204B54"/>
                </a:solidFill>
              </a:rPr>
              <a:t> </a:t>
            </a:r>
            <a:r>
              <a:rPr lang="ko-KR" altLang="en-US" dirty="0">
                <a:solidFill>
                  <a:srgbClr val="204B54"/>
                </a:solidFill>
              </a:rPr>
              <a:t>달에 </a:t>
            </a:r>
            <a:r>
              <a:rPr lang="en-US" altLang="ko-KR" dirty="0">
                <a:solidFill>
                  <a:srgbClr val="204B54"/>
                </a:solidFill>
              </a:rPr>
              <a:t>3D </a:t>
            </a:r>
            <a:r>
              <a:rPr lang="ko-KR" altLang="en-US" dirty="0">
                <a:solidFill>
                  <a:srgbClr val="204B54"/>
                </a:solidFill>
              </a:rPr>
              <a:t>프린터 보내 건축도 가능</a:t>
            </a:r>
            <a:r>
              <a:rPr lang="en-US" altLang="ko-KR" dirty="0">
                <a:solidFill>
                  <a:srgbClr val="204B54"/>
                </a:solidFill>
              </a:rPr>
              <a:t>?</a:t>
            </a:r>
            <a:endParaRPr lang="en-US" altLang="ko-KR" b="0" dirty="0">
              <a:solidFill>
                <a:srgbClr val="204B5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390" y="107258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산업혁명이 가져올 미래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28AEE4-BEAC-434C-AFB9-EFFF9D92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210" y="2636890"/>
            <a:ext cx="2448340" cy="300268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DDADCA1-0FB2-49F5-8890-6F14AE7AEA36}"/>
              </a:ext>
            </a:extLst>
          </p:cNvPr>
          <p:cNvSpPr/>
          <p:nvPr/>
        </p:nvSpPr>
        <p:spPr>
          <a:xfrm>
            <a:off x="4392610" y="576498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출처: 3D 바이오 프린팅</a:t>
            </a:r>
          </a:p>
          <a:p>
            <a:r>
              <a:rPr lang="ko-KR" altLang="en-US" sz="1400" dirty="0"/>
              <a:t>https://commons.wikimedia.org/wiki/File:Printer_3D_Bioprinting_Solutions.jpg ?</a:t>
            </a:r>
            <a:r>
              <a:rPr lang="ko-KR" altLang="en-US" sz="1400" dirty="0" err="1"/>
              <a:t>uselang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ko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484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인공지능이 가져올 미래</a:t>
            </a:r>
          </a:p>
        </p:txBody>
      </p:sp>
      <p:sp>
        <p:nvSpPr>
          <p:cNvPr id="7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410" y="1124680"/>
            <a:ext cx="8641200" cy="3960549"/>
          </a:xfrm>
        </p:spPr>
        <p:txBody>
          <a:bodyPr/>
          <a:lstStyle/>
          <a:p>
            <a:pPr lvl="0" algn="l" eaLnBrk="0" latinLnBrk="0" hangingPunct="0"/>
            <a:r>
              <a:rPr lang="en-US" altLang="ko-KR" dirty="0">
                <a:solidFill>
                  <a:srgbClr val="204B54"/>
                </a:solidFill>
              </a:rPr>
              <a:t>i2 </a:t>
            </a:r>
            <a:r>
              <a:rPr lang="ko-KR" altLang="en-US" dirty="0" err="1">
                <a:solidFill>
                  <a:srgbClr val="204B54"/>
                </a:solidFill>
              </a:rPr>
              <a:t>캅링크</a:t>
            </a:r>
            <a:r>
              <a:rPr lang="ko-KR" altLang="en-US" dirty="0">
                <a:solidFill>
                  <a:srgbClr val="204B54"/>
                </a:solidFill>
              </a:rPr>
              <a:t> </a:t>
            </a:r>
            <a:r>
              <a:rPr lang="en-US" altLang="ko-KR" dirty="0">
                <a:solidFill>
                  <a:srgbClr val="204B54"/>
                </a:solidFill>
              </a:rPr>
              <a:t>(</a:t>
            </a:r>
            <a:r>
              <a:rPr lang="en-US" altLang="ko-KR" dirty="0" err="1">
                <a:solidFill>
                  <a:srgbClr val="204B54"/>
                </a:solidFill>
              </a:rPr>
              <a:t>Coplink</a:t>
            </a:r>
            <a:r>
              <a:rPr lang="en-US" altLang="ko-KR" dirty="0">
                <a:solidFill>
                  <a:srgbClr val="204B54"/>
                </a:solidFill>
              </a:rPr>
              <a:t>) </a:t>
            </a:r>
          </a:p>
          <a:p>
            <a:pPr marL="180975" lvl="1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</a:t>
            </a:r>
            <a:r>
              <a:rPr lang="ko-KR" altLang="en-US" dirty="0">
                <a:solidFill>
                  <a:srgbClr val="204B54"/>
                </a:solidFill>
              </a:rPr>
              <a:t>미국 </a:t>
            </a:r>
            <a:r>
              <a:rPr lang="en-US" altLang="ko-KR" dirty="0">
                <a:solidFill>
                  <a:srgbClr val="204B54"/>
                </a:solidFill>
              </a:rPr>
              <a:t>IBM </a:t>
            </a:r>
            <a:r>
              <a:rPr lang="ko-KR" altLang="en-US" dirty="0">
                <a:solidFill>
                  <a:srgbClr val="204B54"/>
                </a:solidFill>
              </a:rPr>
              <a:t>개발 </a:t>
            </a:r>
            <a:endParaRPr lang="en-US" altLang="ko-KR" dirty="0">
              <a:solidFill>
                <a:srgbClr val="204B54"/>
              </a:solidFill>
            </a:endParaRPr>
          </a:p>
          <a:p>
            <a:pPr marL="180975" lvl="1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</a:t>
            </a:r>
            <a:r>
              <a:rPr lang="ko-KR" altLang="en-US" dirty="0">
                <a:solidFill>
                  <a:srgbClr val="204B54"/>
                </a:solidFill>
              </a:rPr>
              <a:t>데이터 분석을 통한 범죄 패턴</a:t>
            </a:r>
            <a:endParaRPr lang="en-US" altLang="ko-KR" dirty="0">
              <a:solidFill>
                <a:srgbClr val="204B54"/>
              </a:solidFill>
            </a:endParaRPr>
          </a:p>
          <a:p>
            <a:pPr marL="0" lvl="0" indent="0" algn="l" eaLnBrk="0" latinLnBrk="0" hangingPunc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00B050"/>
                </a:solidFill>
              </a:rPr>
              <a:t>사전에 범죄 예방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인공지능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</a:p>
          <a:p>
            <a:pPr marL="0" lvl="0" indent="0" algn="l" eaLnBrk="0" latinLnBrk="0" hangingPunct="0">
              <a:buNone/>
            </a:pPr>
            <a:endParaRPr lang="en-US" altLang="ko-KR" dirty="0">
              <a:solidFill>
                <a:srgbClr val="204B54"/>
              </a:solidFill>
            </a:endParaRPr>
          </a:p>
          <a:p>
            <a:pPr marL="0" lvl="0" indent="0" algn="l" eaLnBrk="0" latinLnBrk="0" hangingPunct="0">
              <a:buNone/>
            </a:pPr>
            <a:endParaRPr lang="ko-KR" altLang="en-US" dirty="0">
              <a:solidFill>
                <a:srgbClr val="204B54"/>
              </a:solidFill>
            </a:endParaRPr>
          </a:p>
          <a:p>
            <a:pPr lvl="0" algn="l" eaLnBrk="0" latinLnBrk="0" hangingPunct="0"/>
            <a:r>
              <a:rPr lang="en-US" altLang="ko-KR" dirty="0">
                <a:solidFill>
                  <a:srgbClr val="204B54"/>
                </a:solidFill>
              </a:rPr>
              <a:t> </a:t>
            </a:r>
            <a:r>
              <a:rPr lang="en-US" altLang="ko-KR" dirty="0" err="1">
                <a:solidFill>
                  <a:srgbClr val="204B54"/>
                </a:solidFill>
              </a:rPr>
              <a:t>PredPol</a:t>
            </a:r>
            <a:r>
              <a:rPr lang="en-US" altLang="ko-KR" dirty="0">
                <a:solidFill>
                  <a:srgbClr val="204B54"/>
                </a:solidFill>
              </a:rPr>
              <a:t> </a:t>
            </a:r>
          </a:p>
          <a:p>
            <a:pPr marL="0" lvl="0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</a:t>
            </a:r>
            <a:r>
              <a:rPr lang="ko-KR" altLang="en-US" dirty="0">
                <a:solidFill>
                  <a:srgbClr val="204B54"/>
                </a:solidFill>
              </a:rPr>
              <a:t>미국 캘리포니아 주립대 인류학자 </a:t>
            </a:r>
            <a:r>
              <a:rPr lang="ko-KR" altLang="en-US" dirty="0" err="1">
                <a:solidFill>
                  <a:srgbClr val="204B54"/>
                </a:solidFill>
              </a:rPr>
              <a:t>제프리</a:t>
            </a:r>
            <a:r>
              <a:rPr lang="ko-KR" altLang="en-US" dirty="0">
                <a:solidFill>
                  <a:srgbClr val="204B54"/>
                </a:solidFill>
              </a:rPr>
              <a:t> </a:t>
            </a:r>
            <a:r>
              <a:rPr lang="ko-KR" altLang="en-US" dirty="0" err="1">
                <a:solidFill>
                  <a:srgbClr val="204B54"/>
                </a:solidFill>
              </a:rPr>
              <a:t>브랜팅엄</a:t>
            </a:r>
            <a:r>
              <a:rPr lang="ko-KR" altLang="en-US" dirty="0">
                <a:solidFill>
                  <a:srgbClr val="204B54"/>
                </a:solidFill>
              </a:rPr>
              <a:t> 교수 개발 </a:t>
            </a:r>
            <a:endParaRPr lang="en-US" altLang="ko-KR" dirty="0">
              <a:solidFill>
                <a:srgbClr val="204B54"/>
              </a:solidFill>
            </a:endParaRPr>
          </a:p>
          <a:p>
            <a:pPr marL="0" lvl="0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7</a:t>
            </a:r>
            <a:r>
              <a:rPr lang="ko-KR" altLang="en-US" dirty="0">
                <a:solidFill>
                  <a:srgbClr val="204B54"/>
                </a:solidFill>
              </a:rPr>
              <a:t>년간의 범죄 정보를 분석 </a:t>
            </a:r>
            <a:endParaRPr lang="en-US" altLang="ko-KR" dirty="0">
              <a:solidFill>
                <a:srgbClr val="204B54"/>
              </a:solidFill>
            </a:endParaRPr>
          </a:p>
          <a:p>
            <a:pPr marL="0" lvl="0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10~ 12</a:t>
            </a:r>
            <a:r>
              <a:rPr lang="ko-KR" altLang="en-US" dirty="0">
                <a:solidFill>
                  <a:srgbClr val="204B54"/>
                </a:solidFill>
              </a:rPr>
              <a:t>시간 뒤 일어날 범죄를 예측</a:t>
            </a:r>
            <a:endParaRPr lang="en-US" altLang="ko-KR" b="0" dirty="0">
              <a:solidFill>
                <a:srgbClr val="204B5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390" y="107258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산업혁명이 가져올 미래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DC6F47-96F9-495F-A57F-F3C1270B1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0" y="1268700"/>
            <a:ext cx="4563160" cy="15122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3933B3-5AC1-4FBD-8BAA-FB14BF518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90" y="3883436"/>
            <a:ext cx="3168440" cy="26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6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첨단 소재가 가져올 미래</a:t>
            </a:r>
          </a:p>
        </p:txBody>
      </p:sp>
      <p:sp>
        <p:nvSpPr>
          <p:cNvPr id="7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410" y="1124680"/>
            <a:ext cx="8641200" cy="3960549"/>
          </a:xfrm>
        </p:spPr>
        <p:txBody>
          <a:bodyPr/>
          <a:lstStyle/>
          <a:p>
            <a:pPr lvl="0" algn="l" eaLnBrk="0" latinLnBrk="0" hangingPunct="0"/>
            <a:r>
              <a:rPr lang="en-US" altLang="ko-KR" dirty="0">
                <a:solidFill>
                  <a:srgbClr val="204B54"/>
                </a:solidFill>
              </a:rPr>
              <a:t>SOFT/</a:t>
            </a:r>
            <a:r>
              <a:rPr lang="ko-KR" altLang="en-US" dirty="0">
                <a:solidFill>
                  <a:srgbClr val="204B54"/>
                </a:solidFill>
              </a:rPr>
              <a:t>경량화</a:t>
            </a:r>
            <a:r>
              <a:rPr lang="en-US" altLang="ko-KR" dirty="0">
                <a:solidFill>
                  <a:srgbClr val="204B54"/>
                </a:solidFill>
              </a:rPr>
              <a:t> </a:t>
            </a:r>
          </a:p>
          <a:p>
            <a:pPr lvl="0" algn="l" eaLnBrk="0" latinLnBrk="0" hangingPunct="0"/>
            <a:r>
              <a:rPr lang="en-US" altLang="ko-KR" dirty="0" err="1">
                <a:solidFill>
                  <a:srgbClr val="204B54"/>
                </a:solidFill>
              </a:rPr>
              <a:t>SCUrry</a:t>
            </a:r>
            <a:r>
              <a:rPr lang="en-US" altLang="ko-KR" dirty="0">
                <a:solidFill>
                  <a:srgbClr val="204B54"/>
                </a:solidFill>
              </a:rPr>
              <a:t> </a:t>
            </a:r>
          </a:p>
          <a:p>
            <a:pPr marL="0" lvl="0" indent="0" algn="l" eaLnBrk="0" latinLnBrk="0" hangingPunct="0">
              <a:buNone/>
            </a:pPr>
            <a:r>
              <a:rPr lang="en-US" altLang="ko-KR" dirty="0">
                <a:solidFill>
                  <a:srgbClr val="204B54"/>
                </a:solidFill>
              </a:rPr>
              <a:t>• </a:t>
            </a:r>
            <a:r>
              <a:rPr lang="ko-KR" altLang="en-US" dirty="0">
                <a:solidFill>
                  <a:srgbClr val="204B54"/>
                </a:solidFill>
              </a:rPr>
              <a:t>손에 끼고 움직이기만 하면 키보드와 마우스 없이 타이핑 또는 스크롤 기능을 제공하는 웨어러블 가상 키보드</a:t>
            </a:r>
            <a:endParaRPr lang="en-US" altLang="ko-KR" b="0" dirty="0">
              <a:solidFill>
                <a:srgbClr val="204B5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390" y="107258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산업혁명이 가져올 미래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853019-DCCD-420E-9018-14FE30817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9" y="2492870"/>
            <a:ext cx="2554209" cy="18722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9A8E6B3-7E40-48A7-BA2E-5454DEC1E4D7}"/>
              </a:ext>
            </a:extLst>
          </p:cNvPr>
          <p:cNvSpPr/>
          <p:nvPr/>
        </p:nvSpPr>
        <p:spPr>
          <a:xfrm>
            <a:off x="323410" y="4521949"/>
            <a:ext cx="2952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출처: https://www.slideshare.net/01paresh01/keyboards-without-keysand-boards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AF5589-6F6C-4B1F-9697-93A2F8299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775" y="2492869"/>
            <a:ext cx="3506765" cy="32920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165285-A727-4EE4-B698-9929DE4B2EA4}"/>
              </a:ext>
            </a:extLst>
          </p:cNvPr>
          <p:cNvSpPr/>
          <p:nvPr/>
        </p:nvSpPr>
        <p:spPr>
          <a:xfrm>
            <a:off x="4421157" y="584228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출처: </a:t>
            </a:r>
            <a:r>
              <a:rPr lang="ko-KR" altLang="en-US" sz="1400" dirty="0" err="1"/>
              <a:t>조선비즈</a:t>
            </a:r>
            <a:r>
              <a:rPr lang="ko-KR" altLang="en-US" sz="1400" dirty="0"/>
              <a:t>, “당신의 당뇨, 렌즈가 안다”, 2014.07.25</a:t>
            </a:r>
          </a:p>
          <a:p>
            <a:r>
              <a:rPr lang="ko-KR" altLang="en-US" sz="1400" dirty="0"/>
              <a:t>http://biz.chosun.com/site/data/html_dir/2014/07/25/2014072500026.html</a:t>
            </a:r>
          </a:p>
        </p:txBody>
      </p:sp>
    </p:spTree>
    <p:extLst>
      <p:ext uri="{BB962C8B-B14F-4D97-AF65-F5344CB8AC3E}">
        <p14:creationId xmlns:p14="http://schemas.microsoft.com/office/powerpoint/2010/main" val="270827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가트너의</a:t>
            </a:r>
            <a:r>
              <a:rPr lang="ko-KR" altLang="en-US" dirty="0"/>
              <a:t> 유망기술</a:t>
            </a:r>
            <a:r>
              <a:rPr lang="en-US" altLang="ko-KR" dirty="0"/>
              <a:t>(2017) </a:t>
            </a:r>
            <a:r>
              <a:rPr lang="en-US" altLang="ko-KR" dirty="0">
                <a:solidFill>
                  <a:srgbClr val="00B050"/>
                </a:solidFill>
              </a:rPr>
              <a:t>[</a:t>
            </a:r>
            <a:r>
              <a:rPr lang="ko-KR" altLang="en-US" dirty="0">
                <a:solidFill>
                  <a:srgbClr val="00B050"/>
                </a:solidFill>
              </a:rPr>
              <a:t>시간이 적어서 잠깐 봄</a:t>
            </a:r>
            <a:r>
              <a:rPr lang="en-US" altLang="ko-KR" dirty="0">
                <a:solidFill>
                  <a:srgbClr val="00B050"/>
                </a:solidFill>
              </a:rPr>
              <a:t>] </a:t>
            </a:r>
            <a:r>
              <a:rPr lang="ko-KR" altLang="en-US" dirty="0">
                <a:solidFill>
                  <a:srgbClr val="00B050"/>
                </a:solidFill>
              </a:rPr>
              <a:t>기대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실망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90" y="107258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산업혁명이 가져올 미래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7F1E24F-B9C5-4D2D-AFE1-D5B753B0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90" y="811499"/>
            <a:ext cx="12141813" cy="73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88819368">
            <a:extLst>
              <a:ext uri="{FF2B5EF4-FFF2-40B4-BE49-F238E27FC236}">
                <a16:creationId xmlns:a16="http://schemas.microsoft.com/office/drawing/2014/main" id="{3866703B-9C2A-48DA-8ABB-F33F330ED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0" y="1268700"/>
            <a:ext cx="8765069" cy="489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선진국의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2F36F7-C5AB-4D24-8C02-E8C29186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39" y="1484730"/>
            <a:ext cx="8203055" cy="43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64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선진국의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FB2F1D0D-E5D6-4AE5-B076-067B6F55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산업혁명과 국가의 도전</a:t>
            </a: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0E7E95A7-18E7-4C41-B9FB-47FFFE165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10" y="1124680"/>
            <a:ext cx="8641200" cy="3960549"/>
          </a:xfrm>
        </p:spPr>
        <p:txBody>
          <a:bodyPr/>
          <a:lstStyle/>
          <a:p>
            <a:pPr lvl="0" algn="l" eaLnBrk="0" latinLnBrk="0" hangingPunct="0"/>
            <a:r>
              <a:rPr lang="ko-KR" altLang="en-US" dirty="0"/>
              <a:t>산업혁명 마다 세계의 패권국은 변화</a:t>
            </a:r>
            <a:r>
              <a:rPr lang="en-US" altLang="ko-KR" dirty="0"/>
              <a:t> </a:t>
            </a:r>
          </a:p>
          <a:p>
            <a:pPr lvl="0" algn="l" eaLnBrk="0" latinLnBrk="0" hangingPunct="0"/>
            <a:endParaRPr lang="en-US" altLang="ko-KR" dirty="0"/>
          </a:p>
          <a:p>
            <a:pPr lvl="0" algn="l" eaLnBrk="0" latinLnBrk="0" hangingPunct="0"/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: </a:t>
            </a:r>
            <a:r>
              <a:rPr lang="ko-KR" altLang="en-US" dirty="0"/>
              <a:t>증기기관을 활용한 </a:t>
            </a:r>
            <a:r>
              <a:rPr lang="ko-KR" altLang="en-US" dirty="0">
                <a:solidFill>
                  <a:srgbClr val="FF0000"/>
                </a:solidFill>
              </a:rPr>
              <a:t>영국</a:t>
            </a:r>
            <a:r>
              <a:rPr lang="ko-KR" altLang="en-US" dirty="0"/>
              <a:t>이 세계 공장이 되어 동양에서 서양으로의 </a:t>
            </a:r>
            <a:r>
              <a:rPr lang="en-US" altLang="ko-KR" dirty="0"/>
              <a:t>power shift</a:t>
            </a:r>
            <a:r>
              <a:rPr lang="ko-KR" altLang="en-US" dirty="0"/>
              <a:t>를 주도</a:t>
            </a:r>
            <a:r>
              <a:rPr lang="en-US" altLang="ko-KR" dirty="0"/>
              <a:t> </a:t>
            </a:r>
          </a:p>
          <a:p>
            <a:pPr lvl="0" algn="l" eaLnBrk="0" latinLnBrk="0" hangingPunct="0"/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: </a:t>
            </a:r>
            <a:r>
              <a:rPr lang="ko-KR" altLang="en-US" dirty="0"/>
              <a:t>전기에너지가 공장에 공급</a:t>
            </a:r>
            <a:r>
              <a:rPr lang="en-US" altLang="ko-KR" dirty="0"/>
              <a:t>. </a:t>
            </a:r>
            <a:r>
              <a:rPr lang="ko-KR" altLang="en-US" dirty="0"/>
              <a:t>포드자동차의 컨베이어벨트로 대표되는 대량 생산 모델로 </a:t>
            </a:r>
            <a:r>
              <a:rPr lang="ko-KR" altLang="en-US" dirty="0">
                <a:solidFill>
                  <a:srgbClr val="FF0000"/>
                </a:solidFill>
              </a:rPr>
              <a:t>미국</a:t>
            </a:r>
            <a:r>
              <a:rPr lang="ko-KR" altLang="en-US" dirty="0"/>
              <a:t> 군림</a:t>
            </a:r>
            <a:endParaRPr lang="en-US" altLang="ko-KR" dirty="0"/>
          </a:p>
          <a:p>
            <a:pPr lvl="0" algn="l" eaLnBrk="0" latinLnBrk="0" hangingPunct="0"/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en-US" altLang="ko-KR" dirty="0"/>
              <a:t>: </a:t>
            </a:r>
            <a:r>
              <a:rPr lang="ko-KR" altLang="en-US" dirty="0"/>
              <a:t>컴퓨터에 의한 생산자동화와 고품질로 무장한 </a:t>
            </a:r>
            <a:r>
              <a:rPr lang="ko-KR" altLang="en-US" dirty="0">
                <a:solidFill>
                  <a:srgbClr val="FF0000"/>
                </a:solidFill>
              </a:rPr>
              <a:t>일본</a:t>
            </a:r>
            <a:r>
              <a:rPr lang="ko-KR" altLang="en-US" dirty="0"/>
              <a:t>의 질주</a:t>
            </a:r>
            <a:endParaRPr lang="en-US" altLang="ko-KR" dirty="0"/>
          </a:p>
          <a:p>
            <a:pPr lvl="0" algn="l" eaLnBrk="0" latinLnBrk="0" hangingPunct="0"/>
            <a:r>
              <a:rPr lang="en-US" altLang="ko-KR" dirty="0"/>
              <a:t>4</a:t>
            </a:r>
            <a:r>
              <a:rPr lang="ko-KR" altLang="en-US" dirty="0"/>
              <a:t>차 </a:t>
            </a:r>
            <a:r>
              <a:rPr lang="en-US" altLang="ko-KR" dirty="0"/>
              <a:t>: IoT</a:t>
            </a:r>
            <a:r>
              <a:rPr lang="ko-KR" altLang="en-US" dirty="0"/>
              <a:t>를 기반으로 공장 내외 생산설비</a:t>
            </a:r>
            <a:r>
              <a:rPr lang="en-US" altLang="ko-KR" dirty="0"/>
              <a:t>, </a:t>
            </a:r>
            <a:r>
              <a:rPr lang="ko-KR" altLang="en-US" dirty="0"/>
              <a:t>제품</a:t>
            </a:r>
            <a:r>
              <a:rPr lang="en-US" altLang="ko-KR" dirty="0"/>
              <a:t>, </a:t>
            </a:r>
            <a:r>
              <a:rPr lang="ko-KR" altLang="en-US" dirty="0"/>
              <a:t>사람이 상호 연결된 스마트 공장을 실현한 </a:t>
            </a:r>
            <a:r>
              <a:rPr lang="ko-KR" altLang="en-US" dirty="0">
                <a:solidFill>
                  <a:srgbClr val="FF0000"/>
                </a:solidFill>
              </a:rPr>
              <a:t>독일</a:t>
            </a:r>
            <a:r>
              <a:rPr lang="ko-KR" altLang="en-US" dirty="0"/>
              <a:t>이 시작</a:t>
            </a:r>
            <a:endParaRPr lang="en-US" altLang="ko-KR" dirty="0"/>
          </a:p>
          <a:p>
            <a:pPr lvl="0" algn="l" eaLnBrk="0" latinLnBrk="0" hangingPunct="0"/>
            <a:endParaRPr lang="en-US" altLang="ko-KR" b="0" dirty="0"/>
          </a:p>
          <a:p>
            <a:pPr lvl="0" algn="l" eaLnBrk="0" latinLnBrk="0" hangingPunct="0"/>
            <a:r>
              <a:rPr lang="en-US" altLang="ko-KR" b="0" dirty="0">
                <a:solidFill>
                  <a:srgbClr val="00B050"/>
                </a:solidFill>
              </a:rPr>
              <a:t>//</a:t>
            </a:r>
            <a:r>
              <a:rPr lang="ko-KR" altLang="en-US" b="0" dirty="0">
                <a:solidFill>
                  <a:srgbClr val="00B050"/>
                </a:solidFill>
              </a:rPr>
              <a:t>중국이 원래 가장 강했음 </a:t>
            </a:r>
            <a:r>
              <a:rPr lang="en-US" altLang="ko-KR" b="0" dirty="0">
                <a:solidFill>
                  <a:srgbClr val="00B050"/>
                </a:solidFill>
              </a:rPr>
              <a:t>-&gt; </a:t>
            </a:r>
            <a:r>
              <a:rPr lang="ko-KR" altLang="en-US" b="0" dirty="0">
                <a:solidFill>
                  <a:srgbClr val="00B050"/>
                </a:solidFill>
              </a:rPr>
              <a:t>동양에서 서양으로 </a:t>
            </a:r>
            <a:endParaRPr lang="en-US" altLang="ko-KR" b="0" dirty="0">
              <a:solidFill>
                <a:srgbClr val="00B050"/>
              </a:solidFill>
            </a:endParaRPr>
          </a:p>
          <a:p>
            <a:pPr lvl="0" algn="l" eaLnBrk="0" latinLnBrk="0" hangingPunct="0"/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7128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/>
          <p:cNvSpPr/>
          <p:nvPr/>
        </p:nvSpPr>
        <p:spPr>
          <a:xfrm>
            <a:off x="3713945" y="4513287"/>
            <a:ext cx="604725" cy="6047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912491" y="3521853"/>
            <a:ext cx="604725" cy="60472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713945" y="2554246"/>
            <a:ext cx="604725" cy="6047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155359" y="1789161"/>
            <a:ext cx="604725" cy="6047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0"/>
          <p:cNvGrpSpPr/>
          <p:nvPr/>
        </p:nvGrpSpPr>
        <p:grpSpPr>
          <a:xfrm>
            <a:off x="3131840" y="1787641"/>
            <a:ext cx="667122" cy="604724"/>
            <a:chOff x="5075123" y="3442121"/>
            <a:chExt cx="2481953" cy="2249809"/>
          </a:xfrm>
        </p:grpSpPr>
        <p:sp>
          <p:nvSpPr>
            <p:cNvPr id="15" name="타원 14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7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3" name="그룹 60"/>
          <p:cNvGrpSpPr/>
          <p:nvPr/>
        </p:nvGrpSpPr>
        <p:grpSpPr>
          <a:xfrm>
            <a:off x="3690426" y="2552726"/>
            <a:ext cx="667122" cy="604724"/>
            <a:chOff x="5075123" y="3442121"/>
            <a:chExt cx="2481953" cy="2249809"/>
          </a:xfrm>
        </p:grpSpPr>
        <p:sp>
          <p:nvSpPr>
            <p:cNvPr id="23" name="타원 22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4" name="그룹 60"/>
          <p:cNvGrpSpPr/>
          <p:nvPr/>
        </p:nvGrpSpPr>
        <p:grpSpPr>
          <a:xfrm>
            <a:off x="3888972" y="3520333"/>
            <a:ext cx="667122" cy="604724"/>
            <a:chOff x="5075123" y="3442121"/>
            <a:chExt cx="2481953" cy="2249809"/>
          </a:xfrm>
        </p:grpSpPr>
        <p:sp>
          <p:nvSpPr>
            <p:cNvPr id="31" name="타원 30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6" name="그룹 60"/>
          <p:cNvGrpSpPr/>
          <p:nvPr/>
        </p:nvGrpSpPr>
        <p:grpSpPr>
          <a:xfrm>
            <a:off x="3690426" y="4511767"/>
            <a:ext cx="667122" cy="604724"/>
            <a:chOff x="5075123" y="3442121"/>
            <a:chExt cx="2481953" cy="2249809"/>
          </a:xfrm>
        </p:grpSpPr>
        <p:sp>
          <p:nvSpPr>
            <p:cNvPr id="39" name="타원 38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41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80"/>
          <p:cNvGrpSpPr/>
          <p:nvPr/>
        </p:nvGrpSpPr>
        <p:grpSpPr>
          <a:xfrm flipH="1">
            <a:off x="206515" y="2033845"/>
            <a:ext cx="1260141" cy="1342516"/>
            <a:chOff x="7429151" y="3841679"/>
            <a:chExt cx="1260141" cy="1342516"/>
          </a:xfrm>
        </p:grpSpPr>
        <p:grpSp>
          <p:nvGrpSpPr>
            <p:cNvPr id="9" name="그룹 65"/>
            <p:cNvGrpSpPr/>
            <p:nvPr/>
          </p:nvGrpSpPr>
          <p:grpSpPr>
            <a:xfrm rot="16591653" flipH="1" flipV="1">
              <a:off x="8047007" y="4541911"/>
              <a:ext cx="454915" cy="829654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자유형 6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70"/>
            <p:cNvGrpSpPr/>
            <p:nvPr/>
          </p:nvGrpSpPr>
          <p:grpSpPr>
            <a:xfrm rot="1800000" flipH="1">
              <a:off x="7842690" y="4046955"/>
              <a:ext cx="533779" cy="973482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2" name="자유형 71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자유형 72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75"/>
            <p:cNvGrpSpPr/>
            <p:nvPr/>
          </p:nvGrpSpPr>
          <p:grpSpPr>
            <a:xfrm>
              <a:off x="7429151" y="3841679"/>
              <a:ext cx="622362" cy="1135036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자유형 7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자유형 7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249238" y="139700"/>
            <a:ext cx="8680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빅데이터의 이해와 활용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1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주차</a:t>
            </a: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644672" y="1084993"/>
            <a:ext cx="810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latin typeface="+mj-lt"/>
                <a:ea typeface="+mn-ea"/>
              </a:rPr>
              <a:t>목차</a:t>
            </a:r>
            <a:endParaRPr kumimoji="0" lang="en-US" altLang="ko-KR" sz="2000" b="1" dirty="0">
              <a:latin typeface="+mj-lt"/>
              <a:ea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40231" y="2546372"/>
            <a:ext cx="2537792" cy="253779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3795860" y="1868500"/>
            <a:ext cx="4951412" cy="338554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Arial" pitchFamily="34" charset="0"/>
              </a:rPr>
              <a:t>Ⅰ.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 산업혁명의 도래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4374688" y="2637960"/>
            <a:ext cx="463429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/>
                <a:ea typeface="맑은 고딕"/>
                <a:cs typeface="Arial" pitchFamily="34" charset="0"/>
              </a:rPr>
              <a:t>Ⅱ. 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sz="1600" b="1" dirty="0">
                <a:latin typeface="Arial" pitchFamily="34" charset="0"/>
                <a:cs typeface="Arial" pitchFamily="34" charset="0"/>
              </a:rPr>
              <a:t>차 산업혁명이 가져올 미래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4551598" y="3667566"/>
            <a:ext cx="44480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Ⅲ.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선진국의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4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차 산업혁명</a:t>
            </a:r>
          </a:p>
        </p:txBody>
      </p:sp>
      <p:sp>
        <p:nvSpPr>
          <p:cNvPr id="83" name="도넛 82"/>
          <p:cNvSpPr/>
          <p:nvPr/>
        </p:nvSpPr>
        <p:spPr>
          <a:xfrm>
            <a:off x="584002" y="2690143"/>
            <a:ext cx="2250250" cy="2250250"/>
          </a:xfrm>
          <a:prstGeom prst="donut">
            <a:avLst>
              <a:gd name="adj" fmla="val 43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88"/>
          <p:cNvGrpSpPr/>
          <p:nvPr/>
        </p:nvGrpSpPr>
        <p:grpSpPr>
          <a:xfrm>
            <a:off x="573412" y="3273704"/>
            <a:ext cx="2271430" cy="1174106"/>
            <a:chOff x="573412" y="3273704"/>
            <a:chExt cx="2271430" cy="1174106"/>
          </a:xfrm>
        </p:grpSpPr>
        <p:sp>
          <p:nvSpPr>
            <p:cNvPr id="85" name="TextBox 115"/>
            <p:cNvSpPr txBox="1">
              <a:spLocks noChangeArrowheads="1"/>
            </p:cNvSpPr>
            <p:nvPr/>
          </p:nvSpPr>
          <p:spPr bwMode="auto">
            <a:xfrm>
              <a:off x="627760" y="3273704"/>
              <a:ext cx="212997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ea typeface="휴먼둥근헤드라인" pitchFamily="18" charset="-127"/>
                </a:rPr>
                <a:t>4</a:t>
              </a:r>
              <a:r>
                <a:rPr lang="ko-KR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ea typeface="휴먼둥근헤드라인" pitchFamily="18" charset="-127"/>
                </a:rPr>
                <a:t>차산업혁명</a:t>
              </a:r>
              <a:endPara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휴먼둥근헤드라인" pitchFamily="18" charset="-127"/>
              </a:endParaRPr>
            </a:p>
            <a:p>
              <a:pPr algn="ctr"/>
              <a:r>
                <a:rPr lang="ko-KR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ea typeface="휴먼둥근헤드라인" pitchFamily="18" charset="-127"/>
                </a:rPr>
                <a:t>시대의 이해</a:t>
              </a:r>
            </a:p>
          </p:txBody>
        </p:sp>
        <p:sp>
          <p:nvSpPr>
            <p:cNvPr id="86" name="TextBox 117"/>
            <p:cNvSpPr txBox="1">
              <a:spLocks noChangeArrowheads="1"/>
            </p:cNvSpPr>
            <p:nvPr/>
          </p:nvSpPr>
          <p:spPr bwMode="auto">
            <a:xfrm>
              <a:off x="754065" y="3627012"/>
              <a:ext cx="18773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 bwMode="auto">
            <a:xfrm>
              <a:off x="573412" y="4140033"/>
              <a:ext cx="22714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굴림" charset="-127"/>
                  <a:cs typeface="Arial" pitchFamily="34" charset="0"/>
                </a:rPr>
                <a:t>1</a:t>
              </a:r>
              <a:r>
                <a:rPr kumimoji="0"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굴림" charset="-127"/>
                  <a:cs typeface="Arial" pitchFamily="34" charset="0"/>
                </a:rPr>
                <a:t>주차</a:t>
              </a:r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charset="-127"/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86F174-FDCB-42BA-84C6-7870532CD3CE}"/>
              </a:ext>
            </a:extLst>
          </p:cNvPr>
          <p:cNvSpPr txBox="1"/>
          <p:nvPr/>
        </p:nvSpPr>
        <p:spPr bwMode="auto">
          <a:xfrm>
            <a:off x="4452526" y="4654456"/>
            <a:ext cx="44480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Ⅳ. Python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44771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선진국의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FB2F1D0D-E5D6-4AE5-B076-067B6F55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독일 </a:t>
            </a:r>
            <a:r>
              <a:rPr lang="en-US" altLang="ko-KR" dirty="0"/>
              <a:t>- </a:t>
            </a:r>
            <a:r>
              <a:rPr lang="ko-KR" altLang="en-US" dirty="0"/>
              <a:t>왜 </a:t>
            </a:r>
            <a:r>
              <a:rPr lang="en-US" altLang="ko-KR" dirty="0"/>
              <a:t>Industry 4.0</a:t>
            </a:r>
            <a:r>
              <a:rPr lang="ko-KR" altLang="en-US" dirty="0"/>
              <a:t>을 시작하였는가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0E7E95A7-18E7-4C41-B9FB-47FFFE165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10" y="1124680"/>
            <a:ext cx="8641200" cy="3960549"/>
          </a:xfrm>
        </p:spPr>
        <p:txBody>
          <a:bodyPr/>
          <a:lstStyle/>
          <a:p>
            <a:pPr lvl="0" algn="l" eaLnBrk="0" latinLnBrk="0" hangingPunct="0"/>
            <a:r>
              <a:rPr lang="ko-KR" altLang="en-US" dirty="0"/>
              <a:t>미국</a:t>
            </a:r>
            <a:r>
              <a:rPr lang="en-US" altLang="ko-KR" dirty="0"/>
              <a:t>/</a:t>
            </a:r>
            <a:r>
              <a:rPr lang="ko-KR" altLang="en-US" dirty="0"/>
              <a:t>중국 등의 플랫폼 혁신 사례와 정보화 서비스기반 </a:t>
            </a:r>
            <a:r>
              <a:rPr lang="ko-KR" altLang="en-US" dirty="0" err="1"/>
              <a:t>유니콘</a:t>
            </a:r>
            <a:r>
              <a:rPr lang="ko-KR" altLang="en-US" dirty="0"/>
              <a:t> 기업의 질주</a:t>
            </a:r>
            <a:endParaRPr lang="en-US" altLang="ko-KR" dirty="0"/>
          </a:p>
          <a:p>
            <a:pPr lvl="0" algn="l" eaLnBrk="0" latinLnBrk="0" hangingPunct="0"/>
            <a:r>
              <a:rPr lang="ko-KR" altLang="en-US" dirty="0"/>
              <a:t>세계 최대 무역 흑자국이며 제조 대국인 독일 </a:t>
            </a:r>
            <a:r>
              <a:rPr lang="en-US" altLang="ko-KR" dirty="0"/>
              <a:t>: </a:t>
            </a:r>
            <a:r>
              <a:rPr lang="ko-KR" altLang="en-US" dirty="0"/>
              <a:t>제조업의 경쟁력이 사라지는 것이 아닌가 하는 조바심</a:t>
            </a:r>
            <a:endParaRPr lang="en-US" altLang="ko-KR" dirty="0"/>
          </a:p>
          <a:p>
            <a:pPr marL="0" lvl="0" indent="0" algn="l" eaLnBrk="0" latinLnBrk="0" hangingPunct="0">
              <a:buNone/>
            </a:pPr>
            <a:endParaRPr lang="ko-KR" altLang="en-US" dirty="0"/>
          </a:p>
          <a:p>
            <a:pPr lvl="0" algn="l" eaLnBrk="0" latinLnBrk="0" hangingPunct="0"/>
            <a:r>
              <a:rPr lang="ko-KR" altLang="en-US" dirty="0"/>
              <a:t>독일 기업</a:t>
            </a:r>
            <a:r>
              <a:rPr lang="en-US" altLang="ko-KR" dirty="0"/>
              <a:t>/</a:t>
            </a:r>
            <a:r>
              <a:rPr lang="ko-KR" altLang="en-US" dirty="0"/>
              <a:t>연구소가 발명하였으나</a:t>
            </a:r>
            <a:r>
              <a:rPr lang="en-US" altLang="ko-KR" dirty="0"/>
              <a:t>, </a:t>
            </a:r>
            <a:r>
              <a:rPr lang="ko-KR" altLang="en-US" dirty="0"/>
              <a:t>사라져 버린 산업들 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컴퓨터 강자 지멘스의 </a:t>
            </a:r>
            <a:r>
              <a:rPr lang="en-US" altLang="ko-KR" dirty="0"/>
              <a:t>2005</a:t>
            </a:r>
            <a:r>
              <a:rPr lang="ko-KR" altLang="en-US" dirty="0"/>
              <a:t>년 휴대전화 사업 철수 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카메라</a:t>
            </a:r>
            <a:r>
              <a:rPr lang="en-US" altLang="ko-KR" dirty="0"/>
              <a:t>/</a:t>
            </a:r>
            <a:r>
              <a:rPr lang="ko-KR" altLang="en-US" dirty="0"/>
              <a:t>오디오</a:t>
            </a:r>
            <a:r>
              <a:rPr lang="en-US" altLang="ko-KR" dirty="0"/>
              <a:t>/</a:t>
            </a:r>
            <a:r>
              <a:rPr lang="ko-KR" altLang="en-US" dirty="0"/>
              <a:t>비디오 산업의 몰락 </a:t>
            </a:r>
            <a:r>
              <a:rPr lang="en-US" altLang="ko-KR" dirty="0"/>
              <a:t>: </a:t>
            </a:r>
            <a:r>
              <a:rPr lang="ko-KR" altLang="en-US" dirty="0"/>
              <a:t>비용에서는 아시아에 경쟁력이 없으며</a:t>
            </a:r>
            <a:r>
              <a:rPr lang="en-US" altLang="ko-KR" dirty="0"/>
              <a:t>, </a:t>
            </a:r>
            <a:r>
              <a:rPr lang="ko-KR" altLang="en-US" dirty="0"/>
              <a:t>비즈니스 모델 구축에 미국에 비해 경쟁력이 없음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스마트폰</a:t>
            </a:r>
            <a:r>
              <a:rPr lang="en-US" altLang="ko-KR" dirty="0"/>
              <a:t>) </a:t>
            </a:r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독일 대표적 </a:t>
            </a:r>
            <a:r>
              <a:rPr lang="en-US" altLang="ko-KR" dirty="0"/>
              <a:t>ICT </a:t>
            </a:r>
            <a:r>
              <a:rPr lang="ko-KR" altLang="en-US" dirty="0"/>
              <a:t>연구소 </a:t>
            </a:r>
            <a:r>
              <a:rPr lang="ko-KR" altLang="en-US" dirty="0" err="1"/>
              <a:t>프라운호퍼에서</a:t>
            </a:r>
            <a:r>
              <a:rPr lang="ko-KR" altLang="en-US" dirty="0"/>
              <a:t> </a:t>
            </a:r>
            <a:r>
              <a:rPr lang="en-US" altLang="ko-KR" dirty="0"/>
              <a:t>MP3 </a:t>
            </a:r>
            <a:r>
              <a:rPr lang="ko-KR" altLang="en-US" dirty="0"/>
              <a:t>발명되었음에도 </a:t>
            </a:r>
            <a:r>
              <a:rPr lang="ko-KR" altLang="en-US" dirty="0" err="1"/>
              <a:t>독일제</a:t>
            </a:r>
            <a:r>
              <a:rPr lang="ko-KR" altLang="en-US" dirty="0"/>
              <a:t> </a:t>
            </a:r>
            <a:r>
              <a:rPr lang="en-US" altLang="ko-KR" dirty="0"/>
              <a:t>MP3 </a:t>
            </a:r>
            <a:r>
              <a:rPr lang="ko-KR" altLang="en-US" dirty="0"/>
              <a:t>플레이어의 실종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endParaRPr lang="en-US" altLang="ko-KR" dirty="0"/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머리는 미국이고 팔다리 중국이 담당 </a:t>
            </a:r>
            <a:r>
              <a:rPr lang="en-US" altLang="ko-KR" dirty="0"/>
              <a:t>-&gt; </a:t>
            </a:r>
            <a:r>
              <a:rPr lang="ko-KR" altLang="en-US" dirty="0"/>
              <a:t>미국이 계속 머리를 씀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스마트폰을 만드는 것을 독일이 미국</a:t>
            </a:r>
            <a:r>
              <a:rPr lang="en-US" altLang="ko-KR" dirty="0"/>
              <a:t>,</a:t>
            </a:r>
            <a:r>
              <a:rPr lang="ko-KR" altLang="en-US" dirty="0"/>
              <a:t>한국한테 뺏김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2454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선진국의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FB2F1D0D-E5D6-4AE5-B076-067B6F55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독일 </a:t>
            </a:r>
            <a:r>
              <a:rPr lang="en-US" altLang="ko-KR" dirty="0"/>
              <a:t>- </a:t>
            </a:r>
            <a:r>
              <a:rPr lang="ko-KR" altLang="en-US" dirty="0"/>
              <a:t>제조 혁신의 경험과 교훈</a:t>
            </a: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0E7E95A7-18E7-4C41-B9FB-47FFFE165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10" y="1124680"/>
            <a:ext cx="8641200" cy="3960549"/>
          </a:xfrm>
        </p:spPr>
        <p:txBody>
          <a:bodyPr/>
          <a:lstStyle/>
          <a:p>
            <a:pPr lvl="0" algn="l" eaLnBrk="0" latinLnBrk="0" hangingPunct="0"/>
            <a:r>
              <a:rPr lang="ko-KR" altLang="en-US" dirty="0">
                <a:solidFill>
                  <a:srgbClr val="FF0000"/>
                </a:solidFill>
              </a:rPr>
              <a:t>무인화</a:t>
            </a:r>
            <a:r>
              <a:rPr lang="ko-KR" altLang="en-US" dirty="0"/>
              <a:t>의 반성 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과거 </a:t>
            </a:r>
            <a:r>
              <a:rPr lang="en-US" altLang="ko-KR" dirty="0"/>
              <a:t>Just In Time </a:t>
            </a:r>
            <a:r>
              <a:rPr lang="ko-KR" altLang="en-US" dirty="0"/>
              <a:t>이나 ‘</a:t>
            </a:r>
            <a:r>
              <a:rPr lang="ko-KR" altLang="en-US" dirty="0" err="1"/>
              <a:t>간판방식’으로</a:t>
            </a:r>
            <a:r>
              <a:rPr lang="ko-KR" altLang="en-US" dirty="0"/>
              <a:t> 대표되는 </a:t>
            </a:r>
            <a:r>
              <a:rPr lang="ko-KR" altLang="en-US" dirty="0" err="1"/>
              <a:t>도요타</a:t>
            </a:r>
            <a:r>
              <a:rPr lang="ko-KR" altLang="en-US" dirty="0"/>
              <a:t> 생산방식이 세계 표준이던 </a:t>
            </a:r>
            <a:r>
              <a:rPr lang="en-US" altLang="ko-KR" dirty="0"/>
              <a:t>1980</a:t>
            </a:r>
            <a:r>
              <a:rPr lang="ko-KR" altLang="en-US" dirty="0"/>
              <a:t>년대 </a:t>
            </a:r>
            <a:r>
              <a:rPr lang="en-US" altLang="ko-KR" dirty="0"/>
              <a:t>CIM (computer integrated manufacturing)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303748" lvl="2" indent="0" algn="l" eaLnBrk="0" latinLnBrk="0" hangingPunc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이 방식은 실패함 </a:t>
            </a:r>
            <a:endParaRPr lang="en-US" altLang="ko-KR" dirty="0"/>
          </a:p>
          <a:p>
            <a:pPr marL="589498" lvl="2" indent="-285750" algn="l" eaLnBrk="0" latinLnBrk="0" hangingPunct="0">
              <a:buFontTx/>
              <a:buChar char="-"/>
            </a:pPr>
            <a:r>
              <a:rPr lang="ko-KR" altLang="en-US" dirty="0"/>
              <a:t>사람의 일을 모두 컴퓨터와 기계로 대체함으로써 투자가 과도하였고 종업원의 지지를 받지 못함</a:t>
            </a:r>
            <a:endParaRPr lang="en-US" altLang="ko-KR" dirty="0"/>
          </a:p>
          <a:p>
            <a:pPr marL="589498" lvl="2" indent="-285750" algn="l" eaLnBrk="0" latinLnBrk="0" hangingPunct="0">
              <a:buFontTx/>
              <a:buChar char="-"/>
            </a:pPr>
            <a:endParaRPr lang="ko-KR" altLang="en-US" dirty="0"/>
          </a:p>
          <a:p>
            <a:pPr lvl="0" algn="l" eaLnBrk="0" latinLnBrk="0" hangingPunct="0"/>
            <a:r>
              <a:rPr lang="ko-KR" altLang="en-US" dirty="0"/>
              <a:t>인더스트리 </a:t>
            </a:r>
            <a:r>
              <a:rPr lang="en-US" altLang="ko-KR" dirty="0"/>
              <a:t>4.0</a:t>
            </a:r>
            <a:r>
              <a:rPr lang="ko-KR" altLang="en-US" dirty="0"/>
              <a:t>에 대한 새로운 구상 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기계와 사람이랑 조화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</a:t>
            </a:r>
            <a:r>
              <a:rPr lang="ko-KR" altLang="en-US" dirty="0" err="1"/>
              <a:t>공장무인화</a:t>
            </a:r>
            <a:r>
              <a:rPr lang="ko-KR" altLang="en-US" dirty="0"/>
              <a:t> 보다는 </a:t>
            </a:r>
            <a:r>
              <a:rPr lang="en-US" altLang="ko-KR" dirty="0"/>
              <a:t>IoT</a:t>
            </a:r>
            <a:r>
              <a:rPr lang="ko-KR" altLang="en-US" dirty="0"/>
              <a:t>를 기반으로 사람의 힘을 최대한 활용 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매스</a:t>
            </a:r>
            <a:r>
              <a:rPr lang="en-US" altLang="ko-KR" dirty="0"/>
              <a:t>-</a:t>
            </a:r>
            <a:r>
              <a:rPr lang="ko-KR" altLang="en-US" dirty="0" err="1"/>
              <a:t>커스터마이제이션</a:t>
            </a:r>
            <a:r>
              <a:rPr lang="ko-KR" altLang="en-US" dirty="0"/>
              <a:t> </a:t>
            </a:r>
            <a:r>
              <a:rPr lang="en-US" altLang="ko-KR" dirty="0"/>
              <a:t>(Mass Customization) </a:t>
            </a:r>
            <a:r>
              <a:rPr lang="ko-KR" altLang="en-US" dirty="0"/>
              <a:t>실현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endParaRPr lang="en-US" altLang="ko-KR" dirty="0"/>
          </a:p>
          <a:p>
            <a:pPr marL="180975" lvl="1" indent="0" algn="l" eaLnBrk="0" latinLnBrk="0" hangingPunct="0">
              <a:buNone/>
            </a:pP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제품</a:t>
            </a:r>
            <a:r>
              <a:rPr lang="en-US" altLang="ko-KR" dirty="0"/>
              <a:t>, </a:t>
            </a:r>
            <a:r>
              <a:rPr lang="ko-KR" altLang="en-US" dirty="0"/>
              <a:t>생산라인이 연결되는 </a:t>
            </a:r>
            <a:r>
              <a:rPr lang="ko-KR" altLang="en-US" dirty="0" err="1"/>
              <a:t>보쉬</a:t>
            </a:r>
            <a:r>
              <a:rPr lang="en-US" altLang="ko-KR" dirty="0"/>
              <a:t>(BOSCH) </a:t>
            </a:r>
            <a:r>
              <a:rPr lang="ko-KR" altLang="en-US" dirty="0"/>
              <a:t>공장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농업용 </a:t>
            </a:r>
            <a:r>
              <a:rPr lang="ko-KR" altLang="en-US" dirty="0" err="1"/>
              <a:t>유압기</a:t>
            </a:r>
            <a:r>
              <a:rPr lang="ko-KR" altLang="en-US" dirty="0"/>
              <a:t> 조립 라인</a:t>
            </a:r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기계나 사람을 연결 </a:t>
            </a:r>
            <a:r>
              <a:rPr lang="en-US" altLang="ko-KR" dirty="0"/>
              <a:t>– </a:t>
            </a:r>
            <a:r>
              <a:rPr lang="ko-KR" altLang="en-US" dirty="0"/>
              <a:t>작업자 별 일하는 환경 커스터마이징</a:t>
            </a:r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생산 교체에 드는 시간을 줄여 매스 </a:t>
            </a:r>
            <a:r>
              <a:rPr lang="ko-KR" altLang="en-US" dirty="0" err="1"/>
              <a:t>커스터</a:t>
            </a:r>
            <a:r>
              <a:rPr lang="ko-KR" altLang="en-US" dirty="0"/>
              <a:t> </a:t>
            </a:r>
            <a:r>
              <a:rPr lang="ko-KR" altLang="en-US" dirty="0" err="1"/>
              <a:t>마이징</a:t>
            </a:r>
            <a:r>
              <a:rPr lang="ko-KR" altLang="en-US" dirty="0"/>
              <a:t> 달성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6E8528-CF74-44A5-9FCC-A8A5ED2E0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80" y="3713629"/>
            <a:ext cx="3200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09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선진국의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FB2F1D0D-E5D6-4AE5-B076-067B6F55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미국 </a:t>
            </a:r>
            <a:r>
              <a:rPr lang="en-US" altLang="ko-KR" dirty="0"/>
              <a:t>– IoT </a:t>
            </a:r>
            <a:r>
              <a:rPr lang="ko-KR" altLang="en-US" dirty="0"/>
              <a:t>기반 제조업의 두뇌 목표</a:t>
            </a: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0E7E95A7-18E7-4C41-B9FB-47FFFE165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10" y="1124680"/>
            <a:ext cx="8641200" cy="4968690"/>
          </a:xfrm>
        </p:spPr>
        <p:txBody>
          <a:bodyPr/>
          <a:lstStyle/>
          <a:p>
            <a:pPr lvl="0" algn="l" eaLnBrk="0" latinLnBrk="0" hangingPunct="0"/>
            <a:r>
              <a:rPr lang="en-US" altLang="ko-KR" dirty="0"/>
              <a:t>IoT</a:t>
            </a:r>
            <a:r>
              <a:rPr lang="ko-KR" altLang="en-US" dirty="0"/>
              <a:t>기반 </a:t>
            </a:r>
            <a:r>
              <a:rPr lang="ko-KR" altLang="en-US" dirty="0">
                <a:solidFill>
                  <a:srgbClr val="C00000"/>
                </a:solidFill>
              </a:rPr>
              <a:t>스마트제조</a:t>
            </a:r>
            <a:r>
              <a:rPr lang="ko-KR" altLang="en-US" dirty="0"/>
              <a:t>로 글로벌 패권을 장악하려는 신진 기업 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전기 자동차 “</a:t>
            </a:r>
            <a:r>
              <a:rPr lang="ko-KR" altLang="en-US" dirty="0">
                <a:solidFill>
                  <a:srgbClr val="C00000"/>
                </a:solidFill>
              </a:rPr>
              <a:t>테슬라 모터스</a:t>
            </a:r>
            <a:r>
              <a:rPr lang="ko-KR" altLang="en-US" dirty="0">
                <a:solidFill>
                  <a:srgbClr val="00B050"/>
                </a:solidFill>
              </a:rPr>
              <a:t>”  </a:t>
            </a:r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00B050"/>
                </a:solidFill>
              </a:rPr>
              <a:t>두뇌의 역할을 우리가 하자</a:t>
            </a:r>
            <a:r>
              <a:rPr lang="en-US" altLang="ko-KR" dirty="0">
                <a:solidFill>
                  <a:srgbClr val="00B050"/>
                </a:solidFill>
              </a:rPr>
              <a:t>!(</a:t>
            </a:r>
            <a:r>
              <a:rPr lang="ko-KR" altLang="en-US" dirty="0">
                <a:solidFill>
                  <a:srgbClr val="00B050"/>
                </a:solidFill>
              </a:rPr>
              <a:t>미국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자율주행에 필요한 센서와 카메라 탑재 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인터넷을 통해 차량용 소프트웨어 업데이트함으로써</a:t>
            </a:r>
            <a:r>
              <a:rPr lang="en-US" altLang="ko-KR" dirty="0"/>
              <a:t>, </a:t>
            </a:r>
            <a:r>
              <a:rPr lang="ko-KR" altLang="en-US" dirty="0"/>
              <a:t>자율주행 기능도 추가 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데이터 축적과 분석으로 하드웨어를 그대로 둔 채 소프트웨어 만으로 제품이 향상</a:t>
            </a:r>
          </a:p>
          <a:p>
            <a:pPr lvl="0" algn="l" eaLnBrk="0" latinLnBrk="0" hangingPunct="0"/>
            <a:r>
              <a:rPr lang="en-US" altLang="ko-KR" dirty="0"/>
              <a:t>IoT</a:t>
            </a:r>
            <a:r>
              <a:rPr lang="ko-KR" altLang="en-US" dirty="0"/>
              <a:t>에 주력하여 독일이나 일본 제조업의 </a:t>
            </a:r>
            <a:r>
              <a:rPr lang="ko-KR" altLang="en-US" u="sng" dirty="0"/>
              <a:t>두뇌 역할을 맡으려 함</a:t>
            </a:r>
          </a:p>
          <a:p>
            <a:pPr lvl="0" algn="l" eaLnBrk="0" latinLnBrk="0" hangingPunct="0"/>
            <a:r>
              <a:rPr lang="en-US" altLang="ko-KR" dirty="0"/>
              <a:t>IoT</a:t>
            </a:r>
            <a:r>
              <a:rPr lang="ko-KR" altLang="en-US" dirty="0"/>
              <a:t>패권 장악을 위한 미국 기업간 컨소시엄 구성 </a:t>
            </a:r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00B050"/>
                </a:solidFill>
              </a:rPr>
              <a:t>우리나라도 참가함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pPr marL="0" lvl="0" indent="0" algn="l" eaLnBrk="0" latinLnBrk="0" hangingPunct="0">
              <a:buNone/>
            </a:pPr>
            <a:endParaRPr lang="en-US" altLang="ko-KR" dirty="0"/>
          </a:p>
          <a:p>
            <a:pPr lvl="0" algn="l" eaLnBrk="0" latinLnBrk="0" hangingPunct="0"/>
            <a:r>
              <a:rPr lang="en-US" altLang="ko-KR" dirty="0"/>
              <a:t>IoT</a:t>
            </a:r>
            <a:r>
              <a:rPr lang="ko-KR" altLang="en-US" dirty="0"/>
              <a:t>보급에 각 사의 ‘연합군 만들기’ 가속 </a:t>
            </a:r>
            <a:endParaRPr lang="en-US" altLang="ko-KR" dirty="0"/>
          </a:p>
          <a:p>
            <a:pPr lvl="0" algn="l" eaLnBrk="0" latinLnBrk="0" hangingPunct="0"/>
            <a:r>
              <a:rPr lang="ko-KR" altLang="en-US" dirty="0"/>
              <a:t>자사 기술을 표준으로 가져가기 위한 전쟁 </a:t>
            </a:r>
            <a:endParaRPr lang="en-US" altLang="ko-KR" dirty="0"/>
          </a:p>
          <a:p>
            <a:pPr lvl="0" algn="l" eaLnBrk="0" latinLnBrk="0" hangingPunct="0"/>
            <a:r>
              <a:rPr lang="en-US" altLang="ko-KR" u="sng" dirty="0"/>
              <a:t>GE,</a:t>
            </a:r>
            <a:r>
              <a:rPr lang="ko-KR" altLang="en-US" u="sng" dirty="0"/>
              <a:t>인텔</a:t>
            </a:r>
            <a:r>
              <a:rPr lang="en-US" altLang="ko-KR" u="sng" dirty="0"/>
              <a:t>, </a:t>
            </a:r>
            <a:r>
              <a:rPr lang="ko-KR" altLang="en-US" u="sng" dirty="0" err="1"/>
              <a:t>퀄컴</a:t>
            </a:r>
            <a:r>
              <a:rPr lang="en-US" altLang="ko-KR" u="sng" dirty="0"/>
              <a:t>, </a:t>
            </a:r>
            <a:r>
              <a:rPr lang="ko-KR" altLang="en-US" u="sng" dirty="0"/>
              <a:t>구글 주도의 다양한 컨소시엄 형성</a:t>
            </a:r>
            <a:r>
              <a:rPr lang="ko-KR" altLang="en-US" u="sng" dirty="0">
                <a:solidFill>
                  <a:srgbClr val="00B050"/>
                </a:solidFill>
              </a:rPr>
              <a:t> </a:t>
            </a:r>
            <a:r>
              <a:rPr lang="en-US" altLang="ko-KR" u="sng" dirty="0">
                <a:solidFill>
                  <a:srgbClr val="00B050"/>
                </a:solidFill>
              </a:rPr>
              <a:t>//</a:t>
            </a:r>
            <a:r>
              <a:rPr lang="ko-KR" altLang="en-US" u="sng" dirty="0">
                <a:solidFill>
                  <a:srgbClr val="00B050"/>
                </a:solidFill>
              </a:rPr>
              <a:t>각자 </a:t>
            </a:r>
            <a:r>
              <a:rPr lang="ko-KR" altLang="en-US" u="sng" dirty="0" err="1">
                <a:solidFill>
                  <a:srgbClr val="00B050"/>
                </a:solidFill>
              </a:rPr>
              <a:t>잘하는걸</a:t>
            </a:r>
            <a:r>
              <a:rPr lang="ko-KR" altLang="en-US" u="sng" dirty="0">
                <a:solidFill>
                  <a:srgbClr val="00B050"/>
                </a:solidFill>
              </a:rPr>
              <a:t> 더 </a:t>
            </a:r>
            <a:r>
              <a:rPr lang="ko-KR" altLang="en-US" u="sng" dirty="0" err="1">
                <a:solidFill>
                  <a:srgbClr val="00B050"/>
                </a:solidFill>
              </a:rPr>
              <a:t>잘할수</a:t>
            </a:r>
            <a:r>
              <a:rPr lang="ko-KR" altLang="en-US" u="sng" dirty="0">
                <a:solidFill>
                  <a:srgbClr val="00B050"/>
                </a:solidFill>
              </a:rPr>
              <a:t> 있도록</a:t>
            </a:r>
            <a:endParaRPr lang="en-US" altLang="ko-KR" u="sng" dirty="0">
              <a:solidFill>
                <a:srgbClr val="00B050"/>
              </a:solidFill>
            </a:endParaRPr>
          </a:p>
          <a:p>
            <a:pPr lvl="0" algn="l" eaLnBrk="0" latinLnBrk="0" hangingPunct="0"/>
            <a:r>
              <a:rPr lang="en-US" altLang="ko-KR" dirty="0"/>
              <a:t>IoT</a:t>
            </a:r>
            <a:r>
              <a:rPr lang="ko-KR" altLang="en-US" dirty="0"/>
              <a:t>시대의 새로운 복병 </a:t>
            </a:r>
            <a:r>
              <a:rPr lang="en-US" altLang="ko-KR" dirty="0"/>
              <a:t>–</a:t>
            </a:r>
            <a:r>
              <a:rPr lang="ko-KR" altLang="en-US" dirty="0"/>
              <a:t>아마존 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강력한 무기인 데이터를 바탕으로 제조와 개발의 주도권 제패도 가능</a:t>
            </a:r>
          </a:p>
          <a:p>
            <a:pPr lvl="0" algn="l" eaLnBrk="0" latinLnBrk="0" hangingPunct="0"/>
            <a:r>
              <a:rPr lang="ko-KR" altLang="en-US" dirty="0"/>
              <a:t>삼성은 복수의 컨소시엄에 참여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074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선진국의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FB2F1D0D-E5D6-4AE5-B076-067B6F55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미국 </a:t>
            </a:r>
            <a:r>
              <a:rPr lang="en-US" altLang="ko-KR" dirty="0"/>
              <a:t>– IOT </a:t>
            </a:r>
            <a:r>
              <a:rPr lang="ko-KR" altLang="en-US" dirty="0"/>
              <a:t>컨소시엄 구성 </a:t>
            </a:r>
            <a:r>
              <a:rPr lang="en-US" altLang="ko-KR" dirty="0"/>
              <a:t>//</a:t>
            </a:r>
            <a:r>
              <a:rPr lang="ko-KR" altLang="en-US" dirty="0"/>
              <a:t>아마존</a:t>
            </a:r>
            <a:r>
              <a:rPr lang="en-US" altLang="ko-KR" dirty="0"/>
              <a:t>(</a:t>
            </a:r>
            <a:r>
              <a:rPr lang="ko-KR" altLang="en-US" dirty="0"/>
              <a:t>많은 데이터</a:t>
            </a:r>
            <a:r>
              <a:rPr lang="en-US" altLang="ko-KR" dirty="0"/>
              <a:t>),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E9E19B-5133-4F27-A95C-7EA0A7105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10" y="1412720"/>
            <a:ext cx="7056980" cy="56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65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선진국의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FB2F1D0D-E5D6-4AE5-B076-067B6F55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중국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FF0000"/>
                </a:solidFill>
              </a:rPr>
              <a:t>강력한 정부주도</a:t>
            </a:r>
            <a:r>
              <a:rPr lang="ko-KR" altLang="en-US" dirty="0"/>
              <a:t>의 제조와 </a:t>
            </a:r>
            <a:r>
              <a:rPr lang="en-US" altLang="ko-KR" dirty="0"/>
              <a:t>IT</a:t>
            </a:r>
            <a:r>
              <a:rPr lang="ko-KR" altLang="en-US" dirty="0"/>
              <a:t>혁신 </a:t>
            </a:r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00B050"/>
                </a:solidFill>
              </a:rPr>
              <a:t>독일 학교</a:t>
            </a:r>
            <a:r>
              <a:rPr lang="en-US" altLang="ko-KR" dirty="0">
                <a:solidFill>
                  <a:srgbClr val="00B050"/>
                </a:solidFill>
              </a:rPr>
              <a:t>,</a:t>
            </a:r>
            <a:r>
              <a:rPr lang="ko-KR" altLang="en-US" dirty="0">
                <a:solidFill>
                  <a:srgbClr val="00B050"/>
                </a:solidFill>
              </a:rPr>
              <a:t>학교 미국 기업</a:t>
            </a:r>
            <a:r>
              <a:rPr lang="en-US" altLang="ko-KR" dirty="0">
                <a:solidFill>
                  <a:srgbClr val="00B050"/>
                </a:solidFill>
              </a:rPr>
              <a:t>,</a:t>
            </a:r>
            <a:r>
              <a:rPr lang="ko-KR" altLang="en-US" dirty="0">
                <a:solidFill>
                  <a:srgbClr val="00B050"/>
                </a:solidFill>
              </a:rPr>
              <a:t>기업 중국은 정부</a:t>
            </a: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0E7E95A7-18E7-4C41-B9FB-47FFFE165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10" y="1124680"/>
            <a:ext cx="8641200" cy="4968690"/>
          </a:xfrm>
        </p:spPr>
        <p:txBody>
          <a:bodyPr/>
          <a:lstStyle/>
          <a:p>
            <a:pPr lvl="0" algn="l" eaLnBrk="0" latinLnBrk="0" hangingPunct="0"/>
            <a:r>
              <a:rPr lang="ko-KR" altLang="en-US" dirty="0">
                <a:solidFill>
                  <a:srgbClr val="204B54"/>
                </a:solidFill>
              </a:rPr>
              <a:t>중국제조 </a:t>
            </a:r>
            <a:r>
              <a:rPr lang="en-US" altLang="ko-KR" dirty="0">
                <a:solidFill>
                  <a:srgbClr val="204B54"/>
                </a:solidFill>
              </a:rPr>
              <a:t>2025 (Made in China 2025)</a:t>
            </a:r>
            <a:r>
              <a:rPr lang="ko-KR" altLang="en-US" dirty="0">
                <a:solidFill>
                  <a:srgbClr val="204B54"/>
                </a:solidFill>
              </a:rPr>
              <a:t> </a:t>
            </a:r>
            <a:endParaRPr lang="en-US" altLang="ko-KR" dirty="0">
              <a:solidFill>
                <a:srgbClr val="204B54"/>
              </a:solidFill>
            </a:endParaRPr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중국의 중장기 제조업 혁신계획 </a:t>
            </a:r>
            <a:endParaRPr lang="en-US" altLang="ko-KR" dirty="0"/>
          </a:p>
          <a:p>
            <a:pPr lvl="1" algn="l" eaLnBrk="0" latinLnBrk="0" hangingPunct="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제조업에 </a:t>
            </a:r>
            <a:r>
              <a:rPr lang="en-US" altLang="ko-KR" dirty="0">
                <a:solidFill>
                  <a:srgbClr val="FF0000"/>
                </a:solidFill>
              </a:rPr>
              <a:t>ICT</a:t>
            </a:r>
            <a:r>
              <a:rPr lang="ko-KR" altLang="en-US" dirty="0">
                <a:solidFill>
                  <a:srgbClr val="FF0000"/>
                </a:solidFill>
              </a:rPr>
              <a:t>기술을 결합하여 생산성 혁신 </a:t>
            </a:r>
            <a:endParaRPr lang="en-US" altLang="ko-KR" dirty="0">
              <a:solidFill>
                <a:srgbClr val="FF0000"/>
              </a:solidFill>
            </a:endParaRPr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10</a:t>
            </a:r>
            <a:r>
              <a:rPr lang="ko-KR" altLang="en-US" dirty="0"/>
              <a:t>대 제조업 중점분야</a:t>
            </a:r>
            <a:r>
              <a:rPr lang="en-US" altLang="ko-KR" dirty="0"/>
              <a:t>: IT, </a:t>
            </a:r>
            <a:r>
              <a:rPr lang="ko-KR" altLang="en-US" dirty="0"/>
              <a:t>항공우주</a:t>
            </a:r>
            <a:r>
              <a:rPr lang="en-US" altLang="ko-KR" dirty="0"/>
              <a:t>, </a:t>
            </a:r>
            <a:r>
              <a:rPr lang="ko-KR" altLang="en-US" dirty="0"/>
              <a:t>첨단기술선박</a:t>
            </a:r>
            <a:r>
              <a:rPr lang="en-US" altLang="ko-KR" dirty="0"/>
              <a:t>, </a:t>
            </a:r>
            <a:r>
              <a:rPr lang="ko-KR" altLang="en-US" dirty="0"/>
              <a:t>신에너지자동차</a:t>
            </a:r>
            <a:r>
              <a:rPr lang="en-US" altLang="ko-KR" dirty="0"/>
              <a:t>, </a:t>
            </a:r>
            <a:r>
              <a:rPr lang="ko-KR" altLang="en-US" dirty="0"/>
              <a:t>바이오 의료 등 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r>
              <a:rPr lang="en-US" altLang="ko-KR" dirty="0"/>
              <a:t>• 3</a:t>
            </a:r>
            <a:r>
              <a:rPr lang="ko-KR" altLang="en-US" dirty="0"/>
              <a:t>대 </a:t>
            </a:r>
            <a:r>
              <a:rPr lang="en-US" altLang="ko-KR" dirty="0"/>
              <a:t>IT</a:t>
            </a:r>
            <a:r>
              <a:rPr lang="ko-KR" altLang="en-US" dirty="0"/>
              <a:t>기업</a:t>
            </a:r>
            <a:r>
              <a:rPr lang="en-US" altLang="ko-KR" dirty="0"/>
              <a:t>(</a:t>
            </a:r>
            <a:r>
              <a:rPr lang="ko-KR" altLang="en-US" dirty="0" err="1">
                <a:solidFill>
                  <a:srgbClr val="00B050"/>
                </a:solidFill>
              </a:rPr>
              <a:t>바이두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 err="1">
                <a:solidFill>
                  <a:srgbClr val="00B050"/>
                </a:solidFill>
              </a:rPr>
              <a:t>알리바바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 err="1">
                <a:solidFill>
                  <a:srgbClr val="00B050"/>
                </a:solidFill>
              </a:rPr>
              <a:t>텐센트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ICT</a:t>
            </a:r>
            <a:r>
              <a:rPr lang="ko-KR" altLang="en-US" dirty="0"/>
              <a:t>기술을 지원하여 제조업 혁신을 견인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endParaRPr lang="en-US" altLang="ko-KR" dirty="0">
              <a:solidFill>
                <a:srgbClr val="204B54"/>
              </a:solidFill>
            </a:endParaRPr>
          </a:p>
          <a:p>
            <a:pPr marL="180975" lvl="1" indent="0" algn="l" eaLnBrk="0" latinLnBrk="0" hangingPunct="0">
              <a:buNone/>
            </a:pPr>
            <a:r>
              <a:rPr lang="ko-KR" altLang="en-US" dirty="0">
                <a:effectLst/>
              </a:rPr>
              <a:t>중국의 제조업을 </a:t>
            </a:r>
            <a:r>
              <a:rPr lang="ko-KR" altLang="en-US" u="sng" dirty="0">
                <a:solidFill>
                  <a:srgbClr val="FF0000"/>
                </a:solidFill>
                <a:effectLst/>
              </a:rPr>
              <a:t>노동 </a:t>
            </a:r>
            <a:r>
              <a:rPr lang="en-US" altLang="ko-KR" u="sng" dirty="0">
                <a:solidFill>
                  <a:srgbClr val="FF0000"/>
                </a:solidFill>
                <a:effectLst/>
              </a:rPr>
              <a:t>· </a:t>
            </a:r>
            <a:r>
              <a:rPr lang="ko-KR" altLang="en-US" u="sng" dirty="0">
                <a:solidFill>
                  <a:srgbClr val="FF0000"/>
                </a:solidFill>
                <a:effectLst/>
              </a:rPr>
              <a:t>자원집약형 </a:t>
            </a:r>
            <a:r>
              <a:rPr lang="ko-KR" altLang="en-US" dirty="0">
                <a:effectLst/>
              </a:rPr>
              <a:t>전통산업에서 </a:t>
            </a:r>
            <a:r>
              <a:rPr lang="ko-KR" altLang="en-US" u="sng" dirty="0">
                <a:solidFill>
                  <a:srgbClr val="FF0000"/>
                </a:solidFill>
                <a:effectLst/>
              </a:rPr>
              <a:t>기술집약형 스마트산업</a:t>
            </a:r>
            <a:r>
              <a:rPr lang="ko-KR" altLang="en-US" dirty="0">
                <a:effectLst/>
              </a:rPr>
              <a:t>으로 도약 시키려는 산업고도화 전략</a:t>
            </a:r>
            <a:endParaRPr lang="ko-KR" altLang="en-US" dirty="0">
              <a:solidFill>
                <a:srgbClr val="204B54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29BE50-8E5C-4E4E-A1FF-4EFE5E5F5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5" y="3861060"/>
            <a:ext cx="3676650" cy="1952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C3EA2A-9675-4DF7-8FC0-D6641FE8D2FC}"/>
              </a:ext>
            </a:extLst>
          </p:cNvPr>
          <p:cNvSpPr txBox="1"/>
          <p:nvPr/>
        </p:nvSpPr>
        <p:spPr>
          <a:xfrm>
            <a:off x="2805685" y="5863881"/>
            <a:ext cx="457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effectLst/>
              </a:rPr>
              <a:t>출처 </a:t>
            </a:r>
            <a:r>
              <a:rPr lang="en-US" altLang="ko-KR" sz="1400" dirty="0">
                <a:effectLst/>
              </a:rPr>
              <a:t>: baidu.com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7044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선진국의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FB2F1D0D-E5D6-4AE5-B076-067B6F55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국가별 </a:t>
            </a:r>
            <a:r>
              <a:rPr lang="en-US" altLang="ko-KR" dirty="0"/>
              <a:t>4</a:t>
            </a:r>
            <a:r>
              <a:rPr lang="ko-KR" altLang="en-US" dirty="0"/>
              <a:t>차 산업혁명 </a:t>
            </a:r>
            <a:r>
              <a:rPr lang="ko-KR" altLang="en-US" dirty="0" err="1"/>
              <a:t>아젠다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C7B45C-7C85-43E1-86DC-3428AD914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95091"/>
              </p:ext>
            </p:extLst>
          </p:nvPr>
        </p:nvGraphicFramePr>
        <p:xfrm>
          <a:off x="323410" y="1340710"/>
          <a:ext cx="8569191" cy="5010360"/>
        </p:xfrm>
        <a:graphic>
          <a:graphicData uri="http://schemas.openxmlformats.org/drawingml/2006/table">
            <a:tbl>
              <a:tblPr/>
              <a:tblGrid>
                <a:gridCol w="1008140">
                  <a:extLst>
                    <a:ext uri="{9D8B030D-6E8A-4147-A177-3AD203B41FA5}">
                      <a16:colId xmlns:a16="http://schemas.microsoft.com/office/drawing/2014/main" val="1096488171"/>
                    </a:ext>
                  </a:extLst>
                </a:gridCol>
                <a:gridCol w="2448340">
                  <a:extLst>
                    <a:ext uri="{9D8B030D-6E8A-4147-A177-3AD203B41FA5}">
                      <a16:colId xmlns:a16="http://schemas.microsoft.com/office/drawing/2014/main" val="1864279016"/>
                    </a:ext>
                  </a:extLst>
                </a:gridCol>
                <a:gridCol w="2480034">
                  <a:extLst>
                    <a:ext uri="{9D8B030D-6E8A-4147-A177-3AD203B41FA5}">
                      <a16:colId xmlns:a16="http://schemas.microsoft.com/office/drawing/2014/main" val="2274587798"/>
                    </a:ext>
                  </a:extLst>
                </a:gridCol>
                <a:gridCol w="2632677">
                  <a:extLst>
                    <a:ext uri="{9D8B030D-6E8A-4147-A177-3AD203B41FA5}">
                      <a16:colId xmlns:a16="http://schemas.microsoft.com/office/drawing/2014/main" val="3429348852"/>
                    </a:ext>
                  </a:extLst>
                </a:gridCol>
              </a:tblGrid>
              <a:tr h="3316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독일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미국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867870"/>
                  </a:ext>
                </a:extLst>
              </a:tr>
              <a:tr h="6608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정책명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플랫폼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인더스트리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4.0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첨단 제조 파트너쉽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제조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2025</a:t>
                      </a:r>
                      <a:endParaRPr lang="ko-KR" alt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인터넷 플러스</a:t>
                      </a:r>
                      <a:endParaRPr lang="ko-KR" alt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392721"/>
                  </a:ext>
                </a:extLst>
              </a:tr>
              <a:tr h="13192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주체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정부주도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</a:t>
                      </a:r>
                      <a:r>
                        <a:rPr lang="ko-KR" altLang="en-US" sz="1400" u="sng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기업과 대학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참여 생태계 형성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GE, IBM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중심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163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기업 및 단체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14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제조업혁신센터 설립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정부주도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인터넷 기업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161671"/>
                  </a:ext>
                </a:extLst>
              </a:tr>
              <a:tr h="6608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플랫폼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설비와 단말 플랫폼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클라우드 플랫폼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인터넷플러스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제조업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내수시장 기반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791484"/>
                  </a:ext>
                </a:extLst>
              </a:tr>
              <a:tr h="1977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특징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IoT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기반 스마트 생산 시스템 제조공정 디지털화와 표준화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en-US" altLang="ko-KR" sz="1400" kern="0" spc="0" dirty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CPS(</a:t>
                      </a:r>
                      <a:r>
                        <a:rPr lang="ko-KR" altLang="en-US" sz="1400" kern="0" spc="0" dirty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사이버물리시스템</a:t>
                      </a:r>
                      <a:r>
                        <a:rPr lang="en-US" altLang="ko-KR" sz="1400" kern="0" spc="0" dirty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B05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구축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</a:t>
                      </a:r>
                      <a:r>
                        <a:rPr lang="en-US" altLang="ko-KR" sz="1400" u="sng" kern="0" spc="0" dirty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AI, Big Data, Cyber</a:t>
                      </a:r>
                      <a:r>
                        <a:rPr lang="ko-KR" altLang="en-US" sz="1400" u="sng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결합</a:t>
                      </a:r>
                      <a:r>
                        <a:rPr lang="ko-KR" altLang="en-US" sz="1400" u="sng" kern="0" spc="0" dirty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1400" u="sng" kern="0" spc="0" dirty="0">
                        <a:solidFill>
                          <a:srgbClr val="00B05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R&amp;D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지원으로 연구에서 상용화까지 연계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강력한 정부주도 제조 혁신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산업 인터넷 연맹 설립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생태계 조성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첨단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와 제조업 융합으로 신성장 동력 발굴</a:t>
                      </a:r>
                      <a:r>
                        <a:rPr lang="en-US" altLang="ko-KR" sz="1400" kern="0" spc="0" dirty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우리나라 </a:t>
                      </a:r>
                      <a:r>
                        <a:rPr lang="ko-KR" altLang="en-US" sz="1400" kern="0" spc="0" dirty="0" err="1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배끼기</a:t>
                      </a:r>
                      <a:r>
                        <a:rPr lang="en-US" altLang="ko-KR" sz="1400" kern="0" spc="0" dirty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B05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510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574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390" y="107258"/>
            <a:ext cx="187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Ⅳ. Python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소개</a:t>
            </a: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028CDBB0-11DF-44FC-9328-E4DB6C278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90" y="1268700"/>
            <a:ext cx="8353160" cy="4752660"/>
          </a:xfrm>
        </p:spPr>
        <p:txBody>
          <a:bodyPr/>
          <a:lstStyle/>
          <a:p>
            <a:pPr marL="0" lvl="0" indent="0" algn="l" eaLnBrk="0" latinLnBrk="0" hangingPunct="0">
              <a:buNone/>
            </a:pPr>
            <a:r>
              <a:rPr lang="ko-KR" altLang="en-US" sz="1600" dirty="0"/>
              <a:t>프로그래밍 언어의 개념과 종류</a:t>
            </a:r>
          </a:p>
          <a:p>
            <a:pPr marL="0" lvl="0" indent="0" algn="l" eaLnBrk="0" latinLnBrk="0" hangingPunct="0">
              <a:buNone/>
            </a:pPr>
            <a:endParaRPr lang="ko-KR" altLang="en-US" sz="1600" dirty="0"/>
          </a:p>
          <a:p>
            <a:pPr marL="0" lvl="0" indent="0" algn="l" eaLnBrk="0" latinLnBrk="0" hangingPunct="0">
              <a:buNone/>
            </a:pPr>
            <a:r>
              <a:rPr lang="ko-KR" altLang="en-US" sz="1600" b="0" dirty="0"/>
              <a:t>사람이 이해하는 말 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언어</a:t>
            </a:r>
          </a:p>
          <a:p>
            <a:pPr marL="0" lvl="0" indent="0" algn="l" eaLnBrk="0" latinLnBrk="0" hangingPunct="0">
              <a:buNone/>
            </a:pPr>
            <a:r>
              <a:rPr lang="ko-KR" altLang="en-US" sz="1600" b="0" dirty="0"/>
              <a:t>컴퓨터가 이해하는 말 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프로그래밍 언어</a:t>
            </a:r>
          </a:p>
          <a:p>
            <a:pPr marL="0" lvl="0" indent="0" algn="l" eaLnBrk="0" latinLnBrk="0" hangingPunct="0">
              <a:buNone/>
            </a:pPr>
            <a:endParaRPr lang="ko-KR" altLang="en-US" sz="1600" b="0" dirty="0"/>
          </a:p>
          <a:p>
            <a:pPr marL="0" lvl="0" indent="0" algn="l" eaLnBrk="0" latinLnBrk="0" hangingPunct="0">
              <a:buNone/>
            </a:pPr>
            <a:r>
              <a:rPr lang="ko-KR" altLang="en-US" sz="1600" b="0" dirty="0"/>
              <a:t>전 세계에서 인간이 사용하는 언어 </a:t>
            </a:r>
            <a:r>
              <a:rPr lang="en-US" altLang="ko-KR" sz="1600" b="0" dirty="0"/>
              <a:t>: 7,111</a:t>
            </a:r>
            <a:r>
              <a:rPr lang="ko-KR" altLang="en-US" sz="1600" b="0" dirty="0"/>
              <a:t>개</a:t>
            </a:r>
            <a:r>
              <a:rPr lang="en-US" altLang="ko-KR" sz="1600" b="0" dirty="0"/>
              <a:t>(2019</a:t>
            </a:r>
            <a:r>
              <a:rPr lang="ko-KR" altLang="en-US" sz="1600" b="0" dirty="0"/>
              <a:t>년 기준</a:t>
            </a:r>
            <a:r>
              <a:rPr lang="en-US" altLang="ko-KR" sz="1600" b="0" dirty="0"/>
              <a:t>)</a:t>
            </a:r>
          </a:p>
          <a:p>
            <a:pPr marL="0" lvl="0" indent="0" algn="l" eaLnBrk="0" latinLnBrk="0" hangingPunct="0">
              <a:buNone/>
            </a:pPr>
            <a:r>
              <a:rPr lang="ko-KR" altLang="en-US" sz="1600" b="0" dirty="0"/>
              <a:t>실제로 많이 사용하는 언어는 몇 십 개에 불과</a:t>
            </a:r>
          </a:p>
          <a:p>
            <a:pPr marL="0" lvl="0" indent="0" algn="l" eaLnBrk="0" latinLnBrk="0" hangingPunct="0">
              <a:buNone/>
            </a:pPr>
            <a:r>
              <a:rPr lang="ko-KR" altLang="en-US" sz="1600" b="0" dirty="0"/>
              <a:t>각 언어는 각기 다른 문법과 표현력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사용용도 보유</a:t>
            </a:r>
          </a:p>
          <a:p>
            <a:pPr marL="0" lvl="0" indent="0" algn="l" eaLnBrk="0" latinLnBrk="0" hangingPunct="0">
              <a:buNone/>
            </a:pPr>
            <a:r>
              <a:rPr lang="ko-KR" altLang="en-US" sz="1600" b="0" dirty="0"/>
              <a:t>기본적인 언어의 역할은 소통      </a:t>
            </a:r>
            <a:r>
              <a:rPr lang="en-US" altLang="ko-KR" sz="1600" b="0" dirty="0">
                <a:solidFill>
                  <a:srgbClr val="00B050"/>
                </a:solidFill>
              </a:rPr>
              <a:t>//</a:t>
            </a:r>
            <a:r>
              <a:rPr lang="ko-KR" altLang="en-US" sz="1600" b="0" dirty="0">
                <a:solidFill>
                  <a:srgbClr val="00B050"/>
                </a:solidFill>
              </a:rPr>
              <a:t>세상의 정보 반은 영어            </a:t>
            </a:r>
            <a:r>
              <a:rPr lang="en-US" altLang="ko-KR" sz="1600" b="0" dirty="0">
                <a:solidFill>
                  <a:srgbClr val="00B050"/>
                </a:solidFill>
              </a:rPr>
              <a:t>//</a:t>
            </a:r>
            <a:r>
              <a:rPr lang="ko-KR" altLang="en-US" sz="1600" b="0" dirty="0">
                <a:solidFill>
                  <a:srgbClr val="00B050"/>
                </a:solidFill>
              </a:rPr>
              <a:t>아시아의 인구가 많음</a:t>
            </a:r>
          </a:p>
          <a:p>
            <a:pPr marL="0" lvl="0" indent="0" algn="l" eaLnBrk="0" latinLnBrk="0" hangingPunct="0">
              <a:buNone/>
            </a:pPr>
            <a:endParaRPr lang="ko-KR" altLang="en-US" sz="16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697D58B-A8A1-4F1A-8BD6-B3CC012C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860" y="1556740"/>
            <a:ext cx="3488140" cy="25203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B4F6F07-A39F-4938-BE14-541F94EF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560" y="4514636"/>
            <a:ext cx="6727939" cy="223610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13928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390" y="107258"/>
            <a:ext cx="187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Ⅳ. Python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소개</a:t>
            </a: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028CDBB0-11DF-44FC-9328-E4DB6C278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90" y="1268700"/>
            <a:ext cx="8353160" cy="4752660"/>
          </a:xfrm>
        </p:spPr>
        <p:txBody>
          <a:bodyPr/>
          <a:lstStyle/>
          <a:p>
            <a:pPr marL="0" lvl="0" indent="0" algn="l" eaLnBrk="0" latinLnBrk="0" hangingPunct="0">
              <a:buNone/>
            </a:pPr>
            <a:r>
              <a:rPr lang="ko-KR" altLang="en-US" sz="1600" dirty="0"/>
              <a:t>컴퓨터 프로그래밍 언어 </a:t>
            </a:r>
            <a:r>
              <a:rPr lang="en-US" altLang="ko-KR" sz="1600" dirty="0"/>
              <a:t>: 700</a:t>
            </a:r>
            <a:r>
              <a:rPr lang="ko-KR" altLang="en-US" sz="1600" dirty="0"/>
              <a:t>개 이상</a:t>
            </a:r>
          </a:p>
          <a:p>
            <a:pPr marL="0" lvl="0" indent="0" algn="l" eaLnBrk="0" latinLnBrk="0" hangingPunct="0">
              <a:buNone/>
            </a:pPr>
            <a:endParaRPr lang="en-US" altLang="ko-KR" sz="1600" dirty="0"/>
          </a:p>
          <a:p>
            <a:pPr marL="0" lvl="0" indent="0" algn="l" eaLnBrk="0" latinLnBrk="0" hangingPunct="0">
              <a:buNone/>
            </a:pPr>
            <a:r>
              <a:rPr lang="ko-KR" altLang="en-US" sz="1600" b="0" dirty="0"/>
              <a:t>프로그래밍 언어도 각기 다른 문법과 표현력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사용용도 보유</a:t>
            </a:r>
          </a:p>
          <a:p>
            <a:pPr marL="0" lvl="0" indent="0" algn="l" eaLnBrk="0" latinLnBrk="0" hangingPunct="0">
              <a:buNone/>
            </a:pPr>
            <a:r>
              <a:rPr lang="ko-KR" altLang="en-US" sz="1600" b="0" dirty="0"/>
              <a:t>컴퓨팅 환경과 활용 범위에 따라 언어의 인기가 달라짐</a:t>
            </a:r>
          </a:p>
          <a:p>
            <a:pPr marL="0" lvl="0" indent="0" algn="l" eaLnBrk="0" latinLnBrk="0" hangingPunct="0">
              <a:buNone/>
            </a:pPr>
            <a:r>
              <a:rPr lang="ko-KR" altLang="en-US" sz="1600" b="0" dirty="0"/>
              <a:t>새로운 언어의 등장과 기존 언어의 소멸도 다반사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1EAF4-4202-410B-BA0D-0A489E2459D1}"/>
              </a:ext>
            </a:extLst>
          </p:cNvPr>
          <p:cNvSpPr txBox="1"/>
          <p:nvPr/>
        </p:nvSpPr>
        <p:spPr>
          <a:xfrm>
            <a:off x="251400" y="3171311"/>
            <a:ext cx="4577194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www.tiobe.com/tiobe-index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08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400" y="246874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 산업혁명의 도래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041D3-BE5A-4053-817C-9C64D2A8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396875"/>
            <a:ext cx="10113874" cy="66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6B33CB-7DF5-47D0-92CD-8BD3DF7B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786716"/>
            <a:ext cx="6120850" cy="31250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5C875B-CDAE-41B5-ADBE-1B5E09850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689" y="4232434"/>
            <a:ext cx="6316918" cy="17336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4E442C-45F3-4D5E-9784-95DD2C3A0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15" y="5157240"/>
            <a:ext cx="2736491" cy="14594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47667C-9860-476F-A539-D71439398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130" y="1348692"/>
            <a:ext cx="23907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1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400" y="246874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 산업혁명의 도래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041D3-BE5A-4053-817C-9C64D2A8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396875"/>
            <a:ext cx="10113874" cy="66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8817928">
            <a:extLst>
              <a:ext uri="{FF2B5EF4-FFF2-40B4-BE49-F238E27FC236}">
                <a16:creationId xmlns:a16="http://schemas.microsoft.com/office/drawing/2014/main" id="{B97041D0-53D4-441B-8D3C-134E0DA53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6" y="1177190"/>
            <a:ext cx="7262368" cy="308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84D9A14-5C9F-4577-9850-424B1E659590}"/>
              </a:ext>
            </a:extLst>
          </p:cNvPr>
          <p:cNvSpPr/>
          <p:nvPr/>
        </p:nvSpPr>
        <p:spPr>
          <a:xfrm>
            <a:off x="940816" y="4265696"/>
            <a:ext cx="1643399" cy="389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휴먼고딕"/>
                <a:ea typeface="휴먼고딕"/>
              </a:rPr>
              <a:t>Source: Wikipedia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A8EC39-D432-47F5-8380-0A762E898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09" y="4797190"/>
            <a:ext cx="6954479" cy="14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5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400" y="246874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 산업혁명의 도래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041D3-BE5A-4053-817C-9C64D2A8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396875"/>
            <a:ext cx="10113874" cy="66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406883-20BE-4552-BB6B-41062F91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3" y="1268700"/>
            <a:ext cx="8950717" cy="46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9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400" y="246874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 산업혁명의 도래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041D3-BE5A-4053-817C-9C64D2A8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396875"/>
            <a:ext cx="10113874" cy="66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76C532-6FC6-493F-BBE4-2BC659B6CC1C}"/>
              </a:ext>
            </a:extLst>
          </p:cNvPr>
          <p:cNvSpPr/>
          <p:nvPr/>
        </p:nvSpPr>
        <p:spPr>
          <a:xfrm>
            <a:off x="2752431" y="1023986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제4차 산업혁명의 주요 변화 동인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3D7321-2B49-412F-9308-49D52F77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50" y="1509230"/>
            <a:ext cx="7840500" cy="49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4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400" y="246874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 산업혁명의 도래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041D3-BE5A-4053-817C-9C64D2A8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396875"/>
            <a:ext cx="10113874" cy="66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76C532-6FC6-493F-BBE4-2BC659B6CC1C}"/>
              </a:ext>
            </a:extLst>
          </p:cNvPr>
          <p:cNvSpPr/>
          <p:nvPr/>
        </p:nvSpPr>
        <p:spPr>
          <a:xfrm>
            <a:off x="2752431" y="1023986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제4차 산업혁명의 주요 변화 동인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0AC847-C31C-48B5-B169-737E36DA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33" y="1685762"/>
            <a:ext cx="7784533" cy="45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0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400" y="246874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 산업혁명의 도래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041D3-BE5A-4053-817C-9C64D2A8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396875"/>
            <a:ext cx="10113874" cy="66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76C532-6FC6-493F-BBE4-2BC659B6CC1C}"/>
              </a:ext>
            </a:extLst>
          </p:cNvPr>
          <p:cNvSpPr/>
          <p:nvPr/>
        </p:nvSpPr>
        <p:spPr>
          <a:xfrm>
            <a:off x="2752431" y="1023986"/>
            <a:ext cx="2558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제4차 산업혁명의 특징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2A4CB7-88AF-4C3D-A640-8BBBC18A9ED1}"/>
              </a:ext>
            </a:extLst>
          </p:cNvPr>
          <p:cNvSpPr/>
          <p:nvPr/>
        </p:nvSpPr>
        <p:spPr>
          <a:xfrm>
            <a:off x="755470" y="1466431"/>
            <a:ext cx="7993110" cy="490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휴먼고딕"/>
                <a:ea typeface="휴먼고딕"/>
              </a:rPr>
              <a:t>제</a:t>
            </a:r>
            <a:r>
              <a:rPr lang="en-US" altLang="ko-KR" b="1" kern="0" dirty="0">
                <a:solidFill>
                  <a:srgbClr val="000000"/>
                </a:solidFill>
                <a:latin typeface="휴먼고딕"/>
                <a:ea typeface="휴먼고딕"/>
              </a:rPr>
              <a:t>4</a:t>
            </a:r>
            <a:r>
              <a:rPr lang="ko-KR" altLang="en-US" b="1" kern="0" dirty="0">
                <a:solidFill>
                  <a:srgbClr val="000000"/>
                </a:solidFill>
                <a:latin typeface="휴먼고딕"/>
                <a:ea typeface="휴먼고딕"/>
              </a:rPr>
              <a:t>차 산업혁명의 기본특성</a:t>
            </a: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•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모든 사물</a:t>
            </a: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인간</a:t>
            </a: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공간이 연결되고 커뮤니케이션이 가능한 초연결사회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•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사물인터넷이 기본 </a:t>
            </a:r>
            <a:r>
              <a:rPr lang="en-US" altLang="ko-KR" kern="0" dirty="0">
                <a:solidFill>
                  <a:srgbClr val="00B050"/>
                </a:solidFill>
                <a:latin typeface="휴먼고딕"/>
                <a:ea typeface="휴먼고딕"/>
              </a:rPr>
              <a:t>//</a:t>
            </a:r>
            <a:r>
              <a:rPr lang="ko-KR" altLang="en-US" kern="0" dirty="0">
                <a:solidFill>
                  <a:srgbClr val="00B050"/>
                </a:solidFill>
                <a:latin typeface="휴먼고딕"/>
                <a:ea typeface="휴먼고딕"/>
              </a:rPr>
              <a:t>자율주행자동차</a:t>
            </a:r>
            <a:r>
              <a:rPr lang="en-US" altLang="ko-KR" kern="0" dirty="0">
                <a:solidFill>
                  <a:srgbClr val="00B050"/>
                </a:solidFill>
                <a:latin typeface="휴먼고딕"/>
                <a:ea typeface="휴먼고딕"/>
              </a:rPr>
              <a:t>&lt;</a:t>
            </a:r>
            <a:r>
              <a:rPr lang="ko-KR" altLang="en-US" kern="0" dirty="0">
                <a:solidFill>
                  <a:srgbClr val="00B050"/>
                </a:solidFill>
                <a:latin typeface="휴먼고딕"/>
                <a:ea typeface="휴먼고딕"/>
              </a:rPr>
              <a:t>제일 많은 센서</a:t>
            </a:r>
            <a:r>
              <a:rPr lang="en-US" altLang="ko-KR" kern="0" dirty="0">
                <a:solidFill>
                  <a:srgbClr val="00B050"/>
                </a:solidFill>
                <a:latin typeface="휴먼고딕"/>
                <a:ea typeface="휴먼고딕"/>
              </a:rPr>
              <a:t>&gt;</a:t>
            </a:r>
            <a:endParaRPr lang="ko-KR" altLang="en-US" kern="0" dirty="0">
              <a:solidFill>
                <a:srgbClr val="00B05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•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인간 생활의 전 영역에 보급되고 영향을 끼치는 사회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•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인간생활</a:t>
            </a: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가정</a:t>
            </a: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소매환경</a:t>
            </a: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사무실</a:t>
            </a: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공장</a:t>
            </a: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작업장</a:t>
            </a: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운송수단</a:t>
            </a: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도시 등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•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인공지능이 사물인터넷의 효율성을 증진시키는 사회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•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빅데이터가 모든 경제활동의 기본이 되는 사회 </a:t>
            </a:r>
            <a:r>
              <a:rPr lang="en-US" altLang="ko-KR" kern="0" dirty="0">
                <a:solidFill>
                  <a:srgbClr val="00B050"/>
                </a:solidFill>
                <a:latin typeface="휴먼고딕"/>
                <a:ea typeface="휴먼고딕"/>
              </a:rPr>
              <a:t>//</a:t>
            </a:r>
            <a:r>
              <a:rPr lang="ko-KR" altLang="en-US" kern="0" dirty="0" err="1">
                <a:solidFill>
                  <a:srgbClr val="00B050"/>
                </a:solidFill>
                <a:latin typeface="휴먼고딕"/>
                <a:ea typeface="휴먼고딕"/>
              </a:rPr>
              <a:t>아모르퍼시픽</a:t>
            </a:r>
            <a:r>
              <a:rPr lang="en-US" altLang="ko-KR" kern="0" dirty="0">
                <a:solidFill>
                  <a:srgbClr val="00B050"/>
                </a:solidFill>
                <a:latin typeface="휴먼고딕"/>
                <a:ea typeface="휴먼고딕"/>
              </a:rPr>
              <a:t>(</a:t>
            </a:r>
            <a:r>
              <a:rPr lang="ko-KR" altLang="en-US" kern="0" dirty="0">
                <a:solidFill>
                  <a:srgbClr val="00B050"/>
                </a:solidFill>
                <a:latin typeface="휴먼고딕"/>
                <a:ea typeface="휴먼고딕"/>
              </a:rPr>
              <a:t>화장품</a:t>
            </a:r>
            <a:r>
              <a:rPr lang="en-US" altLang="ko-KR" kern="0" dirty="0">
                <a:solidFill>
                  <a:srgbClr val="00B050"/>
                </a:solidFill>
                <a:latin typeface="휴먼고딕"/>
                <a:ea typeface="휴먼고딕"/>
              </a:rPr>
              <a:t>)</a:t>
            </a:r>
            <a:endParaRPr lang="ko-KR" altLang="en-US" kern="0" dirty="0">
              <a:solidFill>
                <a:srgbClr val="00B05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•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가상공간과 현실이 결합되는 사회 </a:t>
            </a:r>
            <a:r>
              <a:rPr lang="en-US" altLang="ko-KR" kern="0" dirty="0">
                <a:solidFill>
                  <a:srgbClr val="00B050"/>
                </a:solidFill>
                <a:latin typeface="휴먼고딕"/>
                <a:ea typeface="휴먼고딕"/>
              </a:rPr>
              <a:t>//</a:t>
            </a:r>
            <a:r>
              <a:rPr lang="ko-KR" altLang="en-US" kern="0" dirty="0">
                <a:solidFill>
                  <a:srgbClr val="00B050"/>
                </a:solidFill>
                <a:latin typeface="휴먼고딕"/>
                <a:ea typeface="휴먼고딕"/>
              </a:rPr>
              <a:t>메타버스</a:t>
            </a:r>
            <a:endParaRPr lang="ko-KR" altLang="en-US" kern="0" dirty="0">
              <a:solidFill>
                <a:srgbClr val="00B05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•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사회</a:t>
            </a: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교육</a:t>
            </a:r>
            <a:r>
              <a:rPr lang="en-US" altLang="ko-KR" kern="0" dirty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휴먼고딕"/>
                <a:ea typeface="휴먼고딕"/>
              </a:rPr>
              <a:t>문화 등 모든 부문에 패러다임 변화가 초래 </a:t>
            </a:r>
            <a:r>
              <a:rPr lang="en-US" altLang="ko-KR" kern="0" dirty="0">
                <a:solidFill>
                  <a:srgbClr val="00B050"/>
                </a:solidFill>
                <a:latin typeface="휴먼고딕"/>
                <a:ea typeface="휴먼고딕"/>
              </a:rPr>
              <a:t>//</a:t>
            </a:r>
            <a:r>
              <a:rPr lang="ko-KR" altLang="en-US" kern="0" dirty="0">
                <a:solidFill>
                  <a:srgbClr val="00B050"/>
                </a:solidFill>
                <a:latin typeface="휴먼고딕"/>
                <a:ea typeface="휴먼고딕"/>
              </a:rPr>
              <a:t>줌으로 수업</a:t>
            </a:r>
            <a:endParaRPr lang="en-US" altLang="ko-KR" kern="0" dirty="0">
              <a:solidFill>
                <a:srgbClr val="00B050"/>
              </a:solidFill>
              <a:latin typeface="휴먼고딕"/>
              <a:ea typeface="휴먼고딕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B050"/>
              </a:solidFill>
              <a:latin typeface="휴먼고딕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err="1">
                <a:solidFill>
                  <a:srgbClr val="00B050"/>
                </a:solidFill>
                <a:latin typeface="휴먼고딕"/>
              </a:rPr>
              <a:t>외울필요는</a:t>
            </a:r>
            <a:r>
              <a:rPr lang="ko-KR" altLang="en-US" kern="0" dirty="0">
                <a:solidFill>
                  <a:srgbClr val="00B050"/>
                </a:solidFill>
                <a:latin typeface="휴먼고딕"/>
              </a:rPr>
              <a:t> 없고 느끼기만 하면 된다</a:t>
            </a:r>
            <a:r>
              <a:rPr lang="en-US" altLang="ko-KR" kern="0" dirty="0">
                <a:solidFill>
                  <a:srgbClr val="00B050"/>
                </a:solidFill>
                <a:latin typeface="휴먼고딕"/>
              </a:rPr>
              <a:t>.</a:t>
            </a:r>
            <a:endParaRPr lang="ko-KR" altLang="en-US" kern="0" dirty="0">
              <a:solidFill>
                <a:srgbClr val="00B05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83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400" y="246874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 산업혁명의 도래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041D3-BE5A-4053-817C-9C64D2A8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396875"/>
            <a:ext cx="10113874" cy="66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76C532-6FC6-493F-BBE4-2BC659B6CC1C}"/>
              </a:ext>
            </a:extLst>
          </p:cNvPr>
          <p:cNvSpPr/>
          <p:nvPr/>
        </p:nvSpPr>
        <p:spPr>
          <a:xfrm>
            <a:off x="2752431" y="1023986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제4차 산업혁명의 특징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무조건 </a:t>
            </a:r>
            <a:r>
              <a:rPr lang="ko-KR" altLang="en-US" b="1" dirty="0" err="1">
                <a:solidFill>
                  <a:srgbClr val="FF0000"/>
                </a:solidFill>
              </a:rPr>
              <a:t>알아두자</a:t>
            </a:r>
            <a:r>
              <a:rPr lang="en-US" altLang="ko-KR" b="1" dirty="0">
                <a:solidFill>
                  <a:srgbClr val="FF0000"/>
                </a:solidFill>
              </a:rPr>
              <a:t>!)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AC3F26-2174-444D-8ACD-DF64E3F4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16" y="1562099"/>
            <a:ext cx="7417764" cy="48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6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1561</Words>
  <Application>Microsoft Office PowerPoint</Application>
  <PresentationFormat>화면 슬라이드 쇼(4:3)</PresentationFormat>
  <Paragraphs>238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함초롬바탕</vt:lpstr>
      <vt:lpstr>휴먼고딕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새롭지 않은 용어, “4차 산업혁명”</vt:lpstr>
      <vt:lpstr>로봇이 가져올 미래</vt:lpstr>
      <vt:lpstr>3D 프린팅이 가져올 미래</vt:lpstr>
      <vt:lpstr>인공지능이 가져올 미래</vt:lpstr>
      <vt:lpstr>첨단 소재가 가져올 미래</vt:lpstr>
      <vt:lpstr>가트너의 유망기술(2017) [시간이 적어서 잠깐 봄] 기대-&gt; 실망 </vt:lpstr>
      <vt:lpstr>PowerPoint 프레젠테이션</vt:lpstr>
      <vt:lpstr>산업혁명과 국가의 도전</vt:lpstr>
      <vt:lpstr>독일 - 왜 Industry 4.0을 시작하였는가?</vt:lpstr>
      <vt:lpstr>독일 - 제조 혁신의 경험과 교훈</vt:lpstr>
      <vt:lpstr>미국 – IoT 기반 제조업의 두뇌 목표</vt:lpstr>
      <vt:lpstr>미국 – IOT 컨소시엄 구성 //아마존(많은 데이터),</vt:lpstr>
      <vt:lpstr>중국 – 강력한 정부주도의 제조와 IT혁신 //독일 학교,학교 미국 기업,기업 중국은 정부</vt:lpstr>
      <vt:lpstr>국가별 4차 산업혁명 아젠다</vt:lpstr>
      <vt:lpstr>PowerPoint 프레젠테이션</vt:lpstr>
      <vt:lpstr>PowerPoint 프레젠테이션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</dc:creator>
  <cp:lastModifiedBy>김 민재</cp:lastModifiedBy>
  <cp:revision>93</cp:revision>
  <cp:lastPrinted>2015-02-06T10:56:27Z</cp:lastPrinted>
  <dcterms:created xsi:type="dcterms:W3CDTF">2010-09-03T06:36:52Z</dcterms:created>
  <dcterms:modified xsi:type="dcterms:W3CDTF">2022-03-08T01:00:56Z</dcterms:modified>
</cp:coreProperties>
</file>