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183" r:id="rId4"/>
    <p:sldId id="2214" r:id="rId5"/>
    <p:sldId id="2217" r:id="rId6"/>
    <p:sldId id="2213" r:id="rId7"/>
    <p:sldId id="2218" r:id="rId8"/>
    <p:sldId id="2219" r:id="rId9"/>
    <p:sldId id="2215" r:id="rId10"/>
    <p:sldId id="2216" r:id="rId11"/>
    <p:sldId id="2220" r:id="rId12"/>
    <p:sldId id="2221" r:id="rId13"/>
    <p:sldId id="2200" r:id="rId14"/>
    <p:sldId id="2222" r:id="rId15"/>
    <p:sldId id="2223" r:id="rId16"/>
    <p:sldId id="2224" r:id="rId17"/>
    <p:sldId id="2225" r:id="rId18"/>
    <p:sldId id="2226" r:id="rId19"/>
    <p:sldId id="2227" r:id="rId20"/>
    <p:sldId id="2228" r:id="rId21"/>
    <p:sldId id="2162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102" d="100"/>
          <a:sy n="102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78D6-F689-4DD9-958B-3ED725F18E2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11-A7F4-4CA9-8946-BCED6F33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1FD0-D0F8-4E1D-8144-8814BDA5AAD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3304-AF28-4B39-9672-93AF2D17B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7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3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58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1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86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13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0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0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8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2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7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7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반도체 산업에서 스마트 팩토리 필요성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81854-A9FD-4D75-B181-4180CF43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" y="1412719"/>
            <a:ext cx="8762255" cy="41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반도체</a:t>
            </a:r>
            <a:r>
              <a:rPr lang="en-US" altLang="ko-KR" dirty="0"/>
              <a:t>/</a:t>
            </a:r>
            <a:r>
              <a:rPr lang="ko-KR" altLang="en-US" dirty="0"/>
              <a:t>디스플레이 스마트 팩토리 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Equipment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Material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Manufacturing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Scheduling/Dispatching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Process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Manufacturing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Engineering Data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992456-B6DC-4E01-8D1A-40F851C6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54" y="338977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공정설비의 원격 모니터링</a:t>
            </a:r>
            <a:r>
              <a:rPr lang="en-US" altLang="ko-KR" dirty="0"/>
              <a:t>/</a:t>
            </a:r>
            <a:r>
              <a:rPr lang="ko-KR" altLang="en-US" dirty="0"/>
              <a:t>제어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공정 간 자재의 무인 반송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Planning/Scheduling/Dispatching </a:t>
            </a:r>
            <a:r>
              <a:rPr lang="ko-KR" altLang="en-US" dirty="0"/>
              <a:t>단계적 생산계획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제품별 생산표준 등 모든 자원의 통합관리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공정의 미세관리</a:t>
            </a:r>
            <a:r>
              <a:rPr lang="en-US" altLang="ko-KR" dirty="0"/>
              <a:t>(</a:t>
            </a:r>
            <a:r>
              <a:rPr lang="ko-KR" altLang="en-US" dirty="0"/>
              <a:t>시작 전</a:t>
            </a:r>
            <a:r>
              <a:rPr lang="en-US" altLang="ko-KR" dirty="0"/>
              <a:t>, </a:t>
            </a:r>
            <a:r>
              <a:rPr lang="ko-KR" altLang="en-US" dirty="0"/>
              <a:t>진행 중</a:t>
            </a:r>
            <a:r>
              <a:rPr lang="en-US" altLang="ko-KR" dirty="0"/>
              <a:t>, </a:t>
            </a:r>
            <a:r>
              <a:rPr lang="ko-KR" altLang="en-US" dirty="0"/>
              <a:t>완료 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빅데이터 기반 생산과 엔지니어링 현황분석</a:t>
            </a:r>
            <a:r>
              <a:rPr lang="en-US" altLang="ko-KR" dirty="0"/>
              <a:t>/</a:t>
            </a:r>
            <a:r>
              <a:rPr lang="ko-KR" altLang="en-US" dirty="0"/>
              <a:t>모델링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dirty="0"/>
              <a:t>⇒  설비가동율 ↑ </a:t>
            </a:r>
            <a:r>
              <a:rPr lang="en-US" altLang="ko-KR" dirty="0"/>
              <a:t>, </a:t>
            </a:r>
            <a:r>
              <a:rPr lang="ko-KR" altLang="en-US" dirty="0"/>
              <a:t>생산량 ↑ </a:t>
            </a:r>
            <a:r>
              <a:rPr lang="en-US" altLang="ko-KR" dirty="0"/>
              <a:t>, </a:t>
            </a:r>
            <a:r>
              <a:rPr lang="ko-KR" altLang="en-US" dirty="0" err="1"/>
              <a:t>수율</a:t>
            </a:r>
            <a:r>
              <a:rPr lang="ko-KR" altLang="en-US" dirty="0"/>
              <a:t> ↑ </a:t>
            </a:r>
            <a:r>
              <a:rPr lang="en-US" altLang="ko-KR" dirty="0"/>
              <a:t>, </a:t>
            </a:r>
            <a:r>
              <a:rPr lang="ko-KR" altLang="en-US" dirty="0"/>
              <a:t>예측 ↑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⇒  사이클타임↓</a:t>
            </a:r>
            <a:r>
              <a:rPr lang="en-US" altLang="ko-KR" dirty="0"/>
              <a:t>, </a:t>
            </a:r>
            <a:r>
              <a:rPr lang="ko-KR" altLang="en-US" dirty="0" err="1"/>
              <a:t>재공</a:t>
            </a:r>
            <a:r>
              <a:rPr lang="ko-KR" altLang="en-US" dirty="0"/>
              <a:t>↓ </a:t>
            </a:r>
            <a:r>
              <a:rPr lang="en-US" altLang="ko-KR" dirty="0"/>
              <a:t>,</a:t>
            </a:r>
            <a:r>
              <a:rPr lang="ko-KR" altLang="en-US" dirty="0"/>
              <a:t>불량↓</a:t>
            </a:r>
            <a:r>
              <a:rPr lang="en-US" altLang="ko-KR" dirty="0"/>
              <a:t>, </a:t>
            </a:r>
            <a:r>
              <a:rPr lang="ko-KR" altLang="en-US" dirty="0"/>
              <a:t>불확실성↓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71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유형효과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313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설비투자 절감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사이클타임 감소로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재공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감축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설비가동율 증가로 생산량 증대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공정제어로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수율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향상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생산분석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모델링으로 자원 최적화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엔지니어링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원인탐지로 문제해결기간 단축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단순작업자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성력화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省力化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로 인건비 절감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704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무형효과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402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작업자의 작업 방법을 단순화하여 작업자 이동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퇴사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전출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에 따른 생산성 변화 억제 및 신입 인력의 조기 라인 투입 가능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작업자의 작업 방법의 단순화로 제품 품질 균일화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시스템에 의한 생산 방식 제어로 다품종 소량생산 가능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엔지니어링 분석 자동화로 엔지니어 업무의 효율화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기술 분석 자동화로 신입 엔지니어도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년 근무한 엔지니어처럼 고급 분석 수행 가능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Database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및 시스템의 통합 모니터링으로 장애 감소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신규 라인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Setup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물류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생산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공정제어 시스템 조기 구축으로 공기 단축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659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중요성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24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대량생산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자동화를 넘어 최적화가 요구되는 시대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주어진 자원의 활용을 극대화하는 관점으로부터 변화하는 환경에 실시간으로 대응 가능한 유연한 시스템 필요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전통적인 제조영역은 물론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고객이나 시장 전후방을 고려한 업무범위의 확대는 기존 가치의 극대화는 물론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새로운 비즈니스 기회를 제공할 수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F4508-19A7-49AA-B7F2-35A0CCB1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6" y="3704044"/>
            <a:ext cx="4329892" cy="31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사례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지멘스 공장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489201" y="1108447"/>
            <a:ext cx="8165598" cy="210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물리세계와 가상세계를 결합한 생산방식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센서와 측정 장치를 통해 자동으로 제품의 이상 유무를 검사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공장의 모든 기계는 통합 운용 소프트웨어와 연결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기계 이상과 불량품 생산이 감지되면 원인분석 후 조치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R&amp;D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인력의 절반 이상이 소프트웨어 엔지니어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3892B-2593-4E80-B2B1-CC8A44DE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40" y="3396893"/>
            <a:ext cx="5632320" cy="3008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918C3-C736-4B92-AD22-FF2A8BA7B52B}"/>
              </a:ext>
            </a:extLst>
          </p:cNvPr>
          <p:cNvSpPr txBox="1"/>
          <p:nvPr/>
        </p:nvSpPr>
        <p:spPr>
          <a:xfrm>
            <a:off x="3491850" y="6446276"/>
            <a:ext cx="457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출처 : </a:t>
            </a:r>
            <a:r>
              <a:rPr lang="ko-KR" altLang="en-US" sz="1200" dirty="0" err="1"/>
              <a:t>Siemens</a:t>
            </a:r>
            <a:r>
              <a:rPr lang="ko-KR" altLang="en-US" sz="1200" dirty="0"/>
              <a:t> 홈페이지</a:t>
            </a:r>
          </a:p>
        </p:txBody>
      </p:sp>
    </p:spTree>
    <p:extLst>
      <p:ext uri="{BB962C8B-B14F-4D97-AF65-F5344CB8AC3E}">
        <p14:creationId xmlns:p14="http://schemas.microsoft.com/office/powerpoint/2010/main" val="73991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사례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지멘스 공장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489201" y="1108447"/>
            <a:ext cx="8165598" cy="333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매일 생산되는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5,000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만 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생산성 향상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공정 자동화율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75%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생산 모듈은 매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7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초마다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개씩 출고되며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전 세계 시장의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3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분의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을 점유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직원들 중요한 의사결정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전략 수립 업무에 집중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품질 향상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식스시그마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수준의 불량률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불량률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0.0011%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제품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100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만 개를 생산할 때 나오는 불량품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11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개에 불과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1980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년 말에 비해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4000%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이상 향상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918C3-C736-4B92-AD22-FF2A8BA7B52B}"/>
              </a:ext>
            </a:extLst>
          </p:cNvPr>
          <p:cNvSpPr txBox="1"/>
          <p:nvPr/>
        </p:nvSpPr>
        <p:spPr>
          <a:xfrm>
            <a:off x="1654960" y="6352989"/>
            <a:ext cx="7489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독일 </a:t>
            </a:r>
            <a:r>
              <a:rPr lang="ko-KR" altLang="en-US" sz="1200" dirty="0" err="1"/>
              <a:t>암베르크</a:t>
            </a:r>
            <a:r>
              <a:rPr lang="ko-KR" altLang="en-US" sz="1200" dirty="0"/>
              <a:t> 지멘스 공장</a:t>
            </a:r>
            <a:endParaRPr lang="en-US" altLang="ko-KR" sz="1200" dirty="0"/>
          </a:p>
          <a:p>
            <a:r>
              <a:rPr lang="ko-KR" altLang="en-US" sz="1200" dirty="0"/>
              <a:t>출처</a:t>
            </a:r>
            <a:r>
              <a:rPr lang="en-US" altLang="ko-KR" sz="1200" dirty="0"/>
              <a:t>: http://www.hellot.net/new_hellot/magazine/magazine_read.html?code=201&amp; sub=001&amp;idx=23462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F66E8-06BE-44E0-A3A5-35A9F641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4625021"/>
            <a:ext cx="3057525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6DA702-6A97-472A-B533-B48BF9A81DEA}"/>
              </a:ext>
            </a:extLst>
          </p:cNvPr>
          <p:cNvSpPr txBox="1"/>
          <p:nvPr/>
        </p:nvSpPr>
        <p:spPr>
          <a:xfrm>
            <a:off x="6006414" y="2777397"/>
            <a:ext cx="3137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시그마는 모토로라</a:t>
            </a:r>
            <a:r>
              <a:rPr lang="ko-KR" alt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등록한 상표로 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±6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시그마 수준은 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만 개중 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개의 불량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(0.002%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불량률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로서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6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시그마는 불량 제로를 추구하는 말이다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62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사례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아디다스의 </a:t>
            </a:r>
            <a:r>
              <a:rPr lang="ko-KR" altLang="en-US" dirty="0" err="1"/>
              <a:t>리쇼어링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489201" y="1108447"/>
            <a:ext cx="8165598" cy="338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아디다스 스피드 공장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독일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안스바흐에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위치한 자동 생산화 시스템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ARAMIS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라는 기술을 이용 맞춤형 제품 생산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개인의 피부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근육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뼈 등의 데이터를 분석해 더 기분 좋게 신고 운동할 수 있도록 설계 및 생산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지연 생산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(Postponement)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매장에서 발수치와 걸음걸이 압력 등을 입력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3D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프린팅으로 개인의 발 모양에 맞춘 쿠션을 바로 제작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42804-A75C-47F1-8EE6-8D9D8210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4488924"/>
            <a:ext cx="3143250" cy="177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E31B4F-40B4-4765-B1CD-7A45A765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09" y="4494129"/>
            <a:ext cx="2920755" cy="1766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4FD396-B402-4B3D-B131-B0E60E2ABA57}"/>
              </a:ext>
            </a:extLst>
          </p:cNvPr>
          <p:cNvSpPr txBox="1"/>
          <p:nvPr/>
        </p:nvSpPr>
        <p:spPr>
          <a:xfrm>
            <a:off x="683460" y="6291092"/>
            <a:ext cx="457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아디다스 스피드 </a:t>
            </a:r>
            <a:r>
              <a:rPr lang="ko-KR" altLang="en-US" sz="1200" dirty="0" err="1"/>
              <a:t>팩토리의</a:t>
            </a:r>
            <a:r>
              <a:rPr lang="ko-KR" altLang="en-US" sz="1200" dirty="0"/>
              <a:t> 운동화를 만드는 로봇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0A6C8-A806-4526-A225-CB5329C9286D}"/>
              </a:ext>
            </a:extLst>
          </p:cNvPr>
          <p:cNvSpPr txBox="1"/>
          <p:nvPr/>
        </p:nvSpPr>
        <p:spPr>
          <a:xfrm>
            <a:off x="4860040" y="6308706"/>
            <a:ext cx="457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고객입력 정보에 따라 운동화 밑창을 만드는 3D프린터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D5C4A-C4B4-4DED-83A9-86BA1CC9004B}"/>
              </a:ext>
            </a:extLst>
          </p:cNvPr>
          <p:cNvSpPr txBox="1"/>
          <p:nvPr/>
        </p:nvSpPr>
        <p:spPr>
          <a:xfrm>
            <a:off x="5004060" y="2926689"/>
            <a:ext cx="4248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리쇼어링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(Reshoring)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해외에 진출한 국내 제조 기업을 다시 국내로 돌아오도록 하는 정책이다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저렴한 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인건비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이유로 해외로 공장을 옮기는 </a:t>
            </a:r>
            <a:r>
              <a:rPr lang="ko-KR" alt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오프쇼어링과는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반대되는 말이다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775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사례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할리데이비슨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489201" y="1108447"/>
            <a:ext cx="8165598" cy="328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2008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년 서브프라임 모기지 사태로 고급 바이크에 대한 수요 감소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위기를 겪고 대대적인 자동화 감행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용접 가공 조립 등 수작업을 로봇과 무인 운반차로 대체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자동화의 모범사례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2013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년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인더스트리위크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선정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베스트 플랜트 어워드 수여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시스템 및 인력과 프로세스도 혁신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21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일 단위의 생산계획 주기를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6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시간으로 단축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생산 공정의 가시성 향상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실시간 성과관리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FD396-B402-4B3D-B131-B0E60E2ABA57}"/>
              </a:ext>
            </a:extLst>
          </p:cNvPr>
          <p:cNvSpPr txBox="1"/>
          <p:nvPr/>
        </p:nvSpPr>
        <p:spPr>
          <a:xfrm>
            <a:off x="4572000" y="6291092"/>
            <a:ext cx="457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할리데이비슨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로드스터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사진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=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할리데이비슨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 코리아 제공</a:t>
            </a:r>
            <a:endParaRPr lang="ko-KR" altLang="en-US" sz="1200" dirty="0"/>
          </a:p>
        </p:txBody>
      </p:sp>
      <p:pic>
        <p:nvPicPr>
          <p:cNvPr id="1026" name="Picture 2" descr="할리데이비슨 로드스터. 사진=할리데이비슨 코리아 제공">
            <a:extLst>
              <a:ext uri="{FF2B5EF4-FFF2-40B4-BE49-F238E27FC236}">
                <a16:creationId xmlns:a16="http://schemas.microsoft.com/office/drawing/2014/main" id="{5F9624CA-7CFE-4FA0-A689-6C5819A2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0" y="3789049"/>
            <a:ext cx="36005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7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4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스마트 팩토리 개념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4688" y="2637960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ko-KR" altLang="en-US" sz="1600" b="1" dirty="0">
                <a:latin typeface="Arial" pitchFamily="34" charset="0"/>
                <a:cs typeface="Arial" pitchFamily="34" charset="0"/>
              </a:rPr>
              <a:t>스마트 팩토리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주요 기능 및 효과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스마트 팩토리 사례</a:t>
            </a: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스마트 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팩토리</a:t>
              </a: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4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code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사례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할리데이비슨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489201" y="1108447"/>
            <a:ext cx="8165598" cy="245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개인 맞춤형 제품의 제공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소비자는 웹사이트를 통해 모델을 선택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스타일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기능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성능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옵션에 이르는 항목별 사양 선택 및 가격 확인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스마트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&amp;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스피드 제조</a:t>
            </a:r>
          </a:p>
          <a:p>
            <a:pPr marL="1257300" lvl="2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딜러를 통해 구매하던 과거에는 바이크 주문 후 인수까지 몇 달이 걸렸지만 맞춤형 조립제작은 몇시간 만에 가능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FD396-B402-4B3D-B131-B0E60E2ABA57}"/>
              </a:ext>
            </a:extLst>
          </p:cNvPr>
          <p:cNvSpPr txBox="1"/>
          <p:nvPr/>
        </p:nvSpPr>
        <p:spPr>
          <a:xfrm>
            <a:off x="1979640" y="6197722"/>
            <a:ext cx="576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할리데이비슨</a:t>
            </a:r>
            <a:r>
              <a:rPr lang="ko-KR" altLang="en-US" sz="1200" dirty="0"/>
              <a:t> 요크 공장</a:t>
            </a:r>
          </a:p>
          <a:p>
            <a:r>
              <a:rPr lang="ko-KR" altLang="en-US" sz="1200" dirty="0"/>
              <a:t>출처</a:t>
            </a:r>
            <a:r>
              <a:rPr lang="en-US" altLang="ko-KR" sz="1200" dirty="0"/>
              <a:t>: https://www.youtube.com/watch?time_continue=44&amp;v=ThjYcG9H3Ys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8C683-B027-4776-97DD-A980769F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682509"/>
            <a:ext cx="4953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code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실습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별도의 한글 파일로 설명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독일의 인더스트리 </a:t>
            </a:r>
            <a:r>
              <a:rPr lang="en-US" altLang="ko-KR" dirty="0"/>
              <a:t>4.0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독일어 인더스트리 “</a:t>
            </a:r>
            <a:r>
              <a:rPr lang="en-US" altLang="ko-KR" dirty="0" err="1"/>
              <a:t>Industrie</a:t>
            </a:r>
            <a:r>
              <a:rPr lang="en-US" altLang="ko-KR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기계화 혹은 자동화를 통한 제조 방식에 초점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인더스트리 </a:t>
            </a:r>
            <a:r>
              <a:rPr lang="en-US" altLang="ko-KR" sz="1600" dirty="0"/>
              <a:t>4.0</a:t>
            </a:r>
            <a:r>
              <a:rPr lang="ko-KR" altLang="en-US" sz="1600" dirty="0"/>
              <a:t>은 모든 산업을 아우르는 산업 </a:t>
            </a:r>
            <a:r>
              <a:rPr lang="en-US" altLang="ko-KR" sz="1600" dirty="0"/>
              <a:t>4.0 </a:t>
            </a:r>
            <a:r>
              <a:rPr lang="ko-KR" altLang="en-US" sz="1600" dirty="0"/>
              <a:t>보다는 제조 </a:t>
            </a:r>
            <a:r>
              <a:rPr lang="en-US" altLang="ko-KR" sz="1600" dirty="0"/>
              <a:t>4.0</a:t>
            </a:r>
            <a:r>
              <a:rPr lang="ko-KR" altLang="en-US" sz="1600" dirty="0"/>
              <a:t>에 가까움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제조 자동화 단계인 인더스트리</a:t>
            </a:r>
            <a:r>
              <a:rPr lang="en-US" altLang="ko-KR" dirty="0"/>
              <a:t>3.0</a:t>
            </a:r>
            <a:r>
              <a:rPr lang="ko-KR" altLang="en-US" dirty="0"/>
              <a:t>을 인더스트리 </a:t>
            </a:r>
            <a:r>
              <a:rPr lang="en-US" altLang="ko-KR" dirty="0"/>
              <a:t>4.0</a:t>
            </a:r>
            <a:r>
              <a:rPr lang="ko-KR" altLang="en-US" dirty="0"/>
              <a:t>과 구분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사이버물리시스템</a:t>
            </a:r>
            <a:r>
              <a:rPr lang="en-US" altLang="ko-KR" sz="1600" dirty="0"/>
              <a:t>(CPS)</a:t>
            </a:r>
            <a:r>
              <a:rPr lang="ko-KR" altLang="en-US" sz="1600" dirty="0"/>
              <a:t>과 </a:t>
            </a:r>
            <a:r>
              <a:rPr lang="en-US" altLang="ko-KR" sz="1600" dirty="0"/>
              <a:t>IoT</a:t>
            </a:r>
            <a:r>
              <a:rPr lang="ko-KR" altLang="en-US" sz="1600" dirty="0"/>
              <a:t>가 융합되면서 제조 지능화의 변화가 일어났기 때문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489AF-DAD6-4EC2-8832-5C7AA735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67" y="3573020"/>
            <a:ext cx="31813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E3EC4-EAA5-4F52-8670-5896895A8175}"/>
              </a:ext>
            </a:extLst>
          </p:cNvPr>
          <p:cNvSpPr txBox="1"/>
          <p:nvPr/>
        </p:nvSpPr>
        <p:spPr>
          <a:xfrm>
            <a:off x="5590712" y="6060259"/>
            <a:ext cx="2679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인더스트리 4.0 의 구성요소</a:t>
            </a:r>
          </a:p>
          <a:p>
            <a:r>
              <a:rPr lang="ko-KR" altLang="en-US" sz="1200" dirty="0"/>
              <a:t>출처: </a:t>
            </a:r>
            <a:r>
              <a:rPr lang="ko-KR" altLang="en-US" sz="1200" dirty="0" err="1"/>
              <a:t>Tingtax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74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산업혁명에서의 스마트 팩토리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차 산업혁명에서 관심의 대상이었던 생산량</a:t>
            </a:r>
            <a:r>
              <a:rPr lang="en-US" altLang="ko-KR" sz="1600" dirty="0"/>
              <a:t>, </a:t>
            </a:r>
            <a:r>
              <a:rPr lang="ko-KR" altLang="en-US" sz="1600" dirty="0"/>
              <a:t>사이클타임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재공</a:t>
            </a:r>
            <a:r>
              <a:rPr lang="ko-KR" altLang="en-US" sz="1600" dirty="0"/>
              <a:t> 등 생산성과 관련된 것으로부터 </a:t>
            </a:r>
            <a:r>
              <a:rPr lang="en-US" altLang="ko-KR" sz="1600" dirty="0"/>
              <a:t>4</a:t>
            </a:r>
            <a:r>
              <a:rPr lang="ko-KR" altLang="en-US" sz="1600" dirty="0"/>
              <a:t>차 산업에서는 사물과 공정에서 발생하는 데이터를 활용하여 공정설비의 고장을 예측하여 사전에 예방하거나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 사용하는 제품의 선제적인 유지보수를 가능하게 하는 등 새로운 서비스를 창출하게 됨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과거에는 다루지 않았던 미세한 데이터를 축적하고 분석한 결과를 토대로 전통적인 생산성 향상의 시각에서 벗어나 환경이나 작업안전 등 새로운 서비스로 영역이 급속히 확대됨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427AF-2B9E-413B-B035-20FF1328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62" y="3860344"/>
            <a:ext cx="6172601" cy="28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광범위한 네트워크에서 성능을 자동으로 최적화하고 실시간으로 새로운 조건에 적응</a:t>
            </a:r>
            <a:r>
              <a:rPr lang="en-US" altLang="ko-KR" dirty="0"/>
              <a:t>, </a:t>
            </a:r>
            <a:r>
              <a:rPr lang="ko-KR" altLang="en-US" dirty="0"/>
              <a:t>학습하며 전체 생산 프로세스를 자율적으로 실행할 수 있는 유연한 시스템</a:t>
            </a:r>
            <a:r>
              <a:rPr lang="en-US" altLang="ko-KR" dirty="0"/>
              <a:t>(The smart factory is a flexible system that can self-optimize performance across a broader network, self adapt to and learn from new conditions in real or near-real time, and autonomously run entire production processes – Deloitte)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D9F23A-6212-4D21-910D-A1FBB0F2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75" y="3236635"/>
            <a:ext cx="4680649" cy="3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스마트 팩토리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342B3-BE2A-40B1-8A81-E88B67F461D7}"/>
              </a:ext>
            </a:extLst>
          </p:cNvPr>
          <p:cNvSpPr txBox="1"/>
          <p:nvPr/>
        </p:nvSpPr>
        <p:spPr>
          <a:xfrm>
            <a:off x="535143" y="1340710"/>
            <a:ext cx="8165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우리나라의 경제성장의 원동력이며 국제 경쟁력인 운영 최적</a:t>
            </a:r>
            <a:r>
              <a:rPr lang="en-US" altLang="ko-KR" sz="1600" dirty="0"/>
              <a:t>(Operational Excellency)</a:t>
            </a:r>
            <a:r>
              <a:rPr lang="ko-KR" altLang="en-US" sz="1600" dirty="0"/>
              <a:t>의 강점이 원천기술의 미비</a:t>
            </a:r>
            <a:r>
              <a:rPr lang="en-US" altLang="ko-KR" sz="1600" dirty="0"/>
              <a:t>, </a:t>
            </a:r>
            <a:r>
              <a:rPr lang="ko-KR" altLang="en-US" sz="1600" dirty="0"/>
              <a:t>인건비 상승</a:t>
            </a:r>
            <a:r>
              <a:rPr lang="en-US" altLang="ko-KR" sz="1600" dirty="0"/>
              <a:t>, </a:t>
            </a:r>
            <a:r>
              <a:rPr lang="ko-KR" altLang="en-US" sz="1600" dirty="0"/>
              <a:t>경쟁국 추격 등으로 가치가 희석되고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대기업의 외주업체 또는 협력업체라는 위치에서 단순하게 제조성능을 높이거나 원가를 절감하는 생산성 증대 측면으로부터 스마트 팩토리 기반 중소기업의 특화된 영역에 대한 새로운 가치를 창출하여 우리나라의 새로운 경쟁력으로 자리매김할 필요성 증대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비즈니스 영역에 스마트 </a:t>
            </a:r>
            <a:r>
              <a:rPr lang="ko-KR" altLang="en-US" sz="1600" dirty="0" err="1"/>
              <a:t>팩토리의</a:t>
            </a:r>
            <a:r>
              <a:rPr lang="ko-KR" altLang="en-US" sz="1600" dirty="0"/>
              <a:t> 개념을 적용하여 새로운 가치발굴에 힘써야 함</a:t>
            </a:r>
            <a:r>
              <a:rPr lang="en-US" altLang="ko-KR" sz="1600" dirty="0"/>
              <a:t>(</a:t>
            </a:r>
            <a:r>
              <a:rPr lang="ko-KR" altLang="en-US" sz="1600" dirty="0"/>
              <a:t>스마트 팜</a:t>
            </a:r>
            <a:r>
              <a:rPr lang="en-US" altLang="ko-KR" sz="1600" dirty="0"/>
              <a:t>, </a:t>
            </a:r>
            <a:r>
              <a:rPr lang="ko-KR" altLang="en-US" sz="1600" dirty="0"/>
              <a:t>스마트 시티</a:t>
            </a:r>
            <a:r>
              <a:rPr lang="en-US" altLang="ko-KR" sz="1600" dirty="0"/>
              <a:t>, </a:t>
            </a:r>
            <a:r>
              <a:rPr lang="ko-KR" altLang="en-US" sz="1600" dirty="0"/>
              <a:t>스마트 그리드</a:t>
            </a:r>
            <a:r>
              <a:rPr lang="en-US" altLang="ko-KR" sz="1600" dirty="0"/>
              <a:t>, </a:t>
            </a:r>
            <a:r>
              <a:rPr lang="ko-KR" altLang="en-US" sz="1600" dirty="0"/>
              <a:t>스마트 </a:t>
            </a:r>
            <a:r>
              <a:rPr lang="ko-KR" altLang="en-US" sz="1600" dirty="0" err="1"/>
              <a:t>모빌리티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279FC9-5AA3-477D-A72D-3FE68FE1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1" y="4216030"/>
            <a:ext cx="3459110" cy="21990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5A427A-9322-4874-9319-DCB7002AF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60" y="4198507"/>
            <a:ext cx="3386338" cy="22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7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사이버물리 시스템</a:t>
            </a:r>
            <a:r>
              <a:rPr lang="en-US" altLang="ko-KR" dirty="0"/>
              <a:t>(Cyber</a:t>
            </a:r>
            <a:r>
              <a:rPr lang="ko-KR" altLang="en-US" dirty="0"/>
              <a:t> </a:t>
            </a:r>
            <a:r>
              <a:rPr lang="en-US" altLang="ko-KR" dirty="0"/>
              <a:t>Physics System. CPS)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CPS</a:t>
            </a:r>
            <a:r>
              <a:rPr lang="ko-KR" altLang="en-US" sz="1600" dirty="0"/>
              <a:t>는 고성능 컴퓨팅 </a:t>
            </a:r>
            <a:r>
              <a:rPr lang="en-US" altLang="ko-KR" sz="1600" dirty="0"/>
              <a:t>(Computing), </a:t>
            </a:r>
            <a:r>
              <a:rPr lang="ko-KR" altLang="en-US" sz="1600" dirty="0"/>
              <a:t>통신</a:t>
            </a:r>
            <a:r>
              <a:rPr lang="en-US" altLang="ko-KR" sz="1600" dirty="0"/>
              <a:t>(Communication), </a:t>
            </a:r>
            <a:r>
              <a:rPr lang="ko-KR" altLang="en-US" sz="1600" dirty="0"/>
              <a:t>실시간 제어</a:t>
            </a:r>
            <a:r>
              <a:rPr lang="en-US" altLang="ko-KR" sz="1600" dirty="0"/>
              <a:t>(Control)</a:t>
            </a:r>
            <a:r>
              <a:rPr lang="ko-KR" altLang="en-US" sz="1600" dirty="0"/>
              <a:t>에 기반을 둔 오류에 강한 지능형 시스템이며</a:t>
            </a:r>
            <a:r>
              <a:rPr lang="en-US" altLang="ko-KR" sz="1600" dirty="0"/>
              <a:t>, </a:t>
            </a:r>
            <a:r>
              <a:rPr lang="ko-KR" altLang="en-US" sz="1600" dirty="0"/>
              <a:t>물리세계에 장착된 스마트센서를 통해 데이터가 수집되고 연결된 통신망을 통해 연동된 소프트웨어가 데이터 분석을 통해 물리 현상을 분석하고 제어하는 기술이라고 할 수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8B15E-246C-4C44-A23C-746C5390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1" y="2636890"/>
            <a:ext cx="7497513" cy="38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사이버 물리 시스템</a:t>
            </a:r>
            <a:r>
              <a:rPr lang="en-US" altLang="ko-KR" dirty="0"/>
              <a:t>(Cyber</a:t>
            </a:r>
            <a:r>
              <a:rPr lang="ko-KR" altLang="en-US" dirty="0"/>
              <a:t> </a:t>
            </a:r>
            <a:r>
              <a:rPr lang="en-US" altLang="ko-KR" dirty="0"/>
              <a:t>Physics System. CPS)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63DD72-281D-4284-90BF-549CB544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7" y="1268700"/>
            <a:ext cx="8688291" cy="43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스마트 팩토리 주요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기능 및 효과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첨단산업에서의 스마트 팩토리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반도체 산업은 천문학적인 투자가 소요되는 장치산업의 특성상 설비가동율을 최대로 하여야만 함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24</a:t>
            </a:r>
            <a:r>
              <a:rPr lang="ko-KR" altLang="en-US" sz="1600" dirty="0"/>
              <a:t>시간 쉬지 않고 공정설비를 운영하는 것도 중요하지만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공정간 불필요한 대기시간을 줄이기 위하여 생산자재의 자동 반송</a:t>
            </a:r>
            <a:r>
              <a:rPr lang="en-US" altLang="ko-KR" sz="1600" dirty="0"/>
              <a:t>(</a:t>
            </a:r>
            <a:r>
              <a:rPr lang="ko-KR" altLang="en-US" sz="1600" dirty="0"/>
              <a:t>自動 搬送</a:t>
            </a:r>
            <a:r>
              <a:rPr lang="en-US" altLang="ko-KR" sz="1600" dirty="0"/>
              <a:t>)</a:t>
            </a:r>
            <a:r>
              <a:rPr lang="ko-KR" altLang="en-US" sz="1600" dirty="0"/>
              <a:t> 시스템을 사용하는 것이 일반적임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공장설비와 자동 반송 시스템과 서로 통신하기 위해서는 일련의 통신규약이 필요한데 반도체산업에서는 </a:t>
            </a:r>
            <a:r>
              <a:rPr lang="en-US" altLang="ko-KR" sz="1600" dirty="0"/>
              <a:t>SEMI(Semiconductor Equipment &amp; Materials International)</a:t>
            </a:r>
            <a:r>
              <a:rPr lang="ko-KR" altLang="en-US" sz="1600" dirty="0"/>
              <a:t>에서 </a:t>
            </a:r>
            <a:r>
              <a:rPr lang="en-US" altLang="ko-KR" sz="1600" dirty="0"/>
              <a:t>SECS(Semiconductor Equipment Communication Standards)</a:t>
            </a:r>
            <a:r>
              <a:rPr lang="ko-KR" altLang="en-US" sz="1600" dirty="0"/>
              <a:t>라는 통신 표준을 만들어 모든 공정 및 자동 반송 설비의 통신을 표준화 함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8AF32-D9B9-447D-95AD-4D39C386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57" y="3848239"/>
            <a:ext cx="5166573" cy="2308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03083-E3A3-45CE-ACC1-19A7685A46FE}"/>
              </a:ext>
            </a:extLst>
          </p:cNvPr>
          <p:cNvSpPr txBox="1"/>
          <p:nvPr/>
        </p:nvSpPr>
        <p:spPr>
          <a:xfrm>
            <a:off x="4566214" y="6189057"/>
            <a:ext cx="457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반도체/디스플레이 제조 공정</a:t>
            </a:r>
            <a:r>
              <a:rPr lang="en-US" altLang="ko-KR" sz="1200" dirty="0"/>
              <a:t>, </a:t>
            </a:r>
            <a:r>
              <a:rPr lang="ko-KR" altLang="en-US" sz="1200" dirty="0"/>
              <a:t>출처</a:t>
            </a:r>
            <a:r>
              <a:rPr lang="en-US" altLang="ko-KR" sz="1200" dirty="0"/>
              <a:t>: KMOOC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595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1277</Words>
  <Application>Microsoft Office PowerPoint</Application>
  <PresentationFormat>화면 슬라이드 쇼(4:3)</PresentationFormat>
  <Paragraphs>175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맑은 고딕</vt:lpstr>
      <vt:lpstr>휴먼고딕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독일의 인더스트리 4.0</vt:lpstr>
      <vt:lpstr>4차 산업혁명에서의 스마트 팩토리</vt:lpstr>
      <vt:lpstr>스마트 팩토리 정의</vt:lpstr>
      <vt:lpstr>스마트 팩토리 필요성</vt:lpstr>
      <vt:lpstr>사이버물리 시스템(Cyber Physics System. CPS)</vt:lpstr>
      <vt:lpstr>사이버 물리 시스템(Cyber Physics System. CPS)</vt:lpstr>
      <vt:lpstr>첨단산업에서의 스마트 팩토리</vt:lpstr>
      <vt:lpstr>반도체 산업에서 스마트 팩토리 필요성</vt:lpstr>
      <vt:lpstr>반도체/디스플레이 스마트 팩토리 주요 기능</vt:lpstr>
      <vt:lpstr>스마트 팩토리 주요 기능</vt:lpstr>
      <vt:lpstr>스마트 팩토리 유형효과</vt:lpstr>
      <vt:lpstr>스마트 팩토리 무형효과</vt:lpstr>
      <vt:lpstr>스마트 팩토리 중요성</vt:lpstr>
      <vt:lpstr>지멘스 공장</vt:lpstr>
      <vt:lpstr>지멘스 공장</vt:lpstr>
      <vt:lpstr>아디다스의 리쇼어링</vt:lpstr>
      <vt:lpstr>할리데이비슨</vt:lpstr>
      <vt:lpstr>할리데이비슨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sean</cp:lastModifiedBy>
  <cp:revision>105</cp:revision>
  <cp:lastPrinted>2015-02-06T10:56:27Z</cp:lastPrinted>
  <dcterms:created xsi:type="dcterms:W3CDTF">2010-09-03T06:36:52Z</dcterms:created>
  <dcterms:modified xsi:type="dcterms:W3CDTF">2022-03-24T06:34:20Z</dcterms:modified>
</cp:coreProperties>
</file>