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183" r:id="rId4"/>
    <p:sldId id="2229" r:id="rId5"/>
    <p:sldId id="2230" r:id="rId6"/>
    <p:sldId id="2231" r:id="rId7"/>
    <p:sldId id="2232" r:id="rId8"/>
    <p:sldId id="2233" r:id="rId9"/>
    <p:sldId id="2234" r:id="rId10"/>
    <p:sldId id="2215" r:id="rId11"/>
    <p:sldId id="2243" r:id="rId12"/>
    <p:sldId id="2244" r:id="rId13"/>
    <p:sldId id="2235" r:id="rId14"/>
    <p:sldId id="2236" r:id="rId15"/>
    <p:sldId id="2237" r:id="rId16"/>
    <p:sldId id="2238" r:id="rId17"/>
    <p:sldId id="2245" r:id="rId18"/>
    <p:sldId id="2239" r:id="rId19"/>
    <p:sldId id="2224" r:id="rId20"/>
    <p:sldId id="2240" r:id="rId21"/>
    <p:sldId id="2241" r:id="rId22"/>
    <p:sldId id="2242" r:id="rId23"/>
    <p:sldId id="2162" r:id="rId2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07492-3A7F-46C6-B72A-E88480E17628}" v="27" dt="2021-03-28T05:42:41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2032" autoAdjust="0"/>
  </p:normalViewPr>
  <p:slideViewPr>
    <p:cSldViewPr>
      <p:cViewPr varScale="1">
        <p:scale>
          <a:sx n="86" d="100"/>
          <a:sy n="86" d="100"/>
        </p:scale>
        <p:origin x="108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678D6-F689-4DD9-958B-3ED725F18E2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7011-A7F4-4CA9-8946-BCED6F337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08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1FD0-D0F8-4E1D-8144-8814BDA5AAD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3304-AF28-4B39-9672-93AF2D17B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6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7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14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1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8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3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35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58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76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58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3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07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51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1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1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6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9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6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1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8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9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7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B72E-68F5-4988-9403-F1E572764ADC}" type="datetimeFigureOut">
              <a:rPr lang="ko-KR" altLang="en-US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F2871-D7F1-4077-AEF6-3EDED1F4E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1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7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3554" y="930409"/>
            <a:ext cx="4576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3200" b="1" dirty="0"/>
              <a:t>빅데이터의 이해와 활용</a:t>
            </a:r>
          </a:p>
        </p:txBody>
      </p:sp>
      <p:sp>
        <p:nvSpPr>
          <p:cNvPr id="13" name="Control 11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Control 12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Control 13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Control 14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Control 15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Control 16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Control 17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Control 18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560FE-656F-4A6A-80D5-6538FDEEE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5733320"/>
            <a:ext cx="2157413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2122D-CF1E-46E1-93D8-3EF640880450}"/>
              </a:ext>
            </a:extLst>
          </p:cNvPr>
          <p:cNvSpPr txBox="1"/>
          <p:nvPr/>
        </p:nvSpPr>
        <p:spPr>
          <a:xfrm>
            <a:off x="5940190" y="602490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국제금융부동산학과 이승희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 </a:t>
            </a:r>
            <a:r>
              <a:rPr lang="ko-KR" altLang="en-US" dirty="0"/>
              <a:t>적용분야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588C5-3A9F-427F-B368-CD3A5C7A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02" y="1196690"/>
            <a:ext cx="6785596" cy="54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5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 </a:t>
            </a:r>
            <a:r>
              <a:rPr lang="ko-KR" altLang="en-US" dirty="0"/>
              <a:t>적용산업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325891-F154-4E94-B8CA-836B0286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8" y="1340710"/>
            <a:ext cx="8556564" cy="43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4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금융권의 </a:t>
            </a:r>
            <a:r>
              <a:rPr lang="en-US" altLang="ko-KR" dirty="0"/>
              <a:t>RPA </a:t>
            </a:r>
            <a:r>
              <a:rPr lang="ko-KR" altLang="en-US" dirty="0"/>
              <a:t>적용 효과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08C03F-67BF-4A94-BB70-3891BE91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6" y="1412720"/>
            <a:ext cx="8390028" cy="42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0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 err="1"/>
              <a:t>어텐디드</a:t>
            </a:r>
            <a:r>
              <a:rPr lang="ko-KR" altLang="en-US" dirty="0"/>
              <a:t> 로봇</a:t>
            </a:r>
            <a:r>
              <a:rPr lang="en-US" altLang="ko-KR" dirty="0"/>
              <a:t>(Attended Robot)</a:t>
            </a:r>
            <a:r>
              <a:rPr lang="ko-KR" altLang="en-US" dirty="0"/>
              <a:t>과 </a:t>
            </a:r>
            <a:r>
              <a:rPr lang="ko-KR" altLang="en-US" dirty="0" err="1"/>
              <a:t>언어텐디드</a:t>
            </a:r>
            <a:r>
              <a:rPr lang="ko-KR" altLang="en-US" dirty="0"/>
              <a:t> 로봇</a:t>
            </a:r>
            <a:r>
              <a:rPr lang="en-US" altLang="ko-KR" dirty="0"/>
              <a:t>(Unattended Robot)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어텐디드</a:t>
            </a:r>
            <a:r>
              <a:rPr lang="ko-KR" altLang="en-US" sz="1600" dirty="0"/>
              <a:t> 로봇</a:t>
            </a:r>
            <a:r>
              <a:rPr lang="en-US" altLang="ko-KR" sz="1600" dirty="0"/>
              <a:t>(Attended Robot)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인간이 개입하여 함께 작업을 수행하는 로봇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인간의 지시를 로봇이 경청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E68DD-FBA3-428A-982F-3ACD9751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90" y="2276840"/>
            <a:ext cx="5233608" cy="1224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41E416-64A0-4A70-81E0-2434E70A2BDE}"/>
              </a:ext>
            </a:extLst>
          </p:cNvPr>
          <p:cNvSpPr txBox="1"/>
          <p:nvPr/>
        </p:nvSpPr>
        <p:spPr>
          <a:xfrm>
            <a:off x="489201" y="3789050"/>
            <a:ext cx="816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언어텐디드</a:t>
            </a:r>
            <a:r>
              <a:rPr lang="ko-KR" altLang="en-US" sz="1600" dirty="0"/>
              <a:t> 로봇</a:t>
            </a:r>
            <a:r>
              <a:rPr lang="en-US" altLang="ko-KR" sz="1600" dirty="0"/>
              <a:t>(Unattended Robot)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인간이 개입없이 자신의 업무를 수행하는 로봇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8C2387-5D34-4884-AB7C-CB05DD51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89" y="4598986"/>
            <a:ext cx="6192861" cy="16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 err="1"/>
              <a:t>어텐디드</a:t>
            </a:r>
            <a:r>
              <a:rPr lang="ko-KR" altLang="en-US" dirty="0"/>
              <a:t> 로봇</a:t>
            </a:r>
            <a:r>
              <a:rPr lang="en-US" altLang="ko-KR" dirty="0"/>
              <a:t>(Attended Robot)</a:t>
            </a:r>
            <a:r>
              <a:rPr lang="ko-KR" altLang="en-US" dirty="0"/>
              <a:t>과 </a:t>
            </a:r>
            <a:r>
              <a:rPr lang="ko-KR" altLang="en-US" dirty="0" err="1"/>
              <a:t>언어텐디드</a:t>
            </a:r>
            <a:r>
              <a:rPr lang="ko-KR" altLang="en-US" dirty="0"/>
              <a:t> 로봇</a:t>
            </a:r>
            <a:r>
              <a:rPr lang="en-US" altLang="ko-KR" dirty="0"/>
              <a:t>(Unattended Robot)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8A70E2D-5848-40F8-86DF-972DC760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81083"/>
              </p:ext>
            </p:extLst>
          </p:nvPr>
        </p:nvGraphicFramePr>
        <p:xfrm>
          <a:off x="659562" y="1556740"/>
          <a:ext cx="7824875" cy="439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16">
                  <a:extLst>
                    <a:ext uri="{9D8B030D-6E8A-4147-A177-3AD203B41FA5}">
                      <a16:colId xmlns:a16="http://schemas.microsoft.com/office/drawing/2014/main" val="336053260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844945795"/>
                    </a:ext>
                  </a:extLst>
                </a:gridCol>
                <a:gridCol w="3168439">
                  <a:extLst>
                    <a:ext uri="{9D8B030D-6E8A-4147-A177-3AD203B41FA5}">
                      <a16:colId xmlns:a16="http://schemas.microsoft.com/office/drawing/2014/main" val="4196233578"/>
                    </a:ext>
                  </a:extLst>
                </a:gridCol>
              </a:tblGrid>
              <a:tr h="4647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Attended Robot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Unattended Robot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849273"/>
                  </a:ext>
                </a:extLst>
              </a:tr>
              <a:tr h="464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작업시점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인간의 필요 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RPA </a:t>
                      </a:r>
                      <a:r>
                        <a:rPr lang="ko-KR" altLang="en-US" sz="1700" dirty="0"/>
                        <a:t>운영서버의 </a:t>
                      </a:r>
                      <a:r>
                        <a:rPr lang="ko-KR" altLang="en-US" sz="1700" dirty="0" err="1"/>
                        <a:t>스케쥴링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297734"/>
                  </a:ext>
                </a:extLst>
              </a:tr>
              <a:tr h="464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작업방식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인간이 </a:t>
                      </a:r>
                      <a:r>
                        <a:rPr lang="ko-KR" altLang="en-US" sz="1700" dirty="0" err="1"/>
                        <a:t>가동시</a:t>
                      </a:r>
                      <a:r>
                        <a:rPr lang="ko-KR" altLang="en-US" sz="1700" dirty="0"/>
                        <a:t> 작업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자동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471509"/>
                  </a:ext>
                </a:extLst>
              </a:tr>
              <a:tr h="464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작업부문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Front Office Robot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Back Office Robot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522486"/>
                  </a:ext>
                </a:extLst>
              </a:tr>
              <a:tr h="802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설치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개인의 </a:t>
                      </a:r>
                      <a:r>
                        <a:rPr lang="en-US" altLang="ko-KR" sz="1700" dirty="0"/>
                        <a:t>PC</a:t>
                      </a:r>
                      <a:r>
                        <a:rPr lang="ko-KR" altLang="en-US" sz="1700" dirty="0"/>
                        <a:t>에 설치</a:t>
                      </a:r>
                      <a:r>
                        <a:rPr lang="en-US" altLang="ko-KR" sz="17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700" dirty="0"/>
                        <a:t>필요시 수동 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/>
                        <a:t>스케쥴링에</a:t>
                      </a:r>
                      <a:r>
                        <a:rPr lang="ko-KR" altLang="en-US" sz="1700" dirty="0"/>
                        <a:t> 의한 자동 수행 원격 제어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89114"/>
                  </a:ext>
                </a:extLst>
              </a:tr>
              <a:tr h="464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운용방식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인간과의 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인간과의 상호작용 </a:t>
                      </a:r>
                      <a:r>
                        <a:rPr lang="en-US" altLang="ko-KR" sz="1700" dirty="0"/>
                        <a:t>x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63168"/>
                  </a:ext>
                </a:extLst>
              </a:tr>
              <a:tr h="464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개인 차원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조직 차원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412286"/>
                  </a:ext>
                </a:extLst>
              </a:tr>
              <a:tr h="802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/>
                        <a:t>인 </a:t>
                      </a:r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/>
                        <a:t>봇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업무 효율의 향상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자동화 확대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작업 생산성 극대화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5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60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봇과 인간의 협업 시나리오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인사업무 담당자 작업</a:t>
            </a:r>
            <a:r>
              <a:rPr lang="en-US" altLang="ko-KR" sz="16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일반적 인사 등록</a:t>
            </a:r>
            <a:r>
              <a:rPr lang="en-US" altLang="ko-KR" sz="1600" dirty="0"/>
              <a:t>: </a:t>
            </a:r>
            <a:r>
              <a:rPr lang="ko-KR" altLang="en-US" sz="1600" dirty="0"/>
              <a:t>봇 자동화 가능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특채 직원 채용</a:t>
            </a:r>
            <a:r>
              <a:rPr lang="en-US" altLang="ko-KR" sz="1600" dirty="0"/>
              <a:t>: </a:t>
            </a:r>
            <a:r>
              <a:rPr lang="ko-KR" altLang="en-US" sz="1600" dirty="0"/>
              <a:t>완전 자동화 어려움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1E416-64A0-4A70-81E0-2434E70A2BDE}"/>
              </a:ext>
            </a:extLst>
          </p:cNvPr>
          <p:cNvSpPr txBox="1"/>
          <p:nvPr/>
        </p:nvSpPr>
        <p:spPr>
          <a:xfrm>
            <a:off x="535143" y="3013501"/>
            <a:ext cx="816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콜센터 상담 업무</a:t>
            </a:r>
            <a:r>
              <a:rPr lang="en-US" altLang="ko-KR" sz="16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상담 중 봇을 이용한 필요 정보 조회 가능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인간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어텐디드</a:t>
            </a:r>
            <a:r>
              <a:rPr lang="ko-KR" altLang="en-US" sz="1600" dirty="0"/>
              <a:t> 봇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90723-6744-4AF8-A9AC-4A0FF4D6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29" y="2237208"/>
            <a:ext cx="7476491" cy="615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FEB14-F353-4E0C-A063-AFD2B778FDA7}"/>
              </a:ext>
            </a:extLst>
          </p:cNvPr>
          <p:cNvSpPr txBox="1"/>
          <p:nvPr/>
        </p:nvSpPr>
        <p:spPr>
          <a:xfrm>
            <a:off x="535143" y="4005080"/>
            <a:ext cx="816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영업 보고서 작성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FB7507-41F9-479B-87A9-C8F728874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4421915"/>
            <a:ext cx="5695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인력 배치의 우선 순위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AD03B7-2691-45B0-9AE1-EDC8643B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3" y="1412720"/>
            <a:ext cx="6106794" cy="38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8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 </a:t>
            </a:r>
            <a:r>
              <a:rPr lang="ko-KR" altLang="en-US" dirty="0"/>
              <a:t>도입 효과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DBC359-36B1-4A6E-9EE4-CC183FCD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05" y="1484730"/>
            <a:ext cx="6715989" cy="45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RPA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도입 및 협업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의 최신 경향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RPA </a:t>
            </a:r>
            <a:r>
              <a:rPr lang="ko-KR" altLang="en-US" sz="1600" dirty="0"/>
              <a:t>도입 규모의 확대</a:t>
            </a:r>
            <a:r>
              <a:rPr lang="en-US" altLang="ko-KR" sz="16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자동화의 효과를 전사적 차원에서 내기 위해 대규모의 </a:t>
            </a:r>
            <a:r>
              <a:rPr lang="en-US" altLang="ko-KR" sz="1600" dirty="0"/>
              <a:t>RPA </a:t>
            </a:r>
            <a:r>
              <a:rPr lang="ko-KR" altLang="en-US" sz="1600" dirty="0"/>
              <a:t>도입이 필요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더 많은 과제의 과제 발굴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더 많은 로봇의 빠른 도입</a:t>
            </a:r>
            <a:r>
              <a:rPr lang="en-US" altLang="ko-KR" sz="1600" dirty="0"/>
              <a:t>, </a:t>
            </a:r>
            <a:r>
              <a:rPr lang="ko-KR" altLang="en-US" sz="1600" dirty="0"/>
              <a:t>적용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1E416-64A0-4A70-81E0-2434E70A2BDE}"/>
              </a:ext>
            </a:extLst>
          </p:cNvPr>
          <p:cNvSpPr txBox="1"/>
          <p:nvPr/>
        </p:nvSpPr>
        <p:spPr>
          <a:xfrm>
            <a:off x="535143" y="2636890"/>
            <a:ext cx="816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어텐디드</a:t>
            </a:r>
            <a:r>
              <a:rPr lang="ko-KR" altLang="en-US" sz="1600" dirty="0"/>
              <a:t> 봇의 확대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사용자가 필요할 때 봇을 실행시키는 개인 비서와 같은 형태로 </a:t>
            </a:r>
            <a:r>
              <a:rPr lang="en-US" altLang="ko-KR" sz="1600" dirty="0"/>
              <a:t>RPA</a:t>
            </a:r>
            <a:r>
              <a:rPr lang="ko-KR" altLang="en-US" sz="1600" dirty="0"/>
              <a:t>의 개인화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FEB14-F353-4E0C-A063-AFD2B778FDA7}"/>
              </a:ext>
            </a:extLst>
          </p:cNvPr>
          <p:cNvSpPr txBox="1"/>
          <p:nvPr/>
        </p:nvSpPr>
        <p:spPr>
          <a:xfrm>
            <a:off x="535143" y="3501010"/>
            <a:ext cx="816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RPA</a:t>
            </a:r>
            <a:r>
              <a:rPr lang="ko-KR" altLang="en-US" sz="1600" dirty="0"/>
              <a:t>와 </a:t>
            </a:r>
            <a:r>
              <a:rPr lang="en-US" altLang="ko-KR" sz="1600" dirty="0"/>
              <a:t>AI</a:t>
            </a:r>
            <a:r>
              <a:rPr lang="ko-KR" altLang="en-US" sz="1600" dirty="0"/>
              <a:t>가 융합된 </a:t>
            </a:r>
            <a:r>
              <a:rPr lang="ko-KR" altLang="en-US" sz="1600" dirty="0" err="1"/>
              <a:t>하이퍼오토메이션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AI</a:t>
            </a:r>
            <a:r>
              <a:rPr lang="ko-KR" altLang="en-US" sz="1600" dirty="0"/>
              <a:t>와 융합하여 기존 자동화의 한계를 넘는 초자동화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하이퍼오토메이션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Hyper-Automation)</a:t>
            </a:r>
          </a:p>
        </p:txBody>
      </p:sp>
    </p:spTree>
    <p:extLst>
      <p:ext uri="{BB962C8B-B14F-4D97-AF65-F5344CB8AC3E}">
        <p14:creationId xmlns:p14="http://schemas.microsoft.com/office/powerpoint/2010/main" val="239388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Hyper-Automation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 </a:t>
            </a:r>
            <a:r>
              <a:rPr lang="ko-KR" altLang="en-US" dirty="0"/>
              <a:t>기술의 진화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816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AI</a:t>
            </a:r>
            <a:r>
              <a:rPr lang="ko-KR" altLang="en-US" sz="1600" dirty="0"/>
              <a:t>와의 결합을 통해 단순 업무를 넘어 전문가 영역으로 확대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AI-Assisted Intelligent Process Automation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13B1CA-FF08-4A18-B478-8868CCB4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7" y="2409819"/>
            <a:ext cx="8458293" cy="28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3713945" y="4513287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12491" y="3521853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13945" y="2554246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55359" y="1789161"/>
            <a:ext cx="604725" cy="6047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0"/>
          <p:cNvGrpSpPr/>
          <p:nvPr/>
        </p:nvGrpSpPr>
        <p:grpSpPr>
          <a:xfrm>
            <a:off x="3131840" y="1787641"/>
            <a:ext cx="667122" cy="604724"/>
            <a:chOff x="5075123" y="3442121"/>
            <a:chExt cx="2481953" cy="2249809"/>
          </a:xfrm>
        </p:grpSpPr>
        <p:sp>
          <p:nvSpPr>
            <p:cNvPr id="15" name="타원 14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3" name="그룹 60"/>
          <p:cNvGrpSpPr/>
          <p:nvPr/>
        </p:nvGrpSpPr>
        <p:grpSpPr>
          <a:xfrm>
            <a:off x="3690426" y="2552726"/>
            <a:ext cx="667122" cy="604724"/>
            <a:chOff x="5075123" y="3442121"/>
            <a:chExt cx="2481953" cy="2249809"/>
          </a:xfrm>
        </p:grpSpPr>
        <p:sp>
          <p:nvSpPr>
            <p:cNvPr id="23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4" name="그룹 60"/>
          <p:cNvGrpSpPr/>
          <p:nvPr/>
        </p:nvGrpSpPr>
        <p:grpSpPr>
          <a:xfrm>
            <a:off x="3888972" y="3520333"/>
            <a:ext cx="667122" cy="604724"/>
            <a:chOff x="5075123" y="3442121"/>
            <a:chExt cx="2481953" cy="2249809"/>
          </a:xfrm>
        </p:grpSpPr>
        <p:sp>
          <p:nvSpPr>
            <p:cNvPr id="31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그룹 60"/>
          <p:cNvGrpSpPr/>
          <p:nvPr/>
        </p:nvGrpSpPr>
        <p:grpSpPr>
          <a:xfrm>
            <a:off x="3690426" y="4511767"/>
            <a:ext cx="667122" cy="604724"/>
            <a:chOff x="5075123" y="3442121"/>
            <a:chExt cx="2481953" cy="2249809"/>
          </a:xfrm>
        </p:grpSpPr>
        <p:sp>
          <p:nvSpPr>
            <p:cNvPr id="39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80"/>
          <p:cNvGrpSpPr/>
          <p:nvPr/>
        </p:nvGrpSpPr>
        <p:grpSpPr>
          <a:xfrm flipH="1">
            <a:off x="206515" y="2033845"/>
            <a:ext cx="1260141" cy="1342516"/>
            <a:chOff x="7429151" y="3841679"/>
            <a:chExt cx="1260141" cy="1342516"/>
          </a:xfrm>
        </p:grpSpPr>
        <p:grpSp>
          <p:nvGrpSpPr>
            <p:cNvPr id="9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빅데이터의 이해와 활용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5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주차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44672" y="1084993"/>
            <a:ext cx="810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latin typeface="+mj-lt"/>
                <a:ea typeface="+mn-ea"/>
              </a:rPr>
              <a:t>목차</a:t>
            </a:r>
            <a:endParaRPr kumimoji="0" lang="en-US" altLang="ko-KR" sz="2000" b="1" dirty="0">
              <a:latin typeface="+mj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0231" y="2546372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3795860" y="1868500"/>
            <a:ext cx="4951412" cy="33855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Ⅰ. RPA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의 개념과 소개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75531" y="2602180"/>
            <a:ext cx="463429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/>
                <a:ea typeface="맑은 고딕"/>
                <a:cs typeface="Arial" pitchFamily="34" charset="0"/>
              </a:rPr>
              <a:t>Ⅱ.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RPA </a:t>
            </a:r>
            <a:r>
              <a:rPr lang="ko-KR" altLang="en-US" sz="1600" b="1" dirty="0">
                <a:latin typeface="Arial" pitchFamily="34" charset="0"/>
                <a:cs typeface="Arial" pitchFamily="34" charset="0"/>
              </a:rPr>
              <a:t>도입 및 협업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551598" y="366756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Ⅲ. Hyper-Automation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83" name="도넛 82"/>
          <p:cNvSpPr/>
          <p:nvPr/>
        </p:nvSpPr>
        <p:spPr>
          <a:xfrm>
            <a:off x="584002" y="2690143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88"/>
          <p:cNvGrpSpPr/>
          <p:nvPr/>
        </p:nvGrpSpPr>
        <p:grpSpPr>
          <a:xfrm>
            <a:off x="573412" y="3273704"/>
            <a:ext cx="2271430" cy="1174106"/>
            <a:chOff x="573412" y="3273704"/>
            <a:chExt cx="2271430" cy="1174106"/>
          </a:xfrm>
        </p:grpSpPr>
        <p:sp>
          <p:nvSpPr>
            <p:cNvPr id="85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로보틱</a:t>
              </a:r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 프로세스 자동화</a:t>
              </a:r>
            </a:p>
          </p:txBody>
        </p:sp>
        <p:sp>
          <p:nvSpPr>
            <p:cNvPr id="86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573412" y="4140033"/>
              <a:ext cx="22714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5</a:t>
              </a: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주차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charset="-127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86F174-FDCB-42BA-84C6-7870532CD3CE}"/>
              </a:ext>
            </a:extLst>
          </p:cNvPr>
          <p:cNvSpPr txBox="1"/>
          <p:nvPr/>
        </p:nvSpPr>
        <p:spPr bwMode="auto">
          <a:xfrm>
            <a:off x="4452526" y="465445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Ⅳ. Python code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477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Hyper-Automation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 err="1"/>
              <a:t>하이퍼오토메이션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816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하이퍼오토메이션이란</a:t>
            </a:r>
            <a:r>
              <a:rPr lang="en-US" altLang="ko-KR" sz="16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초 자동화</a:t>
            </a:r>
            <a:r>
              <a:rPr lang="en-US" altLang="ko-KR" sz="1600" dirty="0"/>
              <a:t>(Hyper-Automation)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기존의 자동화를 뛰어 넘는 막강한 자동화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7E0A0-E869-4B3B-B1C9-578C6B004BD3}"/>
              </a:ext>
            </a:extLst>
          </p:cNvPr>
          <p:cNvSpPr txBox="1"/>
          <p:nvPr/>
        </p:nvSpPr>
        <p:spPr>
          <a:xfrm>
            <a:off x="535143" y="2503909"/>
            <a:ext cx="816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하이퍼오토메이션의</a:t>
            </a:r>
            <a:r>
              <a:rPr lang="ko-KR" altLang="en-US" sz="1600" dirty="0"/>
              <a:t> 배경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E1411-06E9-422D-BDE4-CF5DFBC8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80" y="2996940"/>
            <a:ext cx="4608640" cy="31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Hyper-Automation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 err="1"/>
              <a:t>하이퍼오토메이션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8165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End to End </a:t>
            </a:r>
            <a:r>
              <a:rPr lang="ko-KR" altLang="en-US" sz="1600" dirty="0"/>
              <a:t>프로세스의 자동화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프로세스 중단 없이 처음부터 끝까지 연결되어 자동화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err="1"/>
              <a:t>어텐디드</a:t>
            </a:r>
            <a:r>
              <a:rPr lang="ko-KR" altLang="en-US" sz="1600" dirty="0"/>
              <a:t> 봇</a:t>
            </a:r>
            <a:r>
              <a:rPr lang="en-US" altLang="ko-KR" sz="1600" dirty="0"/>
              <a:t>(Attended Robot)</a:t>
            </a:r>
            <a:r>
              <a:rPr lang="ko-KR" altLang="en-US" sz="1600" dirty="0"/>
              <a:t>의 활용</a:t>
            </a:r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긴 업무 프로세스도 하나의 체인에서 유기적으로 연결되어 진행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2F8674-556F-4E49-9E3E-A4296BBC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2425395"/>
            <a:ext cx="4733925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0CB3BA-DF68-4287-8C41-788B4BCA6B0F}"/>
              </a:ext>
            </a:extLst>
          </p:cNvPr>
          <p:cNvSpPr txBox="1"/>
          <p:nvPr/>
        </p:nvSpPr>
        <p:spPr>
          <a:xfrm>
            <a:off x="535143" y="3789050"/>
            <a:ext cx="816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하이퍼오토메이션의</a:t>
            </a:r>
            <a:r>
              <a:rPr lang="ko-KR" altLang="en-US" sz="1600" dirty="0"/>
              <a:t> 핵심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인간이 작업했던 부분까지 인공지능이 작업하게 함으로써 가능한 긴 프로세스 상에서</a:t>
            </a:r>
            <a:r>
              <a:rPr lang="en-US" altLang="ko-KR" sz="1600" dirty="0"/>
              <a:t>, </a:t>
            </a:r>
            <a:r>
              <a:rPr lang="ko-KR" altLang="en-US" sz="1600" dirty="0"/>
              <a:t>궁극에는 </a:t>
            </a:r>
            <a:r>
              <a:rPr lang="en-US" altLang="ko-KR" sz="1600" dirty="0"/>
              <a:t>End to End </a:t>
            </a:r>
            <a:r>
              <a:rPr lang="ko-KR" altLang="en-US" sz="1600" dirty="0"/>
              <a:t>프로세스에 걸쳐</a:t>
            </a:r>
            <a:r>
              <a:rPr lang="en-US" altLang="ko-KR" sz="1600" dirty="0"/>
              <a:t>, </a:t>
            </a:r>
            <a:r>
              <a:rPr lang="ko-KR" altLang="en-US" sz="1600" dirty="0"/>
              <a:t>자동화를 구현하는 것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BB473C-A10B-4362-8710-A6341B0C7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26" y="4730310"/>
            <a:ext cx="7471348" cy="9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39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Hyper-Automation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 </a:t>
            </a:r>
            <a:r>
              <a:rPr lang="ko-KR" altLang="en-US" dirty="0"/>
              <a:t>진화 단계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B4321-7028-4086-A04D-4DC129BF6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" y="1340710"/>
            <a:ext cx="8746489" cy="3096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905B85-7DBE-42F9-80D5-7D9481DD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5" y="4940214"/>
            <a:ext cx="8746489" cy="7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390" y="107258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Ⅳ. Python code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실습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028CDBB0-11DF-44FC-9328-E4DB6C278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90" y="1268700"/>
            <a:ext cx="8353160" cy="4752660"/>
          </a:xfrm>
        </p:spPr>
        <p:txBody>
          <a:bodyPr/>
          <a:lstStyle/>
          <a:p>
            <a:pPr marL="0" lvl="0" indent="0" algn="l" eaLnBrk="0" latinLnBrk="0" hangingPunct="0">
              <a:buNone/>
            </a:pPr>
            <a:r>
              <a:rPr lang="ko-KR" altLang="en-US" sz="1600" dirty="0"/>
              <a:t>별도의 한글 파일로 설명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00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RPA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의 개념과 소개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의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2642328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비즈니스에서 일어나는 반복적 작업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507D1-A4FE-4AE4-8C32-0D0FD50F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74388"/>
            <a:ext cx="9144000" cy="3307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709DFB-8AFE-4CF0-B45A-A84039A97B10}"/>
              </a:ext>
            </a:extLst>
          </p:cNvPr>
          <p:cNvSpPr txBox="1"/>
          <p:nvPr/>
        </p:nvSpPr>
        <p:spPr>
          <a:xfrm>
            <a:off x="489201" y="1271420"/>
            <a:ext cx="8165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RPA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Robotic Process Automation </a:t>
            </a:r>
            <a:r>
              <a:rPr lang="ko-KR" altLang="en-US" sz="1600" dirty="0" err="1"/>
              <a:t>로보틱</a:t>
            </a:r>
            <a:r>
              <a:rPr lang="ko-KR" altLang="en-US" sz="1600" dirty="0"/>
              <a:t> 프로세스 자동화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인간을 대신하여 균일한 작업 품질로 인간보다 빠르게 업무를 수행하는 “디지털 노동자”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374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RPA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의 개념과 소개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 등장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EF8A9A-D7ED-4B1B-B280-F6B2D41E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1196690"/>
            <a:ext cx="8258175" cy="2895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9F70C7-5F05-42D0-BED3-AD1903735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54" y="4280472"/>
            <a:ext cx="4405702" cy="230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RPA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의 개념과 소개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 등장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DD1CCE-D2C2-469A-B1C1-AECF8B79E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48" y="1484730"/>
            <a:ext cx="6354704" cy="43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1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RPA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의 개념과 소개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인건비 감소 효과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15D10-DCFD-45D2-A1F2-C8018499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3" y="1219768"/>
            <a:ext cx="8495294" cy="44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RPA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의 개념과 소개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 </a:t>
            </a:r>
            <a:r>
              <a:rPr lang="ko-KR" altLang="en-US" dirty="0"/>
              <a:t>적용 대상 업무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2F57A-F262-4EE0-8DBC-287675266E36}"/>
              </a:ext>
            </a:extLst>
          </p:cNvPr>
          <p:cNvSpPr txBox="1"/>
          <p:nvPr/>
        </p:nvSpPr>
        <p:spPr>
          <a:xfrm>
            <a:off x="489201" y="1271420"/>
            <a:ext cx="8165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자동화 부합도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소프트웨어 자동화 처리에 적합한 업무인지 여부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업무량 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양적으로 차지하는 비중이 많은 업무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C1A7A-A629-4BC0-AFFF-DE736749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2893678"/>
            <a:ext cx="78009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4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RPA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의 개념과 소개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실제 </a:t>
            </a:r>
            <a:r>
              <a:rPr lang="en-US" altLang="ko-KR" dirty="0"/>
              <a:t>RPA</a:t>
            </a:r>
            <a:r>
              <a:rPr lang="ko-KR" altLang="en-US" dirty="0"/>
              <a:t>를 많이 적용한 업무</a:t>
            </a:r>
            <a:r>
              <a:rPr lang="en-US" altLang="ko-KR" dirty="0"/>
              <a:t>(</a:t>
            </a:r>
            <a:r>
              <a:rPr lang="en-US" altLang="ko-KR" dirty="0" err="1"/>
              <a:t>Anagnoste</a:t>
            </a:r>
            <a:r>
              <a:rPr lang="en-US" altLang="ko-KR" dirty="0"/>
              <a:t>, 2018)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4FA9E-1413-4F6E-8015-1F1E18A2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9" y="1196691"/>
            <a:ext cx="4428361" cy="38973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5DBC2E-819B-4FB9-AD7B-593D1742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49" y="5159319"/>
            <a:ext cx="4428361" cy="14381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4E7E32-5BE6-4CD0-8602-62C1A08F6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70" y="2431725"/>
            <a:ext cx="2555517" cy="19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RPA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의 개념과 소개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RPA </a:t>
            </a:r>
            <a:r>
              <a:rPr lang="ko-KR" altLang="en-US" dirty="0"/>
              <a:t>성공 요인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A6DE6-D9FF-4731-A05C-3149ADF7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6660"/>
            <a:ext cx="9144000" cy="41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6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568</Words>
  <Application>Microsoft Office PowerPoint</Application>
  <PresentationFormat>화면 슬라이드 쇼(4:3)</PresentationFormat>
  <Paragraphs>142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RPA의 개념</vt:lpstr>
      <vt:lpstr>RPA 등장 배경</vt:lpstr>
      <vt:lpstr>RPA 등장 배경</vt:lpstr>
      <vt:lpstr>인건비 감소 효과</vt:lpstr>
      <vt:lpstr>RPA 적용 대상 업무</vt:lpstr>
      <vt:lpstr>실제 RPA를 많이 적용한 업무(Anagnoste, 2018)</vt:lpstr>
      <vt:lpstr>RPA 성공 요인</vt:lpstr>
      <vt:lpstr>RPA 적용분야</vt:lpstr>
      <vt:lpstr>RPA 적용산업</vt:lpstr>
      <vt:lpstr>금융권의 RPA 적용 효과</vt:lpstr>
      <vt:lpstr>어텐디드 로봇(Attended Robot)과 언어텐디드 로봇(Unattended Robot)</vt:lpstr>
      <vt:lpstr>어텐디드 로봇(Attended Robot)과 언어텐디드 로봇(Unattended Robot)</vt:lpstr>
      <vt:lpstr>봇과 인간의 협업 시나리오</vt:lpstr>
      <vt:lpstr>인력 배치의 우선 순위</vt:lpstr>
      <vt:lpstr>RPA 도입 효과</vt:lpstr>
      <vt:lpstr>RPA의 최신 경향</vt:lpstr>
      <vt:lpstr>RPA 기술의 진화</vt:lpstr>
      <vt:lpstr>하이퍼오토메이션</vt:lpstr>
      <vt:lpstr>하이퍼오토메이션</vt:lpstr>
      <vt:lpstr>RPA 진화 단계</vt:lpstr>
      <vt:lpstr>PowerPoint 프레젠테이션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sean</cp:lastModifiedBy>
  <cp:revision>114</cp:revision>
  <cp:lastPrinted>2015-02-06T10:56:27Z</cp:lastPrinted>
  <dcterms:created xsi:type="dcterms:W3CDTF">2010-09-03T06:36:52Z</dcterms:created>
  <dcterms:modified xsi:type="dcterms:W3CDTF">2021-03-28T06:47:59Z</dcterms:modified>
</cp:coreProperties>
</file>